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58" r:id="rId3"/>
    <p:sldId id="260" r:id="rId4"/>
    <p:sldId id="261" r:id="rId5"/>
    <p:sldId id="262" r:id="rId6"/>
    <p:sldId id="263" r:id="rId7"/>
    <p:sldId id="265" r:id="rId8"/>
    <p:sldId id="270" r:id="rId9"/>
    <p:sldId id="267" r:id="rId10"/>
    <p:sldId id="268" r:id="rId11"/>
    <p:sldId id="269" r:id="rId12"/>
    <p:sldId id="271" r:id="rId13"/>
    <p:sldId id="272" r:id="rId14"/>
    <p:sldId id="273" r:id="rId15"/>
    <p:sldId id="274" r:id="rId16"/>
    <p:sldId id="277" r:id="rId17"/>
    <p:sldId id="276" r:id="rId18"/>
    <p:sldId id="275" r:id="rId19"/>
    <p:sldId id="278" r:id="rId20"/>
    <p:sldId id="279"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04EF3D-3FE9-4CB2-9E9D-F1C2B40E925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23698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4EF3D-3FE9-4CB2-9E9D-F1C2B40E925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292831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4EF3D-3FE9-4CB2-9E9D-F1C2B40E925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309273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4EF3D-3FE9-4CB2-9E9D-F1C2B40E925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233011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4EF3D-3FE9-4CB2-9E9D-F1C2B40E9255}"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171529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04EF3D-3FE9-4CB2-9E9D-F1C2B40E9255}"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211533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04EF3D-3FE9-4CB2-9E9D-F1C2B40E9255}"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12209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04EF3D-3FE9-4CB2-9E9D-F1C2B40E9255}"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310978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4EF3D-3FE9-4CB2-9E9D-F1C2B40E9255}"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37369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4EF3D-3FE9-4CB2-9E9D-F1C2B40E9255}"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337442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4EF3D-3FE9-4CB2-9E9D-F1C2B40E9255}"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11A98-DBB3-4C6B-B277-F86AA07794F5}" type="slidenum">
              <a:rPr lang="en-US" smtClean="0"/>
              <a:t>‹#›</a:t>
            </a:fld>
            <a:endParaRPr lang="en-US"/>
          </a:p>
        </p:txBody>
      </p:sp>
    </p:spTree>
    <p:extLst>
      <p:ext uri="{BB962C8B-B14F-4D97-AF65-F5344CB8AC3E}">
        <p14:creationId xmlns:p14="http://schemas.microsoft.com/office/powerpoint/2010/main" val="242561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4EF3D-3FE9-4CB2-9E9D-F1C2B40E9255}" type="datetimeFigureOut">
              <a:rPr lang="en-US" smtClean="0"/>
              <a:t>12/14/2023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11A98-DBB3-4C6B-B277-F86AA07794F5}" type="slidenum">
              <a:rPr lang="en-US" smtClean="0"/>
              <a:t>‹#›</a:t>
            </a:fld>
            <a:endParaRPr lang="en-US"/>
          </a:p>
        </p:txBody>
      </p:sp>
    </p:spTree>
    <p:extLst>
      <p:ext uri="{BB962C8B-B14F-4D97-AF65-F5344CB8AC3E}">
        <p14:creationId xmlns:p14="http://schemas.microsoft.com/office/powerpoint/2010/main" val="15730031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unesdoc.unesco.org/ark:/48223/pf000021936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0666"/>
          </a:xfrm>
        </p:spPr>
        <p:txBody>
          <a:bodyPr>
            <a:normAutofit fontScale="90000"/>
          </a:bodyPr>
          <a:lstStyle/>
          <a:p>
            <a:r>
              <a:rPr lang="en-US" sz="2800" dirty="0" smtClean="0">
                <a:latin typeface="Algerian" pitchFamily="82" charset="0"/>
              </a:rPr>
              <a:t>DESIGN AND IMPLEMENTATION OF A COMMUNICATION SOTFWARE AS A SERVICE ( A case study of oyscatech).</a:t>
            </a:r>
            <a:br>
              <a:rPr lang="en-US" sz="2800" dirty="0" smtClean="0">
                <a:latin typeface="Algerian" pitchFamily="82" charset="0"/>
              </a:rPr>
            </a:br>
            <a:r>
              <a:rPr lang="en-US" sz="2800" dirty="0" smtClean="0">
                <a:latin typeface="Algerian" pitchFamily="82" charset="0"/>
              </a:rPr>
              <a:t/>
            </a:r>
            <a:br>
              <a:rPr lang="en-US" sz="2800" dirty="0" smtClean="0">
                <a:latin typeface="Algerian" pitchFamily="82" charset="0"/>
              </a:rPr>
            </a:br>
            <a:r>
              <a:rPr lang="en-US" sz="2800" dirty="0" smtClean="0">
                <a:latin typeface="Algerian" pitchFamily="82" charset="0"/>
              </a:rPr>
              <a:t>PRESENTED BY:</a:t>
            </a:r>
            <a:br>
              <a:rPr lang="en-US" sz="2800" dirty="0" smtClean="0">
                <a:latin typeface="Algerian" pitchFamily="82" charset="0"/>
              </a:rPr>
            </a:br>
            <a:r>
              <a:rPr lang="en-US" sz="2800" dirty="0" smtClean="0">
                <a:latin typeface="Algerian" pitchFamily="82" charset="0"/>
              </a:rPr>
              <a:t>ADEWALE AYOMIDE </a:t>
            </a:r>
            <a:r>
              <a:rPr lang="en-US" sz="2800" dirty="0">
                <a:latin typeface="Algerian" pitchFamily="82" charset="0"/>
              </a:rPr>
              <a:t>CHRISOPHER</a:t>
            </a:r>
            <a:br>
              <a:rPr lang="en-US" sz="2800" dirty="0">
                <a:latin typeface="Algerian" pitchFamily="82" charset="0"/>
              </a:rPr>
            </a:br>
            <a:r>
              <a:rPr lang="en-US" sz="2800" dirty="0">
                <a:latin typeface="Algerian" pitchFamily="82" charset="0"/>
              </a:rPr>
              <a:t>MATRIC NUMBER: </a:t>
            </a:r>
            <a:r>
              <a:rPr lang="en-US" sz="2800" dirty="0" smtClean="0">
                <a:latin typeface="Algerian" pitchFamily="82" charset="0"/>
              </a:rPr>
              <a:t>HND/210453</a:t>
            </a:r>
            <a:br>
              <a:rPr lang="en-US" sz="2800" dirty="0" smtClean="0">
                <a:latin typeface="Algerian" pitchFamily="82" charset="0"/>
              </a:rPr>
            </a:br>
            <a:r>
              <a:rPr lang="en-US" sz="2800" dirty="0" smtClean="0">
                <a:latin typeface="Algerian" pitchFamily="82" charset="0"/>
              </a:rPr>
              <a:t/>
            </a:r>
            <a:br>
              <a:rPr lang="en-US" sz="2800" dirty="0" smtClean="0">
                <a:latin typeface="Algerian" pitchFamily="82" charset="0"/>
              </a:rPr>
            </a:br>
            <a:r>
              <a:rPr lang="en-US" sz="2800" dirty="0" smtClean="0">
                <a:latin typeface="Algerian" pitchFamily="82" charset="0"/>
              </a:rPr>
              <a:t>OYEWUSI </a:t>
            </a:r>
            <a:r>
              <a:rPr lang="en-US" sz="2800" dirty="0">
                <a:latin typeface="Algerian" pitchFamily="82" charset="0"/>
              </a:rPr>
              <a:t>CECILIA OMOLOLA</a:t>
            </a:r>
            <a:br>
              <a:rPr lang="en-US" sz="2800" dirty="0">
                <a:latin typeface="Algerian" pitchFamily="82" charset="0"/>
              </a:rPr>
            </a:br>
            <a:r>
              <a:rPr lang="en-US" sz="2800" dirty="0">
                <a:latin typeface="Algerian" pitchFamily="82" charset="0"/>
              </a:rPr>
              <a:t>MATRIC NUMBER</a:t>
            </a:r>
            <a:r>
              <a:rPr lang="en-US" sz="2800">
                <a:latin typeface="Algerian" pitchFamily="82" charset="0"/>
              </a:rPr>
              <a:t>: </a:t>
            </a:r>
            <a:r>
              <a:rPr lang="en-US" sz="2800" smtClean="0">
                <a:latin typeface="Algerian" pitchFamily="82" charset="0"/>
              </a:rPr>
              <a:t>HND/211316</a:t>
            </a:r>
            <a:r>
              <a:rPr lang="en-US" sz="2800" dirty="0" smtClean="0">
                <a:latin typeface="Algerian" pitchFamily="82" charset="0"/>
              </a:rPr>
              <a:t/>
            </a:r>
            <a:br>
              <a:rPr lang="en-US" sz="2800" dirty="0" smtClean="0">
                <a:latin typeface="Algerian" pitchFamily="82" charset="0"/>
              </a:rPr>
            </a:br>
            <a:r>
              <a:rPr lang="en-US" sz="2800" dirty="0" smtClean="0">
                <a:latin typeface="Algerian" pitchFamily="82" charset="0"/>
              </a:rPr>
              <a:t/>
            </a:r>
            <a:br>
              <a:rPr lang="en-US" sz="2800" dirty="0" smtClean="0">
                <a:latin typeface="Algerian" pitchFamily="82" charset="0"/>
              </a:rPr>
            </a:br>
            <a:r>
              <a:rPr lang="en-US" sz="2800" dirty="0">
                <a:latin typeface="Algerian" pitchFamily="82" charset="0"/>
              </a:rPr>
              <a:t/>
            </a:r>
            <a:br>
              <a:rPr lang="en-US" sz="2800" dirty="0">
                <a:latin typeface="Algerian" pitchFamily="82" charset="0"/>
              </a:rPr>
            </a:br>
            <a:r>
              <a:rPr lang="en-US" sz="2800" dirty="0" smtClean="0">
                <a:latin typeface="Algerian" pitchFamily="82" charset="0"/>
              </a:rPr>
              <a:t>SUPERVISED BY:</a:t>
            </a:r>
            <a:br>
              <a:rPr lang="en-US" sz="2800" dirty="0" smtClean="0">
                <a:latin typeface="Algerian" pitchFamily="82" charset="0"/>
              </a:rPr>
            </a:br>
            <a:r>
              <a:rPr lang="en-US" sz="2800" dirty="0" smtClean="0">
                <a:latin typeface="Algerian" pitchFamily="82" charset="0"/>
              </a:rPr>
              <a:t>MR. ABIMBOLA </a:t>
            </a:r>
            <a:endParaRPr lang="en-US" sz="2800" dirty="0">
              <a:latin typeface="Algerian" pitchFamily="82" charset="0"/>
            </a:endParaRPr>
          </a:p>
        </p:txBody>
      </p:sp>
    </p:spTree>
    <p:extLst>
      <p:ext uri="{BB962C8B-B14F-4D97-AF65-F5344CB8AC3E}">
        <p14:creationId xmlns:p14="http://schemas.microsoft.com/office/powerpoint/2010/main" val="327914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181" y="985496"/>
            <a:ext cx="3667637" cy="4887007"/>
          </a:xfrm>
          <a:prstGeom prst="rect">
            <a:avLst/>
          </a:prstGeom>
        </p:spPr>
      </p:pic>
    </p:spTree>
    <p:extLst>
      <p:ext uri="{BB962C8B-B14F-4D97-AF65-F5344CB8AC3E}">
        <p14:creationId xmlns:p14="http://schemas.microsoft.com/office/powerpoint/2010/main" val="188586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233" y="947391"/>
            <a:ext cx="4353533" cy="4963218"/>
          </a:xfrm>
          <a:prstGeom prst="rect">
            <a:avLst/>
          </a:prstGeom>
        </p:spPr>
      </p:pic>
    </p:spTree>
    <p:extLst>
      <p:ext uri="{BB962C8B-B14F-4D97-AF65-F5344CB8AC3E}">
        <p14:creationId xmlns:p14="http://schemas.microsoft.com/office/powerpoint/2010/main" val="88415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7569" y="3244334"/>
            <a:ext cx="3402663" cy="1446550"/>
          </a:xfrm>
          <a:prstGeom prst="rect">
            <a:avLst/>
          </a:prstGeom>
        </p:spPr>
        <p:txBody>
          <a:bodyPr wrap="square">
            <a:spAutoFit/>
          </a:bodyPr>
          <a:lstStyle/>
          <a:p>
            <a:r>
              <a:rPr lang="en-CA" sz="4400" b="1" dirty="0" smtClean="0">
                <a:latin typeface="Times New Roman" pitchFamily="18" charset="0"/>
                <a:cs typeface="Times New Roman" pitchFamily="18" charset="0"/>
              </a:rPr>
              <a:t>USED CASE DIAGRAM</a:t>
            </a:r>
            <a:endParaRPr lang="en-US" sz="4400" b="1" dirty="0"/>
          </a:p>
        </p:txBody>
      </p:sp>
    </p:spTree>
    <p:extLst>
      <p:ext uri="{BB962C8B-B14F-4D97-AF65-F5344CB8AC3E}">
        <p14:creationId xmlns:p14="http://schemas.microsoft.com/office/powerpoint/2010/main" val="378046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391" y="975970"/>
            <a:ext cx="4601217" cy="4906060"/>
          </a:xfrm>
          <a:prstGeom prst="rect">
            <a:avLst/>
          </a:prstGeom>
        </p:spPr>
      </p:pic>
    </p:spTree>
    <p:extLst>
      <p:ext uri="{BB962C8B-B14F-4D97-AF65-F5344CB8AC3E}">
        <p14:creationId xmlns:p14="http://schemas.microsoft.com/office/powerpoint/2010/main" val="174899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latin typeface="Times New Roman" pitchFamily="18" charset="0"/>
                <a:cs typeface="Times New Roman" pitchFamily="18" charset="0"/>
              </a:rPr>
              <a:t>RESULT EVALUATION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CA" sz="1800" dirty="0" smtClean="0">
                <a:latin typeface="Times New Roman" pitchFamily="18" charset="0"/>
                <a:cs typeface="Times New Roman" pitchFamily="18" charset="0"/>
              </a:rPr>
              <a:t>SIGN IN PAGE</a:t>
            </a:r>
          </a:p>
          <a:p>
            <a:pPr marL="0" indent="0">
              <a:buNone/>
            </a:pPr>
            <a:endParaRPr lang="en-CA" sz="1800" dirty="0" smtClean="0">
              <a:latin typeface="Times New Roman" pitchFamily="18" charset="0"/>
              <a:cs typeface="Times New Roman" pitchFamily="18" charset="0"/>
            </a:endParaRPr>
          </a:p>
          <a:p>
            <a:pPr marL="0" indent="0">
              <a:buNone/>
            </a:pPr>
            <a:endParaRPr lang="en-CA"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132856"/>
            <a:ext cx="8388424" cy="4356139"/>
          </a:xfrm>
          <a:prstGeom prst="rect">
            <a:avLst/>
          </a:prstGeom>
        </p:spPr>
      </p:pic>
    </p:spTree>
    <p:extLst>
      <p:ext uri="{BB962C8B-B14F-4D97-AF65-F5344CB8AC3E}">
        <p14:creationId xmlns:p14="http://schemas.microsoft.com/office/powerpoint/2010/main" val="60294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itchFamily="18" charset="0"/>
                <a:cs typeface="Times New Roman" pitchFamily="18" charset="0"/>
              </a:rPr>
              <a:t>RESULT EVALUATION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816027"/>
            <a:ext cx="8003232" cy="4073569"/>
          </a:xfrm>
        </p:spPr>
      </p:pic>
    </p:spTree>
    <p:extLst>
      <p:ext uri="{BB962C8B-B14F-4D97-AF65-F5344CB8AC3E}">
        <p14:creationId xmlns:p14="http://schemas.microsoft.com/office/powerpoint/2010/main" val="45025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Times New Roman" pitchFamily="18" charset="0"/>
                <a:cs typeface="Times New Roman" pitchFamily="18" charset="0"/>
              </a:rPr>
              <a:t>RESULT EVALUATTION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CA" dirty="0" smtClean="0">
                <a:latin typeface="Times New Roman" pitchFamily="18" charset="0"/>
                <a:cs typeface="Times New Roman" pitchFamily="18" charset="0"/>
              </a:rPr>
              <a:t>Add authorities.</a:t>
            </a:r>
          </a:p>
          <a:p>
            <a:pPr marL="0" indent="0">
              <a:buNone/>
            </a:pPr>
            <a:endParaRPr lang="en-CA"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204864"/>
            <a:ext cx="7344816" cy="3898309"/>
          </a:xfrm>
          <a:prstGeom prst="rect">
            <a:avLst/>
          </a:prstGeom>
        </p:spPr>
      </p:pic>
    </p:spTree>
    <p:extLst>
      <p:ext uri="{BB962C8B-B14F-4D97-AF65-F5344CB8AC3E}">
        <p14:creationId xmlns:p14="http://schemas.microsoft.com/office/powerpoint/2010/main" val="314626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t>
            </a:r>
            <a:r>
              <a:rPr lang="en-CA" dirty="0" smtClean="0">
                <a:latin typeface="Times New Roman" pitchFamily="18" charset="0"/>
                <a:cs typeface="Times New Roman" pitchFamily="18" charset="0"/>
              </a:rPr>
              <a:t>RESULT EVALUATION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CA" dirty="0" smtClean="0"/>
              <a:t>Accept Connect Request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720777"/>
            <a:ext cx="6552728" cy="1407811"/>
          </a:xfrm>
          <a:prstGeom prst="rect">
            <a:avLst/>
          </a:prstGeom>
        </p:spPr>
      </p:pic>
    </p:spTree>
    <p:extLst>
      <p:ext uri="{BB962C8B-B14F-4D97-AF65-F5344CB8AC3E}">
        <p14:creationId xmlns:p14="http://schemas.microsoft.com/office/powerpoint/2010/main" val="286975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itchFamily="18" charset="0"/>
                <a:cs typeface="Times New Roman" pitchFamily="18" charset="0"/>
              </a:rPr>
              <a:t>RESULT EVALUATION</a:t>
            </a:r>
            <a:endParaRPr lang="en-US" dirty="0"/>
          </a:p>
        </p:txBody>
      </p:sp>
      <p:sp>
        <p:nvSpPr>
          <p:cNvPr id="3" name="Content Placeholder 2"/>
          <p:cNvSpPr>
            <a:spLocks noGrp="1"/>
          </p:cNvSpPr>
          <p:nvPr>
            <p:ph idx="1"/>
          </p:nvPr>
        </p:nvSpPr>
        <p:spPr/>
        <p:txBody>
          <a:bodyPr>
            <a:normAutofit/>
          </a:bodyPr>
          <a:lstStyle/>
          <a:p>
            <a:pPr marL="0" indent="0">
              <a:buNone/>
            </a:pPr>
            <a:r>
              <a:rPr lang="en-CA" sz="1600" dirty="0" smtClean="0">
                <a:latin typeface="Times New Roman" pitchFamily="18" charset="0"/>
                <a:cs typeface="Times New Roman" pitchFamily="18" charset="0"/>
              </a:rPr>
              <a:t>RECEIVED LETTER</a:t>
            </a:r>
          </a:p>
          <a:p>
            <a:pPr marL="0" indent="0">
              <a:buNone/>
            </a:pPr>
            <a:endParaRPr lang="en-US" sz="16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800"/>
            <a:ext cx="9144000" cy="4336400"/>
          </a:xfrm>
          <a:prstGeom prst="rect">
            <a:avLst/>
          </a:prstGeom>
        </p:spPr>
      </p:pic>
    </p:spTree>
    <p:extLst>
      <p:ext uri="{BB962C8B-B14F-4D97-AF65-F5344CB8AC3E}">
        <p14:creationId xmlns:p14="http://schemas.microsoft.com/office/powerpoint/2010/main" val="37249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itchFamily="18" charset="0"/>
                <a:cs typeface="Times New Roman" pitchFamily="18" charset="0"/>
              </a:rPr>
              <a:t>RESULT EVALUATTION</a:t>
            </a:r>
            <a:endParaRPr lang="en-US" dirty="0"/>
          </a:p>
        </p:txBody>
      </p:sp>
      <p:sp>
        <p:nvSpPr>
          <p:cNvPr id="3" name="Content Placeholder 2"/>
          <p:cNvSpPr>
            <a:spLocks noGrp="1"/>
          </p:cNvSpPr>
          <p:nvPr>
            <p:ph idx="1"/>
          </p:nvPr>
        </p:nvSpPr>
        <p:spPr>
          <a:xfrm>
            <a:off x="179512" y="1484784"/>
            <a:ext cx="8589640" cy="4927277"/>
          </a:xfrm>
        </p:spPr>
        <p:txBody>
          <a:bodyPr/>
          <a:lstStyle/>
          <a:p>
            <a:pPr marL="0" indent="0">
              <a:buNone/>
            </a:pPr>
            <a:r>
              <a:rPr lang="en-CA" dirty="0" smtClean="0"/>
              <a:t>Announcement Page</a:t>
            </a:r>
          </a:p>
          <a:p>
            <a:pPr marL="0" indent="0">
              <a:buNone/>
            </a:pPr>
            <a:endParaRPr lang="en-CA"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348880"/>
            <a:ext cx="7992888" cy="3600400"/>
          </a:xfrm>
          <a:prstGeom prst="rect">
            <a:avLst/>
          </a:prstGeom>
        </p:spPr>
      </p:pic>
    </p:spTree>
    <p:extLst>
      <p:ext uri="{BB962C8B-B14F-4D97-AF65-F5344CB8AC3E}">
        <p14:creationId xmlns:p14="http://schemas.microsoft.com/office/powerpoint/2010/main" val="216927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305343"/>
            <a:ext cx="7992888" cy="3785652"/>
          </a:xfrm>
          <a:prstGeom prst="rect">
            <a:avLst/>
          </a:prstGeom>
        </p:spPr>
        <p:txBody>
          <a:bodyPr wrap="square">
            <a:spAutoFit/>
          </a:bodyPr>
          <a:lstStyle/>
          <a:p>
            <a:r>
              <a:rPr lang="en-US" sz="2400" dirty="0">
                <a:latin typeface="Times New Roman" pitchFamily="18" charset="0"/>
                <a:cs typeface="Times New Roman" pitchFamily="18" charset="0"/>
              </a:rPr>
              <a:t>In today's </a:t>
            </a:r>
            <a:r>
              <a:rPr lang="en-US" sz="2400" dirty="0"/>
              <a:t>ra</a:t>
            </a:r>
            <a:r>
              <a:rPr lang="en-US" sz="2400" dirty="0">
                <a:latin typeface="Times New Roman" pitchFamily="18" charset="0"/>
                <a:cs typeface="Times New Roman" pitchFamily="18" charset="0"/>
              </a:rPr>
              <a:t>pidly evolving educational landscape, the effective management of information and communication is paramount for the smooth functioning of educational institutions. The modern </a:t>
            </a:r>
            <a:r>
              <a:rPr lang="en-US" sz="2400" dirty="0" smtClean="0">
                <a:latin typeface="Times New Roman" pitchFamily="18" charset="0"/>
                <a:cs typeface="Times New Roman" pitchFamily="18" charset="0"/>
              </a:rPr>
              <a:t>institution </a:t>
            </a:r>
            <a:r>
              <a:rPr lang="en-US" sz="2400" dirty="0">
                <a:latin typeface="Times New Roman" pitchFamily="18" charset="0"/>
                <a:cs typeface="Times New Roman" pitchFamily="18" charset="0"/>
              </a:rPr>
              <a:t>environment demands efficient communication systems that bridge the gap between school management, teaching staff, and students. This chapter introduces the research topic, d</a:t>
            </a:r>
            <a:r>
              <a:rPr lang="en-US" sz="2400" dirty="0" smtClean="0">
                <a:latin typeface="Times New Roman" pitchFamily="18" charset="0"/>
                <a:cs typeface="Times New Roman" pitchFamily="18" charset="0"/>
              </a:rPr>
              <a:t>esign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implementation </a:t>
            </a:r>
            <a:r>
              <a:rPr lang="en-US" sz="2400" dirty="0">
                <a:latin typeface="Times New Roman" pitchFamily="18" charset="0"/>
                <a:cs typeface="Times New Roman" pitchFamily="18" charset="0"/>
              </a:rPr>
              <a:t>of communication software as a </a:t>
            </a:r>
            <a:r>
              <a:rPr lang="en-US" sz="2400" dirty="0" smtClean="0">
                <a:latin typeface="Times New Roman" pitchFamily="18" charset="0"/>
                <a:cs typeface="Times New Roman" pitchFamily="18" charset="0"/>
              </a:rPr>
              <a:t>service which </a:t>
            </a:r>
            <a:r>
              <a:rPr lang="en-US" sz="2400" dirty="0">
                <a:latin typeface="Times New Roman" pitchFamily="18" charset="0"/>
                <a:cs typeface="Times New Roman" pitchFamily="18" charset="0"/>
              </a:rPr>
              <a:t>aims to address the pressing need for an integrated communication system within educational institutions.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251520" y="1305343"/>
            <a:ext cx="8435280" cy="5075985"/>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396602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latin typeface="Times New Roman" pitchFamily="18" charset="0"/>
                <a:cs typeface="Times New Roman" pitchFamily="18" charset="0"/>
              </a:rPr>
              <a:t>Synthesizing key findings, the project's denouement encapsulated an introspective reflection on the challenges encountered, invaluable insights garnered, and pertinent lessons assimilated throughout the project's lifecycle. Furthermore, it expounded upon the pivotal role of this endeavor in propelling the domain of SaaS development, whilst delineating potential avenues for future enhancements and expansions of the SaaS application.</a:t>
            </a:r>
            <a:endParaRPr lang="en-CA"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Furthermore, the </a:t>
            </a:r>
            <a:r>
              <a:rPr lang="en-US" sz="2400" dirty="0">
                <a:latin typeface="Times New Roman" pitchFamily="18" charset="0"/>
                <a:cs typeface="Times New Roman" pitchFamily="18" charset="0"/>
              </a:rPr>
              <a:t>project </a:t>
            </a:r>
            <a:r>
              <a:rPr lang="en-US" sz="2400" dirty="0" smtClean="0">
                <a:latin typeface="Times New Roman" pitchFamily="18" charset="0"/>
                <a:cs typeface="Times New Roman" pitchFamily="18" charset="0"/>
              </a:rPr>
              <a:t>focuses </a:t>
            </a:r>
            <a:r>
              <a:rPr lang="en-US" sz="2400" dirty="0">
                <a:latin typeface="Times New Roman" pitchFamily="18" charset="0"/>
                <a:cs typeface="Times New Roman" pitchFamily="18" charset="0"/>
              </a:rPr>
              <a:t>on the conceptualization, development, and deployment of a SaaS platform. It delves into the essential components and methodologies involved in creating a software solution delivered over the internet as a </a:t>
            </a:r>
            <a:r>
              <a:rPr lang="en-US" sz="2400" dirty="0" smtClean="0">
                <a:latin typeface="Times New Roman" pitchFamily="18" charset="0"/>
                <a:cs typeface="Times New Roman" pitchFamily="18" charset="0"/>
              </a:rPr>
              <a:t>service. And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primary aim of this project is to design, develop, and deploy a SaaS application that offers </a:t>
            </a:r>
            <a:r>
              <a:rPr lang="en-US" sz="2400" dirty="0" smtClean="0">
                <a:latin typeface="Times New Roman" pitchFamily="18" charset="0"/>
                <a:cs typeface="Times New Roman" pitchFamily="18" charset="0"/>
              </a:rPr>
              <a:t>seamless, secured and efficient informatics and communication system.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8185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REFERRENCE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
            </a:pPr>
            <a:r>
              <a:rPr lang="en-US" dirty="0">
                <a:latin typeface="Times New Roman" pitchFamily="18" charset="0"/>
                <a:cs typeface="Times New Roman" pitchFamily="18" charset="0"/>
              </a:rPr>
              <a:t>Al-Ali, A. R., &amp; Ahmed, F. (2016). An Integrated Cloud-Based System for Educational Institutions. </a:t>
            </a:r>
            <a:r>
              <a:rPr lang="en-US" i="1" dirty="0">
                <a:latin typeface="Times New Roman" pitchFamily="18" charset="0"/>
                <a:cs typeface="Times New Roman" pitchFamily="18" charset="0"/>
              </a:rPr>
              <a:t>Procedia Computer Science, 82</a:t>
            </a:r>
            <a:r>
              <a:rPr lang="en-US" dirty="0">
                <a:latin typeface="Times New Roman" pitchFamily="18" charset="0"/>
                <a:cs typeface="Times New Roman" pitchFamily="18" charset="0"/>
              </a:rPr>
              <a:t>, 291-296.</a:t>
            </a:r>
          </a:p>
          <a:p>
            <a:pPr>
              <a:buFont typeface="Wingdings" pitchFamily="2" charset="2"/>
              <a:buChar char="§"/>
            </a:pPr>
            <a:r>
              <a:rPr lang="en-US" dirty="0">
                <a:latin typeface="Times New Roman" pitchFamily="18" charset="0"/>
                <a:cs typeface="Times New Roman" pitchFamily="18" charset="0"/>
              </a:rPr>
              <a:t>Gupta, R., &amp; Sharma, S. (2019). Modernizing Education: A Case Study of ICT Integration in a School in India. </a:t>
            </a:r>
            <a:r>
              <a:rPr lang="en-US" i="1" dirty="0">
                <a:latin typeface="Times New Roman" pitchFamily="18" charset="0"/>
                <a:cs typeface="Times New Roman" pitchFamily="18" charset="0"/>
              </a:rPr>
              <a:t>Computers in Human Behavior, 91</a:t>
            </a:r>
            <a:r>
              <a:rPr lang="en-US" dirty="0">
                <a:latin typeface="Times New Roman" pitchFamily="18" charset="0"/>
                <a:cs typeface="Times New Roman" pitchFamily="18" charset="0"/>
              </a:rPr>
              <a:t>, 303-308.</a:t>
            </a:r>
          </a:p>
          <a:p>
            <a:pPr>
              <a:buFont typeface="Wingdings" pitchFamily="2" charset="2"/>
              <a:buChar char="§"/>
            </a:pPr>
            <a:r>
              <a:rPr lang="en-US" dirty="0">
                <a:latin typeface="Times New Roman" pitchFamily="18" charset="0"/>
                <a:cs typeface="Times New Roman" pitchFamily="18" charset="0"/>
              </a:rPr>
              <a:t>Koswatta, R., Gamage, D. T., &amp; Rathnayaka, A. (2019). Design and Implementation of a Communication System for Schools. *International Journal of Emerging Technologies in Learning, 14(12), 147-160.</a:t>
            </a:r>
          </a:p>
          <a:p>
            <a:pPr>
              <a:buFont typeface="Wingdings" pitchFamily="2" charset="2"/>
              <a:buChar char="§"/>
            </a:pPr>
            <a:r>
              <a:rPr lang="en-US" dirty="0">
                <a:latin typeface="Times New Roman" pitchFamily="18" charset="0"/>
                <a:cs typeface="Times New Roman" pitchFamily="18" charset="0"/>
              </a:rPr>
              <a:t>UNESCO. (2013). Communication and Information in Education: A Toolkit for Teachers, Educators, and School Leaders. Retrieved from </a:t>
            </a:r>
            <a:r>
              <a:rPr lang="en-US" u="sng" dirty="0">
                <a:latin typeface="Times New Roman" pitchFamily="18" charset="0"/>
                <a:cs typeface="Times New Roman" pitchFamily="18" charset="0"/>
                <a:hlinkClick r:id="rId2"/>
              </a:rPr>
              <a:t>https://unesdoc.unesco.org/ark:/48223/pf0000219369</a:t>
            </a:r>
            <a:endParaRPr lang="en-US" dirty="0">
              <a:latin typeface="Times New Roman" pitchFamily="18" charset="0"/>
              <a:cs typeface="Times New Roman" pitchFamily="18" charset="0"/>
            </a:endParaRPr>
          </a:p>
          <a:p>
            <a:pPr>
              <a:buFont typeface="Wingdings" pitchFamily="2" charset="2"/>
              <a:buChar char="§"/>
            </a:pPr>
            <a:r>
              <a:rPr lang="en-US" dirty="0">
                <a:latin typeface="Times New Roman" pitchFamily="18" charset="0"/>
                <a:cs typeface="Times New Roman" pitchFamily="18" charset="0"/>
              </a:rPr>
              <a:t>Zhao, Y., Lei, J., Yan, B., Lai, C., &amp; Tan, Q. (2005). What Makes the Difference? A Practical Analysis of Research on the Effectiveness of Distance Education. </a:t>
            </a:r>
            <a:r>
              <a:rPr lang="en-US" i="1" dirty="0">
                <a:latin typeface="Times New Roman" pitchFamily="18" charset="0"/>
                <a:cs typeface="Times New Roman" pitchFamily="18" charset="0"/>
              </a:rPr>
              <a:t>Teachers College Record, 107(8), 1836-1884</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6019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STATEMENT OF THE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51520" y="1412776"/>
            <a:ext cx="8723312" cy="5040560"/>
          </a:xfrm>
        </p:spPr>
        <p:txBody>
          <a:bodyPr>
            <a:normAutofit/>
          </a:bodyPr>
          <a:lstStyle/>
          <a:p>
            <a:pPr marL="0" indent="0">
              <a:buNone/>
            </a:pPr>
            <a:r>
              <a:rPr lang="en-US" sz="2400" dirty="0">
                <a:latin typeface="Times New Roman" pitchFamily="18" charset="0"/>
                <a:cs typeface="Times New Roman" pitchFamily="18" charset="0"/>
              </a:rPr>
              <a:t>The central problem addressed in this research project is the absence of an efficient and effective information and communication system that connects school management, teaching staff, and students. Current communication methods often lead to</a:t>
            </a:r>
            <a:r>
              <a:rPr lang="en-US" sz="2400" dirty="0" smtClean="0">
                <a:latin typeface="Times New Roman" pitchFamily="18" charset="0"/>
                <a:cs typeface="Times New Roman" pitchFamily="18" charset="0"/>
              </a:rPr>
              <a:t>:</a:t>
            </a:r>
          </a:p>
          <a:p>
            <a:pPr>
              <a:buFont typeface="Wingdings" pitchFamily="2" charset="2"/>
              <a:buChar char="§"/>
            </a:pPr>
            <a:r>
              <a:rPr lang="en-US" sz="2400" dirty="0">
                <a:latin typeface="Times New Roman" pitchFamily="18" charset="0"/>
                <a:cs typeface="Times New Roman" pitchFamily="18" charset="0"/>
              </a:rPr>
              <a:t>Delays in the dissemination of critical information.</a:t>
            </a:r>
          </a:p>
          <a:p>
            <a:pPr>
              <a:buFont typeface="Wingdings" pitchFamily="2" charset="2"/>
              <a:buChar char="§"/>
            </a:pPr>
            <a:r>
              <a:rPr lang="en-US" sz="2400" dirty="0">
                <a:latin typeface="Times New Roman" pitchFamily="18" charset="0"/>
                <a:cs typeface="Times New Roman" pitchFamily="18" charset="0"/>
              </a:rPr>
              <a:t>Incomplete communication channels, leaving some stakeholders uninformed.</a:t>
            </a:r>
          </a:p>
          <a:p>
            <a:pPr>
              <a:buFont typeface="Wingdings" pitchFamily="2" charset="2"/>
              <a:buChar char="§"/>
            </a:pPr>
            <a:r>
              <a:rPr lang="en-US" sz="2400" dirty="0">
                <a:latin typeface="Times New Roman" pitchFamily="18" charset="0"/>
                <a:cs typeface="Times New Roman" pitchFamily="18" charset="0"/>
              </a:rPr>
              <a:t>Difficulty in accessing important resources and updates.</a:t>
            </a:r>
          </a:p>
          <a:p>
            <a:pPr>
              <a:buFont typeface="Wingdings" pitchFamily="2" charset="2"/>
              <a:buChar char="§"/>
            </a:pPr>
            <a:r>
              <a:rPr lang="en-US" sz="2400" dirty="0">
                <a:latin typeface="Times New Roman" pitchFamily="18" charset="0"/>
                <a:cs typeface="Times New Roman" pitchFamily="18" charset="0"/>
              </a:rPr>
              <a:t>This problem creates inefficiencies and can impact the overall quality of education and administrative processes within educational institutions.</a:t>
            </a:r>
          </a:p>
        </p:txBody>
      </p:sp>
    </p:spTree>
    <p:extLst>
      <p:ext uri="{BB962C8B-B14F-4D97-AF65-F5344CB8AC3E}">
        <p14:creationId xmlns:p14="http://schemas.microsoft.com/office/powerpoint/2010/main" val="76642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AIM AND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lgn="ctr">
              <a:buNone/>
            </a:pPr>
            <a:r>
              <a:rPr lang="en-US" sz="2400" u="sng" dirty="0" smtClean="0">
                <a:latin typeface="Times New Roman" pitchFamily="18" charset="0"/>
                <a:cs typeface="Times New Roman" pitchFamily="18" charset="0"/>
              </a:rPr>
              <a:t>AIM</a:t>
            </a:r>
          </a:p>
          <a:p>
            <a:pPr marL="0" indent="0">
              <a:buNone/>
            </a:pPr>
            <a:r>
              <a:rPr lang="en-US" sz="2400" dirty="0" smtClean="0">
                <a:latin typeface="Times New Roman" pitchFamily="18" charset="0"/>
                <a:cs typeface="Times New Roman" pitchFamily="18" charset="0"/>
              </a:rPr>
              <a:t>The aim of this project is to create seamless,  efficient , and cost-saving communication system software for the communication and dissemination of information in Oyscatech. </a:t>
            </a:r>
          </a:p>
          <a:p>
            <a:pPr marL="0" indent="0" algn="ctr">
              <a:buNone/>
            </a:pPr>
            <a:r>
              <a:rPr lang="en-US" sz="2400" u="sng" dirty="0" smtClean="0">
                <a:latin typeface="Times New Roman" pitchFamily="18" charset="0"/>
                <a:cs typeface="Times New Roman" pitchFamily="18" charset="0"/>
              </a:rPr>
              <a:t>OBJECTIVES</a:t>
            </a:r>
          </a:p>
          <a:p>
            <a:pPr marL="0" indent="0">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primary objectives </a:t>
            </a:r>
            <a:r>
              <a:rPr lang="en-US" sz="2400" dirty="0" smtClean="0">
                <a:latin typeface="Times New Roman" pitchFamily="18" charset="0"/>
                <a:cs typeface="Times New Roman" pitchFamily="18" charset="0"/>
              </a:rPr>
              <a:t>of </a:t>
            </a:r>
            <a:r>
              <a:rPr lang="en-US" sz="2400" dirty="0">
                <a:latin typeface="Times New Roman" pitchFamily="18" charset="0"/>
                <a:cs typeface="Times New Roman" pitchFamily="18" charset="0"/>
              </a:rPr>
              <a:t>this research project are as follows</a:t>
            </a:r>
            <a:r>
              <a:rPr lang="en-US" sz="2400" dirty="0" smtClean="0">
                <a:latin typeface="Times New Roman" pitchFamily="18" charset="0"/>
                <a:cs typeface="Times New Roman" pitchFamily="18" charset="0"/>
              </a:rPr>
              <a:t>:</a:t>
            </a:r>
          </a:p>
          <a:p>
            <a:pPr marL="457200" indent="-457200">
              <a:buFont typeface="+mj-lt"/>
              <a:buAutoNum type="arabicPeriod"/>
            </a:pPr>
            <a:r>
              <a:rPr lang="en-US" sz="2400" dirty="0">
                <a:latin typeface="Times New Roman" pitchFamily="18" charset="0"/>
                <a:cs typeface="Times New Roman" pitchFamily="18" charset="0"/>
              </a:rPr>
              <a:t>To design a comprehensive information and communication system that facilitates seamless communication between school management, teaching staff, and students.</a:t>
            </a:r>
          </a:p>
          <a:p>
            <a:pPr marL="457200" indent="-457200">
              <a:buFont typeface="+mj-lt"/>
              <a:buAutoNum type="arabicPeriod"/>
            </a:pPr>
            <a:r>
              <a:rPr lang="en-US" sz="2400" dirty="0">
                <a:latin typeface="Times New Roman" pitchFamily="18" charset="0"/>
                <a:cs typeface="Times New Roman" pitchFamily="18" charset="0"/>
              </a:rPr>
              <a:t>To implement the designed system within a real educational institution to assess its practicality and effectiveness.</a:t>
            </a:r>
          </a:p>
          <a:p>
            <a:pPr marL="457200" indent="-457200">
              <a:buFont typeface="+mj-lt"/>
              <a:buAutoNum type="arabicPeriod"/>
            </a:pPr>
            <a:r>
              <a:rPr lang="en-US" sz="2400" dirty="0">
                <a:latin typeface="Times New Roman" pitchFamily="18" charset="0"/>
                <a:cs typeface="Times New Roman" pitchFamily="18" charset="0"/>
              </a:rPr>
              <a:t>To evaluate the impact of the implemented system on communication efficiency, administrative processes, and student engagement.</a:t>
            </a:r>
          </a:p>
          <a:p>
            <a:pPr marL="457200" indent="-457200">
              <a:buFont typeface="+mj-lt"/>
              <a:buAutoNum type="arabicPeriod"/>
            </a:pPr>
            <a:r>
              <a:rPr lang="en-US" sz="2400" dirty="0">
                <a:latin typeface="Times New Roman" pitchFamily="18" charset="0"/>
                <a:cs typeface="Times New Roman" pitchFamily="18" charset="0"/>
              </a:rPr>
              <a:t>To provide recommendations for the wider adoption of similar systems in educational institutions.</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927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JUSTIFICATIONS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40770"/>
            <a:ext cx="8229600" cy="5350976"/>
          </a:xfrm>
        </p:spPr>
        <p:txBody>
          <a:bodyPr>
            <a:normAutofit fontScale="47500" lnSpcReduction="20000"/>
          </a:bodyPr>
          <a:lstStyle/>
          <a:p>
            <a:pPr>
              <a:buFont typeface="Wingdings" pitchFamily="2" charset="2"/>
              <a:buChar char="§"/>
            </a:pPr>
            <a:r>
              <a:rPr lang="en-US" sz="5100" b="1" dirty="0">
                <a:latin typeface="Times New Roman" pitchFamily="18" charset="0"/>
                <a:cs typeface="Times New Roman" pitchFamily="18" charset="0"/>
              </a:rPr>
              <a:t>Efficient Communication</a:t>
            </a:r>
            <a:r>
              <a:rPr lang="en-US" sz="5100" dirty="0">
                <a:latin typeface="Times New Roman" pitchFamily="18" charset="0"/>
                <a:cs typeface="Times New Roman" pitchFamily="18" charset="0"/>
              </a:rPr>
              <a:t>: Traditional communication methods in educational institutions often result in delays and limited reach, creating communication gaps. This project aims to bridge these gaps by implementing an integrated system for timely and accurate information dissemination.</a:t>
            </a:r>
          </a:p>
          <a:p>
            <a:pPr>
              <a:buFont typeface="Wingdings" pitchFamily="2" charset="2"/>
              <a:buChar char="§"/>
            </a:pPr>
            <a:r>
              <a:rPr lang="en-US" sz="5100" b="1" dirty="0">
                <a:latin typeface="Times New Roman" pitchFamily="18" charset="0"/>
                <a:cs typeface="Times New Roman" pitchFamily="18" charset="0"/>
              </a:rPr>
              <a:t>Administrative Efficiency</a:t>
            </a:r>
            <a:r>
              <a:rPr lang="en-US" sz="5100" dirty="0">
                <a:latin typeface="Times New Roman" pitchFamily="18" charset="0"/>
                <a:cs typeface="Times New Roman" pitchFamily="18" charset="0"/>
              </a:rPr>
              <a:t>: Streamlining administrative processes is crucial for cost savings and optimizing resources. The proposed system will digitize record-keeping, automate tasks, and enhance overall administrative efficiency.</a:t>
            </a:r>
          </a:p>
          <a:p>
            <a:pPr>
              <a:buFont typeface="Wingdings" pitchFamily="2" charset="2"/>
              <a:buChar char="§"/>
            </a:pPr>
            <a:r>
              <a:rPr lang="en-US" sz="5100" b="1" dirty="0" smtClean="0">
                <a:latin typeface="Times New Roman" pitchFamily="18" charset="0"/>
                <a:cs typeface="Times New Roman" pitchFamily="18" charset="0"/>
              </a:rPr>
              <a:t>Enhanced </a:t>
            </a:r>
            <a:r>
              <a:rPr lang="en-US" sz="5100" b="1" dirty="0">
                <a:latin typeface="Times New Roman" pitchFamily="18" charset="0"/>
                <a:cs typeface="Times New Roman" pitchFamily="18" charset="0"/>
              </a:rPr>
              <a:t>Student Engagement</a:t>
            </a:r>
            <a:r>
              <a:rPr lang="en-US" sz="5100" dirty="0">
                <a:latin typeface="Times New Roman" pitchFamily="18" charset="0"/>
                <a:cs typeface="Times New Roman" pitchFamily="18" charset="0"/>
              </a:rPr>
              <a:t>: Easy access to resources and updates will boost student engagement, leading to improved performance, higher satisfaction, and reduced attrition rates.</a:t>
            </a:r>
          </a:p>
          <a:p>
            <a:pPr>
              <a:buFont typeface="Wingdings" pitchFamily="2" charset="2"/>
              <a:buChar char="§"/>
            </a:pPr>
            <a:r>
              <a:rPr lang="en-US" sz="5100" b="1" dirty="0">
                <a:latin typeface="Times New Roman" pitchFamily="18" charset="0"/>
                <a:cs typeface="Times New Roman" pitchFamily="18" charset="0"/>
              </a:rPr>
              <a:t>Potential for Wider Adoption</a:t>
            </a:r>
            <a:r>
              <a:rPr lang="en-US" sz="5100" dirty="0">
                <a:latin typeface="Times New Roman" pitchFamily="18" charset="0"/>
                <a:cs typeface="Times New Roman" pitchFamily="18" charset="0"/>
              </a:rPr>
              <a:t>: Success here can serve as a model for other institutions, providing insights and recommendations for broader adoption in the education sector</a:t>
            </a:r>
            <a:r>
              <a:rPr lang="en-US" sz="4400" dirty="0">
                <a:latin typeface="Times New Roman" pitchFamily="18" charset="0"/>
                <a:cs typeface="Times New Roman" pitchFamily="18" charset="0"/>
              </a:rPr>
              <a:t>.</a:t>
            </a:r>
          </a:p>
        </p:txBody>
      </p:sp>
    </p:spTree>
    <p:extLst>
      <p:ext uri="{BB962C8B-B14F-4D97-AF65-F5344CB8AC3E}">
        <p14:creationId xmlns:p14="http://schemas.microsoft.com/office/powerpoint/2010/main" val="3524509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51520" y="1340768"/>
            <a:ext cx="8712968" cy="5256584"/>
          </a:xfrm>
        </p:spPr>
        <p:txBody>
          <a:bodyPr>
            <a:normAutofit lnSpcReduction="10000"/>
          </a:bodyPr>
          <a:lstStyle/>
          <a:p>
            <a:pPr marL="0" indent="0">
              <a:buNone/>
            </a:pPr>
            <a:r>
              <a:rPr lang="en-US" sz="2000" dirty="0" smtClean="0">
                <a:latin typeface="Times New Roman" pitchFamily="18" charset="0"/>
                <a:cs typeface="Times New Roman" pitchFamily="18" charset="0"/>
              </a:rPr>
              <a:t>The research methodology for this project involve a combination of qualitative and quantitative approaches. </a:t>
            </a:r>
          </a:p>
          <a:p>
            <a:pPr marL="0" indent="0">
              <a:buNone/>
            </a:pPr>
            <a:r>
              <a:rPr lang="en-US" sz="2000" b="1" dirty="0" smtClean="0">
                <a:latin typeface="Times New Roman" pitchFamily="18" charset="0"/>
                <a:cs typeface="Times New Roman" pitchFamily="18" charset="0"/>
              </a:rPr>
              <a:t>DATA COLLECTION AND TECHNIQUES.</a:t>
            </a:r>
          </a:p>
          <a:p>
            <a:pPr marL="0" indent="0">
              <a:buNone/>
            </a:pPr>
            <a:r>
              <a:rPr lang="en-US" sz="2000" dirty="0" smtClean="0">
                <a:latin typeface="Times New Roman" pitchFamily="18" charset="0"/>
                <a:cs typeface="Times New Roman" pitchFamily="18" charset="0"/>
              </a:rPr>
              <a:t>Data  is gathered through  interviews, and system usage statistics. </a:t>
            </a:r>
          </a:p>
          <a:p>
            <a:pPr marL="0" indent="0">
              <a:buNone/>
            </a:pPr>
            <a:r>
              <a:rPr lang="en-US" sz="2000" dirty="0" smtClean="0">
                <a:latin typeface="Times New Roman" pitchFamily="18" charset="0"/>
                <a:cs typeface="Times New Roman" pitchFamily="18" charset="0"/>
              </a:rPr>
              <a:t>The implementation of the system will follow standard software development methodologies, and its impact will be assessed through pre- and post-implementation evaluations such as:</a:t>
            </a:r>
          </a:p>
          <a:p>
            <a:r>
              <a:rPr lang="en-US" sz="2000" b="1" dirty="0">
                <a:latin typeface="Times New Roman" pitchFamily="18" charset="0"/>
                <a:cs typeface="Times New Roman" pitchFamily="18" charset="0"/>
              </a:rPr>
              <a:t>Needs Assessment</a:t>
            </a:r>
            <a:r>
              <a:rPr lang="en-US" sz="2000" dirty="0">
                <a:latin typeface="Times New Roman" pitchFamily="18" charset="0"/>
                <a:cs typeface="Times New Roman" pitchFamily="18" charset="0"/>
              </a:rPr>
              <a:t>: Conduct surveys, interviews, and workshops to assess the communication needs and challenges within the school.</a:t>
            </a:r>
          </a:p>
          <a:p>
            <a:r>
              <a:rPr lang="en-US" sz="2000" b="1" dirty="0" smtClean="0">
                <a:latin typeface="Times New Roman" pitchFamily="18" charset="0"/>
                <a:cs typeface="Times New Roman" pitchFamily="18" charset="0"/>
              </a:rPr>
              <a:t>System Design</a:t>
            </a:r>
            <a:r>
              <a:rPr lang="en-US" sz="2000" dirty="0" smtClean="0">
                <a:latin typeface="Times New Roman" pitchFamily="18" charset="0"/>
                <a:cs typeface="Times New Roman" pitchFamily="18" charset="0"/>
              </a:rPr>
              <a:t>: Based on the needs assessment, design an integrated Information and Communication System, considering the specific requirements of school management, staff, and students.</a:t>
            </a:r>
          </a:p>
          <a:p>
            <a:r>
              <a:rPr lang="en-US" sz="1800" b="1" dirty="0">
                <a:latin typeface="Times New Roman" pitchFamily="18" charset="0"/>
                <a:cs typeface="Times New Roman" pitchFamily="18" charset="0"/>
              </a:rPr>
              <a:t>System Implementation: </a:t>
            </a:r>
            <a:r>
              <a:rPr lang="en-US" sz="1800" dirty="0">
                <a:latin typeface="Times New Roman" pitchFamily="18" charset="0"/>
                <a:cs typeface="Times New Roman" pitchFamily="18" charset="0"/>
              </a:rPr>
              <a:t>Develop and implement the system using appropriate technologies and platforms.</a:t>
            </a:r>
          </a:p>
          <a:p>
            <a:r>
              <a:rPr lang="en-US" sz="1800" b="1" dirty="0">
                <a:latin typeface="Times New Roman" pitchFamily="18" charset="0"/>
                <a:cs typeface="Times New Roman" pitchFamily="18" charset="0"/>
              </a:rPr>
              <a:t>System Testing and Evaluation: </a:t>
            </a:r>
            <a:r>
              <a:rPr lang="en-US" sz="1800" dirty="0">
                <a:latin typeface="Times New Roman" pitchFamily="18" charset="0"/>
                <a:cs typeface="Times New Roman" pitchFamily="18" charset="0"/>
              </a:rPr>
              <a:t>Assess the system's functionality, usability, and effectiveness through user testing and feedback.</a:t>
            </a:r>
          </a:p>
          <a:p>
            <a:pPr marL="0" indent="0">
              <a:buNone/>
            </a:pPr>
            <a:endParaRPr lang="en-US" sz="1800" dirty="0"/>
          </a:p>
        </p:txBody>
      </p:sp>
    </p:spTree>
    <p:extLst>
      <p:ext uri="{BB962C8B-B14F-4D97-AF65-F5344CB8AC3E}">
        <p14:creationId xmlns:p14="http://schemas.microsoft.com/office/powerpoint/2010/main" val="34343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METHODOLOGY</a:t>
            </a:r>
            <a:endParaRPr lang="en-US" dirty="0"/>
          </a:p>
        </p:txBody>
      </p:sp>
      <p:sp>
        <p:nvSpPr>
          <p:cNvPr id="3" name="Content Placeholder 2"/>
          <p:cNvSpPr>
            <a:spLocks noGrp="1"/>
          </p:cNvSpPr>
          <p:nvPr>
            <p:ph idx="1"/>
          </p:nvPr>
        </p:nvSpPr>
        <p:spPr>
          <a:xfrm>
            <a:off x="395536" y="1556792"/>
            <a:ext cx="8229600" cy="4525963"/>
          </a:xfrm>
        </p:spPr>
        <p:txBody>
          <a:bodyPr>
            <a:normAutofit/>
          </a:bodyPr>
          <a:lstStyle/>
          <a:p>
            <a:pPr marL="0" indent="0">
              <a:buNone/>
            </a:pPr>
            <a:r>
              <a:rPr lang="en-US" sz="2000" b="1" dirty="0" smtClean="0">
                <a:latin typeface="Times New Roman" pitchFamily="18" charset="0"/>
                <a:cs typeface="Times New Roman" pitchFamily="18" charset="0"/>
              </a:rPr>
              <a:t>SYSTEM DESIGN MODEL</a:t>
            </a:r>
          </a:p>
          <a:p>
            <a:pPr marL="0" indent="0">
              <a:buNone/>
            </a:pPr>
            <a:endParaRPr lang="en-US" sz="2000"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p:txBody>
      </p:sp>
      <p:sp>
        <p:nvSpPr>
          <p:cNvPr id="5" name="Rectangle 4"/>
          <p:cNvSpPr/>
          <p:nvPr/>
        </p:nvSpPr>
        <p:spPr>
          <a:xfrm>
            <a:off x="611560" y="2808690"/>
            <a:ext cx="1785036" cy="792088"/>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 SOURCE</a:t>
            </a:r>
            <a:endParaRPr lang="en-US" dirty="0">
              <a:solidFill>
                <a:schemeClr val="tx1"/>
              </a:solidFill>
            </a:endParaRPr>
          </a:p>
        </p:txBody>
      </p:sp>
      <p:sp>
        <p:nvSpPr>
          <p:cNvPr id="6" name="Right Arrow 5"/>
          <p:cNvSpPr/>
          <p:nvPr/>
        </p:nvSpPr>
        <p:spPr>
          <a:xfrm>
            <a:off x="2396596" y="3248980"/>
            <a:ext cx="879260"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3328539" y="2808690"/>
            <a:ext cx="1368152" cy="79208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INFORMATION </a:t>
            </a:r>
            <a:endParaRPr lang="en-US" dirty="0">
              <a:solidFill>
                <a:schemeClr val="tx1"/>
              </a:solidFill>
            </a:endParaRPr>
          </a:p>
        </p:txBody>
      </p:sp>
      <p:sp>
        <p:nvSpPr>
          <p:cNvPr id="8" name="Right Arrow 7"/>
          <p:cNvSpPr/>
          <p:nvPr/>
        </p:nvSpPr>
        <p:spPr>
          <a:xfrm>
            <a:off x="4870795" y="3211750"/>
            <a:ext cx="864096"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5796136" y="2808690"/>
            <a:ext cx="2016224" cy="79208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DESTINATON</a:t>
            </a:r>
            <a:endParaRPr lang="en-US" dirty="0">
              <a:solidFill>
                <a:schemeClr val="tx1"/>
              </a:solidFill>
            </a:endParaRPr>
          </a:p>
          <a:p>
            <a:pPr algn="ctr"/>
            <a:endParaRPr lang="en-US" dirty="0">
              <a:solidFill>
                <a:schemeClr val="tx1"/>
              </a:solidFill>
            </a:endParaRPr>
          </a:p>
        </p:txBody>
      </p:sp>
      <p:sp>
        <p:nvSpPr>
          <p:cNvPr id="11" name="Down Arrow 10"/>
          <p:cNvSpPr/>
          <p:nvPr/>
        </p:nvSpPr>
        <p:spPr>
          <a:xfrm>
            <a:off x="8028384" y="3717032"/>
            <a:ext cx="45719" cy="7200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868144" y="4437112"/>
            <a:ext cx="1944216" cy="86409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a:t>
            </a:r>
            <a:r>
              <a:rPr lang="en-US" dirty="0" smtClean="0">
                <a:solidFill>
                  <a:schemeClr val="tx1"/>
                </a:solidFill>
              </a:rPr>
              <a:t>INFORMATION DISCUSSED</a:t>
            </a:r>
          </a:p>
          <a:p>
            <a:pPr algn="ctr"/>
            <a:endParaRPr lang="en-US" dirty="0"/>
          </a:p>
        </p:txBody>
      </p:sp>
      <p:sp>
        <p:nvSpPr>
          <p:cNvPr id="13" name="Left Arrow 12"/>
          <p:cNvSpPr/>
          <p:nvPr/>
        </p:nvSpPr>
        <p:spPr>
          <a:xfrm>
            <a:off x="4696691" y="4797153"/>
            <a:ext cx="1099445" cy="5400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987824" y="4509120"/>
            <a:ext cx="1564851" cy="79208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INFORMATION FINALIZED</a:t>
            </a:r>
            <a:endParaRPr lang="en-US" dirty="0">
              <a:solidFill>
                <a:schemeClr val="tx1"/>
              </a:solidFill>
            </a:endParaRPr>
          </a:p>
        </p:txBody>
      </p:sp>
      <p:sp>
        <p:nvSpPr>
          <p:cNvPr id="15" name="Rectangle 14"/>
          <p:cNvSpPr/>
          <p:nvPr/>
        </p:nvSpPr>
        <p:spPr>
          <a:xfrm>
            <a:off x="611560" y="4509120"/>
            <a:ext cx="176419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INFORMATION  SHARED</a:t>
            </a:r>
            <a:endParaRPr lang="en-US" dirty="0">
              <a:solidFill>
                <a:schemeClr val="tx1"/>
              </a:solidFill>
            </a:endParaRPr>
          </a:p>
        </p:txBody>
      </p:sp>
      <p:sp>
        <p:nvSpPr>
          <p:cNvPr id="16" name="Left Arrow 15"/>
          <p:cNvSpPr/>
          <p:nvPr/>
        </p:nvSpPr>
        <p:spPr>
          <a:xfrm>
            <a:off x="2396596" y="4797153"/>
            <a:ext cx="591228"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Up Arrow 17"/>
          <p:cNvSpPr/>
          <p:nvPr/>
        </p:nvSpPr>
        <p:spPr>
          <a:xfrm>
            <a:off x="354030" y="3717032"/>
            <a:ext cx="45719" cy="79208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7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latin typeface="Times New Roman" pitchFamily="18" charset="0"/>
                <a:cs typeface="Times New Roman" pitchFamily="18" charset="0"/>
              </a:rPr>
              <a:t>SYSTEM FLOW CHART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497" y="1090286"/>
            <a:ext cx="3801005" cy="4677428"/>
          </a:xfrm>
          <a:prstGeom prst="rect">
            <a:avLst/>
          </a:prstGeom>
        </p:spPr>
      </p:pic>
    </p:spTree>
    <p:extLst>
      <p:ext uri="{BB962C8B-B14F-4D97-AF65-F5344CB8AC3E}">
        <p14:creationId xmlns:p14="http://schemas.microsoft.com/office/powerpoint/2010/main" val="273276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1143</TotalTime>
  <Words>929</Words>
  <Application>Microsoft Office PowerPoint</Application>
  <PresentationFormat>On-screen Show (4:3)</PresentationFormat>
  <Paragraphs>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DESIGN AND IMPLEMENTATION OF A COMMUNICATION SOTFWARE AS A SERVICE ( A case study of oyscatech).  PRESENTED BY: ADEWALE AYOMIDE CHRISOPHER MATRIC NUMBER: HND/210453  OYEWUSI CECILIA OMOLOLA MATRIC NUMBER: HND/211316   SUPERVISED BY: MR. ABIMBOLA </vt:lpstr>
      <vt:lpstr>INTRODUCTION</vt:lpstr>
      <vt:lpstr>STATEMENT OF THE PROBLEM</vt:lpstr>
      <vt:lpstr>AIM AND OBJECTIVES</vt:lpstr>
      <vt:lpstr>JUSTIFICATIONS</vt:lpstr>
      <vt:lpstr>METHODOLOGY</vt:lpstr>
      <vt:lpstr>METHODOLOGY</vt:lpstr>
      <vt:lpstr>SYSTEM FLOW CHART</vt:lpstr>
      <vt:lpstr>PowerPoint Presentation</vt:lpstr>
      <vt:lpstr>PowerPoint Presentation</vt:lpstr>
      <vt:lpstr>PowerPoint Presentation</vt:lpstr>
      <vt:lpstr>PowerPoint Presentation</vt:lpstr>
      <vt:lpstr>PowerPoint Presentation</vt:lpstr>
      <vt:lpstr>RESULT EVALUATION</vt:lpstr>
      <vt:lpstr>RESULT EVALUATION</vt:lpstr>
      <vt:lpstr>RESULT EVALUATTION</vt:lpstr>
      <vt:lpstr> RESULT EVALUATION</vt:lpstr>
      <vt:lpstr>RESULT EVALUATION</vt:lpstr>
      <vt:lpstr>RESULT EVALUATTION</vt:lpstr>
      <vt:lpstr>SUMMARY</vt:lpstr>
      <vt:lpstr>REFERRENCE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INFORMATION AND COMMUNICATION SYSTEM BETWEEN THE SCHOOL AND STAFF OR STUDENTS</dc:title>
  <dc:creator>Ayomide</dc:creator>
  <cp:lastModifiedBy>Ayomide</cp:lastModifiedBy>
  <cp:revision>31</cp:revision>
  <dcterms:created xsi:type="dcterms:W3CDTF">2023-09-22T08:42:26Z</dcterms:created>
  <dcterms:modified xsi:type="dcterms:W3CDTF">2023-12-14T10:53:44Z</dcterms:modified>
</cp:coreProperties>
</file>