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9"/>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63490" autoAdjust="0"/>
  </p:normalViewPr>
  <p:slideViewPr>
    <p:cSldViewPr snapToGrid="0">
      <p:cViewPr varScale="1">
        <p:scale>
          <a:sx n="46" d="100"/>
          <a:sy n="46" d="100"/>
        </p:scale>
        <p:origin x="15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DFCE9-7207-4693-B4CB-0FCDF60E32B7}" type="datetimeFigureOut">
              <a:rPr lang="en-US" smtClean="0"/>
              <a:t>6/5/2022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9250F-1802-45ED-AFAA-C98BE3A31770}" type="slidenum">
              <a:rPr lang="en-US" smtClean="0"/>
              <a:t>‹#›</a:t>
            </a:fld>
            <a:endParaRPr lang="en-US"/>
          </a:p>
        </p:txBody>
      </p:sp>
    </p:spTree>
    <p:extLst>
      <p:ext uri="{BB962C8B-B14F-4D97-AF65-F5344CB8AC3E}">
        <p14:creationId xmlns:p14="http://schemas.microsoft.com/office/powerpoint/2010/main" val="113945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Social work plays a crucial role in promoting the well-being of the people in any community. Social work entails identifying the social and psychological issues that affect the people and the implementation of necessary measures to avert the problems. In the United States, different groups of people face varied social and psychological issues that affect their well-being. One of the communities that face numerous social and psychological problems in the country is the African-Americans. The African-Americans encounter numerous challenges that deter them from living everyday lives and interacting freely with other groups of persons. The African-American community comprise persons who have immigrated from other countries, especially the African countries, and settled in the United States. These people become permanent residents of the United States and raise families. In most instances, African-Americans lead poor lives and are vulnerable to various diseases. The most common illnesses affecting African-Americans include heart diseases, cancer, pneumonia, and respiratory problems. This presentation explores the multiple aspects of the African-American community. The presentation offers an in-depth description of the community, the health issues that affect them, the barriers to accessing healthcare services, and the appropriate strategies to ease the barriers to accessing healthcare services. </a:t>
            </a:r>
          </a:p>
        </p:txBody>
      </p:sp>
      <p:sp>
        <p:nvSpPr>
          <p:cNvPr id="4" name="Slide Number Placeholder 3"/>
          <p:cNvSpPr>
            <a:spLocks noGrp="1"/>
          </p:cNvSpPr>
          <p:nvPr>
            <p:ph type="sldNum" sz="quarter" idx="10"/>
          </p:nvPr>
        </p:nvSpPr>
        <p:spPr/>
        <p:txBody>
          <a:bodyPr/>
          <a:lstStyle/>
          <a:p>
            <a:fld id="{8FB9250F-1802-45ED-AFAA-C98BE3A31770}" type="slidenum">
              <a:rPr lang="en-US" smtClean="0"/>
              <a:t>2</a:t>
            </a:fld>
            <a:endParaRPr lang="en-US"/>
          </a:p>
        </p:txBody>
      </p:sp>
    </p:spTree>
    <p:extLst>
      <p:ext uri="{BB962C8B-B14F-4D97-AF65-F5344CB8AC3E}">
        <p14:creationId xmlns:p14="http://schemas.microsoft.com/office/powerpoint/2010/main" val="1711857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African-Americans undergo numerous challenges, especially from the authorities. The police department has in the past in recent times, been involved in compromising instances of mistreatment toward African-Americans. There are also increased racism and discrimination cases among African-Americans. Following the escalation of racism and discrimination cases, several activist groups have cropped up to advocate for equality in the United States. Some of the groups that have partnered with African-Americans to advocate for equality include the Black lives matter and the advocacy for youths. These groups advocate for equal education and access to healthcare services for all Americans regardless of skin color and originality. They also push for an end to cases of racism and discrimination that badly affects African-Americans. </a:t>
            </a:r>
          </a:p>
        </p:txBody>
      </p:sp>
      <p:sp>
        <p:nvSpPr>
          <p:cNvPr id="4" name="Slide Number Placeholder 3"/>
          <p:cNvSpPr>
            <a:spLocks noGrp="1"/>
          </p:cNvSpPr>
          <p:nvPr>
            <p:ph type="sldNum" sz="quarter" idx="10"/>
          </p:nvPr>
        </p:nvSpPr>
        <p:spPr/>
        <p:txBody>
          <a:bodyPr/>
          <a:lstStyle/>
          <a:p>
            <a:fld id="{8FB9250F-1802-45ED-AFAA-C98BE3A31770}" type="slidenum">
              <a:rPr lang="en-US" smtClean="0"/>
              <a:t>11</a:t>
            </a:fld>
            <a:endParaRPr lang="en-US"/>
          </a:p>
        </p:txBody>
      </p:sp>
    </p:spTree>
    <p:extLst>
      <p:ext uri="{BB962C8B-B14F-4D97-AF65-F5344CB8AC3E}">
        <p14:creationId xmlns:p14="http://schemas.microsoft.com/office/powerpoint/2010/main" val="498841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African-Americans face significant obstacles, particularly from authorities. In recent years, the police agency has been involved in compromising cases of abuse of African-Americans. Racism and prejudice against African-Americans are also on the rise. Following the rise in incidences of racism and discrimination in the United States, a number of activist groups have formed to promote equality in the country. Black Lives Matter and Youth Advocacy are two organizations that have joined with African-Americans to advocate for equality. These organizations advocate for all Americans, regardless of skin color or ethnicity, to have equal access to education and healthcare services (Prather et al., 2018). They also advocate for an end to racist and discriminatory practices that disproportionately harm African-Americans. Among the African-Americans community, there exist vulnerable groups that require special</a:t>
            </a:r>
            <a:r>
              <a:rPr lang="en-US" baseline="0" dirty="0">
                <a:latin typeface="Times New Roman" panose="02020603050405020304" pitchFamily="18" charset="0"/>
                <a:cs typeface="Times New Roman" panose="02020603050405020304" pitchFamily="18" charset="0"/>
              </a:rPr>
              <a:t> attention, like people suffering from Aids and the disabled. The partnership programs push for these groups of people to have full access to their rights.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B9250F-1802-45ED-AFAA-C98BE3A31770}" type="slidenum">
              <a:rPr lang="en-US" smtClean="0"/>
              <a:t>12</a:t>
            </a:fld>
            <a:endParaRPr lang="en-US"/>
          </a:p>
        </p:txBody>
      </p:sp>
    </p:spTree>
    <p:extLst>
      <p:ext uri="{BB962C8B-B14F-4D97-AF65-F5344CB8AC3E}">
        <p14:creationId xmlns:p14="http://schemas.microsoft.com/office/powerpoint/2010/main" val="179540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interview with one of the public health providers working in the midst of the African-Americans community revealed several details about the community. The public health provider revealed that African-Americans face numerous challenges that need to be appropriately addressed to promote the people's well-being. Whites have better access to quality education and healthcare services than African-Americans. The public health provider also revealed that they are tasked with ensuring the community has access to quality education and healthcare services. They should also identify the other issues affecting the community and devise strategies to address them. Good health can be promoted by offering education to the people on their rights and the need to adhere to equality and fair practices. More healthcare providers should also be hired to address the issues that affect African-Americans so that equality can be attained. </a:t>
            </a:r>
          </a:p>
        </p:txBody>
      </p:sp>
      <p:sp>
        <p:nvSpPr>
          <p:cNvPr id="4" name="Slide Number Placeholder 3"/>
          <p:cNvSpPr>
            <a:spLocks noGrp="1"/>
          </p:cNvSpPr>
          <p:nvPr>
            <p:ph type="sldNum" sz="quarter" idx="10"/>
          </p:nvPr>
        </p:nvSpPr>
        <p:spPr/>
        <p:txBody>
          <a:bodyPr/>
          <a:lstStyle/>
          <a:p>
            <a:fld id="{8FB9250F-1802-45ED-AFAA-C98BE3A31770}" type="slidenum">
              <a:rPr lang="en-US" smtClean="0"/>
              <a:t>13</a:t>
            </a:fld>
            <a:endParaRPr lang="en-US"/>
          </a:p>
        </p:txBody>
      </p:sp>
    </p:spTree>
    <p:extLst>
      <p:ext uri="{BB962C8B-B14F-4D97-AF65-F5344CB8AC3E}">
        <p14:creationId xmlns:p14="http://schemas.microsoft.com/office/powerpoint/2010/main" val="2575058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There is an increased lack of healthcare coverage among African-Americans. A significant percentage of African-Americans do not have reliable healthcare coverage and cannot effectively access quality healthcare services. The people who do not have healthcare coverage have to pay vast amounts of money to access healthcare services. Since the income of most of them is still low, the health and well-being of the African-Americans are poor. Social workers have an excellent task to accomplish in addressing the health issues that affect African-Americans. They are compelled to incorporate other healthcare professionals to deal with the issues that affect the community effectively. The issue of inadequate education also has to be addressed appropriately in order to equip the community with the necessary knowledge and skills to overcome the challenges that face them. </a:t>
            </a:r>
          </a:p>
        </p:txBody>
      </p:sp>
      <p:sp>
        <p:nvSpPr>
          <p:cNvPr id="4" name="Slide Number Placeholder 3"/>
          <p:cNvSpPr>
            <a:spLocks noGrp="1"/>
          </p:cNvSpPr>
          <p:nvPr>
            <p:ph type="sldNum" sz="quarter" idx="10"/>
          </p:nvPr>
        </p:nvSpPr>
        <p:spPr/>
        <p:txBody>
          <a:bodyPr/>
          <a:lstStyle/>
          <a:p>
            <a:fld id="{8FB9250F-1802-45ED-AFAA-C98BE3A31770}" type="slidenum">
              <a:rPr lang="en-US" smtClean="0"/>
              <a:t>14</a:t>
            </a:fld>
            <a:endParaRPr lang="en-US"/>
          </a:p>
        </p:txBody>
      </p:sp>
    </p:spTree>
    <p:extLst>
      <p:ext uri="{BB962C8B-B14F-4D97-AF65-F5344CB8AC3E}">
        <p14:creationId xmlns:p14="http://schemas.microsoft.com/office/powerpoint/2010/main" val="83100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Social workers can positively influence African-Americans' well-being and health promotion by advocating for more people in the community to enroll in healthcare coverage. Healthcare coverage makes access to healthcare services easy and less costly. A community that does not have reliable healthcare coverage suffers enormous economic losses, and its people's well-being is compromised. Social workers should also promote reliable education to the community and enlighten them on the need to push for their rights and address their issues adequately. The government has a significant role to play in ensuring the well-being of the community. African-Americans contribute to the economy of the United States in a significant way. Therefore, their rights and well-being should be promoted to ease their living, interaction with other communities, and active participation in business activities. </a:t>
            </a:r>
          </a:p>
        </p:txBody>
      </p:sp>
      <p:sp>
        <p:nvSpPr>
          <p:cNvPr id="4" name="Slide Number Placeholder 3"/>
          <p:cNvSpPr>
            <a:spLocks noGrp="1"/>
          </p:cNvSpPr>
          <p:nvPr>
            <p:ph type="sldNum" sz="quarter" idx="10"/>
          </p:nvPr>
        </p:nvSpPr>
        <p:spPr/>
        <p:txBody>
          <a:bodyPr/>
          <a:lstStyle/>
          <a:p>
            <a:fld id="{8FB9250F-1802-45ED-AFAA-C98BE3A31770}" type="slidenum">
              <a:rPr lang="en-US" smtClean="0"/>
              <a:t>15</a:t>
            </a:fld>
            <a:endParaRPr lang="en-US"/>
          </a:p>
        </p:txBody>
      </p:sp>
    </p:spTree>
    <p:extLst>
      <p:ext uri="{BB962C8B-B14F-4D97-AF65-F5344CB8AC3E}">
        <p14:creationId xmlns:p14="http://schemas.microsoft.com/office/powerpoint/2010/main" val="999700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African-Americans face numerous challenges and health barriers in the United States. The primary health issues faced by African-Americans include heart diseases and cancer. These diseases primarily result from poor dieting and low income, which denies most of them the opportunity to access quality healthcare services. There is also low accessibility to quality education, making most African-Americans lack the knowledge and skills needed for survival in the region. The issues of racism and discrimination have been cited as the significant barriers for African-Americans to access quality education and healthcare services. Racism and discrimination also deny African-Americans the chance to air their grievances, which results in most of the challenges affecting them being ignored by the relevant authorities that can solve them. The duty of dealing with the challenges and barriers that hinder African-Americans from realizing their full potential is tasked with social workers. Social workers identify the problems affecting the people and devise appropriate strategies to solve the issues. </a:t>
            </a:r>
          </a:p>
        </p:txBody>
      </p:sp>
      <p:sp>
        <p:nvSpPr>
          <p:cNvPr id="4" name="Slide Number Placeholder 3"/>
          <p:cNvSpPr>
            <a:spLocks noGrp="1"/>
          </p:cNvSpPr>
          <p:nvPr>
            <p:ph type="sldNum" sz="quarter" idx="10"/>
          </p:nvPr>
        </p:nvSpPr>
        <p:spPr/>
        <p:txBody>
          <a:bodyPr/>
          <a:lstStyle/>
          <a:p>
            <a:fld id="{8FB9250F-1802-45ED-AFAA-C98BE3A31770}" type="slidenum">
              <a:rPr lang="en-US" smtClean="0"/>
              <a:t>16</a:t>
            </a:fld>
            <a:endParaRPr lang="en-US"/>
          </a:p>
        </p:txBody>
      </p:sp>
    </p:spTree>
    <p:extLst>
      <p:ext uri="{BB962C8B-B14F-4D97-AF65-F5344CB8AC3E}">
        <p14:creationId xmlns:p14="http://schemas.microsoft.com/office/powerpoint/2010/main" val="34687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Most Africans found their way into the United States during the period of the slavery trade. During the slave trade period, Africans were captured and forcefully transported to the United States to serve as trades in the agricultural fields and industries. Later on, other Africans found their way into the United States through legal means, including obtaining the required travel documents to allow them to travel to the United States. The distribution of African-Americans in the United States is not even in all the states. There are some states with a higher percentage of African-Americans than others. Some states with over 60% of African-Americans in the United States include California, New York, Georgia, Maryland, Texas, North Carolina, Florida, Illinois, Louisiana, and Michigan (</a:t>
            </a:r>
            <a:r>
              <a:rPr lang="en-US" dirty="0" err="1">
                <a:latin typeface="Times New Roman" panose="02020603050405020304" pitchFamily="18" charset="0"/>
                <a:cs typeface="Times New Roman" panose="02020603050405020304" pitchFamily="18" charset="0"/>
              </a:rPr>
              <a:t>Taitt</a:t>
            </a:r>
            <a:r>
              <a:rPr lang="en-US" dirty="0">
                <a:latin typeface="Times New Roman" panose="02020603050405020304" pitchFamily="18" charset="0"/>
                <a:cs typeface="Times New Roman" panose="02020603050405020304" pitchFamily="18" charset="0"/>
              </a:rPr>
              <a:t>, 2018). African-Americans have adapted to the ways of living in the United States. As a result, most of them have entered into politics and hold various high-ranking leadership positions. Several leaders in the United States of African origin have powerful leadership positions and political influence. </a:t>
            </a:r>
          </a:p>
        </p:txBody>
      </p:sp>
      <p:sp>
        <p:nvSpPr>
          <p:cNvPr id="4" name="Slide Number Placeholder 3"/>
          <p:cNvSpPr>
            <a:spLocks noGrp="1"/>
          </p:cNvSpPr>
          <p:nvPr>
            <p:ph type="sldNum" sz="quarter" idx="10"/>
          </p:nvPr>
        </p:nvSpPr>
        <p:spPr/>
        <p:txBody>
          <a:bodyPr/>
          <a:lstStyle/>
          <a:p>
            <a:fld id="{8FB9250F-1802-45ED-AFAA-C98BE3A31770}" type="slidenum">
              <a:rPr lang="en-US" smtClean="0"/>
              <a:t>3</a:t>
            </a:fld>
            <a:endParaRPr lang="en-US"/>
          </a:p>
        </p:txBody>
      </p:sp>
    </p:spTree>
    <p:extLst>
      <p:ext uri="{BB962C8B-B14F-4D97-AF65-F5344CB8AC3E}">
        <p14:creationId xmlns:p14="http://schemas.microsoft.com/office/powerpoint/2010/main" val="677546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Statistics in the United States show that African-Americans experience more economic insecurity than white Americans. This insecurity results from the low income among African-Americans than White Americans. There is also a high unemployment rate among African-Americans compared to white Americans. Concerning education, African-Americans do not have equal education opportunities as the native Americans. The cost of education in the country is high; thus, it is more accessible to financially stable people. There are also the issues of racism and discrimination that deter most African-Americans from accessing social services in the community. Racism and discrimination deprive African-Americans of the right to access quality education and healthcare services. There is a general belief in white superiority and black inferiority in the United States. White Americans consider themselves superior to African-Americans, which increases racism and discrimination.</a:t>
            </a:r>
          </a:p>
        </p:txBody>
      </p:sp>
      <p:sp>
        <p:nvSpPr>
          <p:cNvPr id="4" name="Slide Number Placeholder 3"/>
          <p:cNvSpPr>
            <a:spLocks noGrp="1"/>
          </p:cNvSpPr>
          <p:nvPr>
            <p:ph type="sldNum" sz="quarter" idx="10"/>
          </p:nvPr>
        </p:nvSpPr>
        <p:spPr/>
        <p:txBody>
          <a:bodyPr/>
          <a:lstStyle/>
          <a:p>
            <a:fld id="{8FB9250F-1802-45ED-AFAA-C98BE3A31770}" type="slidenum">
              <a:rPr lang="en-US" smtClean="0"/>
              <a:t>4</a:t>
            </a:fld>
            <a:endParaRPr lang="en-US"/>
          </a:p>
        </p:txBody>
      </p:sp>
    </p:spTree>
    <p:extLst>
      <p:ext uri="{BB962C8B-B14F-4D97-AF65-F5344CB8AC3E}">
        <p14:creationId xmlns:p14="http://schemas.microsoft.com/office/powerpoint/2010/main" val="13517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Racism and discrimination affect social characteristics and interactions in the United States. Due to racism and discrimination, the various groups of people tend to interact and socialize with people from their communities. For instance, most African-Americans socialize and interact with members of their communities. Stereotyping is common in the United States, and one way of evading stereotyping is by associating with members of one’s community. Most African-Americans have similar goals and targets of getting well-paying jobs and living more sustainable lives (Bowman et al., 2018). As a result, most of them engage in economic activities and actively participate in the job market. Despite their aggressiveness in the job market, racism and discrimination deter them from realizing their full potential in the country. Only those African-Americans who rise above the storm of racism and discrimination attain their goals and targets in life. There is a need for social workers to put in place necessary measures to help African-Americans overcome the challenges that face them and live to the full potential of their abilities. </a:t>
            </a:r>
          </a:p>
        </p:txBody>
      </p:sp>
      <p:sp>
        <p:nvSpPr>
          <p:cNvPr id="4" name="Slide Number Placeholder 3"/>
          <p:cNvSpPr>
            <a:spLocks noGrp="1"/>
          </p:cNvSpPr>
          <p:nvPr>
            <p:ph type="sldNum" sz="quarter" idx="10"/>
          </p:nvPr>
        </p:nvSpPr>
        <p:spPr/>
        <p:txBody>
          <a:bodyPr/>
          <a:lstStyle/>
          <a:p>
            <a:fld id="{8FB9250F-1802-45ED-AFAA-C98BE3A31770}" type="slidenum">
              <a:rPr lang="en-US" smtClean="0"/>
              <a:t>5</a:t>
            </a:fld>
            <a:endParaRPr lang="en-US"/>
          </a:p>
        </p:txBody>
      </p:sp>
    </p:spTree>
    <p:extLst>
      <p:ext uri="{BB962C8B-B14F-4D97-AF65-F5344CB8AC3E}">
        <p14:creationId xmlns:p14="http://schemas.microsoft.com/office/powerpoint/2010/main" val="139136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African-Americans have varied spiritual beliefs. The two most dominant religions among the African-Americans are Christianity and Islam. Although there are other religions like Hinduism and Buddhism, Christianity and Islam have become more prevalent and the most practiced religions in the country. As a such, there are numerous churches and mosques where the African-Americans go to worship during the specified days. The Christians usually worship on Sundays, while the Muslims worship on Fridays. Religion plays a crucial role in defining African-Americans' lives and social well-being in the United Standards because most of them live according to the standards set by their religions (Bowman et al., 2018). Religion also advocates for healthcare promotion and the well-being of the people. For instance, religion in the United States has been at the forefront of questioning the safety of most of the vaccinations developed by scientists globally. Religion has also been at the forefront of challenging the necessity of family planning, an issue that has caused debates globally. Generally, religion has had a positive impact on African-Americans' social and psychological well-being in the United States. </a:t>
            </a:r>
          </a:p>
        </p:txBody>
      </p:sp>
      <p:sp>
        <p:nvSpPr>
          <p:cNvPr id="4" name="Slide Number Placeholder 3"/>
          <p:cNvSpPr>
            <a:spLocks noGrp="1"/>
          </p:cNvSpPr>
          <p:nvPr>
            <p:ph type="sldNum" sz="quarter" idx="10"/>
          </p:nvPr>
        </p:nvSpPr>
        <p:spPr/>
        <p:txBody>
          <a:bodyPr/>
          <a:lstStyle/>
          <a:p>
            <a:fld id="{8FB9250F-1802-45ED-AFAA-C98BE3A31770}" type="slidenum">
              <a:rPr lang="en-US" smtClean="0"/>
              <a:t>6</a:t>
            </a:fld>
            <a:endParaRPr lang="en-US"/>
          </a:p>
        </p:txBody>
      </p:sp>
    </p:spTree>
    <p:extLst>
      <p:ext uri="{BB962C8B-B14F-4D97-AF65-F5344CB8AC3E}">
        <p14:creationId xmlns:p14="http://schemas.microsoft.com/office/powerpoint/2010/main" val="231030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financial status of African-Americans is poorer compared to that of white Americans. African-Americans earn lower wages than native Americans, making it hard for them to meet their daily needs effectively. For instance, the feeding patterns of most African-Americans are questionable because they pose them to significant health threats. Most Africans prefer junky foods because they are cheaper, readily accessible, and available. As a result, they suffer from more health issues than their white counterparts. Due to low income, most African-Americans cannot effectively access the essential social amenities like quality education and healthcare services. As a result of poor feeding patterns, heart diseases and cancer issues have become prevalent among African-Americans. More African-Americans suffer heart-related diseases than native Americans and have lower access to quality healthcare services. In order to promote good health among African-Americans, social workers should enlighten them on the need to observe healthy eating and the need to access quality healthcare services. </a:t>
            </a:r>
          </a:p>
        </p:txBody>
      </p:sp>
      <p:sp>
        <p:nvSpPr>
          <p:cNvPr id="4" name="Slide Number Placeholder 3"/>
          <p:cNvSpPr>
            <a:spLocks noGrp="1"/>
          </p:cNvSpPr>
          <p:nvPr>
            <p:ph type="sldNum" sz="quarter" idx="10"/>
          </p:nvPr>
        </p:nvSpPr>
        <p:spPr/>
        <p:txBody>
          <a:bodyPr/>
          <a:lstStyle/>
          <a:p>
            <a:fld id="{8FB9250F-1802-45ED-AFAA-C98BE3A31770}" type="slidenum">
              <a:rPr lang="en-US" smtClean="0"/>
              <a:t>7</a:t>
            </a:fld>
            <a:endParaRPr lang="en-US"/>
          </a:p>
        </p:txBody>
      </p:sp>
    </p:spTree>
    <p:extLst>
      <p:ext uri="{BB962C8B-B14F-4D97-AF65-F5344CB8AC3E}">
        <p14:creationId xmlns:p14="http://schemas.microsoft.com/office/powerpoint/2010/main" val="2136835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Although the issue of unemployment is more prevalent among African-Americans in the United States, most of them have entered the job market and acquired formal employment. African-Americans work in various offices and major companies in the United States, and their influence on the job market cannot be overlooked. African-Americans have also increased their participation in politics. Several leaders of African-American origin characterize the current political scene, and their leadership styles have proven to be reliable. The cost of living in the United States is higher than most other countries. Therefore, the wages earned by African-Americans are used to offset bills and meet other household needs. The wages earned by African-Americans are also used to meet the expenses needed to access quality education and healthcare services. As more advocacy to have equal rights among African-Americans and Native Americans continue to escalate, more African-Americans have participated in economic activities that actively increase their financial stability. There are several ways of promoting good health among African-Americans. Some ways include making healthcare coverage schemes more accessible and increasing education on the need to access quality healthcare services and education. </a:t>
            </a:r>
          </a:p>
        </p:txBody>
      </p:sp>
      <p:sp>
        <p:nvSpPr>
          <p:cNvPr id="4" name="Slide Number Placeholder 3"/>
          <p:cNvSpPr>
            <a:spLocks noGrp="1"/>
          </p:cNvSpPr>
          <p:nvPr>
            <p:ph type="sldNum" sz="quarter" idx="10"/>
          </p:nvPr>
        </p:nvSpPr>
        <p:spPr/>
        <p:txBody>
          <a:bodyPr/>
          <a:lstStyle/>
          <a:p>
            <a:fld id="{8FB9250F-1802-45ED-AFAA-C98BE3A31770}" type="slidenum">
              <a:rPr lang="en-US" smtClean="0"/>
              <a:t>8</a:t>
            </a:fld>
            <a:endParaRPr lang="en-US"/>
          </a:p>
        </p:txBody>
      </p:sp>
    </p:spTree>
    <p:extLst>
      <p:ext uri="{BB962C8B-B14F-4D97-AF65-F5344CB8AC3E}">
        <p14:creationId xmlns:p14="http://schemas.microsoft.com/office/powerpoint/2010/main" val="349975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Environmental conservation has become a debatable issue in modern society. The environment is essential for every living creature and should be conserved to promote sustainability. African-Americans live in less developed areas of the major cities in the United States. In the regions with a high population of African-Americans, several pollutants make the environment unfit for human living. For instance, industrial development has led to air and noise pollution. As a result of increased air and noise pollution, the well-being of African-Americans has been put at stake. There is a need to have environmental conservation strategies put in place to promote the well-being of the people. Appropriate strategies to dispose of waste should be implemented and supported to avoid putting the well-being of the people at risk. Besides, social workers should promote hygiene programs and offer necessary education towards conserving the environment. </a:t>
            </a:r>
          </a:p>
        </p:txBody>
      </p:sp>
      <p:sp>
        <p:nvSpPr>
          <p:cNvPr id="4" name="Slide Number Placeholder 3"/>
          <p:cNvSpPr>
            <a:spLocks noGrp="1"/>
          </p:cNvSpPr>
          <p:nvPr>
            <p:ph type="sldNum" sz="quarter" idx="10"/>
          </p:nvPr>
        </p:nvSpPr>
        <p:spPr/>
        <p:txBody>
          <a:bodyPr/>
          <a:lstStyle/>
          <a:p>
            <a:fld id="{8FB9250F-1802-45ED-AFAA-C98BE3A31770}" type="slidenum">
              <a:rPr lang="en-US" smtClean="0"/>
              <a:t>9</a:t>
            </a:fld>
            <a:endParaRPr lang="en-US"/>
          </a:p>
        </p:txBody>
      </p:sp>
    </p:spTree>
    <p:extLst>
      <p:ext uri="{BB962C8B-B14F-4D97-AF65-F5344CB8AC3E}">
        <p14:creationId xmlns:p14="http://schemas.microsoft.com/office/powerpoint/2010/main" val="85218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Good health of the people is essential and has a positive impact on the economy of any country. There are several ways of promoting good health among African-Americans. One way of promoting good health among African-Americans is advocating for physical exercise. Physical exercises help people evade most of the illnesses that affect their efficacy in the workplace. Physical exercises help burn calories in the body and prevent people from developing heart diseases. The other way of promoting good health among African-Americans is by promoting recreational facilities (Prather et al., 2018). Recreational facilities help people overcome psychological and mental health issues, thus, live more meaningful lives. Adequate sleep and rest patterns should also be observed among African-Americans because they contribute significantly to the psychological well-being of the people. The work schedules should also be flexible to allow the employees to have enough time to rest and attend to other life issues that affect them. Social workers are tasked with guiding the people on effectively utilizing their free time to better their living standards. </a:t>
            </a:r>
          </a:p>
        </p:txBody>
      </p:sp>
      <p:sp>
        <p:nvSpPr>
          <p:cNvPr id="4" name="Slide Number Placeholder 3"/>
          <p:cNvSpPr>
            <a:spLocks noGrp="1"/>
          </p:cNvSpPr>
          <p:nvPr>
            <p:ph type="sldNum" sz="quarter" idx="10"/>
          </p:nvPr>
        </p:nvSpPr>
        <p:spPr/>
        <p:txBody>
          <a:bodyPr/>
          <a:lstStyle/>
          <a:p>
            <a:fld id="{8FB9250F-1802-45ED-AFAA-C98BE3A31770}" type="slidenum">
              <a:rPr lang="en-US" smtClean="0"/>
              <a:t>10</a:t>
            </a:fld>
            <a:endParaRPr lang="en-US"/>
          </a:p>
        </p:txBody>
      </p:sp>
    </p:spTree>
    <p:extLst>
      <p:ext uri="{BB962C8B-B14F-4D97-AF65-F5344CB8AC3E}">
        <p14:creationId xmlns:p14="http://schemas.microsoft.com/office/powerpoint/2010/main" val="126802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308787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326769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4748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297956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744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2581599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2836295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299188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110120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19F03-0972-4D28-B810-D03A0BEEA41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394972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19F03-0972-4D28-B810-D03A0BEEA418}"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421511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19F03-0972-4D28-B810-D03A0BEEA418}"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166298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19F03-0972-4D28-B810-D03A0BEEA418}"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153090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19F03-0972-4D28-B810-D03A0BEEA418}"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45281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19F03-0972-4D28-B810-D03A0BEEA418}"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98D98-AA79-42F0-8BC2-B1847A726B2E}" type="slidenum">
              <a:rPr lang="en-US" smtClean="0"/>
              <a:t>‹#›</a:t>
            </a:fld>
            <a:endParaRPr lang="en-US"/>
          </a:p>
        </p:txBody>
      </p:sp>
    </p:spTree>
    <p:extLst>
      <p:ext uri="{BB962C8B-B14F-4D97-AF65-F5344CB8AC3E}">
        <p14:creationId xmlns:p14="http://schemas.microsoft.com/office/powerpoint/2010/main" val="256745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98D98-AA79-42F0-8BC2-B1847A726B2E}" type="slidenum">
              <a:rPr lang="en-US" smtClean="0"/>
              <a:t>‹#›</a:t>
            </a:fld>
            <a:endParaRPr lang="en-US"/>
          </a:p>
        </p:txBody>
      </p:sp>
      <p:sp>
        <p:nvSpPr>
          <p:cNvPr id="5" name="Date Placeholder 4"/>
          <p:cNvSpPr>
            <a:spLocks noGrp="1"/>
          </p:cNvSpPr>
          <p:nvPr>
            <p:ph type="dt" sz="half" idx="10"/>
          </p:nvPr>
        </p:nvSpPr>
        <p:spPr/>
        <p:txBody>
          <a:bodyPr/>
          <a:lstStyle/>
          <a:p>
            <a:fld id="{6B519F03-0972-4D28-B810-D03A0BEEA418}" type="datetimeFigureOut">
              <a:rPr lang="en-US" smtClean="0"/>
              <a:t>6/5/2022</a:t>
            </a:fld>
            <a:endParaRPr lang="en-US"/>
          </a:p>
        </p:txBody>
      </p:sp>
    </p:spTree>
    <p:extLst>
      <p:ext uri="{BB962C8B-B14F-4D97-AF65-F5344CB8AC3E}">
        <p14:creationId xmlns:p14="http://schemas.microsoft.com/office/powerpoint/2010/main" val="423721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519F03-0972-4D28-B810-D03A0BEEA418}" type="datetimeFigureOut">
              <a:rPr lang="en-US" smtClean="0"/>
              <a:t>6/5/2022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298D98-AA79-42F0-8BC2-B1847A726B2E}" type="slidenum">
              <a:rPr lang="en-US" smtClean="0"/>
              <a:t>‹#›</a:t>
            </a:fld>
            <a:endParaRPr lang="en-US"/>
          </a:p>
        </p:txBody>
      </p:sp>
    </p:spTree>
    <p:extLst>
      <p:ext uri="{BB962C8B-B14F-4D97-AF65-F5344CB8AC3E}">
        <p14:creationId xmlns:p14="http://schemas.microsoft.com/office/powerpoint/2010/main" val="28302443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6096" y="0"/>
            <a:ext cx="10194877" cy="1346662"/>
          </a:xfrm>
        </p:spPr>
        <p:txBody>
          <a:bodyPr>
            <a:normAutofit/>
          </a:bodyPr>
          <a:lstStyle/>
          <a:p>
            <a:pPr algn="ctr"/>
            <a:r>
              <a:rPr lang="en-US" sz="5400" dirty="0">
                <a:latin typeface="Times New Roman" panose="02020603050405020304" pitchFamily="18" charset="0"/>
                <a:cs typeface="Times New Roman" panose="02020603050405020304" pitchFamily="18" charset="0"/>
              </a:rPr>
              <a:t>PowerPoint Presentation</a:t>
            </a:r>
          </a:p>
        </p:txBody>
      </p:sp>
      <p:sp>
        <p:nvSpPr>
          <p:cNvPr id="3" name="Subtitle 2"/>
          <p:cNvSpPr>
            <a:spLocks noGrp="1"/>
          </p:cNvSpPr>
          <p:nvPr>
            <p:ph type="subTitle" idx="1"/>
          </p:nvPr>
        </p:nvSpPr>
        <p:spPr>
          <a:xfrm>
            <a:off x="3562066" y="2277686"/>
            <a:ext cx="7760335" cy="3263305"/>
          </a:xfrm>
        </p:spPr>
        <p:txBody>
          <a:bodyPr>
            <a:noAutofit/>
          </a:bodyPr>
          <a:lstStyle/>
          <a:p>
            <a:pPr algn="ctr"/>
            <a:r>
              <a:rPr lang="en-US" sz="2400" dirty="0">
                <a:latin typeface="Times New Roman" panose="02020603050405020304" pitchFamily="18" charset="0"/>
                <a:cs typeface="Times New Roman" panose="02020603050405020304" pitchFamily="18" charset="0"/>
              </a:rPr>
              <a:t>Student's name</a:t>
            </a:r>
          </a:p>
          <a:p>
            <a:pPr algn="ctr"/>
            <a:r>
              <a:rPr lang="en-US" sz="2400" dirty="0">
                <a:latin typeface="Times New Roman" panose="02020603050405020304" pitchFamily="18" charset="0"/>
                <a:cs typeface="Times New Roman" panose="02020603050405020304" pitchFamily="18" charset="0"/>
              </a:rPr>
              <a:t>Institution</a:t>
            </a:r>
          </a:p>
          <a:p>
            <a:pPr algn="ctr"/>
            <a:r>
              <a:rPr lang="en-US" sz="2400" dirty="0">
                <a:latin typeface="Times New Roman" panose="02020603050405020304" pitchFamily="18" charset="0"/>
                <a:cs typeface="Times New Roman" panose="02020603050405020304" pitchFamily="18" charset="0"/>
              </a:rPr>
              <a:t>Course Number</a:t>
            </a:r>
          </a:p>
          <a:p>
            <a:pPr algn="ctr"/>
            <a:r>
              <a:rPr lang="en-US" sz="2400" dirty="0">
                <a:latin typeface="Times New Roman" panose="02020603050405020304" pitchFamily="18" charset="0"/>
                <a:cs typeface="Times New Roman" panose="02020603050405020304" pitchFamily="18" charset="0"/>
              </a:rPr>
              <a:t>Instructor</a:t>
            </a:r>
          </a:p>
          <a:p>
            <a:pPr algn="ctr"/>
            <a:r>
              <a:rPr lang="en-US" sz="2400"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207326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3005"/>
            <a:ext cx="8574622" cy="156279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Ways of Promoting Good Health</a:t>
            </a:r>
          </a:p>
        </p:txBody>
      </p:sp>
      <p:sp>
        <p:nvSpPr>
          <p:cNvPr id="3" name="Subtitle 2"/>
          <p:cNvSpPr>
            <a:spLocks noGrp="1"/>
          </p:cNvSpPr>
          <p:nvPr>
            <p:ph type="subTitle" idx="1"/>
          </p:nvPr>
        </p:nvSpPr>
        <p:spPr>
          <a:xfrm>
            <a:off x="2928401" y="1695797"/>
            <a:ext cx="8574621" cy="5037512"/>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Physical exercise programs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Recreational facilities available</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Sleep and rest patterns among the community members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Work schedules</a:t>
            </a:r>
          </a:p>
        </p:txBody>
      </p:sp>
    </p:spTree>
    <p:extLst>
      <p:ext uri="{BB962C8B-B14F-4D97-AF65-F5344CB8AC3E}">
        <p14:creationId xmlns:p14="http://schemas.microsoft.com/office/powerpoint/2010/main" val="24877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3005"/>
            <a:ext cx="8574622" cy="84789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Partnership Programs</a:t>
            </a:r>
          </a:p>
        </p:txBody>
      </p:sp>
      <p:sp>
        <p:nvSpPr>
          <p:cNvPr id="3" name="Subtitle 2"/>
          <p:cNvSpPr>
            <a:spLocks noGrp="1"/>
          </p:cNvSpPr>
          <p:nvPr>
            <p:ph type="subTitle" idx="1"/>
          </p:nvPr>
        </p:nvSpPr>
        <p:spPr>
          <a:xfrm>
            <a:off x="2928401" y="1612669"/>
            <a:ext cx="8574621" cy="5037512"/>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Supporters of education</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Supporters of good health</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Leadership Programs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Relationship with the police force</a:t>
            </a:r>
          </a:p>
        </p:txBody>
      </p:sp>
    </p:spTree>
    <p:extLst>
      <p:ext uri="{BB962C8B-B14F-4D97-AF65-F5344CB8AC3E}">
        <p14:creationId xmlns:p14="http://schemas.microsoft.com/office/powerpoint/2010/main" val="421865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0"/>
            <a:ext cx="8574622" cy="88114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Partnership Programs Cont..</a:t>
            </a:r>
          </a:p>
        </p:txBody>
      </p:sp>
      <p:sp>
        <p:nvSpPr>
          <p:cNvPr id="3" name="Subtitle 2"/>
          <p:cNvSpPr>
            <a:spLocks noGrp="1"/>
          </p:cNvSpPr>
          <p:nvPr>
            <p:ph type="subTitle" idx="1"/>
          </p:nvPr>
        </p:nvSpPr>
        <p:spPr>
          <a:xfrm>
            <a:off x="2928401" y="1346662"/>
            <a:ext cx="8574621" cy="5370021"/>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Activists against racism</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Programs against discrimination</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Advocacy for the vulnerable population</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Library/computer resources</a:t>
            </a:r>
          </a:p>
        </p:txBody>
      </p:sp>
    </p:spTree>
    <p:extLst>
      <p:ext uri="{BB962C8B-B14F-4D97-AF65-F5344CB8AC3E}">
        <p14:creationId xmlns:p14="http://schemas.microsoft.com/office/powerpoint/2010/main" val="38545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16379"/>
            <a:ext cx="8574622" cy="76477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Interview Summary</a:t>
            </a:r>
          </a:p>
        </p:txBody>
      </p:sp>
      <p:sp>
        <p:nvSpPr>
          <p:cNvPr id="3" name="Subtitle 2"/>
          <p:cNvSpPr>
            <a:spLocks noGrp="1"/>
          </p:cNvSpPr>
          <p:nvPr>
            <p:ph type="subTitle" idx="1"/>
          </p:nvPr>
        </p:nvSpPr>
        <p:spPr>
          <a:xfrm>
            <a:off x="2928401" y="881148"/>
            <a:ext cx="8574621" cy="5976851"/>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health issues that affect the African Americans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role played by healthcare providers in the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availability of healthcare facilities in the region</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Strategies to promote good health</a:t>
            </a:r>
          </a:p>
        </p:txBody>
      </p:sp>
    </p:spTree>
    <p:extLst>
      <p:ext uri="{BB962C8B-B14F-4D97-AF65-F5344CB8AC3E}">
        <p14:creationId xmlns:p14="http://schemas.microsoft.com/office/powerpoint/2010/main" val="406026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16379"/>
            <a:ext cx="8574622" cy="154616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Health Issue Lacking in the Community</a:t>
            </a:r>
          </a:p>
        </p:txBody>
      </p:sp>
      <p:sp>
        <p:nvSpPr>
          <p:cNvPr id="3" name="Subtitle 2"/>
          <p:cNvSpPr>
            <a:spLocks noGrp="1"/>
          </p:cNvSpPr>
          <p:nvPr>
            <p:ph type="subTitle" idx="1"/>
          </p:nvPr>
        </p:nvSpPr>
        <p:spPr>
          <a:xfrm>
            <a:off x="2928401" y="1662545"/>
            <a:ext cx="8574621" cy="5070764"/>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Lack of adequate healthcare coverage</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High cost of healthcare services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Inadequate education on accessing healthcare services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Influence of government towards provision of healthcare services to the community</a:t>
            </a:r>
          </a:p>
        </p:txBody>
      </p:sp>
    </p:spTree>
    <p:extLst>
      <p:ext uri="{BB962C8B-B14F-4D97-AF65-F5344CB8AC3E}">
        <p14:creationId xmlns:p14="http://schemas.microsoft.com/office/powerpoint/2010/main" val="3884689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16379"/>
            <a:ext cx="8574622" cy="152954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Opportunity for Health Promotion</a:t>
            </a:r>
          </a:p>
        </p:txBody>
      </p:sp>
      <p:sp>
        <p:nvSpPr>
          <p:cNvPr id="3" name="Subtitle 2"/>
          <p:cNvSpPr>
            <a:spLocks noGrp="1"/>
          </p:cNvSpPr>
          <p:nvPr>
            <p:ph type="subTitle" idx="1"/>
          </p:nvPr>
        </p:nvSpPr>
        <p:spPr>
          <a:xfrm>
            <a:off x="2928401" y="1645921"/>
            <a:ext cx="8574621" cy="5087388"/>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Advocacy for more people to enroll for healthcare coverage</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Offering more education on healthcare provision</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Addressing the health issues affecting the people</a:t>
            </a:r>
          </a:p>
        </p:txBody>
      </p:sp>
    </p:spTree>
    <p:extLst>
      <p:ext uri="{BB962C8B-B14F-4D97-AF65-F5344CB8AC3E}">
        <p14:creationId xmlns:p14="http://schemas.microsoft.com/office/powerpoint/2010/main" val="371405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3004"/>
            <a:ext cx="8574622" cy="69826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2244437" y="831272"/>
            <a:ext cx="9258586" cy="5868785"/>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Health issues faced by African Americans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Importance of healthcare promotion among the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Barriers to healthcare access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Strategies to promote health well-being in the community</a:t>
            </a:r>
          </a:p>
        </p:txBody>
      </p:sp>
    </p:spTree>
    <p:extLst>
      <p:ext uri="{BB962C8B-B14F-4D97-AF65-F5344CB8AC3E}">
        <p14:creationId xmlns:p14="http://schemas.microsoft.com/office/powerpoint/2010/main" val="375797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0"/>
            <a:ext cx="8574622" cy="947651"/>
          </a:xfrm>
        </p:spPr>
        <p:txBody>
          <a:bodyPr>
            <a:normAutofit/>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2510445" y="947651"/>
            <a:ext cx="8992578" cy="5785658"/>
          </a:xfrm>
        </p:spPr>
        <p:txBody>
          <a:bodyPr>
            <a:normAutofit fontScale="85000" lnSpcReduction="20000"/>
          </a:bodyPr>
          <a:lstStyle/>
          <a:p>
            <a:pPr algn="l"/>
            <a:r>
              <a:rPr lang="en-US" sz="3600" dirty="0">
                <a:latin typeface="Times New Roman" panose="02020603050405020304" pitchFamily="18" charset="0"/>
                <a:cs typeface="Times New Roman" panose="02020603050405020304" pitchFamily="18" charset="0"/>
              </a:rPr>
              <a:t>Bowman, B. T., Comer, J. P., &amp; Johns, D. J. (2018). Addressing the African American achievement gap: Three leading educators issue a call to action. YC Young Children, 73(2), 14-23.</a:t>
            </a:r>
          </a:p>
          <a:p>
            <a:pPr algn="l"/>
            <a:r>
              <a:rPr lang="en-US" sz="3600" dirty="0">
                <a:latin typeface="Times New Roman" panose="02020603050405020304" pitchFamily="18" charset="0"/>
                <a:cs typeface="Times New Roman" panose="02020603050405020304" pitchFamily="18" charset="0"/>
              </a:rPr>
              <a:t>Prather, C., Fuller, T. R., Jeffries IV, W. L., Marshall, K. J., Howell, A. V., </a:t>
            </a:r>
            <a:r>
              <a:rPr lang="en-US" sz="3600" dirty="0" err="1">
                <a:latin typeface="Times New Roman" panose="02020603050405020304" pitchFamily="18" charset="0"/>
                <a:cs typeface="Times New Roman" panose="02020603050405020304" pitchFamily="18" charset="0"/>
              </a:rPr>
              <a:t>Belyue-Umole</a:t>
            </a:r>
            <a:r>
              <a:rPr lang="en-US" sz="3600" dirty="0">
                <a:latin typeface="Times New Roman" panose="02020603050405020304" pitchFamily="18" charset="0"/>
                <a:cs typeface="Times New Roman" panose="02020603050405020304" pitchFamily="18" charset="0"/>
              </a:rPr>
              <a:t>, A., &amp; King, W. (2018). Racism, African American women, and their sexual and reproductive health: a review of historical and contemporary evidence and implications for health equity. Health equity, 2(1), 249-259.</a:t>
            </a:r>
          </a:p>
          <a:p>
            <a:pPr algn="l"/>
            <a:r>
              <a:rPr lang="en-US" sz="3600" dirty="0" err="1">
                <a:latin typeface="Times New Roman" panose="02020603050405020304" pitchFamily="18" charset="0"/>
                <a:cs typeface="Times New Roman" panose="02020603050405020304" pitchFamily="18" charset="0"/>
              </a:rPr>
              <a:t>Taitt</a:t>
            </a:r>
            <a:r>
              <a:rPr lang="en-US" sz="3600" dirty="0">
                <a:latin typeface="Times New Roman" panose="02020603050405020304" pitchFamily="18" charset="0"/>
                <a:cs typeface="Times New Roman" panose="02020603050405020304" pitchFamily="18" charset="0"/>
              </a:rPr>
              <a:t>, H. E. (2018). Global trends and prostate cancer: a review of incidence, detection, and mortality as influenced by race, ethnicity, and geographic location. American journal of men's health, 12(6), 1807-1823.</a:t>
            </a:r>
          </a:p>
          <a:p>
            <a:pPr algn="l"/>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06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16379"/>
            <a:ext cx="8574622" cy="74814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2709950" y="1296785"/>
            <a:ext cx="8793073" cy="5561215"/>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Important of social work on a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selected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Description of the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Health Issues faced by the community</a:t>
            </a:r>
          </a:p>
        </p:txBody>
      </p:sp>
    </p:spTree>
    <p:extLst>
      <p:ext uri="{BB962C8B-B14F-4D97-AF65-F5344CB8AC3E}">
        <p14:creationId xmlns:p14="http://schemas.microsoft.com/office/powerpoint/2010/main" val="298896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3005"/>
            <a:ext cx="8574622" cy="83127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Community Description</a:t>
            </a:r>
          </a:p>
        </p:txBody>
      </p:sp>
      <p:sp>
        <p:nvSpPr>
          <p:cNvPr id="3" name="Subtitle 2"/>
          <p:cNvSpPr>
            <a:spLocks noGrp="1"/>
          </p:cNvSpPr>
          <p:nvPr>
            <p:ph type="subTitle" idx="1"/>
          </p:nvPr>
        </p:nvSpPr>
        <p:spPr>
          <a:xfrm>
            <a:off x="2928401" y="1379913"/>
            <a:ext cx="8574621" cy="5336770"/>
          </a:xfrm>
        </p:spPr>
        <p:txBody>
          <a:bodyPr>
            <a:normAutofit/>
          </a:bodyPr>
          <a:lstStyle/>
          <a:p>
            <a:pPr marL="342900" indent="-3429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In depth description of the community</a:t>
            </a:r>
          </a:p>
          <a:p>
            <a:pPr marL="342900" indent="-3429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community boundaries</a:t>
            </a:r>
          </a:p>
          <a:p>
            <a:pPr marL="342900" indent="-3429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Geographical location and characteristics</a:t>
            </a:r>
          </a:p>
          <a:p>
            <a:pPr marL="342900" indent="-3429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Geopolitical characteristics </a:t>
            </a:r>
          </a:p>
        </p:txBody>
      </p:sp>
    </p:spTree>
    <p:extLst>
      <p:ext uri="{BB962C8B-B14F-4D97-AF65-F5344CB8AC3E}">
        <p14:creationId xmlns:p14="http://schemas.microsoft.com/office/powerpoint/2010/main" val="42021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16378"/>
            <a:ext cx="8574622" cy="156279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Community Description Cont..</a:t>
            </a:r>
          </a:p>
        </p:txBody>
      </p:sp>
      <p:sp>
        <p:nvSpPr>
          <p:cNvPr id="3" name="Subtitle 2"/>
          <p:cNvSpPr>
            <a:spLocks noGrp="1"/>
          </p:cNvSpPr>
          <p:nvPr>
            <p:ph type="subTitle" idx="1"/>
          </p:nvPr>
        </p:nvSpPr>
        <p:spPr>
          <a:xfrm>
            <a:off x="2161309" y="2028305"/>
            <a:ext cx="9341713" cy="4621876"/>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Financial status of the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Educational level and characteristics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Ethnic characteristics of the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Phenomological features</a:t>
            </a:r>
          </a:p>
        </p:txBody>
      </p:sp>
    </p:spTree>
    <p:extLst>
      <p:ext uri="{BB962C8B-B14F-4D97-AF65-F5344CB8AC3E}">
        <p14:creationId xmlns:p14="http://schemas.microsoft.com/office/powerpoint/2010/main" val="5302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
            <a:ext cx="8574622" cy="149629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Community Description Cont..</a:t>
            </a:r>
          </a:p>
        </p:txBody>
      </p:sp>
      <p:sp>
        <p:nvSpPr>
          <p:cNvPr id="3" name="Subtitle 2"/>
          <p:cNvSpPr>
            <a:spLocks noGrp="1"/>
          </p:cNvSpPr>
          <p:nvPr>
            <p:ph type="subTitle" idx="1"/>
          </p:nvPr>
        </p:nvSpPr>
        <p:spPr>
          <a:xfrm>
            <a:off x="2928401" y="1496290"/>
            <a:ext cx="8574621" cy="5361709"/>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Social characteristics and interactions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community’s common goals and interests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Barriers faced by the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community’s social determinants of health</a:t>
            </a:r>
          </a:p>
        </p:txBody>
      </p:sp>
    </p:spTree>
    <p:extLst>
      <p:ext uri="{BB962C8B-B14F-4D97-AF65-F5344CB8AC3E}">
        <p14:creationId xmlns:p14="http://schemas.microsoft.com/office/powerpoint/2010/main" val="152340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3004"/>
            <a:ext cx="8574622" cy="1496291"/>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Community Description Cont..</a:t>
            </a:r>
          </a:p>
        </p:txBody>
      </p:sp>
      <p:sp>
        <p:nvSpPr>
          <p:cNvPr id="3" name="Subtitle 2"/>
          <p:cNvSpPr>
            <a:spLocks noGrp="1"/>
          </p:cNvSpPr>
          <p:nvPr>
            <p:ph type="subTitle" idx="1"/>
          </p:nvPr>
        </p:nvSpPr>
        <p:spPr>
          <a:xfrm>
            <a:off x="2928401" y="1978429"/>
            <a:ext cx="8574621" cy="4671752"/>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Spiritual beliefs of the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Spiritual resources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Health promotion measures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Availability of healthcare professionals</a:t>
            </a:r>
          </a:p>
        </p:txBody>
      </p:sp>
    </p:spTree>
    <p:extLst>
      <p:ext uri="{BB962C8B-B14F-4D97-AF65-F5344CB8AC3E}">
        <p14:creationId xmlns:p14="http://schemas.microsoft.com/office/powerpoint/2010/main" val="65882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
            <a:ext cx="8574622" cy="1529541"/>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Community Description Cont..</a:t>
            </a:r>
          </a:p>
        </p:txBody>
      </p:sp>
      <p:sp>
        <p:nvSpPr>
          <p:cNvPr id="3" name="Subtitle 2"/>
          <p:cNvSpPr>
            <a:spLocks noGrp="1"/>
          </p:cNvSpPr>
          <p:nvPr>
            <p:ph type="subTitle" idx="1"/>
          </p:nvPr>
        </p:nvSpPr>
        <p:spPr>
          <a:xfrm>
            <a:off x="2928401" y="1812175"/>
            <a:ext cx="8574621" cy="4921134"/>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Feeding patterns in the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Availability of social amenities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Common health issues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Promotion of good health</a:t>
            </a:r>
          </a:p>
        </p:txBody>
      </p:sp>
    </p:spTree>
    <p:extLst>
      <p:ext uri="{BB962C8B-B14F-4D97-AF65-F5344CB8AC3E}">
        <p14:creationId xmlns:p14="http://schemas.microsoft.com/office/powerpoint/2010/main" val="367693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49630"/>
            <a:ext cx="8574622" cy="78139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Community Assessment</a:t>
            </a:r>
          </a:p>
        </p:txBody>
      </p:sp>
      <p:sp>
        <p:nvSpPr>
          <p:cNvPr id="3" name="Subtitle 2"/>
          <p:cNvSpPr>
            <a:spLocks noGrp="1"/>
          </p:cNvSpPr>
          <p:nvPr>
            <p:ph type="subTitle" idx="1"/>
          </p:nvPr>
        </p:nvSpPr>
        <p:spPr>
          <a:xfrm>
            <a:off x="2726575" y="1562793"/>
            <a:ext cx="8776447" cy="5295206"/>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Main sources of income</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Expenditure of the community</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Financial stability and health promotion</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Ways of promoting good health</a:t>
            </a:r>
          </a:p>
        </p:txBody>
      </p:sp>
    </p:spTree>
    <p:extLst>
      <p:ext uri="{BB962C8B-B14F-4D97-AF65-F5344CB8AC3E}">
        <p14:creationId xmlns:p14="http://schemas.microsoft.com/office/powerpoint/2010/main" val="307994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49630"/>
            <a:ext cx="8574622" cy="157941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Environmental Health Concerns</a:t>
            </a:r>
          </a:p>
        </p:txBody>
      </p:sp>
      <p:sp>
        <p:nvSpPr>
          <p:cNvPr id="3" name="Subtitle 2"/>
          <p:cNvSpPr>
            <a:spLocks noGrp="1"/>
          </p:cNvSpPr>
          <p:nvPr>
            <p:ph type="subTitle" idx="1"/>
          </p:nvPr>
        </p:nvSpPr>
        <p:spPr>
          <a:xfrm>
            <a:off x="2809703" y="1729046"/>
            <a:ext cx="8693320" cy="5128953"/>
          </a:xfrm>
        </p:spPr>
        <p:txBody>
          <a:bodyPr>
            <a:normAutofit/>
          </a:bodyPr>
          <a:lstStyle/>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Air pollutants</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Noise pollution</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Ways of disposing waste</a:t>
            </a:r>
          </a:p>
          <a:p>
            <a:pPr marL="571500" indent="-571500" algn="l">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Hygiene promotion programs</a:t>
            </a:r>
          </a:p>
        </p:txBody>
      </p:sp>
    </p:spTree>
    <p:extLst>
      <p:ext uri="{BB962C8B-B14F-4D97-AF65-F5344CB8AC3E}">
        <p14:creationId xmlns:p14="http://schemas.microsoft.com/office/powerpoint/2010/main" val="3956917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21820</TotalTime>
  <Words>3068</Words>
  <Application>Microsoft Office PowerPoint</Application>
  <PresentationFormat>Widescreen</PresentationFormat>
  <Paragraphs>114</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Wingdings</vt:lpstr>
      <vt:lpstr>Wingdings 3</vt:lpstr>
      <vt:lpstr>Facet</vt:lpstr>
      <vt:lpstr>PowerPoint Presentation</vt:lpstr>
      <vt:lpstr>Introduction</vt:lpstr>
      <vt:lpstr>Community Description</vt:lpstr>
      <vt:lpstr>Community Description Cont..</vt:lpstr>
      <vt:lpstr>Community Description Cont..</vt:lpstr>
      <vt:lpstr>Community Description Cont..</vt:lpstr>
      <vt:lpstr>Community Description Cont..</vt:lpstr>
      <vt:lpstr>Community Assessment</vt:lpstr>
      <vt:lpstr>Environmental Health Concerns</vt:lpstr>
      <vt:lpstr>Ways of Promoting Good Health</vt:lpstr>
      <vt:lpstr>Partnership Programs</vt:lpstr>
      <vt:lpstr>Partnership Programs Cont..</vt:lpstr>
      <vt:lpstr>Interview Summary</vt:lpstr>
      <vt:lpstr>Health Issue Lacking in the Community</vt:lpstr>
      <vt:lpstr>Opportunity for Health Promotion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analysis project</dc:title>
  <dc:creator>Windows User</dc:creator>
  <cp:lastModifiedBy>Christopher Mutisya</cp:lastModifiedBy>
  <cp:revision>753</cp:revision>
  <dcterms:created xsi:type="dcterms:W3CDTF">2021-06-30T12:19:36Z</dcterms:created>
  <dcterms:modified xsi:type="dcterms:W3CDTF">2022-06-05T16:09:37Z</dcterms:modified>
</cp:coreProperties>
</file>