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48"/>
  </p:notesMasterIdLst>
  <p:sldIdLst>
    <p:sldId id="274" r:id="rId2"/>
    <p:sldId id="342" r:id="rId3"/>
    <p:sldId id="382" r:id="rId4"/>
    <p:sldId id="362" r:id="rId5"/>
    <p:sldId id="351" r:id="rId6"/>
    <p:sldId id="363" r:id="rId7"/>
    <p:sldId id="379" r:id="rId8"/>
    <p:sldId id="381" r:id="rId9"/>
    <p:sldId id="380" r:id="rId10"/>
    <p:sldId id="343" r:id="rId11"/>
    <p:sldId id="378" r:id="rId12"/>
    <p:sldId id="364" r:id="rId13"/>
    <p:sldId id="365" r:id="rId14"/>
    <p:sldId id="383" r:id="rId15"/>
    <p:sldId id="387" r:id="rId16"/>
    <p:sldId id="384" r:id="rId17"/>
    <p:sldId id="385" r:id="rId18"/>
    <p:sldId id="386" r:id="rId19"/>
    <p:sldId id="344" r:id="rId20"/>
    <p:sldId id="366" r:id="rId21"/>
    <p:sldId id="352" r:id="rId22"/>
    <p:sldId id="367" r:id="rId23"/>
    <p:sldId id="353" r:id="rId24"/>
    <p:sldId id="388" r:id="rId25"/>
    <p:sldId id="368" r:id="rId26"/>
    <p:sldId id="345" r:id="rId27"/>
    <p:sldId id="354" r:id="rId28"/>
    <p:sldId id="369" r:id="rId29"/>
    <p:sldId id="357" r:id="rId30"/>
    <p:sldId id="355" r:id="rId31"/>
    <p:sldId id="389" r:id="rId32"/>
    <p:sldId id="370" r:id="rId33"/>
    <p:sldId id="358" r:id="rId34"/>
    <p:sldId id="390" r:id="rId35"/>
    <p:sldId id="371" r:id="rId36"/>
    <p:sldId id="391" r:id="rId37"/>
    <p:sldId id="360" r:id="rId38"/>
    <p:sldId id="392" r:id="rId39"/>
    <p:sldId id="359" r:id="rId40"/>
    <p:sldId id="356" r:id="rId41"/>
    <p:sldId id="346" r:id="rId42"/>
    <p:sldId id="395" r:id="rId43"/>
    <p:sldId id="403" r:id="rId44"/>
    <p:sldId id="398" r:id="rId45"/>
    <p:sldId id="400" r:id="rId46"/>
    <p:sldId id="396" r:id="rId47"/>
    <p:sldId id="401" r:id="rId48"/>
    <p:sldId id="402" r:id="rId49"/>
    <p:sldId id="397" r:id="rId50"/>
    <p:sldId id="399" r:id="rId51"/>
    <p:sldId id="347" r:id="rId52"/>
    <p:sldId id="372" r:id="rId53"/>
    <p:sldId id="348" r:id="rId54"/>
    <p:sldId id="373" r:id="rId55"/>
    <p:sldId id="374" r:id="rId56"/>
    <p:sldId id="349" r:id="rId57"/>
    <p:sldId id="375" r:id="rId58"/>
    <p:sldId id="376" r:id="rId59"/>
    <p:sldId id="350" r:id="rId60"/>
    <p:sldId id="405" r:id="rId61"/>
    <p:sldId id="406" r:id="rId62"/>
    <p:sldId id="407" r:id="rId63"/>
    <p:sldId id="408" r:id="rId64"/>
    <p:sldId id="410" r:id="rId65"/>
    <p:sldId id="409" r:id="rId66"/>
    <p:sldId id="393" r:id="rId67"/>
    <p:sldId id="361" r:id="rId68"/>
    <p:sldId id="377" r:id="rId69"/>
    <p:sldId id="404" r:id="rId70"/>
    <p:sldId id="411" r:id="rId71"/>
    <p:sldId id="412" r:id="rId72"/>
    <p:sldId id="413" r:id="rId73"/>
    <p:sldId id="414" r:id="rId74"/>
    <p:sldId id="415" r:id="rId75"/>
    <p:sldId id="416" r:id="rId76"/>
    <p:sldId id="417" r:id="rId77"/>
    <p:sldId id="418" r:id="rId78"/>
    <p:sldId id="448" r:id="rId79"/>
    <p:sldId id="419" r:id="rId80"/>
    <p:sldId id="449" r:id="rId81"/>
    <p:sldId id="420" r:id="rId82"/>
    <p:sldId id="450" r:id="rId83"/>
    <p:sldId id="421" r:id="rId84"/>
    <p:sldId id="422" r:id="rId85"/>
    <p:sldId id="423" r:id="rId86"/>
    <p:sldId id="424" r:id="rId87"/>
    <p:sldId id="425" r:id="rId88"/>
    <p:sldId id="451" r:id="rId89"/>
    <p:sldId id="452" r:id="rId90"/>
    <p:sldId id="480" r:id="rId91"/>
    <p:sldId id="481" r:id="rId92"/>
    <p:sldId id="482" r:id="rId93"/>
    <p:sldId id="485" r:id="rId94"/>
    <p:sldId id="484" r:id="rId95"/>
    <p:sldId id="426" r:id="rId96"/>
    <p:sldId id="453" r:id="rId97"/>
    <p:sldId id="427" r:id="rId98"/>
    <p:sldId id="454" r:id="rId99"/>
    <p:sldId id="428" r:id="rId100"/>
    <p:sldId id="455" r:id="rId101"/>
    <p:sldId id="446" r:id="rId102"/>
    <p:sldId id="447" r:id="rId103"/>
    <p:sldId id="486" r:id="rId104"/>
    <p:sldId id="429" r:id="rId105"/>
    <p:sldId id="445" r:id="rId106"/>
    <p:sldId id="483" r:id="rId107"/>
    <p:sldId id="430" r:id="rId108"/>
    <p:sldId id="444" r:id="rId109"/>
    <p:sldId id="443" r:id="rId110"/>
    <p:sldId id="431" r:id="rId111"/>
    <p:sldId id="442" r:id="rId112"/>
    <p:sldId id="441" r:id="rId113"/>
    <p:sldId id="432" r:id="rId114"/>
    <p:sldId id="456" r:id="rId115"/>
    <p:sldId id="440" r:id="rId116"/>
    <p:sldId id="433" r:id="rId117"/>
    <p:sldId id="439" r:id="rId118"/>
    <p:sldId id="434" r:id="rId119"/>
    <p:sldId id="438" r:id="rId120"/>
    <p:sldId id="435" r:id="rId121"/>
    <p:sldId id="437" r:id="rId122"/>
    <p:sldId id="436" r:id="rId123"/>
    <p:sldId id="457" r:id="rId124"/>
    <p:sldId id="458" r:id="rId125"/>
    <p:sldId id="459" r:id="rId126"/>
    <p:sldId id="460" r:id="rId127"/>
    <p:sldId id="461" r:id="rId128"/>
    <p:sldId id="462" r:id="rId129"/>
    <p:sldId id="463" r:id="rId130"/>
    <p:sldId id="464" r:id="rId131"/>
    <p:sldId id="465" r:id="rId132"/>
    <p:sldId id="466" r:id="rId133"/>
    <p:sldId id="468" r:id="rId134"/>
    <p:sldId id="467" r:id="rId135"/>
    <p:sldId id="469" r:id="rId136"/>
    <p:sldId id="470" r:id="rId137"/>
    <p:sldId id="471" r:id="rId138"/>
    <p:sldId id="472" r:id="rId139"/>
    <p:sldId id="473" r:id="rId140"/>
    <p:sldId id="474" r:id="rId141"/>
    <p:sldId id="478" r:id="rId142"/>
    <p:sldId id="477" r:id="rId143"/>
    <p:sldId id="475" r:id="rId144"/>
    <p:sldId id="479" r:id="rId145"/>
    <p:sldId id="476" r:id="rId146"/>
    <p:sldId id="273" r:id="rId1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F12"/>
    <a:srgbClr val="2B3C90"/>
    <a:srgbClr val="0000CC"/>
    <a:srgbClr val="D8910B"/>
    <a:srgbClr val="F3DA01"/>
    <a:srgbClr val="925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533" autoAdjust="0"/>
  </p:normalViewPr>
  <p:slideViewPr>
    <p:cSldViewPr snapToGrid="0">
      <p:cViewPr varScale="1">
        <p:scale>
          <a:sx n="70" d="100"/>
          <a:sy n="70" d="100"/>
        </p:scale>
        <p:origin x="534"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DA9BC62-3270-47DA-B36B-EE6CB793E47C}" type="datetimeFigureOut">
              <a:rPr lang="en-GB"/>
              <a:pPr>
                <a:defRPr/>
              </a:pPr>
              <a:t>04/03/2023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20B048F-E6A1-452E-9112-E7C76FE48A33}" type="slidenum">
              <a:rPr lang="en-GB"/>
              <a:pPr>
                <a:defRPr/>
              </a:pPr>
              <a:t>‹#›</a:t>
            </a:fld>
            <a:endParaRPr lang="en-GB"/>
          </a:p>
        </p:txBody>
      </p:sp>
    </p:spTree>
    <p:extLst>
      <p:ext uri="{BB962C8B-B14F-4D97-AF65-F5344CB8AC3E}">
        <p14:creationId xmlns:p14="http://schemas.microsoft.com/office/powerpoint/2010/main" val="3546608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1708D4D-959F-4A1F-B4CD-4EF33D6DEC53}" type="slidenum">
              <a:rPr lang="en-US" smtClean="0"/>
              <a:pPr/>
              <a:t>1</a:t>
            </a:fld>
            <a:endParaRPr lang="en-US" smtClean="0"/>
          </a:p>
        </p:txBody>
      </p:sp>
    </p:spTree>
    <p:extLst>
      <p:ext uri="{BB962C8B-B14F-4D97-AF65-F5344CB8AC3E}">
        <p14:creationId xmlns:p14="http://schemas.microsoft.com/office/powerpoint/2010/main" val="224912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FA018BC-51EF-4AD7-A545-589D5C9DD446}" type="slidenum">
              <a:rPr lang="en-US" smtClean="0"/>
              <a:pPr/>
              <a:t>146</a:t>
            </a:fld>
            <a:endParaRPr lang="en-US" smtClean="0"/>
          </a:p>
        </p:txBody>
      </p:sp>
    </p:spTree>
    <p:extLst>
      <p:ext uri="{BB962C8B-B14F-4D97-AF65-F5344CB8AC3E}">
        <p14:creationId xmlns:p14="http://schemas.microsoft.com/office/powerpoint/2010/main" val="49019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89501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873250" y="6356350"/>
            <a:ext cx="1708150" cy="365125"/>
          </a:xfrm>
        </p:spPr>
        <p:txBody>
          <a:bodyPr/>
          <a:lstStyle>
            <a:lvl1pPr>
              <a:defRPr/>
            </a:lvl1pPr>
          </a:lstStyle>
          <a:p>
            <a:pPr>
              <a:defRPr/>
            </a:pPr>
            <a:fld id="{BF46FDE6-0094-494C-9303-60726066E31D}" type="datetimeFigureOut">
              <a:rPr lang="en-US"/>
              <a:pPr>
                <a:defRPr/>
              </a:pPr>
              <a:t>3/4/2023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21D1A3-63E7-4913-887B-8F8D5EAB7DDA}" type="slidenum">
              <a:rPr lang="en-US" altLang="en-US"/>
              <a:pPr>
                <a:defRPr/>
              </a:pPr>
              <a:t>‹#›</a:t>
            </a:fld>
            <a:endParaRPr lang="en-US" altLang="en-US"/>
          </a:p>
        </p:txBody>
      </p:sp>
    </p:spTree>
    <p:extLst>
      <p:ext uri="{BB962C8B-B14F-4D97-AF65-F5344CB8AC3E}">
        <p14:creationId xmlns:p14="http://schemas.microsoft.com/office/powerpoint/2010/main" val="27070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58963" y="6356350"/>
            <a:ext cx="1722437" cy="365125"/>
          </a:xfrm>
        </p:spPr>
        <p:txBody>
          <a:bodyPr/>
          <a:lstStyle>
            <a:lvl1pPr>
              <a:defRPr/>
            </a:lvl1pPr>
          </a:lstStyle>
          <a:p>
            <a:pPr>
              <a:defRPr/>
            </a:pPr>
            <a:fld id="{E1B320F3-3BE5-4870-BAE0-4700AF4EBF4D}" type="datetimeFigureOut">
              <a:rPr lang="en-US"/>
              <a:pPr>
                <a:defRPr/>
              </a:pPr>
              <a:t>3/4/2023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8A3D9A-BAA5-401B-859F-EA52A0E08F9D}" type="slidenum">
              <a:rPr lang="en-US" altLang="en-US"/>
              <a:pPr>
                <a:defRPr/>
              </a:pPr>
              <a:t>‹#›</a:t>
            </a:fld>
            <a:endParaRPr lang="en-US" altLang="en-US"/>
          </a:p>
        </p:txBody>
      </p:sp>
    </p:spTree>
    <p:extLst>
      <p:ext uri="{BB962C8B-B14F-4D97-AF65-F5344CB8AC3E}">
        <p14:creationId xmlns:p14="http://schemas.microsoft.com/office/powerpoint/2010/main" val="113596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8740" y="1709738"/>
            <a:ext cx="9428709"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1925090" y="4562476"/>
            <a:ext cx="9428710" cy="105883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919288" y="6251575"/>
            <a:ext cx="1662112" cy="469900"/>
          </a:xfrm>
        </p:spPr>
        <p:txBody>
          <a:bodyPr/>
          <a:lstStyle>
            <a:lvl1pPr>
              <a:defRPr/>
            </a:lvl1pPr>
          </a:lstStyle>
          <a:p>
            <a:pPr>
              <a:defRPr/>
            </a:pPr>
            <a:fld id="{290E105A-1DBA-4991-8ED9-EBEBEE11AA66}" type="datetimeFigureOut">
              <a:rPr lang="en-US"/>
              <a:pPr>
                <a:defRPr/>
              </a:pPr>
              <a:t>3/4/2023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4AF2-8A91-4B65-B424-D307D0F1C9AC}" type="slidenum">
              <a:rPr lang="en-US" altLang="en-US"/>
              <a:pPr>
                <a:defRPr/>
              </a:pPr>
              <a:t>‹#›</a:t>
            </a:fld>
            <a:endParaRPr lang="en-US" altLang="en-US"/>
          </a:p>
        </p:txBody>
      </p:sp>
    </p:spTree>
    <p:extLst>
      <p:ext uri="{BB962C8B-B14F-4D97-AF65-F5344CB8AC3E}">
        <p14:creationId xmlns:p14="http://schemas.microsoft.com/office/powerpoint/2010/main" val="387449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58963" y="6356350"/>
            <a:ext cx="1722437" cy="365125"/>
          </a:xfrm>
        </p:spPr>
        <p:txBody>
          <a:bodyPr/>
          <a:lstStyle>
            <a:lvl1pPr>
              <a:defRPr/>
            </a:lvl1pPr>
          </a:lstStyle>
          <a:p>
            <a:pPr>
              <a:defRPr/>
            </a:pPr>
            <a:fld id="{60496C1F-A923-433E-B448-D5C0CB837781}" type="datetimeFigureOut">
              <a:rPr lang="en-US"/>
              <a:pPr>
                <a:defRPr/>
              </a:pPr>
              <a:t>3/4/2023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E0BB310-3DA8-4319-A7FB-FA08278A96FE}" type="slidenum">
              <a:rPr lang="en-US" altLang="en-US"/>
              <a:pPr>
                <a:defRPr/>
              </a:pPr>
              <a:t>‹#›</a:t>
            </a:fld>
            <a:endParaRPr lang="en-US" altLang="en-US"/>
          </a:p>
        </p:txBody>
      </p:sp>
    </p:spTree>
    <p:extLst>
      <p:ext uri="{BB962C8B-B14F-4D97-AF65-F5344CB8AC3E}">
        <p14:creationId xmlns:p14="http://schemas.microsoft.com/office/powerpoint/2010/main" val="366579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0235933-3E9F-4DF6-AF46-C72DA42E83FB}" type="datetimeFigureOut">
              <a:rPr lang="en-US"/>
              <a:pPr>
                <a:defRPr/>
              </a:pPr>
              <a:t>3/4/2023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3A48BC9-C531-4F89-82E2-ED8F5D7B7F8D}" type="slidenum">
              <a:rPr lang="en-US" altLang="en-US"/>
              <a:pPr>
                <a:defRPr/>
              </a:pPr>
              <a:t>‹#›</a:t>
            </a:fld>
            <a:endParaRPr lang="en-US" altLang="en-US"/>
          </a:p>
        </p:txBody>
      </p:sp>
    </p:spTree>
    <p:extLst>
      <p:ext uri="{BB962C8B-B14F-4D97-AF65-F5344CB8AC3E}">
        <p14:creationId xmlns:p14="http://schemas.microsoft.com/office/powerpoint/2010/main" val="36830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14513" y="6356350"/>
            <a:ext cx="1766887" cy="365125"/>
          </a:xfrm>
        </p:spPr>
        <p:txBody>
          <a:bodyPr/>
          <a:lstStyle>
            <a:lvl1pPr>
              <a:defRPr/>
            </a:lvl1pPr>
          </a:lstStyle>
          <a:p>
            <a:pPr>
              <a:defRPr/>
            </a:pPr>
            <a:fld id="{3F4DABB1-C5B1-445E-B907-1998DF5FE22B}" type="datetimeFigureOut">
              <a:rPr lang="en-US"/>
              <a:pPr>
                <a:defRPr/>
              </a:pPr>
              <a:t>3/4/2023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09C4CD5-D716-4B4F-80D4-5F74BD0EAD55}" type="slidenum">
              <a:rPr lang="en-US" altLang="en-US"/>
              <a:pPr>
                <a:defRPr/>
              </a:pPr>
              <a:t>‹#›</a:t>
            </a:fld>
            <a:endParaRPr lang="en-US" altLang="en-US"/>
          </a:p>
        </p:txBody>
      </p:sp>
    </p:spTree>
    <p:extLst>
      <p:ext uri="{BB962C8B-B14F-4D97-AF65-F5344CB8AC3E}">
        <p14:creationId xmlns:p14="http://schemas.microsoft.com/office/powerpoint/2010/main" val="28419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800" y="6356350"/>
            <a:ext cx="1752600" cy="365125"/>
          </a:xfrm>
        </p:spPr>
        <p:txBody>
          <a:bodyPr/>
          <a:lstStyle>
            <a:lvl1pPr>
              <a:defRPr/>
            </a:lvl1pPr>
          </a:lstStyle>
          <a:p>
            <a:pPr>
              <a:defRPr/>
            </a:pPr>
            <a:fld id="{9B0FBB71-16B4-4F42-9B75-DE25ABBABBE8}" type="datetimeFigureOut">
              <a:rPr lang="en-US"/>
              <a:pPr>
                <a:defRPr/>
              </a:pPr>
              <a:t>3/4/2023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2B082A1-E308-4B7E-AD1E-5FB4F61D8F84}" type="slidenum">
              <a:rPr lang="en-US" altLang="en-US"/>
              <a:pPr>
                <a:defRPr/>
              </a:pPr>
              <a:t>‹#›</a:t>
            </a:fld>
            <a:endParaRPr lang="en-US" altLang="en-US"/>
          </a:p>
        </p:txBody>
      </p:sp>
    </p:spTree>
    <p:extLst>
      <p:ext uri="{BB962C8B-B14F-4D97-AF65-F5344CB8AC3E}">
        <p14:creationId xmlns:p14="http://schemas.microsoft.com/office/powerpoint/2010/main" val="22245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798638" y="6356350"/>
            <a:ext cx="1782762" cy="365125"/>
          </a:xfrm>
        </p:spPr>
        <p:txBody>
          <a:bodyPr/>
          <a:lstStyle>
            <a:lvl1pPr>
              <a:defRPr/>
            </a:lvl1pPr>
          </a:lstStyle>
          <a:p>
            <a:pPr>
              <a:defRPr/>
            </a:pPr>
            <a:fld id="{90E9FD4F-25DA-49B6-8418-A97B7250F689}" type="datetimeFigureOut">
              <a:rPr lang="en-US"/>
              <a:pPr>
                <a:defRPr/>
              </a:pPr>
              <a:t>3/4/2023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1300223-B00E-41CB-9BD4-ED03601FDACF}" type="slidenum">
              <a:rPr lang="en-US" altLang="en-US"/>
              <a:pPr>
                <a:defRPr/>
              </a:pPr>
              <a:t>‹#›</a:t>
            </a:fld>
            <a:endParaRPr lang="en-US" altLang="en-US"/>
          </a:p>
        </p:txBody>
      </p:sp>
    </p:spTree>
    <p:extLst>
      <p:ext uri="{BB962C8B-B14F-4D97-AF65-F5344CB8AC3E}">
        <p14:creationId xmlns:p14="http://schemas.microsoft.com/office/powerpoint/2010/main" val="316895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828800" y="6356350"/>
            <a:ext cx="1752600" cy="365125"/>
          </a:xfrm>
        </p:spPr>
        <p:txBody>
          <a:bodyPr/>
          <a:lstStyle>
            <a:lvl1pPr>
              <a:defRPr/>
            </a:lvl1pPr>
          </a:lstStyle>
          <a:p>
            <a:pPr>
              <a:defRPr/>
            </a:pPr>
            <a:fld id="{0AC15ED8-05AB-4765-BEA6-8C1EB3D3B13B}" type="datetimeFigureOut">
              <a:rPr lang="en-US"/>
              <a:pPr>
                <a:defRPr/>
              </a:pPr>
              <a:t>3/4/2023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0CD3E27-6AEE-4877-B23E-83401F4C090F}" type="slidenum">
              <a:rPr lang="en-US" altLang="en-US"/>
              <a:pPr>
                <a:defRPr/>
              </a:pPr>
              <a:t>‹#›</a:t>
            </a:fld>
            <a:endParaRPr lang="en-US" altLang="en-US"/>
          </a:p>
        </p:txBody>
      </p:sp>
    </p:spTree>
    <p:extLst>
      <p:ext uri="{BB962C8B-B14F-4D97-AF65-F5344CB8AC3E}">
        <p14:creationId xmlns:p14="http://schemas.microsoft.com/office/powerpoint/2010/main" val="236403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2922588" y="365125"/>
            <a:ext cx="8431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B6623E3-3A2E-4F73-8DE2-0D79D2888295}" type="datetimeFigureOut">
              <a:rPr lang="en-US"/>
              <a:pPr>
                <a:defRPr/>
              </a:pPr>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146144-A6A8-43AD-8E6C-00DFBC2E1B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4" r:id="rId5"/>
    <p:sldLayoutId id="2147483909" r:id="rId6"/>
    <p:sldLayoutId id="2147483910" r:id="rId7"/>
    <p:sldLayoutId id="2147483911" r:id="rId8"/>
    <p:sldLayoutId id="2147483912" r:id="rId9"/>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88" y="-265113"/>
            <a:ext cx="12409488" cy="710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p:cNvSpPr>
            <a:spLocks noGrp="1"/>
          </p:cNvSpPr>
          <p:nvPr>
            <p:ph type="ctrTitle"/>
          </p:nvPr>
        </p:nvSpPr>
        <p:spPr>
          <a:xfrm>
            <a:off x="801189" y="763588"/>
            <a:ext cx="10728960" cy="2104303"/>
          </a:xfrm>
        </p:spPr>
        <p:txBody>
          <a:bodyPr/>
          <a:lstStyle/>
          <a:p>
            <a:pPr algn="ctr" eaLnBrk="1" hangingPunct="1"/>
            <a:r>
              <a:rPr lang="en-US" altLang="en-US" b="1" dirty="0" smtClean="0"/>
              <a:t/>
            </a:r>
            <a:br>
              <a:rPr lang="en-US" altLang="en-US" b="1" dirty="0" smtClean="0"/>
            </a:br>
            <a:r>
              <a:rPr lang="en-US" altLang="en-US" b="1" dirty="0" smtClean="0"/>
              <a:t> </a:t>
            </a:r>
            <a:br>
              <a:rPr lang="en-US" altLang="en-US" b="1" dirty="0" smtClean="0"/>
            </a:br>
            <a:r>
              <a:rPr lang="en-US" altLang="en-US" b="1" dirty="0" smtClean="0"/>
              <a:t>BUS 6220</a:t>
            </a:r>
            <a:r>
              <a:rPr lang="en-US" b="1" dirty="0" smtClean="0"/>
              <a:t>A</a:t>
            </a:r>
            <a:r>
              <a:rPr lang="en-US" b="1" dirty="0"/>
              <a:t>: </a:t>
            </a:r>
            <a:r>
              <a:rPr lang="en-US" b="1" dirty="0" smtClean="0"/>
              <a:t>BUSINESS RESEARCH </a:t>
            </a:r>
            <a:r>
              <a:rPr lang="en-US" b="1" dirty="0" smtClean="0"/>
              <a:t>METHODS</a:t>
            </a:r>
            <a:endParaRPr lang="en-US" b="1" dirty="0" smtClean="0"/>
          </a:p>
        </p:txBody>
      </p:sp>
      <p:sp>
        <p:nvSpPr>
          <p:cNvPr id="11268" name="Subtitle 3"/>
          <p:cNvSpPr>
            <a:spLocks noGrp="1"/>
          </p:cNvSpPr>
          <p:nvPr>
            <p:ph type="subTitle" idx="1"/>
          </p:nvPr>
        </p:nvSpPr>
        <p:spPr>
          <a:xfrm>
            <a:off x="1415256" y="3288506"/>
            <a:ext cx="9144000" cy="1182110"/>
          </a:xfrm>
        </p:spPr>
        <p:txBody>
          <a:bodyPr/>
          <a:lstStyle/>
          <a:p>
            <a:pPr eaLnBrk="1" hangingPunct="1"/>
            <a:r>
              <a:rPr lang="en-US" sz="3200" b="1" dirty="0" smtClean="0">
                <a:solidFill>
                  <a:srgbClr val="002060"/>
                </a:solidFill>
              </a:rPr>
              <a:t>  </a:t>
            </a:r>
            <a:endParaRPr lang="en-US" sz="3200" b="1" dirty="0" smtClean="0">
              <a:solidFill>
                <a:srgbClr val="002060"/>
              </a:solidFill>
            </a:endParaRPr>
          </a:p>
          <a:p>
            <a:pPr eaLnBrk="1" hangingPunct="1"/>
            <a:r>
              <a:rPr lang="en-US" b="1" dirty="0" smtClean="0">
                <a:solidFill>
                  <a:srgbClr val="002060"/>
                </a:solidFill>
              </a:rPr>
              <a:t> </a:t>
            </a:r>
            <a:endParaRPr lang="en-GB" b="1"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Importance of Business Research</a:t>
            </a:r>
            <a:br>
              <a:rPr lang="en-US" b="1" i="1" dirty="0"/>
            </a:br>
            <a:endParaRPr lang="en-US" dirty="0"/>
          </a:p>
        </p:txBody>
      </p:sp>
      <p:sp>
        <p:nvSpPr>
          <p:cNvPr id="3" name="Content Placeholder 2"/>
          <p:cNvSpPr>
            <a:spLocks noGrp="1"/>
          </p:cNvSpPr>
          <p:nvPr>
            <p:ph idx="1"/>
          </p:nvPr>
        </p:nvSpPr>
        <p:spPr/>
        <p:txBody>
          <a:bodyPr/>
          <a:lstStyle/>
          <a:p>
            <a:r>
              <a:rPr lang="en-US" dirty="0" smtClean="0"/>
              <a:t>Business </a:t>
            </a:r>
            <a:r>
              <a:rPr lang="en-US" dirty="0"/>
              <a:t>research is the first step that each business owner must take to establish their company, survive, or succeed in the market. </a:t>
            </a:r>
            <a:endParaRPr lang="en-US" dirty="0" smtClean="0"/>
          </a:p>
          <a:p>
            <a:r>
              <a:rPr lang="en-US" dirty="0"/>
              <a:t>Business research </a:t>
            </a:r>
            <a:r>
              <a:rPr lang="en-US" b="1" dirty="0"/>
              <a:t>helps to identify opportunities and threats</a:t>
            </a:r>
            <a:r>
              <a:rPr lang="en-US" dirty="0"/>
              <a:t>. </a:t>
            </a:r>
            <a:endParaRPr lang="en-US" dirty="0" smtClean="0"/>
          </a:p>
          <a:p>
            <a:r>
              <a:rPr lang="en-US" dirty="0" smtClean="0"/>
              <a:t>It </a:t>
            </a:r>
            <a:r>
              <a:rPr lang="en-US" dirty="0"/>
              <a:t>helps identify problems and using this information, wise decisions can be made to tackle the issue appropriately. </a:t>
            </a:r>
            <a:endParaRPr lang="en-US" dirty="0" smtClean="0"/>
          </a:p>
          <a:p>
            <a:r>
              <a:rPr lang="en-US" dirty="0" smtClean="0"/>
              <a:t>It </a:t>
            </a:r>
            <a:r>
              <a:rPr lang="en-US" dirty="0"/>
              <a:t>helps to understand customers better and hence can be useful to communicate better with the customers or stakeholders</a:t>
            </a:r>
            <a:r>
              <a:rPr lang="en-US" dirty="0" smtClean="0"/>
              <a:t>.</a:t>
            </a:r>
          </a:p>
        </p:txBody>
      </p:sp>
    </p:spTree>
    <p:extLst>
      <p:ext uri="{BB962C8B-B14F-4D97-AF65-F5344CB8AC3E}">
        <p14:creationId xmlns:p14="http://schemas.microsoft.com/office/powerpoint/2010/main" val="24662445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600" dirty="0"/>
              <a:t>This is the first impression that the reader has on the topic at hand. </a:t>
            </a:r>
          </a:p>
          <a:p>
            <a:r>
              <a:rPr lang="en-US" sz="3600" dirty="0"/>
              <a:t>It will give an indication of the writing style, the depth of research and content, structure, and language. </a:t>
            </a:r>
          </a:p>
          <a:p>
            <a:r>
              <a:rPr lang="en-US" sz="3600" dirty="0"/>
              <a:t>It introduces the study and enables other researchers and sponsors to accept your intention to do the said research. </a:t>
            </a:r>
          </a:p>
          <a:p>
            <a:endParaRPr lang="en-US" dirty="0"/>
          </a:p>
        </p:txBody>
      </p:sp>
    </p:spTree>
    <p:extLst>
      <p:ext uri="{BB962C8B-B14F-4D97-AF65-F5344CB8AC3E}">
        <p14:creationId xmlns:p14="http://schemas.microsoft.com/office/powerpoint/2010/main" val="38708637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3600" dirty="0" smtClean="0"/>
              <a:t>It </a:t>
            </a:r>
            <a:r>
              <a:rPr lang="en-US" sz="3600" dirty="0"/>
              <a:t>justifies the need for the research. </a:t>
            </a:r>
            <a:endParaRPr lang="en-US" sz="3600" dirty="0" smtClean="0"/>
          </a:p>
          <a:p>
            <a:r>
              <a:rPr lang="en-US" sz="3600" dirty="0" smtClean="0"/>
              <a:t>In </a:t>
            </a:r>
            <a:r>
              <a:rPr lang="en-US" sz="3600" dirty="0"/>
              <a:t>most cases it begins with a few short introductory paragraphs (a couple of pages at most) although it is advisable to start directly with the background. </a:t>
            </a:r>
          </a:p>
          <a:p>
            <a:endParaRPr lang="en-US" dirty="0"/>
          </a:p>
        </p:txBody>
      </p:sp>
    </p:spTree>
    <p:extLst>
      <p:ext uri="{BB962C8B-B14F-4D97-AF65-F5344CB8AC3E}">
        <p14:creationId xmlns:p14="http://schemas.microsoft.com/office/powerpoint/2010/main" val="27304282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It introduces the research to others. </a:t>
            </a:r>
            <a:endParaRPr lang="en-US" dirty="0" smtClean="0"/>
          </a:p>
          <a:p>
            <a:r>
              <a:rPr lang="en-US" dirty="0" smtClean="0"/>
              <a:t>The </a:t>
            </a:r>
            <a:r>
              <a:rPr lang="en-US" dirty="0"/>
              <a:t>introduction often contains dramatic and general statements about the need for the study. </a:t>
            </a:r>
            <a:endParaRPr lang="en-US" dirty="0" smtClean="0"/>
          </a:p>
          <a:p>
            <a:r>
              <a:rPr lang="en-US" dirty="0" smtClean="0"/>
              <a:t>It </a:t>
            </a:r>
            <a:r>
              <a:rPr lang="en-US" dirty="0"/>
              <a:t>uses dramatic illustrations or quotes to set the tone. </a:t>
            </a:r>
            <a:endParaRPr lang="en-US" dirty="0" smtClean="0"/>
          </a:p>
          <a:p>
            <a:r>
              <a:rPr lang="en-US" dirty="0" smtClean="0"/>
              <a:t>In </a:t>
            </a:r>
            <a:r>
              <a:rPr lang="en-US" dirty="0"/>
              <a:t>addition, the introduction shall contain an outline of the chapters or sections of the thesis</a:t>
            </a:r>
            <a:r>
              <a:rPr lang="en-US" dirty="0" smtClean="0"/>
              <a:t>.</a:t>
            </a:r>
          </a:p>
          <a:p>
            <a:r>
              <a:rPr lang="en-US" dirty="0"/>
              <a:t>This </a:t>
            </a:r>
            <a:r>
              <a:rPr lang="en-US" dirty="0" smtClean="0"/>
              <a:t>chapter </a:t>
            </a:r>
            <a:r>
              <a:rPr lang="en-US" dirty="0"/>
              <a:t>should include:</a:t>
            </a:r>
          </a:p>
          <a:p>
            <a:endParaRPr lang="en-US" dirty="0"/>
          </a:p>
        </p:txBody>
      </p:sp>
    </p:spTree>
    <p:extLst>
      <p:ext uri="{BB962C8B-B14F-4D97-AF65-F5344CB8AC3E}">
        <p14:creationId xmlns:p14="http://schemas.microsoft.com/office/powerpoint/2010/main" val="17739476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sz="3200" dirty="0" smtClean="0"/>
              <a:t>This is the first subsection of the Introductory chapter. </a:t>
            </a:r>
          </a:p>
          <a:p>
            <a:r>
              <a:rPr lang="en-US" sz="3200" dirty="0" smtClean="0"/>
              <a:t>It gives a brief synopsis of what is expected to be found in chapter one.</a:t>
            </a:r>
          </a:p>
          <a:p>
            <a:r>
              <a:rPr lang="en-US" sz="3200" dirty="0" smtClean="0"/>
              <a:t>It introduces the chapter to the reader</a:t>
            </a:r>
          </a:p>
          <a:p>
            <a:r>
              <a:rPr lang="en-US" sz="3200" dirty="0" smtClean="0"/>
              <a:t>Sometimes it may not be included.</a:t>
            </a:r>
          </a:p>
          <a:p>
            <a:r>
              <a:rPr lang="en-US" sz="3200" dirty="0" smtClean="0"/>
              <a:t>In such a case the first subsection is usually the background of the study.</a:t>
            </a:r>
          </a:p>
          <a:p>
            <a:endParaRPr lang="en-US" dirty="0"/>
          </a:p>
        </p:txBody>
      </p:sp>
    </p:spTree>
    <p:extLst>
      <p:ext uri="{BB962C8B-B14F-4D97-AF65-F5344CB8AC3E}">
        <p14:creationId xmlns:p14="http://schemas.microsoft.com/office/powerpoint/2010/main" val="12704427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Background </a:t>
            </a:r>
            <a:r>
              <a:rPr lang="en-US" b="1" dirty="0"/>
              <a:t>of the Study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section, the researcher defines the context of the study by providing a brief discussion of key theoretical approaches and findings reported in earlier related studies. </a:t>
            </a:r>
            <a:endParaRPr lang="en-US" dirty="0" smtClean="0"/>
          </a:p>
          <a:p>
            <a:r>
              <a:rPr lang="en-US" dirty="0" smtClean="0"/>
              <a:t>Trends </a:t>
            </a:r>
            <a:r>
              <a:rPr lang="en-US" dirty="0"/>
              <a:t>related to the problem, unresolved issues and social concerns are discussed. </a:t>
            </a:r>
            <a:endParaRPr lang="en-US" dirty="0" smtClean="0"/>
          </a:p>
          <a:p>
            <a:r>
              <a:rPr lang="en-US" dirty="0" smtClean="0"/>
              <a:t>Authoritative </a:t>
            </a:r>
            <a:r>
              <a:rPr lang="en-US" dirty="0"/>
              <a:t>sources or citations should be provided in the section. </a:t>
            </a:r>
          </a:p>
          <a:p>
            <a:r>
              <a:rPr lang="en-US" dirty="0"/>
              <a:t>The main role of this section is to catch the attention of the readers and to get them understand the source or origin of the problem. </a:t>
            </a:r>
            <a:endParaRPr lang="en-US" dirty="0" smtClean="0"/>
          </a:p>
          <a:p>
            <a:endParaRPr lang="en-US" dirty="0"/>
          </a:p>
        </p:txBody>
      </p:sp>
    </p:spTree>
    <p:extLst>
      <p:ext uri="{BB962C8B-B14F-4D97-AF65-F5344CB8AC3E}">
        <p14:creationId xmlns:p14="http://schemas.microsoft.com/office/powerpoint/2010/main" val="20298666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It sets the stage for the paper and puts your topic in perspective. </a:t>
            </a:r>
            <a:endParaRPr lang="en-US" dirty="0" smtClean="0"/>
          </a:p>
          <a:p>
            <a:r>
              <a:rPr lang="en-US" dirty="0" smtClean="0"/>
              <a:t>It </a:t>
            </a:r>
            <a:r>
              <a:rPr lang="en-US" dirty="0"/>
              <a:t>is advisable to start with the global and general perspective of the topic then narrow down to the local and specific aspects of the problem. </a:t>
            </a:r>
            <a:endParaRPr lang="en-US" dirty="0" smtClean="0"/>
          </a:p>
          <a:p>
            <a:r>
              <a:rPr lang="en-US" dirty="0" smtClean="0"/>
              <a:t>This </a:t>
            </a:r>
            <a:r>
              <a:rPr lang="en-US" dirty="0"/>
              <a:t>should melt down to the current position of the topic in the organization where the research is being done. </a:t>
            </a:r>
            <a:endParaRPr lang="en-US" dirty="0" smtClean="0"/>
          </a:p>
          <a:p>
            <a:r>
              <a:rPr lang="en-US" dirty="0" smtClean="0"/>
              <a:t>This </a:t>
            </a:r>
            <a:r>
              <a:rPr lang="en-US" dirty="0"/>
              <a:t>section should lead us to the statement of the problem by enabling us to start visualizing the problem though not very clearly.</a:t>
            </a:r>
          </a:p>
          <a:p>
            <a:endParaRPr lang="en-US" dirty="0"/>
          </a:p>
        </p:txBody>
      </p:sp>
    </p:spTree>
    <p:extLst>
      <p:ext uri="{BB962C8B-B14F-4D97-AF65-F5344CB8AC3E}">
        <p14:creationId xmlns:p14="http://schemas.microsoft.com/office/powerpoint/2010/main" val="135258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Statement of the Problem</a:t>
            </a:r>
            <a:endParaRPr lang="en-US" dirty="0"/>
          </a:p>
        </p:txBody>
      </p:sp>
      <p:sp>
        <p:nvSpPr>
          <p:cNvPr id="3" name="Content Placeholder 2"/>
          <p:cNvSpPr>
            <a:spLocks noGrp="1"/>
          </p:cNvSpPr>
          <p:nvPr>
            <p:ph idx="1"/>
          </p:nvPr>
        </p:nvSpPr>
        <p:spPr/>
        <p:txBody>
          <a:bodyPr/>
          <a:lstStyle/>
          <a:p>
            <a:r>
              <a:rPr lang="en-US" sz="3600" dirty="0"/>
              <a:t>A statement of the problem is used in research work as </a:t>
            </a:r>
            <a:r>
              <a:rPr lang="en-US" sz="3600" b="1" dirty="0"/>
              <a:t>a claim that outlines the problem addressed by a study</a:t>
            </a:r>
            <a:r>
              <a:rPr lang="en-US" sz="3600" dirty="0"/>
              <a:t>. </a:t>
            </a:r>
            <a:endParaRPr lang="en-US" sz="3600" dirty="0" smtClean="0"/>
          </a:p>
          <a:p>
            <a:r>
              <a:rPr lang="en-US" sz="3600" dirty="0" smtClean="0"/>
              <a:t>The </a:t>
            </a:r>
            <a:r>
              <a:rPr lang="en-US" sz="3600" dirty="0"/>
              <a:t>statement of the problem briefly addresses the question: </a:t>
            </a:r>
            <a:endParaRPr lang="en-US" sz="3600" dirty="0" smtClean="0"/>
          </a:p>
          <a:p>
            <a:r>
              <a:rPr lang="en-US" sz="3600" dirty="0" smtClean="0"/>
              <a:t>What </a:t>
            </a:r>
            <a:r>
              <a:rPr lang="en-US" sz="3600" dirty="0"/>
              <a:t>is the problem that the research will address? </a:t>
            </a:r>
            <a:endParaRPr lang="en-US" sz="3600" dirty="0" smtClean="0"/>
          </a:p>
          <a:p>
            <a:r>
              <a:rPr lang="en-US" sz="3600" dirty="0" smtClean="0"/>
              <a:t>What </a:t>
            </a:r>
            <a:r>
              <a:rPr lang="en-US" sz="3600" dirty="0"/>
              <a:t>are the goals of a statement of the problem? </a:t>
            </a:r>
          </a:p>
        </p:txBody>
      </p:sp>
    </p:spTree>
    <p:extLst>
      <p:ext uri="{BB962C8B-B14F-4D97-AF65-F5344CB8AC3E}">
        <p14:creationId xmlns:p14="http://schemas.microsoft.com/office/powerpoint/2010/main" val="3139047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C</a:t>
            </a:r>
            <a:r>
              <a:rPr lang="en-US" b="1" dirty="0" smtClean="0"/>
              <a:t>ont.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problem statement describes the need for the research project in terms of the knowledge gap to be filled. </a:t>
            </a:r>
            <a:endParaRPr lang="en-US" dirty="0" smtClean="0"/>
          </a:p>
          <a:p>
            <a:r>
              <a:rPr lang="en-US" dirty="0" smtClean="0"/>
              <a:t>The </a:t>
            </a:r>
            <a:r>
              <a:rPr lang="en-US" dirty="0"/>
              <a:t>researcher should present a clear and precise statement that indicates the gap that previous research studies have not </a:t>
            </a:r>
            <a:r>
              <a:rPr lang="en-US" dirty="0" smtClean="0"/>
              <a:t>addressed.</a:t>
            </a:r>
          </a:p>
          <a:p>
            <a:r>
              <a:rPr lang="en-US" dirty="0" smtClean="0"/>
              <a:t>Authoritative </a:t>
            </a:r>
            <a:r>
              <a:rPr lang="en-US" dirty="0"/>
              <a:t>sources or citations should be used to support the problem statement.</a:t>
            </a:r>
          </a:p>
          <a:p>
            <a:r>
              <a:rPr lang="en-US" dirty="0"/>
              <a:t>The statement of the problem is the focal point of your research. </a:t>
            </a:r>
            <a:endParaRPr lang="en-US" dirty="0" smtClean="0"/>
          </a:p>
          <a:p>
            <a:r>
              <a:rPr lang="en-US" dirty="0" smtClean="0"/>
              <a:t>It </a:t>
            </a:r>
            <a:r>
              <a:rPr lang="en-US" dirty="0"/>
              <a:t>is one sentence and should always be easily identifiable even after elaboration. </a:t>
            </a:r>
          </a:p>
        </p:txBody>
      </p:sp>
    </p:spTree>
    <p:extLst>
      <p:ext uri="{BB962C8B-B14F-4D97-AF65-F5344CB8AC3E}">
        <p14:creationId xmlns:p14="http://schemas.microsoft.com/office/powerpoint/2010/main" val="42757134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problem should be short, clear and specific. It should reveal the problem being investigated clearly and in simple language. </a:t>
            </a:r>
          </a:p>
          <a:p>
            <a:r>
              <a:rPr lang="en-US" dirty="0"/>
              <a:t>However the problem can be made clearer by explaining it further in a few paragraphs. </a:t>
            </a:r>
          </a:p>
          <a:p>
            <a:r>
              <a:rPr lang="en-US" dirty="0"/>
              <a:t>Present persuasive arguments why it is necessary to study the problem.  </a:t>
            </a:r>
          </a:p>
          <a:p>
            <a:r>
              <a:rPr lang="en-US" dirty="0"/>
              <a:t>It may also show the dangers of not solving the problem. </a:t>
            </a:r>
          </a:p>
          <a:p>
            <a:r>
              <a:rPr lang="en-US" dirty="0"/>
              <a:t>Include the opinions of other leaders e.g. scholars and policy makers. </a:t>
            </a:r>
          </a:p>
          <a:p>
            <a:endParaRPr lang="en-US" dirty="0"/>
          </a:p>
        </p:txBody>
      </p:sp>
    </p:spTree>
    <p:extLst>
      <p:ext uri="{BB962C8B-B14F-4D97-AF65-F5344CB8AC3E}">
        <p14:creationId xmlns:p14="http://schemas.microsoft.com/office/powerpoint/2010/main" val="1286185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Explain </a:t>
            </a:r>
            <a:r>
              <a:rPr lang="en-US" dirty="0"/>
              <a:t>how the problem relates to business, social or political trends by presenting data that demonstrates the scope and depth of the problem. </a:t>
            </a:r>
            <a:endParaRPr lang="en-US" dirty="0" smtClean="0"/>
          </a:p>
          <a:p>
            <a:r>
              <a:rPr lang="en-US" dirty="0" smtClean="0"/>
              <a:t>It </a:t>
            </a:r>
            <a:r>
              <a:rPr lang="en-US" dirty="0"/>
              <a:t>is important to present factual information to justify the existence of the problem. </a:t>
            </a:r>
            <a:endParaRPr lang="en-US" dirty="0" smtClean="0"/>
          </a:p>
          <a:p>
            <a:r>
              <a:rPr lang="en-US" dirty="0" smtClean="0"/>
              <a:t>This </a:t>
            </a:r>
            <a:r>
              <a:rPr lang="en-US" dirty="0"/>
              <a:t>section should not be too long.</a:t>
            </a:r>
          </a:p>
          <a:p>
            <a:endParaRPr lang="en-US" dirty="0"/>
          </a:p>
          <a:p>
            <a:endParaRPr lang="en-US" dirty="0"/>
          </a:p>
        </p:txBody>
      </p:sp>
    </p:spTree>
    <p:extLst>
      <p:ext uri="{BB962C8B-B14F-4D97-AF65-F5344CB8AC3E}">
        <p14:creationId xmlns:p14="http://schemas.microsoft.com/office/powerpoint/2010/main" val="266904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fundamental reason for the relevance of such research is that it helps firms expand in terms of remuneration, market, and brand value.</a:t>
            </a:r>
          </a:p>
          <a:p>
            <a:r>
              <a:rPr lang="en-US" b="1" i="1" dirty="0" smtClean="0"/>
              <a:t>Factors </a:t>
            </a:r>
            <a:r>
              <a:rPr lang="en-US" b="1" i="1" dirty="0"/>
              <a:t>that contribute to the importance of business research include:</a:t>
            </a:r>
            <a:endParaRPr lang="en-US" dirty="0"/>
          </a:p>
          <a:p>
            <a:pPr lvl="0"/>
            <a:r>
              <a:rPr lang="en-US" dirty="0"/>
              <a:t>It enables businesses to understand their target customers' preferences better, purchasing patterns, pain concerns, and demographics.</a:t>
            </a:r>
          </a:p>
          <a:p>
            <a:endParaRPr lang="en-US" dirty="0"/>
          </a:p>
          <a:p>
            <a:endParaRPr lang="en-US" dirty="0"/>
          </a:p>
        </p:txBody>
      </p:sp>
    </p:spTree>
    <p:extLst>
      <p:ext uri="{BB962C8B-B14F-4D97-AF65-F5344CB8AC3E}">
        <p14:creationId xmlns:p14="http://schemas.microsoft.com/office/powerpoint/2010/main" val="21450608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the Study or General Objective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section the major research objective is addressed. </a:t>
            </a:r>
            <a:endParaRPr lang="en-US" dirty="0" smtClean="0"/>
          </a:p>
          <a:p>
            <a:r>
              <a:rPr lang="en-US" dirty="0" smtClean="0"/>
              <a:t>The </a:t>
            </a:r>
            <a:r>
              <a:rPr lang="en-US" dirty="0"/>
              <a:t>purpose statement should emphasize practical outcomes or products of the study. </a:t>
            </a:r>
            <a:endParaRPr lang="en-US" dirty="0" smtClean="0"/>
          </a:p>
          <a:p>
            <a:r>
              <a:rPr lang="en-US" dirty="0" smtClean="0"/>
              <a:t>For </a:t>
            </a:r>
            <a:r>
              <a:rPr lang="en-US" dirty="0"/>
              <a:t>example, “The purpose of this study is to determine (examine, investigate, analyze or evaluate) factors influencing entrepreneurial behavior in family businesses in Kenya”. </a:t>
            </a:r>
          </a:p>
          <a:p>
            <a:r>
              <a:rPr lang="en-US" dirty="0"/>
              <a:t>The purpose is a single statement that explains what the study intends to accomplish. </a:t>
            </a:r>
            <a:endParaRPr lang="en-US" dirty="0" smtClean="0"/>
          </a:p>
        </p:txBody>
      </p:sp>
    </p:spTree>
    <p:extLst>
      <p:ext uri="{BB962C8B-B14F-4D97-AF65-F5344CB8AC3E}">
        <p14:creationId xmlns:p14="http://schemas.microsoft.com/office/powerpoint/2010/main" val="15969340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An objective is what the study seeks to accomplish. </a:t>
            </a:r>
            <a:endParaRPr lang="en-US" dirty="0" smtClean="0"/>
          </a:p>
          <a:p>
            <a:r>
              <a:rPr lang="en-US" dirty="0" smtClean="0"/>
              <a:t>Objectives </a:t>
            </a:r>
            <a:r>
              <a:rPr lang="en-US" dirty="0"/>
              <a:t>can be grouped into two: General and specific objectives. </a:t>
            </a:r>
          </a:p>
          <a:p>
            <a:r>
              <a:rPr lang="en-US" dirty="0" smtClean="0"/>
              <a:t>The </a:t>
            </a:r>
            <a:r>
              <a:rPr lang="en-US" dirty="0"/>
              <a:t>general objectives is a single and broad statement of what the researcher intends to achieve from the study. </a:t>
            </a:r>
            <a:endParaRPr lang="en-US" dirty="0" smtClean="0"/>
          </a:p>
          <a:p>
            <a:r>
              <a:rPr lang="en-US" dirty="0" smtClean="0"/>
              <a:t>It </a:t>
            </a:r>
            <a:r>
              <a:rPr lang="en-US" dirty="0"/>
              <a:t>is derived from the title of the research.</a:t>
            </a:r>
          </a:p>
          <a:p>
            <a:r>
              <a:rPr lang="en-US" dirty="0"/>
              <a:t>The specific objectives are obtained by making the general objective more specific. </a:t>
            </a:r>
          </a:p>
          <a:p>
            <a:endParaRPr lang="en-US" dirty="0"/>
          </a:p>
        </p:txBody>
      </p:sp>
    </p:spTree>
    <p:extLst>
      <p:ext uri="{BB962C8B-B14F-4D97-AF65-F5344CB8AC3E}">
        <p14:creationId xmlns:p14="http://schemas.microsoft.com/office/powerpoint/2010/main" val="13174099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This </a:t>
            </a:r>
            <a:r>
              <a:rPr lang="en-US" dirty="0"/>
              <a:t>is done by splitting the general objective into smaller objectives which helps to make it clearer. </a:t>
            </a:r>
            <a:endParaRPr lang="en-US" dirty="0" smtClean="0"/>
          </a:p>
          <a:p>
            <a:r>
              <a:rPr lang="en-US" dirty="0" smtClean="0"/>
              <a:t>The </a:t>
            </a:r>
            <a:r>
              <a:rPr lang="en-US" dirty="0"/>
              <a:t>objectives must use action verbs such as to describe, to identify, to establish, to investigate, and to determine </a:t>
            </a:r>
            <a:r>
              <a:rPr lang="en-US" dirty="0" err="1"/>
              <a:t>e.t.c</a:t>
            </a:r>
            <a:r>
              <a:rPr lang="en-US" dirty="0"/>
              <a:t>.</a:t>
            </a:r>
          </a:p>
          <a:p>
            <a:r>
              <a:rPr lang="en-US" dirty="0"/>
              <a:t>On the average 3-4 objectives are sufficient. </a:t>
            </a:r>
            <a:endParaRPr lang="en-US" dirty="0" smtClean="0"/>
          </a:p>
          <a:p>
            <a:r>
              <a:rPr lang="en-US" dirty="0" smtClean="0"/>
              <a:t>All </a:t>
            </a:r>
            <a:r>
              <a:rPr lang="en-US" dirty="0"/>
              <a:t>objectives must be SMART (Specific, Measurable, Achievable, Realistic and Time bound).</a:t>
            </a:r>
          </a:p>
          <a:p>
            <a:endParaRPr lang="en-US" dirty="0"/>
          </a:p>
        </p:txBody>
      </p:sp>
    </p:spTree>
    <p:extLst>
      <p:ext uri="{BB962C8B-B14F-4D97-AF65-F5344CB8AC3E}">
        <p14:creationId xmlns:p14="http://schemas.microsoft.com/office/powerpoint/2010/main" val="10240945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Questions and/or Hypotheses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Specific </a:t>
            </a:r>
            <a:r>
              <a:rPr lang="en-US" dirty="0"/>
              <a:t>research questions to be answered or Hypothesis to be tested should be stated. </a:t>
            </a:r>
            <a:endParaRPr lang="en-US" dirty="0" smtClean="0"/>
          </a:p>
          <a:p>
            <a:r>
              <a:rPr lang="en-US" dirty="0" smtClean="0"/>
              <a:t>Most </a:t>
            </a:r>
            <a:r>
              <a:rPr lang="en-US" dirty="0"/>
              <a:t>often research questions are preferred. </a:t>
            </a:r>
            <a:endParaRPr lang="en-US" dirty="0" smtClean="0"/>
          </a:p>
          <a:p>
            <a:r>
              <a:rPr lang="en-US" dirty="0" smtClean="0"/>
              <a:t>The </a:t>
            </a:r>
            <a:r>
              <a:rPr lang="en-US" dirty="0"/>
              <a:t>research questions are the questions that the researcher seeks to answer through the study. </a:t>
            </a:r>
            <a:endParaRPr lang="en-US" dirty="0" smtClean="0"/>
          </a:p>
          <a:p>
            <a:r>
              <a:rPr lang="en-US" dirty="0" smtClean="0"/>
              <a:t>They </a:t>
            </a:r>
            <a:r>
              <a:rPr lang="en-US" dirty="0"/>
              <a:t>are basically obtained by writing the specific objectives in question form. </a:t>
            </a:r>
            <a:endParaRPr lang="en-US" dirty="0" smtClean="0"/>
          </a:p>
          <a:p>
            <a:endParaRPr lang="en-US" dirty="0" smtClean="0"/>
          </a:p>
        </p:txBody>
      </p:sp>
    </p:spTree>
    <p:extLst>
      <p:ext uri="{BB962C8B-B14F-4D97-AF65-F5344CB8AC3E}">
        <p14:creationId xmlns:p14="http://schemas.microsoft.com/office/powerpoint/2010/main" val="16085040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These research questions/hypothesis should be directly linked to the specific objectives. </a:t>
            </a:r>
          </a:p>
          <a:p>
            <a:r>
              <a:rPr lang="en-US" dirty="0"/>
              <a:t>They are derived from the specific objectives and are equal in number. </a:t>
            </a:r>
          </a:p>
          <a:p>
            <a:r>
              <a:rPr lang="en-US" dirty="0"/>
              <a:t>The research questions need to be broad enough to allow further breakdown into questionnaire or interview guide items for the data collection. </a:t>
            </a:r>
          </a:p>
          <a:p>
            <a:endParaRPr lang="en-US" dirty="0"/>
          </a:p>
        </p:txBody>
      </p:sp>
    </p:spTree>
    <p:extLst>
      <p:ext uri="{BB962C8B-B14F-4D97-AF65-F5344CB8AC3E}">
        <p14:creationId xmlns:p14="http://schemas.microsoft.com/office/powerpoint/2010/main" val="25388511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On </a:t>
            </a:r>
            <a:r>
              <a:rPr lang="en-US" dirty="0"/>
              <a:t>the average 3-4 research questions are sufficient. </a:t>
            </a:r>
            <a:endParaRPr lang="en-US" dirty="0" smtClean="0"/>
          </a:p>
          <a:p>
            <a:r>
              <a:rPr lang="en-US" dirty="0" smtClean="0"/>
              <a:t>No </a:t>
            </a:r>
            <a:r>
              <a:rPr lang="en-US" dirty="0"/>
              <a:t>elaboration is included in this section.  </a:t>
            </a:r>
            <a:endParaRPr lang="en-US" dirty="0" smtClean="0"/>
          </a:p>
          <a:p>
            <a:r>
              <a:rPr lang="en-US" dirty="0" smtClean="0"/>
              <a:t>It </a:t>
            </a:r>
            <a:r>
              <a:rPr lang="en-US" dirty="0"/>
              <a:t>is advisable for the researcher to avoid using Yes / No questions in this section. </a:t>
            </a:r>
            <a:endParaRPr lang="en-US" dirty="0" smtClean="0"/>
          </a:p>
          <a:p>
            <a:r>
              <a:rPr lang="en-US" dirty="0" smtClean="0"/>
              <a:t>Research </a:t>
            </a:r>
            <a:r>
              <a:rPr lang="en-US" dirty="0"/>
              <a:t>questions should be used as the basis of developing the data collection instruments.</a:t>
            </a:r>
          </a:p>
          <a:p>
            <a:endParaRPr lang="en-US" dirty="0"/>
          </a:p>
        </p:txBody>
      </p:sp>
    </p:spTree>
    <p:extLst>
      <p:ext uri="{BB962C8B-B14F-4D97-AF65-F5344CB8AC3E}">
        <p14:creationId xmlns:p14="http://schemas.microsoft.com/office/powerpoint/2010/main" val="2810664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Significance </a:t>
            </a:r>
            <a:r>
              <a:rPr lang="en-US" b="1" dirty="0"/>
              <a:t>of the Study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section the researcher describes the values or the benefits that will accrue from doing the study. </a:t>
            </a:r>
            <a:endParaRPr lang="en-US" dirty="0" smtClean="0"/>
          </a:p>
          <a:p>
            <a:r>
              <a:rPr lang="en-US" dirty="0" smtClean="0"/>
              <a:t>The </a:t>
            </a:r>
            <a:r>
              <a:rPr lang="en-US" dirty="0"/>
              <a:t>significance of the study is concerned with the relevance of the problem both to the practice and theory. </a:t>
            </a:r>
            <a:endParaRPr lang="en-US" dirty="0" smtClean="0"/>
          </a:p>
          <a:p>
            <a:r>
              <a:rPr lang="en-US" dirty="0" smtClean="0"/>
              <a:t>That </a:t>
            </a:r>
            <a:r>
              <a:rPr lang="en-US" dirty="0"/>
              <a:t>is, does the study explore an important question, meet a recognized need or make a useful contribution to practice and </a:t>
            </a:r>
            <a:r>
              <a:rPr lang="en-US" dirty="0" smtClean="0"/>
              <a:t>theory.</a:t>
            </a:r>
          </a:p>
          <a:p>
            <a:r>
              <a:rPr lang="en-US" dirty="0" smtClean="0"/>
              <a:t>Much </a:t>
            </a:r>
            <a:r>
              <a:rPr lang="en-US" dirty="0"/>
              <a:t>value is placed on doing research, which has primary value for the solution of practical oriented business problems. </a:t>
            </a:r>
          </a:p>
        </p:txBody>
      </p:sp>
    </p:spTree>
    <p:extLst>
      <p:ext uri="{BB962C8B-B14F-4D97-AF65-F5344CB8AC3E}">
        <p14:creationId xmlns:p14="http://schemas.microsoft.com/office/powerpoint/2010/main" val="31846794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Consequently, this section should describe how the key stakeholders will benefit from the findings of the study.</a:t>
            </a:r>
          </a:p>
          <a:p>
            <a:r>
              <a:rPr lang="en-US" dirty="0"/>
              <a:t>It points out how your study relates to the larger issues and uses a persuasive rationale to justify the reason for your study. </a:t>
            </a:r>
            <a:endParaRPr lang="en-US" dirty="0" smtClean="0"/>
          </a:p>
          <a:p>
            <a:r>
              <a:rPr lang="en-US" dirty="0" smtClean="0"/>
              <a:t>It </a:t>
            </a:r>
            <a:r>
              <a:rPr lang="en-US" dirty="0"/>
              <a:t>explains the need for the study by showing us who will benefit and how they will benefit from the study. </a:t>
            </a:r>
            <a:endParaRPr lang="en-US" dirty="0" smtClean="0"/>
          </a:p>
          <a:p>
            <a:r>
              <a:rPr lang="en-US" dirty="0" smtClean="0"/>
              <a:t>It </a:t>
            </a:r>
            <a:r>
              <a:rPr lang="en-US" dirty="0"/>
              <a:t>makes the purpose worth pursuing. It also shows the dangers if the problem is not solved. </a:t>
            </a:r>
            <a:endParaRPr lang="en-US" dirty="0" smtClean="0"/>
          </a:p>
          <a:p>
            <a:r>
              <a:rPr lang="en-US" dirty="0" smtClean="0"/>
              <a:t>This </a:t>
            </a:r>
            <a:r>
              <a:rPr lang="en-US" dirty="0"/>
              <a:t>is a very important section especially in applied research.</a:t>
            </a:r>
          </a:p>
          <a:p>
            <a:endParaRPr lang="en-US" dirty="0"/>
          </a:p>
          <a:p>
            <a:endParaRPr lang="en-US" dirty="0"/>
          </a:p>
        </p:txBody>
      </p:sp>
    </p:spTree>
    <p:extLst>
      <p:ext uri="{BB962C8B-B14F-4D97-AF65-F5344CB8AC3E}">
        <p14:creationId xmlns:p14="http://schemas.microsoft.com/office/powerpoint/2010/main" val="14439488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Scope </a:t>
            </a:r>
            <a:r>
              <a:rPr lang="en-US" b="1" dirty="0"/>
              <a:t>of the Study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section, the researcher describes the focus or scope of the study to enable an enthusiastic reader to make generalization of the findings. </a:t>
            </a:r>
            <a:endParaRPr lang="en-US" dirty="0" smtClean="0"/>
          </a:p>
          <a:p>
            <a:r>
              <a:rPr lang="en-US" dirty="0" smtClean="0"/>
              <a:t>This </a:t>
            </a:r>
            <a:r>
              <a:rPr lang="en-US" dirty="0"/>
              <a:t>is the coverage of the study. </a:t>
            </a:r>
            <a:endParaRPr lang="en-US" dirty="0" smtClean="0"/>
          </a:p>
          <a:p>
            <a:r>
              <a:rPr lang="en-US" dirty="0" smtClean="0"/>
              <a:t>It </a:t>
            </a:r>
            <a:r>
              <a:rPr lang="en-US" dirty="0"/>
              <a:t>sets that boundaries of what the study will include and not </a:t>
            </a:r>
            <a:r>
              <a:rPr lang="en-US" dirty="0" smtClean="0"/>
              <a:t>include.</a:t>
            </a:r>
          </a:p>
          <a:p>
            <a:r>
              <a:rPr lang="en-US" dirty="0" smtClean="0"/>
              <a:t>The </a:t>
            </a:r>
            <a:r>
              <a:rPr lang="en-US" dirty="0"/>
              <a:t>researcher should discuss the content scope, geographical scope, population scope and time scope in this section. </a:t>
            </a:r>
            <a:endParaRPr lang="en-US" dirty="0" smtClean="0"/>
          </a:p>
          <a:p>
            <a:endParaRPr lang="en-US" dirty="0"/>
          </a:p>
        </p:txBody>
      </p:sp>
    </p:spTree>
    <p:extLst>
      <p:ext uri="{BB962C8B-B14F-4D97-AF65-F5344CB8AC3E}">
        <p14:creationId xmlns:p14="http://schemas.microsoft.com/office/powerpoint/2010/main" val="5486913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scope should address the focus or limitations of the research in terms of target population or subjects, geographical coverage, and time period involved. </a:t>
            </a:r>
            <a:endParaRPr lang="en-US" dirty="0" smtClean="0"/>
          </a:p>
          <a:p>
            <a:r>
              <a:rPr lang="en-US" dirty="0" smtClean="0"/>
              <a:t>Research </a:t>
            </a:r>
            <a:r>
              <a:rPr lang="en-US" dirty="0"/>
              <a:t>study limitations should not be stated in terms of time or financial resources constraints. </a:t>
            </a:r>
            <a:endParaRPr lang="en-US" dirty="0" smtClean="0"/>
          </a:p>
          <a:p>
            <a:r>
              <a:rPr lang="en-US" dirty="0" smtClean="0"/>
              <a:t>Researchers </a:t>
            </a:r>
            <a:r>
              <a:rPr lang="en-US" dirty="0"/>
              <a:t>are expected to plan and implement research projects within the available time and financial resources. </a:t>
            </a:r>
          </a:p>
          <a:p>
            <a:endParaRPr lang="en-US" dirty="0"/>
          </a:p>
        </p:txBody>
      </p:sp>
    </p:spTree>
    <p:extLst>
      <p:ext uri="{BB962C8B-B14F-4D97-AF65-F5344CB8AC3E}">
        <p14:creationId xmlns:p14="http://schemas.microsoft.com/office/powerpoint/2010/main" val="40946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Business Research also gives companies a complete understanding of their target markets, trending, and market demand.</a:t>
            </a:r>
          </a:p>
          <a:p>
            <a:pPr lvl="0"/>
            <a:r>
              <a:rPr lang="en-US" dirty="0"/>
              <a:t>Businesses may successfully and efficiently construct the best possible plans and strategies by examining consumers' buying habits, preferences, market trends and needs with business research.</a:t>
            </a:r>
          </a:p>
          <a:p>
            <a:pPr lvl="0"/>
            <a:r>
              <a:rPr lang="en-US" dirty="0"/>
              <a:t>The relevance of business research also rests in identifying areas that may reduce </a:t>
            </a:r>
            <a:r>
              <a:rPr lang="en-US" dirty="0" smtClean="0"/>
              <a:t>unnecessary </a:t>
            </a:r>
            <a:r>
              <a:rPr lang="en-US" dirty="0"/>
              <a:t>expenditures and </a:t>
            </a:r>
            <a:r>
              <a:rPr lang="en-US" dirty="0" smtClean="0"/>
              <a:t>areas </a:t>
            </a:r>
            <a:r>
              <a:rPr lang="en-US" dirty="0"/>
              <a:t>in a firm that require greater attention to attract more consumers and increase revenues.</a:t>
            </a:r>
          </a:p>
          <a:p>
            <a:pPr lvl="0"/>
            <a:endParaRPr lang="en-US" dirty="0"/>
          </a:p>
        </p:txBody>
      </p:sp>
    </p:spTree>
    <p:extLst>
      <p:ext uri="{BB962C8B-B14F-4D97-AF65-F5344CB8AC3E}">
        <p14:creationId xmlns:p14="http://schemas.microsoft.com/office/powerpoint/2010/main" val="32484705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Definition </a:t>
            </a:r>
            <a:r>
              <a:rPr lang="en-US" b="1" dirty="0"/>
              <a:t>of Terms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necessary to provide definitions of unusual terminologies and concepts in the context of the study. </a:t>
            </a:r>
            <a:endParaRPr lang="en-US" dirty="0" smtClean="0"/>
          </a:p>
          <a:p>
            <a:r>
              <a:rPr lang="en-US" dirty="0" smtClean="0"/>
              <a:t>The </a:t>
            </a:r>
            <a:r>
              <a:rPr lang="en-US" dirty="0"/>
              <a:t>definitions should be based on authoritative or established sources or references. </a:t>
            </a:r>
          </a:p>
          <a:p>
            <a:r>
              <a:rPr lang="en-US" dirty="0"/>
              <a:t>It is included it if the paper uses special terms that are unique to the field of inquiry or that ambiguous (might not be understood by the general reader). </a:t>
            </a:r>
          </a:p>
        </p:txBody>
      </p:sp>
    </p:spTree>
    <p:extLst>
      <p:ext uri="{BB962C8B-B14F-4D97-AF65-F5344CB8AC3E}">
        <p14:creationId xmlns:p14="http://schemas.microsoft.com/office/powerpoint/2010/main" val="11706062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t>
            </a:r>
            <a:r>
              <a:rPr lang="en-US" i="1" dirty="0"/>
              <a:t>Operational definitions</a:t>
            </a:r>
            <a:r>
              <a:rPr lang="en-US" dirty="0"/>
              <a:t>" (definitions that you have formulated for the study) should also be included. </a:t>
            </a:r>
            <a:endParaRPr lang="en-US" dirty="0" smtClean="0"/>
          </a:p>
          <a:p>
            <a:r>
              <a:rPr lang="en-US" dirty="0" smtClean="0"/>
              <a:t>An </a:t>
            </a:r>
            <a:r>
              <a:rPr lang="en-US" dirty="0"/>
              <a:t>example of an operational definition is: </a:t>
            </a:r>
            <a:endParaRPr lang="en-US" dirty="0" smtClean="0"/>
          </a:p>
          <a:p>
            <a:r>
              <a:rPr lang="en-US" dirty="0" smtClean="0"/>
              <a:t>"</a:t>
            </a:r>
            <a:r>
              <a:rPr lang="en-US" dirty="0"/>
              <a:t>For the purpose of this research, an SME is operationally defined as any business with less than 50 employees and a working capital of less than 2 million shillings".</a:t>
            </a:r>
          </a:p>
          <a:p>
            <a:endParaRPr lang="en-US" dirty="0"/>
          </a:p>
          <a:p>
            <a:endParaRPr lang="en-US" dirty="0"/>
          </a:p>
        </p:txBody>
      </p:sp>
    </p:spTree>
    <p:extLst>
      <p:ext uri="{BB962C8B-B14F-4D97-AF65-F5344CB8AC3E}">
        <p14:creationId xmlns:p14="http://schemas.microsoft.com/office/powerpoint/2010/main" val="7755121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Chapter </a:t>
            </a:r>
            <a:r>
              <a:rPr lang="en-US" b="1" dirty="0"/>
              <a:t>Summary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synopsis of the major contents of chapter one including the purpose, justification, and scope should be presented. </a:t>
            </a:r>
            <a:endParaRPr lang="en-US" dirty="0" smtClean="0"/>
          </a:p>
          <a:p>
            <a:r>
              <a:rPr lang="en-US" dirty="0" smtClean="0"/>
              <a:t>A </a:t>
            </a:r>
            <a:r>
              <a:rPr lang="en-US" dirty="0"/>
              <a:t>brief description of the remaining chapters of the project should also be provided at this stage.</a:t>
            </a:r>
          </a:p>
          <a:p>
            <a:endParaRPr lang="en-US" dirty="0"/>
          </a:p>
        </p:txBody>
      </p:sp>
    </p:spTree>
    <p:extLst>
      <p:ext uri="{BB962C8B-B14F-4D97-AF65-F5344CB8AC3E}">
        <p14:creationId xmlns:p14="http://schemas.microsoft.com/office/powerpoint/2010/main" val="24558527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Chapter </a:t>
            </a:r>
            <a:r>
              <a:rPr lang="en-US" b="1" u="sng" dirty="0"/>
              <a:t>two – Literature review</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This </a:t>
            </a:r>
            <a:r>
              <a:rPr lang="en-US" dirty="0"/>
              <a:t>chapter contains a review of the related literature obtained from books, journal articles and previous related studies. </a:t>
            </a:r>
            <a:endParaRPr lang="en-US" dirty="0" smtClean="0"/>
          </a:p>
          <a:p>
            <a:r>
              <a:rPr lang="en-US" dirty="0" smtClean="0"/>
              <a:t>The </a:t>
            </a:r>
            <a:r>
              <a:rPr lang="en-US" dirty="0"/>
              <a:t>literature review section should present a review of the literature related to the problem or purpose of the study. </a:t>
            </a:r>
            <a:endParaRPr lang="en-US" dirty="0" smtClean="0"/>
          </a:p>
          <a:p>
            <a:r>
              <a:rPr lang="en-US" dirty="0" smtClean="0"/>
              <a:t>The </a:t>
            </a:r>
            <a:r>
              <a:rPr lang="en-US" dirty="0"/>
              <a:t>section should therefore be organized or structured according to the research questions or specific objectives in order to ensure relevance to the research problem. </a:t>
            </a:r>
          </a:p>
        </p:txBody>
      </p:sp>
    </p:spTree>
    <p:extLst>
      <p:ext uri="{BB962C8B-B14F-4D97-AF65-F5344CB8AC3E}">
        <p14:creationId xmlns:p14="http://schemas.microsoft.com/office/powerpoint/2010/main" val="6418908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literature review examines recent (at most 5 years) research studies, data or reports that act as a basis for the proposed </a:t>
            </a:r>
            <a:r>
              <a:rPr lang="en-US" dirty="0" smtClean="0"/>
              <a:t>study.</a:t>
            </a:r>
          </a:p>
          <a:p>
            <a:r>
              <a:rPr lang="en-US" dirty="0" smtClean="0"/>
              <a:t>Literature </a:t>
            </a:r>
            <a:r>
              <a:rPr lang="en-US" dirty="0"/>
              <a:t>review is meant to give the reader an overview of previous relevant contributions to the problem so that they can better understand the research problem and methodology to be used in the study. </a:t>
            </a:r>
          </a:p>
          <a:p>
            <a:r>
              <a:rPr lang="en-US" dirty="0"/>
              <a:t> It is important because it shows what previous researchers have discovered and enhances the researchers understanding of the topic. </a:t>
            </a:r>
          </a:p>
        </p:txBody>
      </p:sp>
    </p:spTree>
    <p:extLst>
      <p:ext uri="{BB962C8B-B14F-4D97-AF65-F5344CB8AC3E}">
        <p14:creationId xmlns:p14="http://schemas.microsoft.com/office/powerpoint/2010/main" val="2315337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Specifically, the purpose of literature review is to: </a:t>
            </a:r>
          </a:p>
          <a:p>
            <a:r>
              <a:rPr lang="en-US" dirty="0"/>
              <a:t> Help eliminate duplication of what has been done. </a:t>
            </a:r>
          </a:p>
          <a:p>
            <a:r>
              <a:rPr lang="en-US" dirty="0"/>
              <a:t> Provide a clear understanding of existing knowledge base in the problem area. </a:t>
            </a:r>
          </a:p>
          <a:p>
            <a:r>
              <a:rPr lang="en-US" dirty="0"/>
              <a:t>Its length depends on how much research has previously been done in the area of study. </a:t>
            </a:r>
            <a:endParaRPr lang="en-US" dirty="0" smtClean="0"/>
          </a:p>
          <a:p>
            <a:r>
              <a:rPr lang="en-US" dirty="0" smtClean="0"/>
              <a:t>However </a:t>
            </a:r>
            <a:r>
              <a:rPr lang="en-US" dirty="0"/>
              <a:t>even a relatively new area should cite similar areas of study or studies that lead up to the current research. </a:t>
            </a:r>
          </a:p>
        </p:txBody>
      </p:sp>
    </p:spTree>
    <p:extLst>
      <p:ext uri="{BB962C8B-B14F-4D97-AF65-F5344CB8AC3E}">
        <p14:creationId xmlns:p14="http://schemas.microsoft.com/office/powerpoint/2010/main" val="16727816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No area is so new that no research exists therefore even the new areas should have adequate literature review.</a:t>
            </a:r>
          </a:p>
          <a:p>
            <a:r>
              <a:rPr lang="en-US" dirty="0"/>
              <a:t>The literature review should be based on authoritative, recent, and original sources such as journals, books, thesis or dissertations. </a:t>
            </a:r>
            <a:endParaRPr lang="en-US" dirty="0" smtClean="0"/>
          </a:p>
          <a:p>
            <a:r>
              <a:rPr lang="en-US" dirty="0" smtClean="0"/>
              <a:t>It </a:t>
            </a:r>
            <a:r>
              <a:rPr lang="en-US" dirty="0"/>
              <a:t>should be written using appropriate writing styles such as the American Psychological Association (APA) style. </a:t>
            </a:r>
          </a:p>
          <a:p>
            <a:r>
              <a:rPr lang="en-US" dirty="0"/>
              <a:t>This section should include:</a:t>
            </a:r>
          </a:p>
          <a:p>
            <a:endParaRPr lang="en-US" dirty="0"/>
          </a:p>
        </p:txBody>
      </p:sp>
    </p:spTree>
    <p:extLst>
      <p:ext uri="{BB962C8B-B14F-4D97-AF65-F5344CB8AC3E}">
        <p14:creationId xmlns:p14="http://schemas.microsoft.com/office/powerpoint/2010/main" val="38064423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Introduction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Introduction </a:t>
            </a:r>
            <a:r>
              <a:rPr lang="en-US" dirty="0"/>
              <a:t>of the central concepts undergirding your study and review of the key scholarly conceptualization about such concepts. </a:t>
            </a:r>
          </a:p>
          <a:p>
            <a:endParaRPr lang="en-US" dirty="0"/>
          </a:p>
        </p:txBody>
      </p:sp>
    </p:spTree>
    <p:extLst>
      <p:ext uri="{BB962C8B-B14F-4D97-AF65-F5344CB8AC3E}">
        <p14:creationId xmlns:p14="http://schemas.microsoft.com/office/powerpoint/2010/main" val="13003479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Theoretical </a:t>
            </a:r>
            <a:r>
              <a:rPr lang="en-US" b="1" dirty="0"/>
              <a:t>orientation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theoretical orientation consists of concepts and, together with their definitions and reference to relevant scholarly literature, existing theory that is used for your particular study. </a:t>
            </a:r>
            <a:endParaRPr lang="en-US" dirty="0" smtClean="0"/>
          </a:p>
          <a:p>
            <a:r>
              <a:rPr lang="en-US" dirty="0" smtClean="0"/>
              <a:t>The </a:t>
            </a:r>
            <a:r>
              <a:rPr lang="en-US" dirty="0"/>
              <a:t>theoretical orientation connects the researcher to existing knowledge. </a:t>
            </a:r>
            <a:endParaRPr lang="en-US" dirty="0" smtClean="0"/>
          </a:p>
          <a:p>
            <a:r>
              <a:rPr lang="en-US" dirty="0" smtClean="0"/>
              <a:t>Guided </a:t>
            </a:r>
            <a:r>
              <a:rPr lang="en-US" dirty="0"/>
              <a:t>by a relevant theory, you are given a basis for your hypotheses and choice of research methods. </a:t>
            </a:r>
            <a:endParaRPr lang="en-US" dirty="0" smtClean="0"/>
          </a:p>
          <a:p>
            <a:r>
              <a:rPr lang="en-US" dirty="0" smtClean="0"/>
              <a:t>Articulating </a:t>
            </a:r>
            <a:r>
              <a:rPr lang="en-US" dirty="0"/>
              <a:t>the theoretical assumptions of a research study forces you to address questions of why and how. </a:t>
            </a:r>
            <a:endParaRPr lang="en-US" dirty="0" smtClean="0"/>
          </a:p>
        </p:txBody>
      </p:sp>
    </p:spTree>
    <p:extLst>
      <p:ext uri="{BB962C8B-B14F-4D97-AF65-F5344CB8AC3E}">
        <p14:creationId xmlns:p14="http://schemas.microsoft.com/office/powerpoint/2010/main" val="3108358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It permits you to intellectually transition from simply describing a phenomenon you have observed to generalizing about various aspects of that phenomenon. </a:t>
            </a:r>
            <a:endParaRPr lang="en-US" dirty="0" smtClean="0"/>
          </a:p>
          <a:p>
            <a:r>
              <a:rPr lang="en-US" dirty="0" smtClean="0"/>
              <a:t>Having </a:t>
            </a:r>
            <a:r>
              <a:rPr lang="en-US" dirty="0"/>
              <a:t>a theory helps you identify the limits to those </a:t>
            </a:r>
            <a:r>
              <a:rPr lang="en-US" dirty="0" smtClean="0"/>
              <a:t>generalizations.</a:t>
            </a:r>
          </a:p>
          <a:p>
            <a:r>
              <a:rPr lang="en-US" dirty="0" smtClean="0"/>
              <a:t>A </a:t>
            </a:r>
            <a:r>
              <a:rPr lang="en-US" dirty="0"/>
              <a:t>theoretical orientation specifies which key variables influence a phenomenon of interest and highlights the need to examine how those key variables might differ and under what circumstances.</a:t>
            </a:r>
          </a:p>
          <a:p>
            <a:endParaRPr lang="en-US" dirty="0"/>
          </a:p>
        </p:txBody>
      </p:sp>
    </p:spTree>
    <p:extLst>
      <p:ext uri="{BB962C8B-B14F-4D97-AF65-F5344CB8AC3E}">
        <p14:creationId xmlns:p14="http://schemas.microsoft.com/office/powerpoint/2010/main" val="257588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Businesses may continually develop in response to their consumers' tastes and interests while focusing on the brand.</a:t>
            </a:r>
          </a:p>
          <a:p>
            <a:pPr lvl="0"/>
            <a:r>
              <a:rPr lang="en-US" dirty="0"/>
              <a:t>Business research also serves as a catalyst, assisting businesses to succeed in their marketplaces by seizing all available chances and addressing the demands and preferences of their consumers.</a:t>
            </a:r>
          </a:p>
        </p:txBody>
      </p:sp>
    </p:spTree>
    <p:extLst>
      <p:ext uri="{BB962C8B-B14F-4D97-AF65-F5344CB8AC3E}">
        <p14:creationId xmlns:p14="http://schemas.microsoft.com/office/powerpoint/2010/main" val="136027727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Empirical </a:t>
            </a:r>
            <a:r>
              <a:rPr lang="en-US" b="1" dirty="0"/>
              <a:t>Literature review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review of existing studies on the topic. </a:t>
            </a:r>
            <a:endParaRPr lang="en-US" dirty="0" smtClean="0"/>
          </a:p>
          <a:p>
            <a:r>
              <a:rPr lang="en-US" dirty="0" smtClean="0"/>
              <a:t>This </a:t>
            </a:r>
            <a:r>
              <a:rPr lang="en-US" dirty="0"/>
              <a:t>should include what other researchers and writers have to say about the problem. </a:t>
            </a:r>
            <a:endParaRPr lang="en-US" dirty="0" smtClean="0"/>
          </a:p>
          <a:p>
            <a:r>
              <a:rPr lang="en-US" dirty="0" smtClean="0"/>
              <a:t>The </a:t>
            </a:r>
            <a:r>
              <a:rPr lang="en-US" dirty="0"/>
              <a:t>section should be organized or structured according to the research questions or specific objectives in order to ensure relevance to the research problem. </a:t>
            </a:r>
          </a:p>
          <a:p>
            <a:endParaRPr lang="en-US" dirty="0"/>
          </a:p>
        </p:txBody>
      </p:sp>
    </p:spTree>
    <p:extLst>
      <p:ext uri="{BB962C8B-B14F-4D97-AF65-F5344CB8AC3E}">
        <p14:creationId xmlns:p14="http://schemas.microsoft.com/office/powerpoint/2010/main" val="16308667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Sub section as per the first research question or specific objective </a:t>
            </a:r>
          </a:p>
          <a:p>
            <a:r>
              <a:rPr lang="en-US" dirty="0"/>
              <a:t>• Sub section as per the second research question or specific objective</a:t>
            </a:r>
          </a:p>
          <a:p>
            <a:r>
              <a:rPr lang="en-US" dirty="0"/>
              <a:t>• Sub section as per the third research question or specific objective </a:t>
            </a:r>
          </a:p>
          <a:p>
            <a:endParaRPr lang="en-US" dirty="0"/>
          </a:p>
        </p:txBody>
      </p:sp>
    </p:spTree>
    <p:extLst>
      <p:ext uri="{BB962C8B-B14F-4D97-AF65-F5344CB8AC3E}">
        <p14:creationId xmlns:p14="http://schemas.microsoft.com/office/powerpoint/2010/main" val="33083965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Conceptual </a:t>
            </a:r>
            <a:r>
              <a:rPr lang="en-US" b="1" dirty="0"/>
              <a:t>Framework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At </a:t>
            </a:r>
            <a:r>
              <a:rPr lang="en-US" dirty="0"/>
              <a:t>this point the student could also clearly describe the Conceptual Framework which is a diagrammatic structure that shows how the variables under investigation are related to each other. </a:t>
            </a:r>
          </a:p>
          <a:p>
            <a:r>
              <a:rPr lang="en-US" dirty="0"/>
              <a:t>A </a:t>
            </a:r>
            <a:r>
              <a:rPr lang="en-US" b="1" dirty="0"/>
              <a:t>concept</a:t>
            </a:r>
            <a:r>
              <a:rPr lang="en-US" dirty="0"/>
              <a:t> is an image or symbolic representation of an abstract idea. Chinn and Kramer (1999) define a concept as a “complex mental formulation of experience”. </a:t>
            </a:r>
          </a:p>
        </p:txBody>
      </p:sp>
    </p:spTree>
    <p:extLst>
      <p:ext uri="{BB962C8B-B14F-4D97-AF65-F5344CB8AC3E}">
        <p14:creationId xmlns:p14="http://schemas.microsoft.com/office/powerpoint/2010/main" val="7800073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 </a:t>
            </a:r>
            <a:r>
              <a:rPr lang="en-US" b="1" dirty="0"/>
              <a:t>framework</a:t>
            </a:r>
            <a:r>
              <a:rPr lang="en-US" dirty="0"/>
              <a:t> is the structure of the research idea or concept and how it is put together. </a:t>
            </a:r>
            <a:endParaRPr lang="en-US" dirty="0" smtClean="0"/>
          </a:p>
          <a:p>
            <a:r>
              <a:rPr lang="en-US" dirty="0" smtClean="0"/>
              <a:t>A </a:t>
            </a:r>
            <a:r>
              <a:rPr lang="en-US" dirty="0"/>
              <a:t>framework can help us to explain why we are doing a project in a particular way. </a:t>
            </a:r>
            <a:endParaRPr lang="en-US" dirty="0" smtClean="0"/>
          </a:p>
          <a:p>
            <a:r>
              <a:rPr lang="en-US" dirty="0" smtClean="0"/>
              <a:t>It </a:t>
            </a:r>
            <a:r>
              <a:rPr lang="en-US" dirty="0"/>
              <a:t>can also help us to understand and use the ideas of others who have done similar things.</a:t>
            </a:r>
          </a:p>
          <a:p>
            <a:r>
              <a:rPr lang="en-US" dirty="0"/>
              <a:t>A framework can help us decide and explain the route we are taking: why would we use certain methods and not others to get to a certain point. </a:t>
            </a:r>
          </a:p>
          <a:p>
            <a:endParaRPr lang="en-US" dirty="0"/>
          </a:p>
          <a:p>
            <a:endParaRPr lang="en-US" dirty="0"/>
          </a:p>
        </p:txBody>
      </p:sp>
    </p:spTree>
    <p:extLst>
      <p:ext uri="{BB962C8B-B14F-4D97-AF65-F5344CB8AC3E}">
        <p14:creationId xmlns:p14="http://schemas.microsoft.com/office/powerpoint/2010/main" val="22355335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The </a:t>
            </a:r>
            <a:r>
              <a:rPr lang="en-US" dirty="0"/>
              <a:t>conceptual framework is also called the research paradigm. </a:t>
            </a:r>
            <a:endParaRPr lang="en-US" dirty="0" smtClean="0"/>
          </a:p>
          <a:p>
            <a:r>
              <a:rPr lang="en-US" dirty="0" smtClean="0"/>
              <a:t>After </a:t>
            </a:r>
            <a:r>
              <a:rPr lang="en-US" dirty="0"/>
              <a:t>formulating the theoretical framework, the researcher has to develop the conceptual framework of the study. </a:t>
            </a:r>
            <a:endParaRPr lang="en-US" dirty="0" smtClean="0"/>
          </a:p>
          <a:p>
            <a:r>
              <a:rPr lang="en-US" dirty="0" smtClean="0"/>
              <a:t>It </a:t>
            </a:r>
            <a:r>
              <a:rPr lang="en-US" dirty="0"/>
              <a:t>is the researcher’s own position on the problem and gives direction to the study. </a:t>
            </a:r>
            <a:endParaRPr lang="en-US" dirty="0" smtClean="0"/>
          </a:p>
          <a:p>
            <a:r>
              <a:rPr lang="en-US" dirty="0" smtClean="0"/>
              <a:t>It </a:t>
            </a:r>
            <a:r>
              <a:rPr lang="en-US" dirty="0"/>
              <a:t>is a schematic diagram that presents the major variables and their hypothesized relationships. </a:t>
            </a:r>
            <a:endParaRPr lang="en-US" dirty="0" smtClean="0"/>
          </a:p>
          <a:p>
            <a:r>
              <a:rPr lang="en-US" dirty="0" smtClean="0"/>
              <a:t>It </a:t>
            </a:r>
            <a:r>
              <a:rPr lang="en-US" dirty="0"/>
              <a:t>summarizes the major (dependent and independent) variables in your research. </a:t>
            </a:r>
          </a:p>
        </p:txBody>
      </p:sp>
    </p:spTree>
    <p:extLst>
      <p:ext uri="{BB962C8B-B14F-4D97-AF65-F5344CB8AC3E}">
        <p14:creationId xmlns:p14="http://schemas.microsoft.com/office/powerpoint/2010/main" val="7365099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3200" dirty="0"/>
              <a:t>It is the researcher’s own position on the problem and gives direction to the study. </a:t>
            </a:r>
            <a:endParaRPr lang="en-US" sz="3200" dirty="0" smtClean="0"/>
          </a:p>
          <a:p>
            <a:r>
              <a:rPr lang="en-US" sz="3200" dirty="0" smtClean="0"/>
              <a:t>A </a:t>
            </a:r>
            <a:r>
              <a:rPr lang="en-US" sz="3200" dirty="0"/>
              <a:t>conceptual frame work can also be described as a set of coherent ideas or concepts organized in a manner that makes them easy to communicate to others or the basis for thinking about what we do and about what it means, influenced by the ideas and research of others. </a:t>
            </a:r>
            <a:endParaRPr lang="en-US" sz="3200" dirty="0" smtClean="0"/>
          </a:p>
          <a:p>
            <a:endParaRPr lang="en-US" dirty="0"/>
          </a:p>
        </p:txBody>
      </p:sp>
    </p:spTree>
    <p:extLst>
      <p:ext uri="{BB962C8B-B14F-4D97-AF65-F5344CB8AC3E}">
        <p14:creationId xmlns:p14="http://schemas.microsoft.com/office/powerpoint/2010/main" val="27378332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3200" dirty="0"/>
              <a:t>It is a set of broad ideas and principles taken from relevant fields of enquiry and used to structure a subsequent presentation. </a:t>
            </a:r>
          </a:p>
          <a:p>
            <a:r>
              <a:rPr lang="en-US" sz="3200" dirty="0"/>
              <a:t>It may be an adaptation of a model used in a previous study, with modifications to suit the inquiry. </a:t>
            </a:r>
          </a:p>
          <a:p>
            <a:endParaRPr lang="en-US" dirty="0"/>
          </a:p>
        </p:txBody>
      </p:sp>
    </p:spTree>
    <p:extLst>
      <p:ext uri="{BB962C8B-B14F-4D97-AF65-F5344CB8AC3E}">
        <p14:creationId xmlns:p14="http://schemas.microsoft.com/office/powerpoint/2010/main" val="27439288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r>
            <a:br>
              <a:rPr lang="en-US" b="1" i="1" dirty="0" smtClean="0"/>
            </a:br>
            <a:r>
              <a:rPr lang="en-US" b="1" i="1" dirty="0" smtClean="0"/>
              <a:t>Variables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variable, as opposed to a constant, is simply anything that can vary.  </a:t>
            </a:r>
            <a:endParaRPr lang="en-US" dirty="0" smtClean="0"/>
          </a:p>
          <a:p>
            <a:r>
              <a:rPr lang="en-US" dirty="0" smtClean="0"/>
              <a:t>If </a:t>
            </a:r>
            <a:r>
              <a:rPr lang="en-US" dirty="0"/>
              <a:t>we were to study the effects of work experience on college performance, we might look at the grades of students who have worked prior to starting college and the grades of students who did not work prior to starting college.  </a:t>
            </a:r>
            <a:endParaRPr lang="en-US" dirty="0" smtClean="0"/>
          </a:p>
          <a:p>
            <a:r>
              <a:rPr lang="en-US" dirty="0" smtClean="0"/>
              <a:t>In </a:t>
            </a:r>
            <a:r>
              <a:rPr lang="en-US" dirty="0"/>
              <a:t>this study, you may notice that both groups are students so student status remains constant between the two groups. </a:t>
            </a:r>
          </a:p>
        </p:txBody>
      </p:sp>
    </p:spTree>
    <p:extLst>
      <p:ext uri="{BB962C8B-B14F-4D97-AF65-F5344CB8AC3E}">
        <p14:creationId xmlns:p14="http://schemas.microsoft.com/office/powerpoint/2010/main" val="38465100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You may also notice that work experience is not the same between the two groups, therefore work experience varies and is considered a variable.  </a:t>
            </a:r>
            <a:endParaRPr lang="en-US" dirty="0" smtClean="0"/>
          </a:p>
          <a:p>
            <a:r>
              <a:rPr lang="en-US" dirty="0" smtClean="0"/>
              <a:t>If </a:t>
            </a:r>
            <a:r>
              <a:rPr lang="en-US" dirty="0"/>
              <a:t>we choose students for each group who are of similar age or similar background, we are holding these aspects constant and therefore, they too will not vary within our study. </a:t>
            </a:r>
          </a:p>
          <a:p>
            <a:r>
              <a:rPr lang="en-US" dirty="0"/>
              <a:t>Every experiment has at least two types of variables: independent and dependent. </a:t>
            </a:r>
          </a:p>
        </p:txBody>
      </p:sp>
    </p:spTree>
    <p:extLst>
      <p:ext uri="{BB962C8B-B14F-4D97-AF65-F5344CB8AC3E}">
        <p14:creationId xmlns:p14="http://schemas.microsoft.com/office/powerpoint/2010/main" val="24728502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independent variable (IV) is often thought of as our input variable.  </a:t>
            </a:r>
            <a:endParaRPr lang="en-US" dirty="0" smtClean="0"/>
          </a:p>
          <a:p>
            <a:r>
              <a:rPr lang="en-US" dirty="0" smtClean="0"/>
              <a:t>It </a:t>
            </a:r>
            <a:r>
              <a:rPr lang="en-US" dirty="0"/>
              <a:t>is independent of everything that occurs during the experiment because once it is chosen it does not change.  </a:t>
            </a:r>
            <a:endParaRPr lang="en-US" dirty="0" smtClean="0"/>
          </a:p>
          <a:p>
            <a:r>
              <a:rPr lang="en-US" dirty="0" smtClean="0"/>
              <a:t>In </a:t>
            </a:r>
            <a:r>
              <a:rPr lang="en-US" dirty="0"/>
              <a:t>our experiment on college performance, we chose two groups at the onset, namely, those with work experience and those without.  </a:t>
            </a:r>
            <a:endParaRPr lang="en-US" dirty="0" smtClean="0"/>
          </a:p>
          <a:p>
            <a:r>
              <a:rPr lang="en-US" dirty="0" smtClean="0"/>
              <a:t>This </a:t>
            </a:r>
            <a:r>
              <a:rPr lang="en-US" dirty="0"/>
              <a:t>variable makes up our two independent groups and is therefore called the independent variable. </a:t>
            </a:r>
          </a:p>
        </p:txBody>
      </p:sp>
    </p:spTree>
    <p:extLst>
      <p:ext uri="{BB962C8B-B14F-4D97-AF65-F5344CB8AC3E}">
        <p14:creationId xmlns:p14="http://schemas.microsoft.com/office/powerpoint/2010/main" val="361129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RESEARCH</a:t>
            </a:r>
            <a:endParaRPr lang="en-US" dirty="0"/>
          </a:p>
        </p:txBody>
      </p:sp>
      <p:sp>
        <p:nvSpPr>
          <p:cNvPr id="3" name="Content Placeholder 2"/>
          <p:cNvSpPr>
            <a:spLocks noGrp="1"/>
          </p:cNvSpPr>
          <p:nvPr>
            <p:ph idx="1"/>
          </p:nvPr>
        </p:nvSpPr>
        <p:spPr/>
        <p:txBody>
          <a:bodyPr/>
          <a:lstStyle/>
          <a:p>
            <a:r>
              <a:rPr lang="en-US" dirty="0"/>
              <a:t>We can classify the research according to;</a:t>
            </a:r>
          </a:p>
          <a:p>
            <a:pPr marL="514350" lvl="0" indent="-514350">
              <a:buFont typeface="+mj-lt"/>
              <a:buAutoNum type="arabicParenR"/>
            </a:pPr>
            <a:r>
              <a:rPr lang="en-US" dirty="0"/>
              <a:t>The Purpose of Research</a:t>
            </a:r>
          </a:p>
          <a:p>
            <a:pPr marL="514350" lvl="0" indent="-514350">
              <a:buFont typeface="+mj-lt"/>
              <a:buAutoNum type="arabicParenR"/>
            </a:pPr>
            <a:r>
              <a:rPr lang="en-US" dirty="0"/>
              <a:t>The Uses of Research</a:t>
            </a:r>
          </a:p>
          <a:p>
            <a:pPr marL="514350" lvl="0" indent="-514350">
              <a:buFont typeface="+mj-lt"/>
              <a:buAutoNum type="arabicParenR"/>
            </a:pPr>
            <a:r>
              <a:rPr lang="en-US" dirty="0"/>
              <a:t>The handling of time during the research</a:t>
            </a:r>
          </a:p>
          <a:p>
            <a:pPr marL="514350" lvl="0" indent="-514350">
              <a:buFont typeface="+mj-lt"/>
              <a:buAutoNum type="arabicParenR"/>
            </a:pPr>
            <a:r>
              <a:rPr lang="en-US" dirty="0"/>
              <a:t>The technique uses in research</a:t>
            </a:r>
          </a:p>
          <a:p>
            <a:endParaRPr lang="en-US" dirty="0"/>
          </a:p>
        </p:txBody>
      </p:sp>
    </p:spTree>
    <p:extLst>
      <p:ext uri="{BB962C8B-B14F-4D97-AF65-F5344CB8AC3E}">
        <p14:creationId xmlns:p14="http://schemas.microsoft.com/office/powerpoint/2010/main" val="389842493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dependent variable (DV), or outcome variable, is dependent on our independent variable or what we start with.  </a:t>
            </a:r>
            <a:endParaRPr lang="en-US" dirty="0" smtClean="0"/>
          </a:p>
          <a:p>
            <a:r>
              <a:rPr lang="en-US" dirty="0" smtClean="0"/>
              <a:t>In </a:t>
            </a:r>
            <a:r>
              <a:rPr lang="en-US" dirty="0"/>
              <a:t>this study, college grades would be our dependent variable because it is dependent on work experience.  </a:t>
            </a:r>
            <a:endParaRPr lang="en-US" dirty="0" smtClean="0"/>
          </a:p>
          <a:p>
            <a:r>
              <a:rPr lang="en-US" dirty="0" smtClean="0"/>
              <a:t>If </a:t>
            </a:r>
            <a:r>
              <a:rPr lang="en-US" dirty="0"/>
              <a:t>we chose to also look at men versus women, or older students versus younger students, then these variables would be other independent variables and the outcome, our dependent variable (college grades), would be dependent on them as well. </a:t>
            </a:r>
          </a:p>
          <a:p>
            <a:endParaRPr lang="en-US" dirty="0"/>
          </a:p>
          <a:p>
            <a:endParaRPr lang="en-US" dirty="0"/>
          </a:p>
        </p:txBody>
      </p:sp>
    </p:spTree>
    <p:extLst>
      <p:ext uri="{BB962C8B-B14F-4D97-AF65-F5344CB8AC3E}">
        <p14:creationId xmlns:p14="http://schemas.microsoft.com/office/powerpoint/2010/main" val="21507047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Remember that whatever is the same between the two groups is considered a constant because they do not vary between groups but rather remain the same and therefore do not affect the outcome of each group differently.</a:t>
            </a:r>
          </a:p>
          <a:p>
            <a:endParaRPr lang="en-US" dirty="0"/>
          </a:p>
        </p:txBody>
      </p:sp>
    </p:spTree>
    <p:extLst>
      <p:ext uri="{BB962C8B-B14F-4D97-AF65-F5344CB8AC3E}">
        <p14:creationId xmlns:p14="http://schemas.microsoft.com/office/powerpoint/2010/main" val="3720137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Uses </a:t>
            </a:r>
            <a:r>
              <a:rPr lang="en-US" b="1" dirty="0"/>
              <a:t>of a conceptual framework in research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conceptual framework is used in research to outline possible courses of action or to present a preferred approach to an idea or thought. </a:t>
            </a:r>
            <a:endParaRPr lang="en-US" dirty="0" smtClean="0"/>
          </a:p>
          <a:p>
            <a:r>
              <a:rPr lang="en-US" dirty="0" smtClean="0"/>
              <a:t>A </a:t>
            </a:r>
            <a:r>
              <a:rPr lang="en-US" dirty="0"/>
              <a:t>conceptual framework elaborates the research problem in relation to relevant literature.  </a:t>
            </a:r>
            <a:endParaRPr lang="en-US" dirty="0" smtClean="0"/>
          </a:p>
          <a:p>
            <a:r>
              <a:rPr lang="en-US" dirty="0" smtClean="0"/>
              <a:t>It </a:t>
            </a:r>
            <a:r>
              <a:rPr lang="en-US" dirty="0"/>
              <a:t>shows the direction of the study as well the relationships of the different constructs that he wants to investigate. </a:t>
            </a:r>
          </a:p>
          <a:p>
            <a:endParaRPr lang="en-US" dirty="0"/>
          </a:p>
        </p:txBody>
      </p:sp>
    </p:spTree>
    <p:extLst>
      <p:ext uri="{BB962C8B-B14F-4D97-AF65-F5344CB8AC3E}">
        <p14:creationId xmlns:p14="http://schemas.microsoft.com/office/powerpoint/2010/main" val="19470418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3600" dirty="0" smtClean="0"/>
              <a:t>It </a:t>
            </a:r>
            <a:r>
              <a:rPr lang="en-US" sz="3600" dirty="0"/>
              <a:t>will help the researcher to show how the various variables are interrelated. </a:t>
            </a:r>
            <a:endParaRPr lang="en-US" sz="3600" dirty="0" smtClean="0"/>
          </a:p>
          <a:p>
            <a:r>
              <a:rPr lang="en-US" sz="3600" dirty="0" smtClean="0"/>
              <a:t>It </a:t>
            </a:r>
            <a:r>
              <a:rPr lang="en-US" sz="3600" dirty="0"/>
              <a:t>attempts to connect to all aspects of inquiry (e.g., problem definition, purpose, literature review, methodology, data collection and analysis). </a:t>
            </a:r>
            <a:endParaRPr lang="en-US" sz="3600" dirty="0" smtClean="0"/>
          </a:p>
          <a:p>
            <a:endParaRPr lang="en-US" dirty="0"/>
          </a:p>
        </p:txBody>
      </p:sp>
    </p:spTree>
    <p:extLst>
      <p:ext uri="{BB962C8B-B14F-4D97-AF65-F5344CB8AC3E}">
        <p14:creationId xmlns:p14="http://schemas.microsoft.com/office/powerpoint/2010/main" val="37267638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600" dirty="0"/>
              <a:t>Conceptual frameworks can act like maps that give coherence to empirical inquiry.</a:t>
            </a:r>
          </a:p>
          <a:p>
            <a:r>
              <a:rPr lang="en-US" sz="3600" dirty="0"/>
              <a:t>When clearly articulated, a conceptual framework has potential to assist a researcher to make meaning of subsequent findings. </a:t>
            </a:r>
          </a:p>
          <a:p>
            <a:r>
              <a:rPr lang="en-US" sz="3600" dirty="0"/>
              <a:t>It is the heart of the study.</a:t>
            </a:r>
          </a:p>
          <a:p>
            <a:endParaRPr lang="en-US" dirty="0"/>
          </a:p>
        </p:txBody>
      </p:sp>
    </p:spTree>
    <p:extLst>
      <p:ext uri="{BB962C8B-B14F-4D97-AF65-F5344CB8AC3E}">
        <p14:creationId xmlns:p14="http://schemas.microsoft.com/office/powerpoint/2010/main" val="2737665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summary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chapter should end with a summary or synopsis of the main elements discussed in the section.</a:t>
            </a:r>
          </a:p>
          <a:p>
            <a:endParaRPr lang="en-US" dirty="0"/>
          </a:p>
          <a:p>
            <a:endParaRPr lang="en-US" dirty="0"/>
          </a:p>
        </p:txBody>
      </p:sp>
    </p:spTree>
    <p:extLst>
      <p:ext uri="{BB962C8B-B14F-4D97-AF65-F5344CB8AC3E}">
        <p14:creationId xmlns:p14="http://schemas.microsoft.com/office/powerpoint/2010/main" val="31652121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Box 2"/>
          <p:cNvSpPr txBox="1">
            <a:spLocks noChangeArrowheads="1"/>
          </p:cNvSpPr>
          <p:nvPr/>
        </p:nvSpPr>
        <p:spPr bwMode="auto">
          <a:xfrm>
            <a:off x="2286000" y="115888"/>
            <a:ext cx="8199438"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sz="11500">
                <a:solidFill>
                  <a:schemeClr val="bg1"/>
                </a:solidFill>
              </a:rPr>
              <a:t>Thank You</a:t>
            </a:r>
          </a:p>
        </p:txBody>
      </p:sp>
      <p:pic>
        <p:nvPicPr>
          <p:cNvPr id="44036" name="Picture 5" descr="questionmark"/>
          <p:cNvPicPr>
            <a:picLocks noChangeAspect="1" noChangeArrowheads="1"/>
          </p:cNvPicPr>
          <p:nvPr/>
        </p:nvPicPr>
        <p:blipFill>
          <a:blip r:embed="rId4">
            <a:extLst>
              <a:ext uri="{28A0092B-C50C-407E-A947-70E740481C1C}">
                <a14:useLocalDpi xmlns:a14="http://schemas.microsoft.com/office/drawing/2010/main" val="0"/>
              </a:ext>
            </a:extLst>
          </a:blip>
          <a:srcRect l="8591" t="8830" r="9680" b="9441"/>
          <a:stretch>
            <a:fillRect/>
          </a:stretch>
        </p:blipFill>
        <p:spPr bwMode="auto">
          <a:xfrm>
            <a:off x="4949825" y="1677988"/>
            <a:ext cx="3471863"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The Purpose of Research</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exploratory research, a small amount of information is available about the topic but if you want to explore it in detail for a better understanding of the problem and its solution. </a:t>
            </a:r>
          </a:p>
          <a:p>
            <a:r>
              <a:rPr lang="en-US" dirty="0"/>
              <a:t>Descriptive research presents a detailed picture of the problem or situation. Descriptive research is in more detail as compared to exploratory research.</a:t>
            </a:r>
          </a:p>
          <a:p>
            <a:r>
              <a:rPr lang="en-US" dirty="0"/>
              <a:t>Explanatory research is an attempt to connect different ideas and to understand the different reasons, causes, and effects.</a:t>
            </a:r>
          </a:p>
          <a:p>
            <a:endParaRPr lang="en-US" dirty="0"/>
          </a:p>
        </p:txBody>
      </p:sp>
    </p:spTree>
    <p:extLst>
      <p:ext uri="{BB962C8B-B14F-4D97-AF65-F5344CB8AC3E}">
        <p14:creationId xmlns:p14="http://schemas.microsoft.com/office/powerpoint/2010/main" val="25819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a:t>The Uses of Research</a:t>
            </a:r>
            <a:br>
              <a:rPr lang="en-US" b="1" dirty="0"/>
            </a:br>
            <a:endParaRPr lang="en-US" dirty="0"/>
          </a:p>
        </p:txBody>
      </p:sp>
      <p:sp>
        <p:nvSpPr>
          <p:cNvPr id="3" name="Content Placeholder 2"/>
          <p:cNvSpPr>
            <a:spLocks noGrp="1"/>
          </p:cNvSpPr>
          <p:nvPr>
            <p:ph idx="1"/>
          </p:nvPr>
        </p:nvSpPr>
        <p:spPr/>
        <p:txBody>
          <a:bodyPr/>
          <a:lstStyle/>
          <a:p>
            <a:r>
              <a:rPr lang="en-US" dirty="0" smtClean="0"/>
              <a:t>Applied </a:t>
            </a:r>
            <a:r>
              <a:rPr lang="en-US" dirty="0"/>
              <a:t>research is research that is useful for a human being. Applied research is conducted for solving practical life problems. </a:t>
            </a:r>
          </a:p>
          <a:p>
            <a:r>
              <a:rPr lang="en-US" dirty="0"/>
              <a:t>Basic research is the research to find the basic knowledge or to refine the basic knowledge.</a:t>
            </a:r>
          </a:p>
          <a:p>
            <a:endParaRPr lang="en-US" dirty="0"/>
          </a:p>
        </p:txBody>
      </p:sp>
    </p:spTree>
    <p:extLst>
      <p:ext uri="{BB962C8B-B14F-4D97-AF65-F5344CB8AC3E}">
        <p14:creationId xmlns:p14="http://schemas.microsoft.com/office/powerpoint/2010/main" val="278805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1" dirty="0"/>
              <a:t> The handling of time during the research</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cross sectional research, researchers observe a specific point at the same time.</a:t>
            </a:r>
          </a:p>
          <a:p>
            <a:r>
              <a:rPr lang="en-US" dirty="0"/>
              <a:t>In longitudinal research, researchers examine the features of a unit at more than one time.</a:t>
            </a:r>
          </a:p>
          <a:p>
            <a:endParaRPr lang="en-US" dirty="0"/>
          </a:p>
        </p:txBody>
      </p:sp>
    </p:spTree>
    <p:extLst>
      <p:ext uri="{BB962C8B-B14F-4D97-AF65-F5344CB8AC3E}">
        <p14:creationId xmlns:p14="http://schemas.microsoft.com/office/powerpoint/2010/main" val="132428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The </a:t>
            </a:r>
            <a:r>
              <a:rPr lang="en-US" b="1" dirty="0"/>
              <a:t>technique uses in research</a:t>
            </a:r>
            <a:br>
              <a:rPr lang="en-US" b="1" dirty="0"/>
            </a:br>
            <a:endParaRPr lang="en-US" dirty="0"/>
          </a:p>
        </p:txBody>
      </p:sp>
      <p:sp>
        <p:nvSpPr>
          <p:cNvPr id="3" name="Content Placeholder 2"/>
          <p:cNvSpPr>
            <a:spLocks noGrp="1"/>
          </p:cNvSpPr>
          <p:nvPr>
            <p:ph idx="1"/>
          </p:nvPr>
        </p:nvSpPr>
        <p:spPr/>
        <p:txBody>
          <a:bodyPr/>
          <a:lstStyle/>
          <a:p>
            <a:r>
              <a:rPr lang="en-US" dirty="0" smtClean="0"/>
              <a:t>Qualitative </a:t>
            </a:r>
            <a:r>
              <a:rPr lang="en-US" dirty="0"/>
              <a:t>research does not handle the measurable variable. This research is mainly done to find relationships and to define things in a qualitative way.</a:t>
            </a:r>
          </a:p>
          <a:p>
            <a:r>
              <a:rPr lang="en-US" dirty="0"/>
              <a:t>In quantitative research data is represented in the quantitative from in the form of numbers. Statistical analysis is conducted in quantitative research.</a:t>
            </a:r>
          </a:p>
          <a:p>
            <a:endParaRPr lang="en-US" dirty="0"/>
          </a:p>
        </p:txBody>
      </p:sp>
    </p:spTree>
    <p:extLst>
      <p:ext uri="{BB962C8B-B14F-4D97-AF65-F5344CB8AC3E}">
        <p14:creationId xmlns:p14="http://schemas.microsoft.com/office/powerpoint/2010/main" val="283504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research/ Pure or fundamental Research</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This </a:t>
            </a:r>
            <a:r>
              <a:rPr lang="en-US" dirty="0"/>
              <a:t>is research that is concerned with making generalizations. </a:t>
            </a:r>
            <a:endParaRPr lang="en-US" dirty="0" smtClean="0"/>
          </a:p>
          <a:p>
            <a:r>
              <a:rPr lang="en-US" dirty="0" smtClean="0"/>
              <a:t>It </a:t>
            </a:r>
            <a:r>
              <a:rPr lang="en-US" dirty="0"/>
              <a:t>is undertaken mainly for purposes of increasing existing </a:t>
            </a:r>
            <a:r>
              <a:rPr lang="en-US" dirty="0" smtClean="0"/>
              <a:t>knowledge.</a:t>
            </a:r>
          </a:p>
          <a:p>
            <a:r>
              <a:rPr lang="en-US" dirty="0" smtClean="0"/>
              <a:t>It </a:t>
            </a:r>
            <a:r>
              <a:rPr lang="en-US" dirty="0"/>
              <a:t>is purely theoretical to increase our understanding of certain phenomena or behavior but does not seek to solve any existing problem.</a:t>
            </a:r>
            <a:r>
              <a:rPr lang="en-US" b="1" dirty="0"/>
              <a:t> </a:t>
            </a:r>
            <a:endParaRPr lang="en-US" dirty="0"/>
          </a:p>
          <a:p>
            <a:r>
              <a:rPr lang="en-US" dirty="0"/>
              <a:t>This research has no direct benefit since it is a research for the sake of research. </a:t>
            </a:r>
            <a:endParaRPr lang="en-US" dirty="0" smtClean="0"/>
          </a:p>
          <a:p>
            <a:endParaRPr lang="en-US" dirty="0"/>
          </a:p>
        </p:txBody>
      </p:sp>
    </p:spTree>
    <p:extLst>
      <p:ext uri="{BB962C8B-B14F-4D97-AF65-F5344CB8AC3E}">
        <p14:creationId xmlns:p14="http://schemas.microsoft.com/office/powerpoint/2010/main" val="308610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GB" b="1" dirty="0"/>
              <a:t>What is research? </a:t>
            </a:r>
            <a:endParaRPr lang="en-US" b="1" dirty="0"/>
          </a:p>
          <a:p>
            <a:r>
              <a:rPr lang="en-US" dirty="0"/>
              <a:t>To research is to search or investigate exhaustively. </a:t>
            </a:r>
            <a:endParaRPr lang="en-US" dirty="0" smtClean="0"/>
          </a:p>
          <a:p>
            <a:r>
              <a:rPr lang="en-US" dirty="0" smtClean="0"/>
              <a:t>It </a:t>
            </a:r>
            <a:r>
              <a:rPr lang="en-US" dirty="0"/>
              <a:t>is a careful search, inquiry or experimentation aimed at the discovery and interpretation of facts, revision of accepted theories or practical application of new or revised theories. </a:t>
            </a:r>
            <a:endParaRPr lang="en-US" dirty="0" smtClean="0"/>
          </a:p>
          <a:p>
            <a:r>
              <a:rPr lang="en-US" dirty="0" smtClean="0"/>
              <a:t>It </a:t>
            </a:r>
            <a:r>
              <a:rPr lang="en-US" dirty="0"/>
              <a:t>can also be the collection of information about a particular </a:t>
            </a:r>
            <a:r>
              <a:rPr lang="en-US" dirty="0" smtClean="0"/>
              <a:t>subject.</a:t>
            </a:r>
          </a:p>
        </p:txBody>
      </p:sp>
    </p:spTree>
    <p:extLst>
      <p:ext uri="{BB962C8B-B14F-4D97-AF65-F5344CB8AC3E}">
        <p14:creationId xmlns:p14="http://schemas.microsoft.com/office/powerpoint/2010/main" val="13077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It is conducted to satisfy any curiosity such as why people die or what makes things happen. It is the main source of most theories, principles and ideas that exist. </a:t>
            </a:r>
          </a:p>
          <a:p>
            <a:r>
              <a:rPr lang="en-US" dirty="0"/>
              <a:t>It rarely helps anyone directly. Its outcome has no commercial value since it only stimulates new ways of thinking. </a:t>
            </a:r>
            <a:endParaRPr lang="en-US" dirty="0" smtClean="0"/>
          </a:p>
          <a:p>
            <a:r>
              <a:rPr lang="en-US" dirty="0" smtClean="0"/>
              <a:t>It’s </a:t>
            </a:r>
            <a:r>
              <a:rPr lang="en-US" dirty="0"/>
              <a:t>mainly done to </a:t>
            </a:r>
            <a:r>
              <a:rPr lang="en-US" i="1" dirty="0"/>
              <a:t>expand man's knowledge.</a:t>
            </a:r>
            <a:r>
              <a:rPr lang="en-US" dirty="0"/>
              <a:t> </a:t>
            </a:r>
            <a:endParaRPr lang="en-US" dirty="0" smtClean="0"/>
          </a:p>
          <a:p>
            <a:r>
              <a:rPr lang="en-US" dirty="0" smtClean="0"/>
              <a:t>However </a:t>
            </a:r>
            <a:r>
              <a:rPr lang="en-US" dirty="0"/>
              <a:t>in the long run, it forms the basis of applied research e.g. basic research in engineering can be used to develop new more advanced technologies.</a:t>
            </a:r>
          </a:p>
          <a:p>
            <a:endParaRPr lang="en-US" dirty="0"/>
          </a:p>
        </p:txBody>
      </p:sp>
    </p:spTree>
    <p:extLst>
      <p:ext uri="{BB962C8B-B14F-4D97-AF65-F5344CB8AC3E}">
        <p14:creationId xmlns:p14="http://schemas.microsoft.com/office/powerpoint/2010/main" val="62573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Applied Research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the use of basic research or past theories, knowledge and methods for solving an existing problem. </a:t>
            </a:r>
            <a:endParaRPr lang="en-US" dirty="0" smtClean="0"/>
          </a:p>
          <a:p>
            <a:r>
              <a:rPr lang="en-US" dirty="0" smtClean="0"/>
              <a:t>It </a:t>
            </a:r>
            <a:r>
              <a:rPr lang="en-US" dirty="0"/>
              <a:t>deals with practical problems. </a:t>
            </a:r>
            <a:endParaRPr lang="en-US" dirty="0" smtClean="0"/>
          </a:p>
          <a:p>
            <a:r>
              <a:rPr lang="en-US" dirty="0" smtClean="0"/>
              <a:t>It </a:t>
            </a:r>
            <a:r>
              <a:rPr lang="en-US" dirty="0"/>
              <a:t>is used to solve problems arising out of globalization and changes in lifestyles. </a:t>
            </a:r>
            <a:endParaRPr lang="en-US" dirty="0" smtClean="0"/>
          </a:p>
          <a:p>
            <a:r>
              <a:rPr lang="en-US" dirty="0" smtClean="0"/>
              <a:t>The </a:t>
            </a:r>
            <a:r>
              <a:rPr lang="en-US" dirty="0"/>
              <a:t>findings in this research are applicable within a very wide area and therefore it’s applicable not limited to the place of study.</a:t>
            </a:r>
          </a:p>
          <a:p>
            <a:endParaRPr lang="en-US" dirty="0"/>
          </a:p>
        </p:txBody>
      </p:sp>
    </p:spTree>
    <p:extLst>
      <p:ext uri="{BB962C8B-B14F-4D97-AF65-F5344CB8AC3E}">
        <p14:creationId xmlns:p14="http://schemas.microsoft.com/office/powerpoint/2010/main" val="151312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It focuses on uncovering the needs that are not being met and use that information in designing products or services that would create their own demand. </a:t>
            </a:r>
            <a:endParaRPr lang="en-US" dirty="0" smtClean="0"/>
          </a:p>
          <a:p>
            <a:r>
              <a:rPr lang="en-US" dirty="0" smtClean="0"/>
              <a:t>It </a:t>
            </a:r>
            <a:r>
              <a:rPr lang="en-US" dirty="0"/>
              <a:t>provides better products and services to customers e.g. advancement in technology, air craft, cars, the mobile phone. </a:t>
            </a:r>
            <a:endParaRPr lang="en-US" dirty="0" smtClean="0"/>
          </a:p>
          <a:p>
            <a:r>
              <a:rPr lang="en-US" dirty="0" smtClean="0"/>
              <a:t>It </a:t>
            </a:r>
            <a:r>
              <a:rPr lang="en-US" dirty="0"/>
              <a:t>is research undertaken to solve practical problems. </a:t>
            </a:r>
          </a:p>
        </p:txBody>
      </p:sp>
    </p:spTree>
    <p:extLst>
      <p:ext uri="{BB962C8B-B14F-4D97-AF65-F5344CB8AC3E}">
        <p14:creationId xmlns:p14="http://schemas.microsoft.com/office/powerpoint/2010/main" val="188731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Action Research /participatory research</a:t>
            </a:r>
            <a:endParaRPr lang="en-US" dirty="0"/>
          </a:p>
        </p:txBody>
      </p:sp>
      <p:sp>
        <p:nvSpPr>
          <p:cNvPr id="3" name="Content Placeholder 2"/>
          <p:cNvSpPr>
            <a:spLocks noGrp="1"/>
          </p:cNvSpPr>
          <p:nvPr>
            <p:ph idx="1"/>
          </p:nvPr>
        </p:nvSpPr>
        <p:spPr/>
        <p:txBody>
          <a:bodyPr/>
          <a:lstStyle/>
          <a:p>
            <a:r>
              <a:rPr lang="en-US" dirty="0" smtClean="0"/>
              <a:t>This </a:t>
            </a:r>
            <a:r>
              <a:rPr lang="en-US" dirty="0"/>
              <a:t>research is done simply to act, hence the name action research. It is a reflective process of progressive problem solving led by individuals working with others in teams or as part of a “community of practice" to improve the way they address issues and solve problems. </a:t>
            </a:r>
            <a:endParaRPr lang="en-US" dirty="0" smtClean="0"/>
          </a:p>
          <a:p>
            <a:r>
              <a:rPr lang="en-US" dirty="0" smtClean="0"/>
              <a:t>It </a:t>
            </a:r>
            <a:r>
              <a:rPr lang="en-US" dirty="0"/>
              <a:t>aims to contribute both to the practical concerns of people in an immediate problematic situation and to further the goals of social science simultaneously.  </a:t>
            </a:r>
          </a:p>
        </p:txBody>
      </p:sp>
    </p:spTree>
    <p:extLst>
      <p:ext uri="{BB962C8B-B14F-4D97-AF65-F5344CB8AC3E}">
        <p14:creationId xmlns:p14="http://schemas.microsoft.com/office/powerpoint/2010/main" val="129085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Action research is therefore a methodology that combines action and research to examine specific questions, issues or phenomena through observation and reflection. </a:t>
            </a:r>
          </a:p>
          <a:p>
            <a:r>
              <a:rPr lang="en-US" dirty="0"/>
              <a:t>It focuses on turning the people involved into researchers. It also has a social dimension (the research takes place in real-world situations), and aims to solve real problems in a local situation. </a:t>
            </a:r>
          </a:p>
        </p:txBody>
      </p:sp>
    </p:spTree>
    <p:extLst>
      <p:ext uri="{BB962C8B-B14F-4D97-AF65-F5344CB8AC3E}">
        <p14:creationId xmlns:p14="http://schemas.microsoft.com/office/powerpoint/2010/main" val="419075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 The </a:t>
            </a:r>
            <a:r>
              <a:rPr lang="en-US" dirty="0"/>
              <a:t>initiating researcher makes no attempt to remain objective, but openly acknowledges their bias to the other participants. </a:t>
            </a:r>
            <a:endParaRPr lang="en-US" dirty="0" smtClean="0"/>
          </a:p>
          <a:p>
            <a:r>
              <a:rPr lang="en-US" b="1" dirty="0" smtClean="0"/>
              <a:t>It </a:t>
            </a:r>
            <a:r>
              <a:rPr lang="en-US" b="1" dirty="0"/>
              <a:t>typically is designed and conducted by practitioners who analyze the data to improve their own practice. </a:t>
            </a:r>
            <a:endParaRPr lang="en-US" dirty="0"/>
          </a:p>
          <a:p>
            <a:endParaRPr lang="en-US" dirty="0"/>
          </a:p>
        </p:txBody>
      </p:sp>
    </p:spTree>
    <p:extLst>
      <p:ext uri="{BB962C8B-B14F-4D97-AF65-F5344CB8AC3E}">
        <p14:creationId xmlns:p14="http://schemas.microsoft.com/office/powerpoint/2010/main" val="2401032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Causal Research</a:t>
            </a:r>
            <a:br>
              <a:rPr lang="en-US" b="1" dirty="0"/>
            </a:br>
            <a:endParaRPr lang="en-US" dirty="0"/>
          </a:p>
        </p:txBody>
      </p:sp>
      <p:sp>
        <p:nvSpPr>
          <p:cNvPr id="3" name="Content Placeholder 2"/>
          <p:cNvSpPr>
            <a:spLocks noGrp="1"/>
          </p:cNvSpPr>
          <p:nvPr>
            <p:ph idx="1"/>
          </p:nvPr>
        </p:nvSpPr>
        <p:spPr/>
        <p:txBody>
          <a:bodyPr/>
          <a:lstStyle/>
          <a:p>
            <a:r>
              <a:rPr lang="en-US" dirty="0" smtClean="0"/>
              <a:t>It </a:t>
            </a:r>
            <a:r>
              <a:rPr lang="en-US" dirty="0"/>
              <a:t>is research that is done with the intention of establishing the existence of a cause – effect relationship. </a:t>
            </a:r>
            <a:endParaRPr lang="en-US" dirty="0" smtClean="0"/>
          </a:p>
          <a:p>
            <a:r>
              <a:rPr lang="en-US" dirty="0" smtClean="0"/>
              <a:t>Experiments </a:t>
            </a:r>
            <a:r>
              <a:rPr lang="en-US" dirty="0"/>
              <a:t>on causal relationships investigate the effect of one or more variables on one or more outcome variables. </a:t>
            </a:r>
            <a:endParaRPr lang="en-US" dirty="0" smtClean="0"/>
          </a:p>
          <a:p>
            <a:r>
              <a:rPr lang="en-US" dirty="0" smtClean="0"/>
              <a:t>This </a:t>
            </a:r>
            <a:r>
              <a:rPr lang="en-US" dirty="0"/>
              <a:t>type of research also determines if one variable causes another variable to occur or change. </a:t>
            </a:r>
            <a:endParaRPr lang="en-US" dirty="0" smtClean="0"/>
          </a:p>
          <a:p>
            <a:r>
              <a:rPr lang="en-US" dirty="0" smtClean="0"/>
              <a:t>It </a:t>
            </a:r>
            <a:r>
              <a:rPr lang="en-US" dirty="0"/>
              <a:t>identifies the existence of a cause – effect relationship, explains the nature of the effect and where possible the magnitude of the effect.</a:t>
            </a:r>
          </a:p>
          <a:p>
            <a:r>
              <a:rPr lang="en-US" b="1" dirty="0"/>
              <a:t> </a:t>
            </a:r>
            <a:endParaRPr lang="en-US" dirty="0"/>
          </a:p>
        </p:txBody>
      </p:sp>
    </p:spTree>
    <p:extLst>
      <p:ext uri="{BB962C8B-B14F-4D97-AF65-F5344CB8AC3E}">
        <p14:creationId xmlns:p14="http://schemas.microsoft.com/office/powerpoint/2010/main" val="14976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Descriptive/ observational Research </a:t>
            </a:r>
            <a:br>
              <a:rPr lang="en-US" b="1" dirty="0"/>
            </a:br>
            <a:endParaRPr lang="en-US" dirty="0"/>
          </a:p>
        </p:txBody>
      </p:sp>
      <p:sp>
        <p:nvSpPr>
          <p:cNvPr id="3" name="Content Placeholder 2"/>
          <p:cNvSpPr>
            <a:spLocks noGrp="1"/>
          </p:cNvSpPr>
          <p:nvPr>
            <p:ph idx="1"/>
          </p:nvPr>
        </p:nvSpPr>
        <p:spPr/>
        <p:txBody>
          <a:bodyPr/>
          <a:lstStyle/>
          <a:p>
            <a:r>
              <a:rPr lang="en-US" b="1" dirty="0" smtClean="0"/>
              <a:t>It </a:t>
            </a:r>
            <a:r>
              <a:rPr lang="en-US" b="1" dirty="0"/>
              <a:t>is research that</a:t>
            </a:r>
            <a:r>
              <a:rPr lang="en-US" dirty="0"/>
              <a:t> seeks to depict what already exists in a group or population. </a:t>
            </a:r>
            <a:endParaRPr lang="en-US" dirty="0" smtClean="0"/>
          </a:p>
          <a:p>
            <a:r>
              <a:rPr lang="en-US" dirty="0" smtClean="0"/>
              <a:t>Descriptive </a:t>
            </a:r>
            <a:r>
              <a:rPr lang="en-US" dirty="0"/>
              <a:t>studies aim only to describe the state of affairs as it </a:t>
            </a:r>
            <a:r>
              <a:rPr lang="en-US" dirty="0" smtClean="0"/>
              <a:t>exists.</a:t>
            </a:r>
          </a:p>
          <a:p>
            <a:r>
              <a:rPr lang="en-US" dirty="0" smtClean="0"/>
              <a:t>A </a:t>
            </a:r>
            <a:r>
              <a:rPr lang="en-US" dirty="0"/>
              <a:t>descriptive study establishes only associations between variables.</a:t>
            </a:r>
          </a:p>
          <a:p>
            <a:r>
              <a:rPr lang="en-US" dirty="0"/>
              <a:t>Descriptive studies are also called observational, because you observe the subjects without otherwise intervening. </a:t>
            </a:r>
            <a:endParaRPr lang="en-US" dirty="0" smtClean="0"/>
          </a:p>
          <a:p>
            <a:r>
              <a:rPr lang="en-US" dirty="0" smtClean="0"/>
              <a:t>In </a:t>
            </a:r>
            <a:r>
              <a:rPr lang="en-US" dirty="0"/>
              <a:t>a descriptive study, no attempt is made to change behavior or conditions--you measure things as they are. </a:t>
            </a:r>
            <a:endParaRPr lang="en-US" dirty="0" smtClean="0"/>
          </a:p>
        </p:txBody>
      </p:sp>
    </p:spTree>
    <p:extLst>
      <p:ext uri="{BB962C8B-B14F-4D97-AF65-F5344CB8AC3E}">
        <p14:creationId xmlns:p14="http://schemas.microsoft.com/office/powerpoint/2010/main" val="20723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Accurate estimation of the relationship between variables, in a descriptive study usually needs a very large sample (hundreds or even thousands). </a:t>
            </a:r>
            <a:endParaRPr lang="en-US" dirty="0" smtClean="0"/>
          </a:p>
          <a:p>
            <a:r>
              <a:rPr lang="en-US" dirty="0" smtClean="0"/>
              <a:t>However </a:t>
            </a:r>
            <a:r>
              <a:rPr lang="en-US" dirty="0"/>
              <a:t>where the population is very homogeneous an accurate estimation can be done from a smaller sample. </a:t>
            </a:r>
            <a:endParaRPr lang="en-US" dirty="0" smtClean="0"/>
          </a:p>
          <a:p>
            <a:r>
              <a:rPr lang="en-US" dirty="0" smtClean="0"/>
              <a:t>The </a:t>
            </a:r>
            <a:r>
              <a:rPr lang="en-US" dirty="0"/>
              <a:t>estimate of the relationship is less likely to be biased if you have a high participation rate in a sample selected randomly from a population.</a:t>
            </a:r>
          </a:p>
          <a:p>
            <a:r>
              <a:rPr lang="en-US" b="1" dirty="0"/>
              <a:t> </a:t>
            </a:r>
            <a:endParaRPr lang="en-US" dirty="0"/>
          </a:p>
          <a:p>
            <a:endParaRPr lang="en-US" dirty="0"/>
          </a:p>
        </p:txBody>
      </p:sp>
    </p:spTree>
    <p:extLst>
      <p:ext uri="{BB962C8B-B14F-4D97-AF65-F5344CB8AC3E}">
        <p14:creationId xmlns:p14="http://schemas.microsoft.com/office/powerpoint/2010/main" val="285304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Research</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study that investigates the connection between two or more variables. </a:t>
            </a:r>
            <a:endParaRPr lang="en-US" dirty="0" smtClean="0"/>
          </a:p>
          <a:p>
            <a:r>
              <a:rPr lang="en-US" dirty="0" smtClean="0"/>
              <a:t>The </a:t>
            </a:r>
            <a:r>
              <a:rPr lang="en-US" dirty="0"/>
              <a:t>variables that are compared are generally already present in the group or population. </a:t>
            </a:r>
            <a:endParaRPr lang="en-US" dirty="0" smtClean="0"/>
          </a:p>
          <a:p>
            <a:r>
              <a:rPr lang="en-US" dirty="0" smtClean="0"/>
              <a:t>Is </a:t>
            </a:r>
            <a:r>
              <a:rPr lang="en-US" dirty="0"/>
              <a:t>seeks to establish if there is a relationship between the variables, explains if the relationship is positive or negative and also the magnitude of the relationship.</a:t>
            </a:r>
          </a:p>
          <a:p>
            <a:endParaRPr lang="en-US" dirty="0"/>
          </a:p>
          <a:p>
            <a:endParaRPr lang="en-US" dirty="0"/>
          </a:p>
        </p:txBody>
      </p:sp>
    </p:spTree>
    <p:extLst>
      <p:ext uri="{BB962C8B-B14F-4D97-AF65-F5344CB8AC3E}">
        <p14:creationId xmlns:p14="http://schemas.microsoft.com/office/powerpoint/2010/main" val="346979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a:t>Mcmillan</a:t>
            </a:r>
            <a:r>
              <a:rPr lang="en-US" dirty="0"/>
              <a:t> and Schumacher (1989) define research as “a systematic process of collecting and analyzing information ‘data’ for some purpose” and </a:t>
            </a:r>
          </a:p>
          <a:p>
            <a:r>
              <a:rPr lang="en-US" dirty="0" err="1"/>
              <a:t>Kerlinger</a:t>
            </a:r>
            <a:r>
              <a:rPr lang="en-US" dirty="0"/>
              <a:t> (1986) defines scientific research as ‘systematic controlled, empirical and critical investigation of natural phenomena guided by theory and hypotheses about the presumed relations among such phenomena”</a:t>
            </a:r>
          </a:p>
          <a:p>
            <a:endParaRPr lang="en-US" dirty="0"/>
          </a:p>
        </p:txBody>
      </p:sp>
    </p:spTree>
    <p:extLst>
      <p:ext uri="{BB962C8B-B14F-4D97-AF65-F5344CB8AC3E}">
        <p14:creationId xmlns:p14="http://schemas.microsoft.com/office/powerpoint/2010/main" val="16177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 research</a:t>
            </a:r>
            <a:endParaRPr lang="en-US" dirty="0"/>
          </a:p>
        </p:txBody>
      </p:sp>
      <p:sp>
        <p:nvSpPr>
          <p:cNvPr id="3" name="Content Placeholder 2"/>
          <p:cNvSpPr>
            <a:spLocks noGrp="1"/>
          </p:cNvSpPr>
          <p:nvPr>
            <p:ph idx="1"/>
          </p:nvPr>
        </p:nvSpPr>
        <p:spPr/>
        <p:txBody>
          <a:bodyPr/>
          <a:lstStyle/>
          <a:p>
            <a:r>
              <a:rPr lang="en-US" b="1" dirty="0"/>
              <a:t>Qualitative research</a:t>
            </a:r>
            <a:r>
              <a:rPr lang="en-US" dirty="0"/>
              <a:t> is research undertaken to gain insights concerning attitudes, beliefs, motivations and </a:t>
            </a:r>
            <a:r>
              <a:rPr lang="en-US" dirty="0" err="1"/>
              <a:t>behaviours</a:t>
            </a:r>
            <a:r>
              <a:rPr lang="en-US" dirty="0"/>
              <a:t> of individuals to explore a social or human problem and include methods such as focus groups, in-depth interviews, observation research and case studies. </a:t>
            </a:r>
          </a:p>
          <a:p>
            <a:endParaRPr lang="en-US" dirty="0" smtClean="0"/>
          </a:p>
        </p:txBody>
      </p:sp>
    </p:spTree>
    <p:extLst>
      <p:ext uri="{BB962C8B-B14F-4D97-AF65-F5344CB8AC3E}">
        <p14:creationId xmlns:p14="http://schemas.microsoft.com/office/powerpoint/2010/main" val="154378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600" dirty="0"/>
              <a:t>This method involves structuring open-ended questions in a way where a precise conclusion can be drawn. </a:t>
            </a:r>
            <a:endParaRPr lang="en-US" sz="3600" dirty="0" smtClean="0"/>
          </a:p>
          <a:p>
            <a:r>
              <a:rPr lang="en-US" sz="3600" dirty="0" smtClean="0"/>
              <a:t>The </a:t>
            </a:r>
            <a:r>
              <a:rPr lang="en-US" sz="3600" dirty="0"/>
              <a:t>goals of this are to get in-depth knowledge about the subjects of the research and to better understand the beliefs of the responders through their </a:t>
            </a:r>
            <a:r>
              <a:rPr lang="en-US" sz="3600" dirty="0" err="1"/>
              <a:t>behaviour</a:t>
            </a:r>
            <a:r>
              <a:rPr lang="en-US" sz="3600" dirty="0"/>
              <a:t> and response.</a:t>
            </a:r>
          </a:p>
          <a:p>
            <a:endParaRPr lang="en-US" dirty="0"/>
          </a:p>
        </p:txBody>
      </p:sp>
    </p:spTree>
    <p:extLst>
      <p:ext uri="{BB962C8B-B14F-4D97-AF65-F5344CB8AC3E}">
        <p14:creationId xmlns:p14="http://schemas.microsoft.com/office/powerpoint/2010/main" val="4204918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sz="3200" dirty="0"/>
              <a:t>Data of this research method is collected through the following:</a:t>
            </a:r>
          </a:p>
          <a:p>
            <a:r>
              <a:rPr lang="en-US" sz="3200" dirty="0"/>
              <a:t>●        In-depth Interviews</a:t>
            </a:r>
          </a:p>
          <a:p>
            <a:r>
              <a:rPr lang="en-US" sz="3200" dirty="0"/>
              <a:t>●        Case Study Research</a:t>
            </a:r>
          </a:p>
          <a:p>
            <a:r>
              <a:rPr lang="en-US" sz="3200" dirty="0"/>
              <a:t>●        Focus Groups</a:t>
            </a:r>
          </a:p>
          <a:p>
            <a:r>
              <a:rPr lang="en-US" sz="3200" dirty="0"/>
              <a:t>●        Ethnographic Research</a:t>
            </a:r>
          </a:p>
          <a:p>
            <a:endParaRPr lang="en-US" dirty="0"/>
          </a:p>
        </p:txBody>
      </p:sp>
    </p:spTree>
    <p:extLst>
      <p:ext uri="{BB962C8B-B14F-4D97-AF65-F5344CB8AC3E}">
        <p14:creationId xmlns:p14="http://schemas.microsoft.com/office/powerpoint/2010/main" val="1395712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 research</a:t>
            </a:r>
            <a:endParaRPr lang="en-US" dirty="0"/>
          </a:p>
        </p:txBody>
      </p:sp>
      <p:sp>
        <p:nvSpPr>
          <p:cNvPr id="3" name="Content Placeholder 2"/>
          <p:cNvSpPr>
            <a:spLocks noGrp="1"/>
          </p:cNvSpPr>
          <p:nvPr>
            <p:ph idx="1"/>
          </p:nvPr>
        </p:nvSpPr>
        <p:spPr/>
        <p:txBody>
          <a:bodyPr/>
          <a:lstStyle/>
          <a:p>
            <a:r>
              <a:rPr lang="en-US" sz="3200" b="1" dirty="0"/>
              <a:t>Quantitative research</a:t>
            </a:r>
            <a:r>
              <a:rPr lang="en-US" sz="3200" dirty="0"/>
              <a:t> is research concerned with the measurement of attitudes, </a:t>
            </a:r>
            <a:r>
              <a:rPr lang="en-US" sz="3200" dirty="0" err="1"/>
              <a:t>behaviours</a:t>
            </a:r>
            <a:r>
              <a:rPr lang="en-US" sz="3200" dirty="0"/>
              <a:t> and perceptions and includes interviewing methods such as telephone, intercept and door-to-door interviews as well as self-completion methods such as mail outs and online surveys. </a:t>
            </a:r>
          </a:p>
          <a:p>
            <a:r>
              <a:rPr lang="en-US" sz="3200" dirty="0"/>
              <a:t>It aims to test theories by objectively collecting and analyzing numerical and statistical data to predict variables of interest. </a:t>
            </a:r>
            <a:endParaRPr lang="en-US" sz="3200" dirty="0" smtClean="0"/>
          </a:p>
        </p:txBody>
      </p:sp>
    </p:spTree>
    <p:extLst>
      <p:ext uri="{BB962C8B-B14F-4D97-AF65-F5344CB8AC3E}">
        <p14:creationId xmlns:p14="http://schemas.microsoft.com/office/powerpoint/2010/main" val="3643769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main goal of it is to test a theory and hypothesis for it to be confirmed. </a:t>
            </a:r>
          </a:p>
          <a:p>
            <a:r>
              <a:rPr lang="en-US" dirty="0"/>
              <a:t>An example is coming up with a questionnaire to understand the percentage of people who play sports on a weekly basis.</a:t>
            </a:r>
          </a:p>
          <a:p>
            <a:endParaRPr lang="en-US" dirty="0"/>
          </a:p>
        </p:txBody>
      </p:sp>
    </p:spTree>
    <p:extLst>
      <p:ext uri="{BB962C8B-B14F-4D97-AF65-F5344CB8AC3E}">
        <p14:creationId xmlns:p14="http://schemas.microsoft.com/office/powerpoint/2010/main" val="3766469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This research method includes:</a:t>
            </a:r>
          </a:p>
          <a:p>
            <a:r>
              <a:rPr lang="en-US" dirty="0"/>
              <a:t>●        Experiments</a:t>
            </a:r>
          </a:p>
          <a:p>
            <a:r>
              <a:rPr lang="en-US" dirty="0"/>
              <a:t>●        Numerical Observations</a:t>
            </a:r>
          </a:p>
          <a:p>
            <a:r>
              <a:rPr lang="en-US" dirty="0"/>
              <a:t>●        Closed-ended Surveys</a:t>
            </a:r>
          </a:p>
          <a:p>
            <a:endParaRPr lang="en-US" dirty="0"/>
          </a:p>
        </p:txBody>
      </p:sp>
    </p:spTree>
    <p:extLst>
      <p:ext uri="{BB962C8B-B14F-4D97-AF65-F5344CB8AC3E}">
        <p14:creationId xmlns:p14="http://schemas.microsoft.com/office/powerpoint/2010/main" val="4043684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600" dirty="0"/>
              <a:t>While the approaches provide a vast difference in insights and perspectives, many companies engage in the combination of both to attain the most vital information. </a:t>
            </a:r>
            <a:endParaRPr lang="en-US" sz="3600" dirty="0" smtClean="0"/>
          </a:p>
          <a:p>
            <a:r>
              <a:rPr lang="en-US" sz="3600" dirty="0" smtClean="0"/>
              <a:t>This </a:t>
            </a:r>
            <a:r>
              <a:rPr lang="en-US" sz="3600" dirty="0"/>
              <a:t>enables them to work smarter in delivering benefits, comparing results, as well as gain deeper insights.</a:t>
            </a:r>
          </a:p>
          <a:p>
            <a:endParaRPr lang="en-US" dirty="0"/>
          </a:p>
        </p:txBody>
      </p:sp>
    </p:spTree>
    <p:extLst>
      <p:ext uri="{BB962C8B-B14F-4D97-AF65-F5344CB8AC3E}">
        <p14:creationId xmlns:p14="http://schemas.microsoft.com/office/powerpoint/2010/main" val="1442260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 research</a:t>
            </a:r>
            <a:endParaRPr lang="en-US" dirty="0"/>
          </a:p>
        </p:txBody>
      </p:sp>
      <p:sp>
        <p:nvSpPr>
          <p:cNvPr id="3" name="Content Placeholder 2"/>
          <p:cNvSpPr>
            <a:spLocks noGrp="1"/>
          </p:cNvSpPr>
          <p:nvPr>
            <p:ph idx="1"/>
          </p:nvPr>
        </p:nvSpPr>
        <p:spPr/>
        <p:txBody>
          <a:bodyPr/>
          <a:lstStyle/>
          <a:p>
            <a:r>
              <a:rPr lang="en-US" sz="4000" b="1" dirty="0"/>
              <a:t>Evaluation research</a:t>
            </a:r>
            <a:r>
              <a:rPr lang="en-US" sz="4000" dirty="0"/>
              <a:t> is research conducted to measure the effectiveness or performance of a program, concept or campaign in achieving its objectives</a:t>
            </a:r>
            <a:r>
              <a:rPr lang="en-US" sz="4000" dirty="0" smtClean="0"/>
              <a:t>.</a:t>
            </a:r>
            <a:endParaRPr lang="en-US" sz="4000" dirty="0"/>
          </a:p>
        </p:txBody>
      </p:sp>
    </p:spTree>
    <p:extLst>
      <p:ext uri="{BB962C8B-B14F-4D97-AF65-F5344CB8AC3E}">
        <p14:creationId xmlns:p14="http://schemas.microsoft.com/office/powerpoint/2010/main" val="2962894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Historical </a:t>
            </a:r>
            <a:r>
              <a:rPr lang="en-US" b="1" dirty="0" smtClean="0"/>
              <a:t>research</a:t>
            </a:r>
            <a:endParaRPr lang="en-US" dirty="0"/>
          </a:p>
        </p:txBody>
      </p:sp>
      <p:sp>
        <p:nvSpPr>
          <p:cNvPr id="3" name="Content Placeholder 2"/>
          <p:cNvSpPr>
            <a:spLocks noGrp="1"/>
          </p:cNvSpPr>
          <p:nvPr>
            <p:ph idx="1"/>
          </p:nvPr>
        </p:nvSpPr>
        <p:spPr/>
        <p:txBody>
          <a:bodyPr/>
          <a:lstStyle/>
          <a:p>
            <a:r>
              <a:rPr lang="en-US" sz="3200" dirty="0" smtClean="0"/>
              <a:t>Historical </a:t>
            </a:r>
            <a:r>
              <a:rPr lang="en-US" sz="3200" dirty="0"/>
              <a:t>research is the systematic search for information relating to educational questions about the past and the interpretation of search information. </a:t>
            </a:r>
            <a:endParaRPr lang="en-US" sz="3200" dirty="0" smtClean="0"/>
          </a:p>
          <a:p>
            <a:r>
              <a:rPr lang="en-US" sz="3200" dirty="0" smtClean="0"/>
              <a:t>It </a:t>
            </a:r>
            <a:r>
              <a:rPr lang="en-US" sz="3200" dirty="0"/>
              <a:t>consists of understanding and explaining what was rather than what is with the aim of better understanding of the present and perhaps even focus on the future.</a:t>
            </a:r>
          </a:p>
          <a:p>
            <a:endParaRPr lang="en-US" dirty="0"/>
          </a:p>
          <a:p>
            <a:endParaRPr lang="en-US" dirty="0"/>
          </a:p>
        </p:txBody>
      </p:sp>
    </p:spTree>
    <p:extLst>
      <p:ext uri="{BB962C8B-B14F-4D97-AF65-F5344CB8AC3E}">
        <p14:creationId xmlns:p14="http://schemas.microsoft.com/office/powerpoint/2010/main" val="1185357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study-</a:t>
            </a:r>
            <a:endParaRPr lang="en-US" dirty="0"/>
          </a:p>
        </p:txBody>
      </p:sp>
      <p:sp>
        <p:nvSpPr>
          <p:cNvPr id="3" name="Content Placeholder 2"/>
          <p:cNvSpPr>
            <a:spLocks noGrp="1"/>
          </p:cNvSpPr>
          <p:nvPr>
            <p:ph idx="1"/>
          </p:nvPr>
        </p:nvSpPr>
        <p:spPr/>
        <p:txBody>
          <a:bodyPr/>
          <a:lstStyle/>
          <a:p>
            <a:r>
              <a:rPr lang="en-US" b="1" dirty="0"/>
              <a:t>Case study-</a:t>
            </a:r>
            <a:r>
              <a:rPr lang="en-US" dirty="0"/>
              <a:t> it is a way of organizing education or social data and looking at the object to be studied as a whole. </a:t>
            </a:r>
            <a:endParaRPr lang="en-US" dirty="0" smtClean="0"/>
          </a:p>
          <a:p>
            <a:r>
              <a:rPr lang="en-US" dirty="0" smtClean="0"/>
              <a:t>It </a:t>
            </a:r>
            <a:r>
              <a:rPr lang="en-US" dirty="0"/>
              <a:t>requires a researcher to make a detailed examination of a single object or group or phenomena. </a:t>
            </a:r>
            <a:endParaRPr lang="en-US" dirty="0" smtClean="0"/>
          </a:p>
          <a:p>
            <a:r>
              <a:rPr lang="en-US" dirty="0" smtClean="0"/>
              <a:t>Case </a:t>
            </a:r>
            <a:r>
              <a:rPr lang="en-US" dirty="0"/>
              <a:t>study has been criticized as unscientific due to its lack of research control. </a:t>
            </a:r>
            <a:endParaRPr lang="en-US" dirty="0" smtClean="0"/>
          </a:p>
          <a:p>
            <a:r>
              <a:rPr lang="en-US" dirty="0" smtClean="0"/>
              <a:t>There </a:t>
            </a:r>
            <a:r>
              <a:rPr lang="en-US" dirty="0"/>
              <a:t>are different types of case studies; historical case studies of organizations, observational case studies, oral histories, situational analysis and clinical case studies.</a:t>
            </a:r>
          </a:p>
        </p:txBody>
      </p:sp>
    </p:spTree>
    <p:extLst>
      <p:ext uri="{BB962C8B-B14F-4D97-AF65-F5344CB8AC3E}">
        <p14:creationId xmlns:p14="http://schemas.microsoft.com/office/powerpoint/2010/main" val="19629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smtClean="0"/>
              <a:t>Research </a:t>
            </a:r>
            <a:r>
              <a:rPr lang="en-US" dirty="0"/>
              <a:t>is therefore defined as systematic inquiry method whose purpose is to obtain knowledge or information that pertains to some questions i.e. to explain knowledge and explain problems.</a:t>
            </a:r>
          </a:p>
          <a:p>
            <a:r>
              <a:rPr lang="en-US" dirty="0"/>
              <a:t>When individuals talk about business research, they are referring to the process of asking research questions to determine where who might spend money to boost sales, profits, or market share. </a:t>
            </a:r>
          </a:p>
          <a:p>
            <a:r>
              <a:rPr lang="en-US" dirty="0"/>
              <a:t>Such study is necessary to make intelligent and informed judgments.</a:t>
            </a:r>
          </a:p>
          <a:p>
            <a:endParaRPr lang="en-US" dirty="0"/>
          </a:p>
        </p:txBody>
      </p:sp>
    </p:spTree>
    <p:extLst>
      <p:ext uri="{BB962C8B-B14F-4D97-AF65-F5344CB8AC3E}">
        <p14:creationId xmlns:p14="http://schemas.microsoft.com/office/powerpoint/2010/main" val="3631126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Survey research-</a:t>
            </a:r>
            <a:endParaRPr lang="en-US" dirty="0"/>
          </a:p>
        </p:txBody>
      </p:sp>
      <p:sp>
        <p:nvSpPr>
          <p:cNvPr id="3" name="Content Placeholder 2"/>
          <p:cNvSpPr>
            <a:spLocks noGrp="1"/>
          </p:cNvSpPr>
          <p:nvPr>
            <p:ph idx="1"/>
          </p:nvPr>
        </p:nvSpPr>
        <p:spPr/>
        <p:txBody>
          <a:bodyPr/>
          <a:lstStyle/>
          <a:p>
            <a:r>
              <a:rPr lang="en-US" b="1" dirty="0"/>
              <a:t>Survey research-</a:t>
            </a:r>
            <a:r>
              <a:rPr lang="en-US" dirty="0"/>
              <a:t> it deals with the incidence, distribution and interrelations of education variables. </a:t>
            </a:r>
            <a:endParaRPr lang="en-US" dirty="0" smtClean="0"/>
          </a:p>
          <a:p>
            <a:r>
              <a:rPr lang="en-US" dirty="0" smtClean="0"/>
              <a:t>Unlike </a:t>
            </a:r>
            <a:r>
              <a:rPr lang="en-US" dirty="0"/>
              <a:t>in case studies the survey does not focus on the diverse aspects of a single case but rather, the frequency of answers to the same question by different people. </a:t>
            </a:r>
            <a:endParaRPr lang="en-US" dirty="0" smtClean="0"/>
          </a:p>
          <a:p>
            <a:r>
              <a:rPr lang="en-US" dirty="0" smtClean="0"/>
              <a:t>Survey </a:t>
            </a:r>
            <a:r>
              <a:rPr lang="en-US" dirty="0"/>
              <a:t>studies can further be classified under1) the group measured whether it’s a sample or whole population.2) method of data collection- whether interview, questionnaire, or observation.</a:t>
            </a:r>
          </a:p>
        </p:txBody>
      </p:sp>
    </p:spTree>
    <p:extLst>
      <p:ext uri="{BB962C8B-B14F-4D97-AF65-F5344CB8AC3E}">
        <p14:creationId xmlns:p14="http://schemas.microsoft.com/office/powerpoint/2010/main" val="3712949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QUALITIES OF A GOOD RESEARCH</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4000" dirty="0"/>
              <a:t>Good quality research provides evidence that is </a:t>
            </a:r>
            <a:r>
              <a:rPr lang="en-US" sz="4000" b="1" dirty="0"/>
              <a:t>robust, ethical, stands up to scrutiny and can be used to inform policy making</a:t>
            </a:r>
            <a:r>
              <a:rPr lang="en-US" sz="4000" dirty="0"/>
              <a:t>. </a:t>
            </a:r>
            <a:endParaRPr lang="en-US" sz="4000" dirty="0" smtClean="0"/>
          </a:p>
          <a:p>
            <a:pPr lvl="0"/>
            <a:r>
              <a:rPr lang="en-US" sz="4000" dirty="0" smtClean="0"/>
              <a:t>It </a:t>
            </a:r>
            <a:r>
              <a:rPr lang="en-US" sz="4000" dirty="0"/>
              <a:t>should adhere to principles of professionalism, transparency, accountability and auditability</a:t>
            </a:r>
            <a:r>
              <a:rPr lang="en-US" sz="4000" dirty="0" smtClean="0"/>
              <a:t>.</a:t>
            </a:r>
          </a:p>
        </p:txBody>
      </p:sp>
    </p:spTree>
    <p:extLst>
      <p:ext uri="{BB962C8B-B14F-4D97-AF65-F5344CB8AC3E}">
        <p14:creationId xmlns:p14="http://schemas.microsoft.com/office/powerpoint/2010/main" val="575494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sz="4000" b="1" dirty="0" smtClean="0"/>
              <a:t>1. Commitment </a:t>
            </a:r>
            <a:r>
              <a:rPr lang="en-US" sz="4000" b="1" dirty="0"/>
              <a:t>to a Theoretical Attitude</a:t>
            </a:r>
            <a:r>
              <a:rPr lang="en-US" sz="4000" dirty="0"/>
              <a:t> – aim is for objectivity, researcher puts aside personal beliefs and judgments and records what is observed with the goal of learning the truth. </a:t>
            </a:r>
            <a:endParaRPr lang="en-US" sz="4000" dirty="0" smtClean="0"/>
          </a:p>
          <a:p>
            <a:pPr lvl="0"/>
            <a:r>
              <a:rPr lang="en-US" sz="4000" dirty="0" smtClean="0"/>
              <a:t>Truth </a:t>
            </a:r>
            <a:r>
              <a:rPr lang="en-US" sz="4000" dirty="0"/>
              <a:t>claim is only true or valid if it is “objectively valid”.</a:t>
            </a:r>
          </a:p>
          <a:p>
            <a:endParaRPr lang="en-US" dirty="0"/>
          </a:p>
        </p:txBody>
      </p:sp>
    </p:spTree>
    <p:extLst>
      <p:ext uri="{BB962C8B-B14F-4D97-AF65-F5344CB8AC3E}">
        <p14:creationId xmlns:p14="http://schemas.microsoft.com/office/powerpoint/2010/main" val="149652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sz="4000" b="1" dirty="0"/>
              <a:t>2. Research should contribute important knowledge to the profession</a:t>
            </a:r>
            <a:r>
              <a:rPr lang="en-US" sz="4000" dirty="0"/>
              <a:t> – research should have a purpose that is meaningful, not just to get the degree or for personal status. </a:t>
            </a:r>
          </a:p>
          <a:p>
            <a:pPr lvl="0"/>
            <a:r>
              <a:rPr lang="en-US" sz="4000" dirty="0"/>
              <a:t>Should not be trivial but instead and important contribution.</a:t>
            </a:r>
          </a:p>
          <a:p>
            <a:endParaRPr lang="en-US" dirty="0"/>
          </a:p>
        </p:txBody>
      </p:sp>
    </p:spTree>
    <p:extLst>
      <p:ext uri="{BB962C8B-B14F-4D97-AF65-F5344CB8AC3E}">
        <p14:creationId xmlns:p14="http://schemas.microsoft.com/office/powerpoint/2010/main" val="233254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sz="4000" b="1" dirty="0" smtClean="0"/>
              <a:t>3. Reflects </a:t>
            </a:r>
            <a:r>
              <a:rPr lang="en-US" sz="4000" b="1" dirty="0"/>
              <a:t>recognition of guiding interest</a:t>
            </a:r>
            <a:r>
              <a:rPr lang="en-US" sz="4000" dirty="0"/>
              <a:t> – serves to provide value to the profession through understanding. </a:t>
            </a:r>
            <a:endParaRPr lang="en-US" sz="4000" dirty="0" smtClean="0"/>
          </a:p>
          <a:p>
            <a:pPr lvl="0"/>
            <a:r>
              <a:rPr lang="en-US" sz="4000" dirty="0" smtClean="0"/>
              <a:t>This </a:t>
            </a:r>
            <a:r>
              <a:rPr lang="en-US" sz="4000" dirty="0"/>
              <a:t>knowledge helps to explain the purpose of the research and to determine how the research should be performed</a:t>
            </a:r>
            <a:r>
              <a:rPr lang="en-US" sz="4000" dirty="0" smtClean="0"/>
              <a:t>.</a:t>
            </a:r>
            <a:endParaRPr lang="en-US" sz="4000" dirty="0"/>
          </a:p>
        </p:txBody>
      </p:sp>
    </p:spTree>
    <p:extLst>
      <p:ext uri="{BB962C8B-B14F-4D97-AF65-F5344CB8AC3E}">
        <p14:creationId xmlns:p14="http://schemas.microsoft.com/office/powerpoint/2010/main" val="3894271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b="1" dirty="0"/>
              <a:t>4. Researcher is knowledgeable about the subject area and other related research</a:t>
            </a:r>
            <a:r>
              <a:rPr lang="en-US" dirty="0"/>
              <a:t> – ensures that the researcher understands the subject area and has a deeper understanding of the topic which allows for greater understanding and ability to interpret and critically analyze data. </a:t>
            </a:r>
            <a:endParaRPr lang="en-US" dirty="0" smtClean="0"/>
          </a:p>
          <a:p>
            <a:pPr lvl="0"/>
            <a:r>
              <a:rPr lang="en-US" dirty="0" smtClean="0"/>
              <a:t>It </a:t>
            </a:r>
            <a:r>
              <a:rPr lang="en-US" dirty="0"/>
              <a:t>should be done by experts in the field of study. </a:t>
            </a:r>
            <a:endParaRPr lang="en-US" dirty="0" smtClean="0"/>
          </a:p>
          <a:p>
            <a:pPr lvl="0"/>
            <a:r>
              <a:rPr lang="en-US" dirty="0" smtClean="0"/>
              <a:t>Those </a:t>
            </a:r>
            <a:r>
              <a:rPr lang="en-US" dirty="0"/>
              <a:t>involved in designing, conducting, </a:t>
            </a:r>
            <a:r>
              <a:rPr lang="en-US" dirty="0" err="1"/>
              <a:t>analysing</a:t>
            </a:r>
            <a:r>
              <a:rPr lang="en-US" dirty="0"/>
              <a:t> and supervising the research should have a full understanding of the subject area.</a:t>
            </a:r>
          </a:p>
          <a:p>
            <a:endParaRPr lang="en-US" dirty="0"/>
          </a:p>
          <a:p>
            <a:endParaRPr lang="en-US" dirty="0"/>
          </a:p>
        </p:txBody>
      </p:sp>
    </p:spTree>
    <p:extLst>
      <p:ext uri="{BB962C8B-B14F-4D97-AF65-F5344CB8AC3E}">
        <p14:creationId xmlns:p14="http://schemas.microsoft.com/office/powerpoint/2010/main" val="248397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sz="3600" b="1" dirty="0" smtClean="0"/>
              <a:t>5. Needs </a:t>
            </a:r>
            <a:r>
              <a:rPr lang="en-US" sz="3600" b="1" dirty="0"/>
              <a:t>clear understanding of symbol systems and open to questioning and revisions</a:t>
            </a:r>
            <a:r>
              <a:rPr lang="en-US" sz="3600" dirty="0"/>
              <a:t> – symbols are subjective and the researcher must understand the varying knowledge and interpretations of the people they are researching. </a:t>
            </a:r>
            <a:endParaRPr lang="en-US" sz="3600" dirty="0" smtClean="0"/>
          </a:p>
          <a:p>
            <a:pPr lvl="0"/>
            <a:r>
              <a:rPr lang="en-US" sz="3600" dirty="0" smtClean="0"/>
              <a:t>Additionally</a:t>
            </a:r>
            <a:r>
              <a:rPr lang="en-US" sz="3600" dirty="0"/>
              <a:t>, good research is able to withstand questioning and criticisms. </a:t>
            </a:r>
          </a:p>
          <a:p>
            <a:endParaRPr lang="en-US" dirty="0"/>
          </a:p>
        </p:txBody>
      </p:sp>
    </p:spTree>
    <p:extLst>
      <p:ext uri="{BB962C8B-B14F-4D97-AF65-F5344CB8AC3E}">
        <p14:creationId xmlns:p14="http://schemas.microsoft.com/office/powerpoint/2010/main" val="3071002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4000" b="1" dirty="0"/>
              <a:t>6. Conclusions have rational logic and are supported by evidence</a:t>
            </a:r>
            <a:r>
              <a:rPr lang="en-US" sz="4000" dirty="0"/>
              <a:t> – conclusions are drawn by the research conducted and there is data to support the claims of the researcher</a:t>
            </a:r>
            <a:r>
              <a:rPr lang="en-US" sz="4000" dirty="0" smtClean="0"/>
              <a:t>.</a:t>
            </a:r>
          </a:p>
          <a:p>
            <a:endParaRPr lang="en-US" dirty="0"/>
          </a:p>
          <a:p>
            <a:endParaRPr lang="en-US" dirty="0"/>
          </a:p>
        </p:txBody>
      </p:sp>
    </p:spTree>
    <p:extLst>
      <p:ext uri="{BB962C8B-B14F-4D97-AF65-F5344CB8AC3E}">
        <p14:creationId xmlns:p14="http://schemas.microsoft.com/office/powerpoint/2010/main" val="74704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4000" b="1" dirty="0"/>
              <a:t>7. There is a clear statement of research aims</a:t>
            </a:r>
            <a:r>
              <a:rPr lang="en-US" sz="4000" dirty="0"/>
              <a:t>, which defines the research question. </a:t>
            </a:r>
            <a:endParaRPr lang="en-US" sz="4000" dirty="0" smtClean="0"/>
          </a:p>
          <a:p>
            <a:r>
              <a:rPr lang="en-US" sz="4000" dirty="0" smtClean="0"/>
              <a:t>The </a:t>
            </a:r>
            <a:r>
              <a:rPr lang="en-US" sz="4000" dirty="0"/>
              <a:t>methodology is appropriate to the research question.</a:t>
            </a:r>
          </a:p>
          <a:p>
            <a:endParaRPr lang="en-US" dirty="0"/>
          </a:p>
        </p:txBody>
      </p:sp>
    </p:spTree>
    <p:extLst>
      <p:ext uri="{BB962C8B-B14F-4D97-AF65-F5344CB8AC3E}">
        <p14:creationId xmlns:p14="http://schemas.microsoft.com/office/powerpoint/2010/main" val="947778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sz="4000" b="1" dirty="0" smtClean="0"/>
              <a:t>8. Responds </a:t>
            </a:r>
            <a:r>
              <a:rPr lang="en-US" sz="4000" b="1" dirty="0"/>
              <a:t>to challenge</a:t>
            </a:r>
            <a:r>
              <a:rPr lang="en-US" sz="4000" dirty="0"/>
              <a:t> – good research stands up to questioning and criticisms of others. </a:t>
            </a:r>
            <a:endParaRPr lang="en-US" sz="4000" dirty="0" smtClean="0"/>
          </a:p>
          <a:p>
            <a:pPr lvl="0"/>
            <a:r>
              <a:rPr lang="en-US" sz="4000" dirty="0" smtClean="0"/>
              <a:t>A </a:t>
            </a:r>
            <a:r>
              <a:rPr lang="en-US" sz="4000" dirty="0"/>
              <a:t>researcher should be able to defend their research and their conclusions.</a:t>
            </a:r>
          </a:p>
          <a:p>
            <a:endParaRPr lang="en-US" dirty="0"/>
          </a:p>
        </p:txBody>
      </p:sp>
    </p:spTree>
    <p:extLst>
      <p:ext uri="{BB962C8B-B14F-4D97-AF65-F5344CB8AC3E}">
        <p14:creationId xmlns:p14="http://schemas.microsoft.com/office/powerpoint/2010/main" val="18825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smtClean="0"/>
              <a:t>Can </a:t>
            </a:r>
            <a:r>
              <a:rPr lang="en-US" dirty="0"/>
              <a:t>carry out business research for a variety of reasons</a:t>
            </a:r>
          </a:p>
          <a:p>
            <a:pPr lvl="0"/>
            <a:r>
              <a:rPr lang="en-US" dirty="0"/>
              <a:t>Business research aids in the identification of opportunities and dangers.</a:t>
            </a:r>
          </a:p>
          <a:p>
            <a:pPr lvl="0"/>
            <a:r>
              <a:rPr lang="en-US" dirty="0"/>
              <a:t>It aids in identifying problems and, with this knowledge, what may make intelligent decisions to address the issue effectively.</a:t>
            </a:r>
          </a:p>
          <a:p>
            <a:pPr lvl="0"/>
            <a:r>
              <a:rPr lang="en-US" dirty="0"/>
              <a:t>It aids in a better understanding of customers and, as a result, may be effective in improving communication with consumers or stakeholders</a:t>
            </a:r>
            <a:r>
              <a:rPr lang="en-US" dirty="0" smtClean="0"/>
              <a:t>.</a:t>
            </a:r>
            <a:endParaRPr lang="en-US" dirty="0"/>
          </a:p>
        </p:txBody>
      </p:sp>
    </p:spTree>
    <p:extLst>
      <p:ext uri="{BB962C8B-B14F-4D97-AF65-F5344CB8AC3E}">
        <p14:creationId xmlns:p14="http://schemas.microsoft.com/office/powerpoint/2010/main" val="4243070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sz="3600" b="1" dirty="0"/>
              <a:t>9. Researcher is socially responsible and observes ethical norms</a:t>
            </a:r>
            <a:r>
              <a:rPr lang="en-US" sz="3600" dirty="0"/>
              <a:t> – researchers are expected to meet ethical standards of the society as they pertain to their subjects, colleagues, employers and society as a whole. </a:t>
            </a:r>
          </a:p>
          <a:p>
            <a:pPr lvl="0"/>
            <a:r>
              <a:rPr lang="en-US" sz="3600" dirty="0"/>
              <a:t>Should observe ethical issues. </a:t>
            </a:r>
          </a:p>
          <a:p>
            <a:pPr lvl="0"/>
            <a:r>
              <a:rPr lang="en-US" sz="3600" dirty="0"/>
              <a:t>It should not be harmful to any one.</a:t>
            </a:r>
          </a:p>
          <a:p>
            <a:endParaRPr lang="en-US" dirty="0"/>
          </a:p>
        </p:txBody>
      </p:sp>
    </p:spTree>
    <p:extLst>
      <p:ext uri="{BB962C8B-B14F-4D97-AF65-F5344CB8AC3E}">
        <p14:creationId xmlns:p14="http://schemas.microsoft.com/office/powerpoint/2010/main" val="2720361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RESEARCH PROCESS</a:t>
            </a:r>
            <a:br>
              <a:rPr lang="en-US" b="1" dirty="0"/>
            </a:br>
            <a:endParaRPr lang="en-US" dirty="0"/>
          </a:p>
        </p:txBody>
      </p:sp>
      <p:sp>
        <p:nvSpPr>
          <p:cNvPr id="3" name="Content Placeholder 2"/>
          <p:cNvSpPr>
            <a:spLocks noGrp="1"/>
          </p:cNvSpPr>
          <p:nvPr>
            <p:ph idx="1"/>
          </p:nvPr>
        </p:nvSpPr>
        <p:spPr/>
        <p:txBody>
          <a:bodyPr/>
          <a:lstStyle/>
          <a:p>
            <a:r>
              <a:rPr lang="en-US" dirty="0" smtClean="0"/>
              <a:t>Research </a:t>
            </a:r>
            <a:r>
              <a:rPr lang="en-US" dirty="0"/>
              <a:t>process provides you the necessary foundations and skills in locating information to complete an effective research. </a:t>
            </a:r>
            <a:endParaRPr lang="en-US" dirty="0" smtClean="0"/>
          </a:p>
          <a:p>
            <a:r>
              <a:rPr lang="en-US" dirty="0" smtClean="0"/>
              <a:t>There </a:t>
            </a:r>
            <a:r>
              <a:rPr lang="en-US" dirty="0"/>
              <a:t>are a number of steps to follow, regardless of the </a:t>
            </a:r>
            <a:r>
              <a:rPr lang="en-US" dirty="0" smtClean="0"/>
              <a:t>topic.</a:t>
            </a:r>
          </a:p>
          <a:p>
            <a:r>
              <a:rPr lang="en-US" dirty="0" smtClean="0"/>
              <a:t>Develop </a:t>
            </a:r>
            <a:r>
              <a:rPr lang="en-US" dirty="0"/>
              <a:t>the habit of going through these steps to tackle information problems anywhere and to learn about anything that interests you at any time in your life.</a:t>
            </a:r>
          </a:p>
          <a:p>
            <a:r>
              <a:rPr lang="en-US" b="1" dirty="0"/>
              <a:t>Step One</a:t>
            </a:r>
            <a:r>
              <a:rPr lang="en-US" dirty="0"/>
              <a:t>: Define research problem</a:t>
            </a:r>
          </a:p>
          <a:p>
            <a:r>
              <a:rPr lang="en-US" dirty="0"/>
              <a:t> </a:t>
            </a:r>
            <a:r>
              <a:rPr lang="en-US" b="1" dirty="0"/>
              <a:t>Step Two:</a:t>
            </a:r>
            <a:r>
              <a:rPr lang="en-US" dirty="0"/>
              <a:t> Review of literature </a:t>
            </a:r>
          </a:p>
          <a:p>
            <a:endParaRPr lang="en-US" dirty="0"/>
          </a:p>
        </p:txBody>
      </p:sp>
    </p:spTree>
    <p:extLst>
      <p:ext uri="{BB962C8B-B14F-4D97-AF65-F5344CB8AC3E}">
        <p14:creationId xmlns:p14="http://schemas.microsoft.com/office/powerpoint/2010/main" val="1257885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b="1" dirty="0"/>
              <a:t>Step Three</a:t>
            </a:r>
            <a:r>
              <a:rPr lang="en-US" dirty="0"/>
              <a:t>: Formulate hypotheses</a:t>
            </a:r>
          </a:p>
          <a:p>
            <a:r>
              <a:rPr lang="en-US" dirty="0"/>
              <a:t> </a:t>
            </a:r>
            <a:r>
              <a:rPr lang="en-US" b="1" dirty="0"/>
              <a:t>Step Four</a:t>
            </a:r>
            <a:r>
              <a:rPr lang="en-US" dirty="0"/>
              <a:t>: Preparing the research design</a:t>
            </a:r>
          </a:p>
          <a:p>
            <a:r>
              <a:rPr lang="en-US" dirty="0"/>
              <a:t> </a:t>
            </a:r>
            <a:r>
              <a:rPr lang="en-US" b="1" dirty="0"/>
              <a:t>Step Five:</a:t>
            </a:r>
            <a:r>
              <a:rPr lang="en-US" dirty="0"/>
              <a:t> Data collection</a:t>
            </a:r>
          </a:p>
          <a:p>
            <a:r>
              <a:rPr lang="en-US" dirty="0"/>
              <a:t> </a:t>
            </a:r>
            <a:r>
              <a:rPr lang="en-US" b="1" dirty="0"/>
              <a:t>Step Six:</a:t>
            </a:r>
            <a:r>
              <a:rPr lang="en-US" dirty="0"/>
              <a:t> Data analysis</a:t>
            </a:r>
          </a:p>
          <a:p>
            <a:r>
              <a:rPr lang="en-US" dirty="0"/>
              <a:t> </a:t>
            </a:r>
            <a:r>
              <a:rPr lang="en-US" b="1" dirty="0"/>
              <a:t>Step Seven: </a:t>
            </a:r>
            <a:r>
              <a:rPr lang="en-US" dirty="0"/>
              <a:t>Interpretation and report writing </a:t>
            </a:r>
          </a:p>
          <a:p>
            <a:endParaRPr lang="en-US" dirty="0"/>
          </a:p>
        </p:txBody>
      </p:sp>
    </p:spTree>
    <p:extLst>
      <p:ext uri="{BB962C8B-B14F-4D97-AF65-F5344CB8AC3E}">
        <p14:creationId xmlns:p14="http://schemas.microsoft.com/office/powerpoint/2010/main" val="3021215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PROBLEM FORMULATION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Formulation </a:t>
            </a:r>
            <a:r>
              <a:rPr lang="en-US" dirty="0"/>
              <a:t>of a research problem means </a:t>
            </a:r>
            <a:r>
              <a:rPr lang="en-US" b="1" dirty="0"/>
              <a:t>to state the problem in a way that is researchable</a:t>
            </a:r>
            <a:r>
              <a:rPr lang="en-US" dirty="0"/>
              <a:t>. </a:t>
            </a:r>
            <a:endParaRPr lang="en-US" dirty="0" smtClean="0"/>
          </a:p>
          <a:p>
            <a:r>
              <a:rPr lang="en-US" dirty="0" smtClean="0"/>
              <a:t>It </a:t>
            </a:r>
            <a:r>
              <a:rPr lang="en-US" dirty="0"/>
              <a:t>means to shape the research topic in a manner that it becomes ready for scientific investigation. </a:t>
            </a:r>
            <a:endParaRPr lang="en-US" dirty="0" smtClean="0"/>
          </a:p>
          <a:p>
            <a:r>
              <a:rPr lang="en-US" dirty="0" smtClean="0"/>
              <a:t>A </a:t>
            </a:r>
            <a:r>
              <a:rPr lang="en-US" dirty="0"/>
              <a:t>research problem is simply the research topic.</a:t>
            </a:r>
          </a:p>
          <a:p>
            <a:r>
              <a:rPr lang="en-US" dirty="0"/>
              <a:t>A research problem is a clear and definite statement or expression about your chosen area of concern, a difficulty to eliminate, a condition to improve, or a troubling problem that exists in theory, literature, and practice. </a:t>
            </a:r>
            <a:endParaRPr lang="en-US" dirty="0" smtClean="0"/>
          </a:p>
          <a:p>
            <a:endParaRPr lang="en-US" dirty="0"/>
          </a:p>
        </p:txBody>
      </p:sp>
    </p:spTree>
    <p:extLst>
      <p:ext uri="{BB962C8B-B14F-4D97-AF65-F5344CB8AC3E}">
        <p14:creationId xmlns:p14="http://schemas.microsoft.com/office/powerpoint/2010/main" val="2539267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 research problem indicates a need for its meaningful investigation. It doesn’t state how to do something and a researcher shouldn’t present a value question or offer a broad research proposal.</a:t>
            </a:r>
          </a:p>
          <a:p>
            <a:r>
              <a:rPr lang="en-US" dirty="0"/>
              <a:t>A research problem is a statement about an area of concern, a condition to be improved, a difficulty to be eliminated, or a troubling question that exists in scholarly literature, in theory, or in practice that points to the need for meaningful understanding and deliberate investigation. </a:t>
            </a:r>
            <a:endParaRPr lang="en-US" dirty="0" smtClean="0"/>
          </a:p>
          <a:p>
            <a:endParaRPr lang="en-US" dirty="0"/>
          </a:p>
        </p:txBody>
      </p:sp>
    </p:spTree>
    <p:extLst>
      <p:ext uri="{BB962C8B-B14F-4D97-AF65-F5344CB8AC3E}">
        <p14:creationId xmlns:p14="http://schemas.microsoft.com/office/powerpoint/2010/main" val="292134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3600" dirty="0"/>
              <a:t>In some social science disciplines the research problem is typically posed in the form of a question. </a:t>
            </a:r>
          </a:p>
          <a:p>
            <a:r>
              <a:rPr lang="en-US" sz="3600" dirty="0"/>
              <a:t>A research problem does not state how to do something, offer a vague or broad proposition, or present a value question.</a:t>
            </a:r>
          </a:p>
          <a:p>
            <a:endParaRPr lang="en-US" dirty="0"/>
          </a:p>
        </p:txBody>
      </p:sp>
    </p:spTree>
    <p:extLst>
      <p:ext uri="{BB962C8B-B14F-4D97-AF65-F5344CB8AC3E}">
        <p14:creationId xmlns:p14="http://schemas.microsoft.com/office/powerpoint/2010/main" val="980241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purpose of a problem statement is to:</a:t>
            </a:r>
            <a:endParaRPr lang="en-US" dirty="0"/>
          </a:p>
        </p:txBody>
      </p:sp>
      <p:sp>
        <p:nvSpPr>
          <p:cNvPr id="3" name="Content Placeholder 2"/>
          <p:cNvSpPr>
            <a:spLocks noGrp="1"/>
          </p:cNvSpPr>
          <p:nvPr>
            <p:ph idx="1"/>
          </p:nvPr>
        </p:nvSpPr>
        <p:spPr/>
        <p:txBody>
          <a:bodyPr/>
          <a:lstStyle/>
          <a:p>
            <a:pPr lvl="0"/>
            <a:r>
              <a:rPr lang="en-US" i="1" dirty="0" smtClean="0"/>
              <a:t>Introduce </a:t>
            </a:r>
            <a:r>
              <a:rPr lang="en-US" i="1" dirty="0"/>
              <a:t>the reader to the importance of the topic being studied. </a:t>
            </a:r>
            <a:endParaRPr lang="en-US" i="1" dirty="0" smtClean="0"/>
          </a:p>
          <a:p>
            <a:pPr lvl="0"/>
            <a:r>
              <a:rPr lang="en-US" dirty="0" smtClean="0"/>
              <a:t>The </a:t>
            </a:r>
            <a:r>
              <a:rPr lang="en-US" dirty="0"/>
              <a:t>reader is oriented to the significance of the study and the research questions or hypotheses to follow.</a:t>
            </a:r>
          </a:p>
          <a:p>
            <a:pPr lvl="0"/>
            <a:r>
              <a:rPr lang="en-US" i="1" dirty="0"/>
              <a:t>Places the problem into a particular context that defines the parameters of what is to be investigated</a:t>
            </a:r>
            <a:r>
              <a:rPr lang="en-US" dirty="0"/>
              <a:t>.</a:t>
            </a:r>
          </a:p>
          <a:p>
            <a:pPr lvl="0"/>
            <a:r>
              <a:rPr lang="en-US" i="1" dirty="0"/>
              <a:t>Provides the framework for reporting the results and indicates what is probably necessary to conduct the study </a:t>
            </a:r>
            <a:r>
              <a:rPr lang="en-US" dirty="0"/>
              <a:t>and explain how the findings will present this information.</a:t>
            </a:r>
          </a:p>
          <a:p>
            <a:endParaRPr lang="en-US" dirty="0"/>
          </a:p>
        </p:txBody>
      </p:sp>
    </p:spTree>
    <p:extLst>
      <p:ext uri="{BB962C8B-B14F-4D97-AF65-F5344CB8AC3E}">
        <p14:creationId xmlns:p14="http://schemas.microsoft.com/office/powerpoint/2010/main" val="2036835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Don't confuse a research problem with a thesis statement. </a:t>
            </a:r>
            <a:endParaRPr lang="en-US" dirty="0" smtClean="0"/>
          </a:p>
          <a:p>
            <a:r>
              <a:rPr lang="en-US" dirty="0" smtClean="0"/>
              <a:t>A </a:t>
            </a:r>
            <a:r>
              <a:rPr lang="en-US" i="1" dirty="0"/>
              <a:t>research problem highlights a particular issue you aim to solve during the course of your study</a:t>
            </a:r>
            <a:r>
              <a:rPr lang="en-US" dirty="0"/>
              <a:t>. </a:t>
            </a:r>
            <a:endParaRPr lang="en-US" dirty="0" smtClean="0"/>
          </a:p>
          <a:p>
            <a:r>
              <a:rPr lang="en-US" dirty="0" smtClean="0"/>
              <a:t>Meanwhile</a:t>
            </a:r>
            <a:r>
              <a:rPr lang="en-US" dirty="0"/>
              <a:t>, a thesis statement offers a specific claim on the issue or introduces your position in a debate. </a:t>
            </a:r>
          </a:p>
          <a:p>
            <a:endParaRPr lang="en-US" dirty="0"/>
          </a:p>
        </p:txBody>
      </p:sp>
    </p:spTree>
    <p:extLst>
      <p:ext uri="{BB962C8B-B14F-4D97-AF65-F5344CB8AC3E}">
        <p14:creationId xmlns:p14="http://schemas.microsoft.com/office/powerpoint/2010/main" val="212651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characteristics of research problem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For </a:t>
            </a:r>
            <a:r>
              <a:rPr lang="en-US" dirty="0"/>
              <a:t>a research problem to be effective, it should have these basic characteristics:</a:t>
            </a:r>
          </a:p>
          <a:p>
            <a:pPr marL="514350" lvl="0" indent="-514350">
              <a:buFont typeface="+mj-lt"/>
              <a:buAutoNum type="alphaLcParenR"/>
            </a:pPr>
            <a:r>
              <a:rPr lang="en-US" dirty="0"/>
              <a:t>Reflecting on important issues or needs;</a:t>
            </a:r>
          </a:p>
          <a:p>
            <a:pPr marL="514350" lvl="0" indent="-514350">
              <a:buFont typeface="+mj-lt"/>
              <a:buAutoNum type="alphaLcParenR"/>
            </a:pPr>
            <a:r>
              <a:rPr lang="en-US" dirty="0"/>
              <a:t>Basing on factual evidence (it’s non-hypothetical);</a:t>
            </a:r>
          </a:p>
          <a:p>
            <a:pPr marL="514350" lvl="0" indent="-514350">
              <a:buFont typeface="+mj-lt"/>
              <a:buAutoNum type="alphaLcParenR"/>
            </a:pPr>
            <a:r>
              <a:rPr lang="en-US" dirty="0"/>
              <a:t>Being manageable and relevant;</a:t>
            </a:r>
          </a:p>
          <a:p>
            <a:pPr marL="514350" lvl="0" indent="-514350">
              <a:buFont typeface="+mj-lt"/>
              <a:buAutoNum type="alphaLcParenR"/>
            </a:pPr>
            <a:r>
              <a:rPr lang="en-US" dirty="0"/>
              <a:t>Suggesting a testable and meaningful hypothesis (avoiding useless answers). </a:t>
            </a:r>
          </a:p>
          <a:p>
            <a:endParaRPr lang="en-US" dirty="0"/>
          </a:p>
        </p:txBody>
      </p:sp>
    </p:spTree>
    <p:extLst>
      <p:ext uri="{BB962C8B-B14F-4D97-AF65-F5344CB8AC3E}">
        <p14:creationId xmlns:p14="http://schemas.microsoft.com/office/powerpoint/2010/main" val="2180586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RESEARCH PROPOSAL</a:t>
            </a:r>
            <a:r>
              <a:rPr lang="en-US" dirty="0"/>
              <a:t/>
            </a:r>
            <a:br>
              <a:rPr lang="en-US" dirty="0"/>
            </a:br>
            <a:endParaRPr lang="en-US" dirty="0"/>
          </a:p>
        </p:txBody>
      </p:sp>
      <p:sp>
        <p:nvSpPr>
          <p:cNvPr id="3" name="Content Placeholder 2"/>
          <p:cNvSpPr>
            <a:spLocks noGrp="1"/>
          </p:cNvSpPr>
          <p:nvPr>
            <p:ph idx="1"/>
          </p:nvPr>
        </p:nvSpPr>
        <p:spPr/>
        <p:txBody>
          <a:bodyPr/>
          <a:lstStyle/>
          <a:p>
            <a:r>
              <a:rPr lang="en-US" sz="4400" dirty="0" smtClean="0"/>
              <a:t>The </a:t>
            </a:r>
            <a:r>
              <a:rPr lang="en-US" sz="4400" dirty="0"/>
              <a:t>word proposal comes from the word propose meaning to suggest. </a:t>
            </a:r>
            <a:endParaRPr lang="en-US" sz="4400" dirty="0" smtClean="0"/>
          </a:p>
          <a:p>
            <a:r>
              <a:rPr lang="en-US" sz="4400" dirty="0" smtClean="0"/>
              <a:t>A </a:t>
            </a:r>
            <a:r>
              <a:rPr lang="en-US" sz="4400" dirty="0"/>
              <a:t>research proposal is a document route map explaining a researcher’s intention to engage in research work in a certain area.</a:t>
            </a:r>
          </a:p>
          <a:p>
            <a:endParaRPr lang="en-US" dirty="0"/>
          </a:p>
        </p:txBody>
      </p:sp>
    </p:spTree>
    <p:extLst>
      <p:ext uri="{BB962C8B-B14F-4D97-AF65-F5344CB8AC3E}">
        <p14:creationId xmlns:p14="http://schemas.microsoft.com/office/powerpoint/2010/main" val="1193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Doing preliminary business research may reduce risks and uncertainties.</a:t>
            </a:r>
          </a:p>
          <a:p>
            <a:pPr lvl="0"/>
            <a:r>
              <a:rPr lang="en-US" dirty="0"/>
              <a:t>Such research can aid in the tracking of corporate competitiveness.</a:t>
            </a:r>
          </a:p>
          <a:p>
            <a:pPr lvl="0"/>
            <a:r>
              <a:rPr lang="en-US" dirty="0"/>
              <a:t>Business research may help a firm decide where and how much to invest.</a:t>
            </a:r>
          </a:p>
          <a:p>
            <a:endParaRPr lang="en-US" dirty="0"/>
          </a:p>
          <a:p>
            <a:endParaRPr lang="en-US" dirty="0"/>
          </a:p>
          <a:p>
            <a:endParaRPr lang="en-US" dirty="0"/>
          </a:p>
        </p:txBody>
      </p:sp>
    </p:spTree>
    <p:extLst>
      <p:ext uri="{BB962C8B-B14F-4D97-AF65-F5344CB8AC3E}">
        <p14:creationId xmlns:p14="http://schemas.microsoft.com/office/powerpoint/2010/main" val="27376846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 research proposal is a simply a structured, formal document that explains </a:t>
            </a:r>
            <a:r>
              <a:rPr lang="en-US" b="1" dirty="0"/>
              <a:t>what</a:t>
            </a:r>
            <a:r>
              <a:rPr lang="en-US" dirty="0"/>
              <a:t> you plan to research (i.e. your research topic), </a:t>
            </a:r>
            <a:r>
              <a:rPr lang="en-US" b="1" dirty="0"/>
              <a:t>why</a:t>
            </a:r>
            <a:r>
              <a:rPr lang="en-US" dirty="0"/>
              <a:t> it’s worth researching (i.e. your justification), and </a:t>
            </a:r>
            <a:r>
              <a:rPr lang="en-US" b="1" dirty="0"/>
              <a:t>how </a:t>
            </a:r>
            <a:r>
              <a:rPr lang="en-US" dirty="0"/>
              <a:t>you plan to investigate it (i.e. your practical approach). </a:t>
            </a:r>
          </a:p>
          <a:p>
            <a:r>
              <a:rPr lang="en-US" dirty="0"/>
              <a:t>The purpose of the research proposal is to </a:t>
            </a:r>
            <a:r>
              <a:rPr lang="en-US" b="1" dirty="0"/>
              <a:t>convince</a:t>
            </a:r>
            <a:r>
              <a:rPr lang="en-US" dirty="0"/>
              <a:t> your research supervisor, committee or university that your research is </a:t>
            </a:r>
            <a:r>
              <a:rPr lang="en-US" b="1" dirty="0"/>
              <a:t>suitable</a:t>
            </a:r>
            <a:r>
              <a:rPr lang="en-US" dirty="0"/>
              <a:t> (for the requirements of the degree program) and </a:t>
            </a:r>
            <a:r>
              <a:rPr lang="en-US" b="1" dirty="0"/>
              <a:t>manageable</a:t>
            </a:r>
            <a:r>
              <a:rPr lang="en-US" dirty="0"/>
              <a:t> (given the time and resource constraints you will face). </a:t>
            </a:r>
          </a:p>
        </p:txBody>
      </p:sp>
    </p:spTree>
    <p:extLst>
      <p:ext uri="{BB962C8B-B14F-4D97-AF65-F5344CB8AC3E}">
        <p14:creationId xmlns:p14="http://schemas.microsoft.com/office/powerpoint/2010/main" val="1527491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Your research proposal needs to </a:t>
            </a:r>
            <a:r>
              <a:rPr lang="en-US" i="1" dirty="0"/>
              <a:t>sell</a:t>
            </a:r>
            <a:r>
              <a:rPr lang="en-US" dirty="0"/>
              <a:t> your research idea (to whoever is going to approve it). </a:t>
            </a:r>
            <a:endParaRPr lang="en-US" dirty="0" smtClean="0"/>
          </a:p>
          <a:p>
            <a:r>
              <a:rPr lang="en-US" dirty="0" smtClean="0"/>
              <a:t>If </a:t>
            </a:r>
            <a:r>
              <a:rPr lang="en-US" dirty="0"/>
              <a:t>it doesn’t convince them (of its suitability and manageability), you’ll need to revise and resubmit. </a:t>
            </a:r>
            <a:endParaRPr lang="en-US" dirty="0" smtClean="0"/>
          </a:p>
          <a:p>
            <a:r>
              <a:rPr lang="en-US" dirty="0" smtClean="0"/>
              <a:t>This </a:t>
            </a:r>
            <a:r>
              <a:rPr lang="en-US" dirty="0"/>
              <a:t>will cost you valuable time, which will either delay the start of your research or eat into its time allowance. </a:t>
            </a:r>
          </a:p>
          <a:p>
            <a:endParaRPr lang="en-US" dirty="0"/>
          </a:p>
        </p:txBody>
      </p:sp>
    </p:spTree>
    <p:extLst>
      <p:ext uri="{BB962C8B-B14F-4D97-AF65-F5344CB8AC3E}">
        <p14:creationId xmlns:p14="http://schemas.microsoft.com/office/powerpoint/2010/main" val="17921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a research proposal</a:t>
            </a:r>
            <a:r>
              <a:rPr lang="en-US" sz="4000" dirty="0"/>
              <a:t/>
            </a:r>
            <a:br>
              <a:rPr lang="en-US" sz="4000" dirty="0"/>
            </a:br>
            <a:endParaRPr lang="en-US" dirty="0"/>
          </a:p>
        </p:txBody>
      </p:sp>
      <p:sp>
        <p:nvSpPr>
          <p:cNvPr id="3" name="Content Placeholder 2"/>
          <p:cNvSpPr>
            <a:spLocks noGrp="1"/>
          </p:cNvSpPr>
          <p:nvPr>
            <p:ph idx="1"/>
          </p:nvPr>
        </p:nvSpPr>
        <p:spPr/>
        <p:txBody>
          <a:bodyPr/>
          <a:lstStyle/>
          <a:p>
            <a:r>
              <a:rPr lang="en-US" sz="3600" dirty="0" smtClean="0"/>
              <a:t>The </a:t>
            </a:r>
            <a:r>
              <a:rPr lang="en-US" sz="3600" dirty="0"/>
              <a:t>research proposal is </a:t>
            </a:r>
            <a:r>
              <a:rPr lang="en-US" sz="3600" b="1" dirty="0"/>
              <a:t>your chance to explain the significance of your project to organizations who might wish to fund or otherwise support it</a:t>
            </a:r>
            <a:r>
              <a:rPr lang="en-US" sz="3600" dirty="0"/>
              <a:t>. </a:t>
            </a:r>
            <a:endParaRPr lang="en-US" sz="3600" dirty="0" smtClean="0"/>
          </a:p>
          <a:p>
            <a:r>
              <a:rPr lang="en-US" sz="3600" dirty="0" smtClean="0"/>
              <a:t>Ideally</a:t>
            </a:r>
            <a:r>
              <a:rPr lang="en-US" sz="3600" dirty="0"/>
              <a:t>, it will demonstrate the quality and importance of your project as well as your ability to conduct the proposed research</a:t>
            </a:r>
            <a:r>
              <a:rPr lang="en-US" sz="3600" dirty="0" smtClean="0"/>
              <a:t>.</a:t>
            </a:r>
            <a:endParaRPr lang="en-US" sz="3600" dirty="0"/>
          </a:p>
        </p:txBody>
      </p:sp>
    </p:spTree>
    <p:extLst>
      <p:ext uri="{BB962C8B-B14F-4D97-AF65-F5344CB8AC3E}">
        <p14:creationId xmlns:p14="http://schemas.microsoft.com/office/powerpoint/2010/main" val="231376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1"/>
            <a:r>
              <a:rPr lang="en-US" sz="4000" dirty="0" smtClean="0"/>
              <a:t>1). It </a:t>
            </a:r>
            <a:r>
              <a:rPr lang="en-US" sz="4000" dirty="0"/>
              <a:t>makes the researchers intentions to engage in research known</a:t>
            </a:r>
          </a:p>
          <a:p>
            <a:pPr lvl="1"/>
            <a:r>
              <a:rPr lang="en-US" sz="4000" dirty="0" smtClean="0"/>
              <a:t>2). It </a:t>
            </a:r>
            <a:r>
              <a:rPr lang="en-US" sz="4000" dirty="0"/>
              <a:t>enables the researcher to plan and review the steps involved in the study</a:t>
            </a:r>
          </a:p>
          <a:p>
            <a:pPr lvl="1"/>
            <a:r>
              <a:rPr lang="en-US" sz="4000" dirty="0" smtClean="0"/>
              <a:t>3). It </a:t>
            </a:r>
            <a:r>
              <a:rPr lang="en-US" sz="4000" dirty="0"/>
              <a:t>provides a justification for funding in business and </a:t>
            </a:r>
            <a:r>
              <a:rPr lang="en-US" sz="4000" dirty="0" smtClean="0"/>
              <a:t>consultancy</a:t>
            </a:r>
            <a:endParaRPr lang="en-US" sz="4000" dirty="0"/>
          </a:p>
        </p:txBody>
      </p:sp>
    </p:spTree>
    <p:extLst>
      <p:ext uri="{BB962C8B-B14F-4D97-AF65-F5344CB8AC3E}">
        <p14:creationId xmlns:p14="http://schemas.microsoft.com/office/powerpoint/2010/main" val="1612027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1"/>
            <a:r>
              <a:rPr lang="en-US" sz="4000" dirty="0"/>
              <a:t>4). It serves as a guide for the study</a:t>
            </a:r>
          </a:p>
          <a:p>
            <a:pPr lvl="1"/>
            <a:r>
              <a:rPr lang="en-US" sz="4000" dirty="0"/>
              <a:t>5). It provides a basis for the evaluation of the document</a:t>
            </a:r>
          </a:p>
          <a:p>
            <a:pPr lvl="1"/>
            <a:r>
              <a:rPr lang="en-US" sz="4000" dirty="0"/>
              <a:t>6). It helps the researcher avoid the tiring and time consuming alterations once the study has started</a:t>
            </a:r>
          </a:p>
          <a:p>
            <a:endParaRPr lang="en-US" dirty="0"/>
          </a:p>
        </p:txBody>
      </p:sp>
    </p:spTree>
    <p:extLst>
      <p:ext uri="{BB962C8B-B14F-4D97-AF65-F5344CB8AC3E}">
        <p14:creationId xmlns:p14="http://schemas.microsoft.com/office/powerpoint/2010/main" val="3414416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1"/>
            <a:r>
              <a:rPr lang="en-US" sz="3200" dirty="0" smtClean="0"/>
              <a:t>7). It </a:t>
            </a:r>
            <a:r>
              <a:rPr lang="en-US" sz="3200" dirty="0"/>
              <a:t>forces time management and budget estimates</a:t>
            </a:r>
          </a:p>
          <a:p>
            <a:pPr lvl="1"/>
            <a:r>
              <a:rPr lang="en-US" sz="3200" dirty="0" smtClean="0"/>
              <a:t>8). It </a:t>
            </a:r>
            <a:r>
              <a:rPr lang="en-US" sz="3200" dirty="0"/>
              <a:t>provides an opportunity for the researcher to discuss the work efforts of others who have worked on related areas</a:t>
            </a:r>
          </a:p>
          <a:p>
            <a:pPr lvl="1"/>
            <a:r>
              <a:rPr lang="en-US" sz="3200" dirty="0" smtClean="0"/>
              <a:t>9). It </a:t>
            </a:r>
            <a:r>
              <a:rPr lang="en-US" sz="3200" dirty="0"/>
              <a:t>enables the researcher to suggest the data that can be used to solve the problem and how it will be gathered, treated and interpreted.</a:t>
            </a:r>
          </a:p>
          <a:p>
            <a:endParaRPr lang="en-US" dirty="0"/>
          </a:p>
          <a:p>
            <a:endParaRPr lang="en-US" dirty="0"/>
          </a:p>
        </p:txBody>
      </p:sp>
    </p:spTree>
    <p:extLst>
      <p:ext uri="{BB962C8B-B14F-4D97-AF65-F5344CB8AC3E}">
        <p14:creationId xmlns:p14="http://schemas.microsoft.com/office/powerpoint/2010/main" val="1303712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Research Proposal and Report Format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All </a:t>
            </a:r>
            <a:r>
              <a:rPr lang="en-US" dirty="0"/>
              <a:t>research proposals and reports use roughly the same format. </a:t>
            </a:r>
            <a:endParaRPr lang="en-US" dirty="0" smtClean="0"/>
          </a:p>
          <a:p>
            <a:r>
              <a:rPr lang="en-US" dirty="0" smtClean="0"/>
              <a:t>The </a:t>
            </a:r>
            <a:r>
              <a:rPr lang="en-US" dirty="0"/>
              <a:t>basic rules for research proposal and report writing can be applied to any research discipline. </a:t>
            </a:r>
            <a:endParaRPr lang="en-US" dirty="0" smtClean="0"/>
          </a:p>
          <a:p>
            <a:r>
              <a:rPr lang="en-US" dirty="0" smtClean="0"/>
              <a:t>They </a:t>
            </a:r>
            <a:r>
              <a:rPr lang="en-US" dirty="0"/>
              <a:t>are also applicable in different institutions but with a difference in where the sections are placed. </a:t>
            </a:r>
            <a:endParaRPr lang="en-US" dirty="0" smtClean="0"/>
          </a:p>
          <a:p>
            <a:r>
              <a:rPr lang="en-US" dirty="0" smtClean="0"/>
              <a:t>The </a:t>
            </a:r>
            <a:r>
              <a:rPr lang="en-US" dirty="0"/>
              <a:t>same rules apply to writing a proposal, a thesis, a dissertation, or any business research report.</a:t>
            </a:r>
          </a:p>
          <a:p>
            <a:endParaRPr lang="en-US" dirty="0"/>
          </a:p>
        </p:txBody>
      </p:sp>
    </p:spTree>
    <p:extLst>
      <p:ext uri="{BB962C8B-B14F-4D97-AF65-F5344CB8AC3E}">
        <p14:creationId xmlns:p14="http://schemas.microsoft.com/office/powerpoint/2010/main" val="3161135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Research Proposal and Report</a:t>
            </a:r>
            <a:r>
              <a:rPr lang="en-US" dirty="0"/>
              <a:t/>
            </a:r>
            <a:br>
              <a:rPr lang="en-US" dirty="0"/>
            </a:br>
            <a:endParaRPr lang="en-US" dirty="0"/>
          </a:p>
        </p:txBody>
      </p:sp>
      <p:sp>
        <p:nvSpPr>
          <p:cNvPr id="3" name="Content Placeholder 2"/>
          <p:cNvSpPr>
            <a:spLocks noGrp="1"/>
          </p:cNvSpPr>
          <p:nvPr>
            <p:ph idx="1"/>
          </p:nvPr>
        </p:nvSpPr>
        <p:spPr/>
        <p:txBody>
          <a:bodyPr/>
          <a:lstStyle/>
          <a:p>
            <a:r>
              <a:rPr lang="en-US" b="1" u="sng" dirty="0" smtClean="0"/>
              <a:t>General </a:t>
            </a:r>
            <a:r>
              <a:rPr lang="en-US" b="1" u="sng" dirty="0"/>
              <a:t>considerations</a:t>
            </a:r>
            <a:endParaRPr lang="en-US" dirty="0"/>
          </a:p>
          <a:p>
            <a:r>
              <a:rPr lang="en-US" dirty="0"/>
              <a:t>The research proposal has three chapters written in future tense while the project papers usually have five chapters with well-established sections in each chapter written in past tense. </a:t>
            </a:r>
          </a:p>
          <a:p>
            <a:r>
              <a:rPr lang="en-US" dirty="0"/>
              <a:t>Nearly all proposals follow the same format although there may be slight differences between an academic and a business research proposal. </a:t>
            </a:r>
            <a:endParaRPr lang="en-US" dirty="0" smtClean="0"/>
          </a:p>
          <a:p>
            <a:r>
              <a:rPr lang="en-US" dirty="0" smtClean="0"/>
              <a:t>The </a:t>
            </a:r>
            <a:r>
              <a:rPr lang="en-US" dirty="0"/>
              <a:t>arrangement of the sections in an academic proposal may also differ from one institution to another or from one faculty/ school to another in the same institution. </a:t>
            </a:r>
          </a:p>
        </p:txBody>
      </p:sp>
    </p:spTree>
    <p:extLst>
      <p:ext uri="{BB962C8B-B14F-4D97-AF65-F5344CB8AC3E}">
        <p14:creationId xmlns:p14="http://schemas.microsoft.com/office/powerpoint/2010/main" val="3024484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proposal is mainly the first three chapters of the final paper except that it's written in future tense. </a:t>
            </a:r>
            <a:endParaRPr lang="en-US" dirty="0" smtClean="0"/>
          </a:p>
          <a:p>
            <a:r>
              <a:rPr lang="en-US" dirty="0"/>
              <a:t>There are three broad sections in a research proposal: introduction, literature review and methodology.</a:t>
            </a:r>
          </a:p>
          <a:p>
            <a:pPr marL="514350" indent="-514350">
              <a:buFont typeface="+mj-lt"/>
              <a:buAutoNum type="alphaLcParenR"/>
            </a:pPr>
            <a:r>
              <a:rPr lang="en-US" dirty="0"/>
              <a:t>The introduction is written in the present tense.</a:t>
            </a:r>
          </a:p>
          <a:p>
            <a:pPr marL="514350" indent="-514350">
              <a:buFont typeface="+mj-lt"/>
              <a:buAutoNum type="alphaLcParenR"/>
            </a:pPr>
            <a:r>
              <a:rPr lang="en-US" dirty="0"/>
              <a:t>The literature review is written in the past tense.</a:t>
            </a:r>
          </a:p>
          <a:p>
            <a:pPr marL="514350" indent="-514350">
              <a:buFont typeface="+mj-lt"/>
              <a:buAutoNum type="alphaLcParenR"/>
            </a:pPr>
            <a:r>
              <a:rPr lang="en-US" dirty="0"/>
              <a:t>The methodology is written in the future tense.</a:t>
            </a:r>
          </a:p>
          <a:p>
            <a:endParaRPr lang="en-US" dirty="0"/>
          </a:p>
          <a:p>
            <a:endParaRPr lang="en-US" dirty="0"/>
          </a:p>
        </p:txBody>
      </p:sp>
    </p:spTree>
    <p:extLst>
      <p:ext uri="{BB962C8B-B14F-4D97-AF65-F5344CB8AC3E}">
        <p14:creationId xmlns:p14="http://schemas.microsoft.com/office/powerpoint/2010/main" val="3196264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dirty="0"/>
          </a:p>
          <a:p>
            <a:r>
              <a:rPr lang="en-US" dirty="0"/>
              <a:t>The most commonly used style for writing research reports in Kenya is the </a:t>
            </a:r>
            <a:r>
              <a:rPr lang="en-US" i="1" dirty="0"/>
              <a:t>American Psychological Association</a:t>
            </a:r>
            <a:r>
              <a:rPr lang="en-US" dirty="0"/>
              <a:t> (APA). </a:t>
            </a:r>
          </a:p>
          <a:p>
            <a:r>
              <a:rPr lang="en-US" dirty="0"/>
              <a:t>Among the key features in this style include the following basic rules:</a:t>
            </a:r>
          </a:p>
          <a:p>
            <a:r>
              <a:rPr lang="en-US" dirty="0"/>
              <a:t>Avoid the use of first person pronouns e.g. </a:t>
            </a:r>
            <a:r>
              <a:rPr lang="en-US" i="1" dirty="0"/>
              <a:t>I will</a:t>
            </a:r>
            <a:r>
              <a:rPr lang="en-US" dirty="0"/>
              <a:t>, instead refer to yourself or the research team in third person e.g. </a:t>
            </a:r>
            <a:r>
              <a:rPr lang="en-US" i="1" dirty="0"/>
              <a:t>The researcher will ...</a:t>
            </a:r>
            <a:r>
              <a:rPr lang="en-US" dirty="0"/>
              <a:t>" or "</a:t>
            </a:r>
            <a:r>
              <a:rPr lang="en-US" i="1" dirty="0"/>
              <a:t>The research team will ...</a:t>
            </a:r>
            <a:r>
              <a:rPr lang="en-US" dirty="0"/>
              <a:t>”</a:t>
            </a:r>
          </a:p>
          <a:p>
            <a:endParaRPr lang="en-US" dirty="0"/>
          </a:p>
        </p:txBody>
      </p:sp>
    </p:spTree>
    <p:extLst>
      <p:ext uri="{BB962C8B-B14F-4D97-AF65-F5344CB8AC3E}">
        <p14:creationId xmlns:p14="http://schemas.microsoft.com/office/powerpoint/2010/main" val="78735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Business Research</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smtClean="0"/>
              <a:t>Business </a:t>
            </a:r>
            <a:r>
              <a:rPr lang="en-US" dirty="0"/>
              <a:t>research helps to identify opportunities and threats.</a:t>
            </a:r>
          </a:p>
          <a:p>
            <a:pPr lvl="0">
              <a:buFont typeface="Wingdings" panose="05000000000000000000" pitchFamily="2" charset="2"/>
              <a:buChar char="Ø"/>
            </a:pPr>
            <a:r>
              <a:rPr lang="en-US" dirty="0"/>
              <a:t>It helps identify problems and using this information, wise decisions can be made to tackle the issue appropriately.</a:t>
            </a:r>
          </a:p>
          <a:p>
            <a:pPr lvl="0">
              <a:buFont typeface="Wingdings" panose="05000000000000000000" pitchFamily="2" charset="2"/>
              <a:buChar char="Ø"/>
            </a:pPr>
            <a:r>
              <a:rPr lang="en-US" dirty="0"/>
              <a:t>It helps to understand customers better and hence can be useful to communicate better with the customers or stakeholders.</a:t>
            </a:r>
          </a:p>
          <a:p>
            <a:pPr lvl="0">
              <a:buFont typeface="Wingdings" panose="05000000000000000000" pitchFamily="2" charset="2"/>
              <a:buChar char="Ø"/>
            </a:pPr>
            <a:r>
              <a:rPr lang="en-US" dirty="0"/>
              <a:t>Risks and uncertainties can be minimized by conducting business research in </a:t>
            </a:r>
            <a:r>
              <a:rPr lang="en-US" dirty="0" smtClean="0"/>
              <a:t>advance.</a:t>
            </a:r>
          </a:p>
          <a:p>
            <a:pPr lvl="0">
              <a:buFont typeface="Wingdings" panose="05000000000000000000" pitchFamily="2" charset="2"/>
              <a:buChar char="Ø"/>
            </a:pPr>
            <a:r>
              <a:rPr lang="en-US" dirty="0" smtClean="0"/>
              <a:t>Business </a:t>
            </a:r>
            <a:r>
              <a:rPr lang="en-US" dirty="0"/>
              <a:t>research helps to measure reputation</a:t>
            </a:r>
          </a:p>
          <a:p>
            <a:endParaRPr lang="en-US" dirty="0"/>
          </a:p>
        </p:txBody>
      </p:sp>
    </p:spTree>
    <p:extLst>
      <p:ext uri="{BB962C8B-B14F-4D97-AF65-F5344CB8AC3E}">
        <p14:creationId xmlns:p14="http://schemas.microsoft.com/office/powerpoint/2010/main" val="25694353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The </a:t>
            </a:r>
            <a:r>
              <a:rPr lang="en-US" b="1" u="sng" dirty="0"/>
              <a:t>research proposal style, layout, and page formatting</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Title </a:t>
            </a:r>
            <a:r>
              <a:rPr lang="en-US" b="1" dirty="0"/>
              <a:t>page</a:t>
            </a:r>
            <a:endParaRPr lang="en-US" dirty="0"/>
          </a:p>
          <a:p>
            <a:r>
              <a:rPr lang="en-US" dirty="0"/>
              <a:t>All text on the title page is centered vertically and horizontally. </a:t>
            </a:r>
            <a:endParaRPr lang="en-US" dirty="0" smtClean="0"/>
          </a:p>
          <a:p>
            <a:r>
              <a:rPr lang="en-US" dirty="0" smtClean="0"/>
              <a:t>The </a:t>
            </a:r>
            <a:r>
              <a:rPr lang="en-US" dirty="0"/>
              <a:t>title page has no page number and it is not counted in any page numbering.</a:t>
            </a:r>
          </a:p>
          <a:p>
            <a:endParaRPr lang="en-US" dirty="0"/>
          </a:p>
        </p:txBody>
      </p:sp>
    </p:spTree>
    <p:extLst>
      <p:ext uri="{BB962C8B-B14F-4D97-AF65-F5344CB8AC3E}">
        <p14:creationId xmlns:p14="http://schemas.microsoft.com/office/powerpoint/2010/main" val="962228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Length, Spacing and Font Size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length of the research project/thesis report should be approximately 20,000-30,000 words (roughly 80-100 pages including references and appendices). </a:t>
            </a:r>
            <a:endParaRPr lang="en-US" dirty="0" smtClean="0"/>
          </a:p>
          <a:p>
            <a:r>
              <a:rPr lang="en-US" dirty="0" smtClean="0"/>
              <a:t>One </a:t>
            </a:r>
            <a:r>
              <a:rPr lang="en-US" dirty="0"/>
              <a:t>and a half (1.5) or double line spacing and a standard font size of 12 should be used for the text and front matter materials except for the title page and tables where different line spacing and fonts may be used. </a:t>
            </a:r>
            <a:endParaRPr lang="en-US" dirty="0" smtClean="0"/>
          </a:p>
          <a:p>
            <a:r>
              <a:rPr lang="en-US" dirty="0" smtClean="0"/>
              <a:t>The </a:t>
            </a:r>
            <a:r>
              <a:rPr lang="en-US" dirty="0"/>
              <a:t>final document should be of laser print quality. </a:t>
            </a:r>
            <a:endParaRPr lang="en-US" dirty="0" smtClean="0"/>
          </a:p>
          <a:p>
            <a:r>
              <a:rPr lang="en-US" dirty="0" smtClean="0"/>
              <a:t>The </a:t>
            </a:r>
            <a:r>
              <a:rPr lang="en-US" dirty="0"/>
              <a:t>print quality should be dark and clean.</a:t>
            </a:r>
          </a:p>
          <a:p>
            <a:endParaRPr lang="en-US" dirty="0"/>
          </a:p>
        </p:txBody>
      </p:sp>
    </p:spTree>
    <p:extLst>
      <p:ext uri="{BB962C8B-B14F-4D97-AF65-F5344CB8AC3E}">
        <p14:creationId xmlns:p14="http://schemas.microsoft.com/office/powerpoint/2010/main" val="2094798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layout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b="1" dirty="0"/>
              <a:t>margins</a:t>
            </a:r>
            <a:r>
              <a:rPr lang="en-US" dirty="0"/>
              <a:t> throughout the report or manuscript should be at least 25mm or 1 inch on the right, top and bottom. </a:t>
            </a:r>
            <a:endParaRPr lang="en-US" dirty="0" smtClean="0"/>
          </a:p>
          <a:p>
            <a:r>
              <a:rPr lang="en-US" dirty="0" smtClean="0"/>
              <a:t>The </a:t>
            </a:r>
            <a:r>
              <a:rPr lang="en-US" dirty="0"/>
              <a:t>left hand margin must be set to 30mm or 1¼ inches to allow for binding. </a:t>
            </a:r>
            <a:endParaRPr lang="en-US" dirty="0" smtClean="0"/>
          </a:p>
          <a:p>
            <a:r>
              <a:rPr lang="en-US" dirty="0" smtClean="0"/>
              <a:t>Larger </a:t>
            </a:r>
            <a:r>
              <a:rPr lang="en-US" dirty="0"/>
              <a:t>tables may be typed in smaller fonts in order to maintain standard margins.</a:t>
            </a:r>
          </a:p>
          <a:p>
            <a:r>
              <a:rPr lang="en-US" dirty="0"/>
              <a:t>Left margin: 1¼</a:t>
            </a:r>
            <a:r>
              <a:rPr lang="en-US" b="1" dirty="0"/>
              <a:t> </a:t>
            </a:r>
            <a:r>
              <a:rPr lang="en-US" dirty="0"/>
              <a:t>"</a:t>
            </a:r>
            <a:br>
              <a:rPr lang="en-US" dirty="0"/>
            </a:br>
            <a:r>
              <a:rPr lang="en-US" dirty="0"/>
              <a:t>Right margin: 1"</a:t>
            </a:r>
            <a:br>
              <a:rPr lang="en-US" dirty="0"/>
            </a:br>
            <a:r>
              <a:rPr lang="en-US" dirty="0"/>
              <a:t>Top margin: 1"</a:t>
            </a:r>
            <a:br>
              <a:rPr lang="en-US" dirty="0"/>
            </a:br>
            <a:r>
              <a:rPr lang="en-US" dirty="0"/>
              <a:t>Bottom margin: 1"</a:t>
            </a:r>
          </a:p>
          <a:p>
            <a:endParaRPr lang="en-US" dirty="0"/>
          </a:p>
        </p:txBody>
      </p:sp>
    </p:spTree>
    <p:extLst>
      <p:ext uri="{BB962C8B-B14F-4D97-AF65-F5344CB8AC3E}">
        <p14:creationId xmlns:p14="http://schemas.microsoft.com/office/powerpoint/2010/main" val="2427155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Numbers and Percentages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Numbers </a:t>
            </a:r>
            <a:r>
              <a:rPr lang="en-US" dirty="0"/>
              <a:t>in text should be typed in “Arabic numbers”. For example Chapter 1, Table 2 or Figure 3. </a:t>
            </a:r>
            <a:endParaRPr lang="en-US" dirty="0" smtClean="0"/>
          </a:p>
          <a:p>
            <a:r>
              <a:rPr lang="en-US" dirty="0" smtClean="0"/>
              <a:t>A </a:t>
            </a:r>
            <a:r>
              <a:rPr lang="en-US" dirty="0"/>
              <a:t>sentence cannot begin with a number. A number beginning a sentence must be spelt out in words. For example: “Twenty-five of the union representatives rejected the employer’s offer”. </a:t>
            </a:r>
            <a:endParaRPr lang="en-US" dirty="0" smtClean="0"/>
          </a:p>
          <a:p>
            <a:r>
              <a:rPr lang="en-US" dirty="0" smtClean="0"/>
              <a:t>Similarly</a:t>
            </a:r>
            <a:r>
              <a:rPr lang="en-US" dirty="0"/>
              <a:t>, percentages should be written in words when they begin a sentence. For example, “Sixty-five percent of the senior managers in the company were local citizens while 35 percent were foreigners”. </a:t>
            </a:r>
          </a:p>
          <a:p>
            <a:endParaRPr lang="en-US" dirty="0"/>
          </a:p>
        </p:txBody>
      </p:sp>
    </p:spTree>
    <p:extLst>
      <p:ext uri="{BB962C8B-B14F-4D97-AF65-F5344CB8AC3E}">
        <p14:creationId xmlns:p14="http://schemas.microsoft.com/office/powerpoint/2010/main" val="1552910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numbering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Pages </a:t>
            </a:r>
            <a:r>
              <a:rPr lang="en-US" dirty="0"/>
              <a:t>are numbered in </a:t>
            </a:r>
            <a:r>
              <a:rPr lang="en-US" dirty="0" err="1"/>
              <a:t>arabic</a:t>
            </a:r>
            <a:r>
              <a:rPr lang="en-US" dirty="0"/>
              <a:t> at the bottom </a:t>
            </a:r>
            <a:r>
              <a:rPr lang="en-US" dirty="0" err="1"/>
              <a:t>centre</a:t>
            </a:r>
            <a:r>
              <a:rPr lang="en-US" dirty="0"/>
              <a:t> although in some places it is at the top right. </a:t>
            </a:r>
            <a:endParaRPr lang="en-US" dirty="0" smtClean="0"/>
          </a:p>
          <a:p>
            <a:r>
              <a:rPr lang="en-US" dirty="0" smtClean="0"/>
              <a:t>There </a:t>
            </a:r>
            <a:r>
              <a:rPr lang="en-US" dirty="0"/>
              <a:t>should be 1" of white space from the top of the page number to the top of the paper. </a:t>
            </a:r>
            <a:endParaRPr lang="en-US" dirty="0" smtClean="0"/>
          </a:p>
          <a:p>
            <a:r>
              <a:rPr lang="en-US" dirty="0" smtClean="0"/>
              <a:t>Numeric </a:t>
            </a:r>
            <a:r>
              <a:rPr lang="en-US" dirty="0"/>
              <a:t>page numbering begins with the first page of Chapter one (although a page number is not placed on page 1). </a:t>
            </a:r>
          </a:p>
          <a:p>
            <a:r>
              <a:rPr lang="en-US" dirty="0"/>
              <a:t>Preliminary pages should be numbered using roman numbers </a:t>
            </a:r>
            <a:r>
              <a:rPr lang="en-US" dirty="0" err="1"/>
              <a:t>e.g</a:t>
            </a:r>
            <a:r>
              <a:rPr lang="en-US" dirty="0"/>
              <a:t> </a:t>
            </a:r>
            <a:r>
              <a:rPr lang="en-US" dirty="0" err="1"/>
              <a:t>i</a:t>
            </a:r>
            <a:r>
              <a:rPr lang="en-US" dirty="0"/>
              <a:t>, ii, iii, iv, v </a:t>
            </a:r>
            <a:r>
              <a:rPr lang="en-US" dirty="0" err="1"/>
              <a:t>etc</a:t>
            </a:r>
            <a:endParaRPr lang="en-US" dirty="0"/>
          </a:p>
          <a:p>
            <a:endParaRPr lang="en-US" dirty="0"/>
          </a:p>
        </p:txBody>
      </p:sp>
    </p:spTree>
    <p:extLst>
      <p:ext uri="{BB962C8B-B14F-4D97-AF65-F5344CB8AC3E}">
        <p14:creationId xmlns:p14="http://schemas.microsoft.com/office/powerpoint/2010/main" val="34574783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Spacing and justification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Print </a:t>
            </a:r>
            <a:r>
              <a:rPr lang="en-US" dirty="0"/>
              <a:t>only on one side of the paper. </a:t>
            </a:r>
            <a:endParaRPr lang="en-US" dirty="0" smtClean="0"/>
          </a:p>
          <a:p>
            <a:r>
              <a:rPr lang="en-US" dirty="0" smtClean="0"/>
              <a:t>The </a:t>
            </a:r>
            <a:r>
              <a:rPr lang="en-US" dirty="0"/>
              <a:t>text should be double-spaced, except for long quotations and the bibliography (which are single-spaced). </a:t>
            </a:r>
            <a:endParaRPr lang="en-US" dirty="0" smtClean="0"/>
          </a:p>
          <a:p>
            <a:r>
              <a:rPr lang="en-US" dirty="0" smtClean="0"/>
              <a:t>It </a:t>
            </a:r>
            <a:r>
              <a:rPr lang="en-US" dirty="0"/>
              <a:t>is advisable to leave one blank line between a section heading and the text that follows it, this makes your work more presentable. </a:t>
            </a:r>
            <a:endParaRPr lang="en-US" dirty="0" smtClean="0"/>
          </a:p>
          <a:p>
            <a:r>
              <a:rPr lang="en-US" dirty="0" smtClean="0"/>
              <a:t>Do </a:t>
            </a:r>
            <a:r>
              <a:rPr lang="en-US" dirty="0"/>
              <a:t>not right-justify text. </a:t>
            </a:r>
          </a:p>
          <a:p>
            <a:endParaRPr lang="en-US" dirty="0"/>
          </a:p>
        </p:txBody>
      </p:sp>
    </p:spTree>
    <p:extLst>
      <p:ext uri="{BB962C8B-B14F-4D97-AF65-F5344CB8AC3E}">
        <p14:creationId xmlns:p14="http://schemas.microsoft.com/office/powerpoint/2010/main" val="3945463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Font </a:t>
            </a:r>
            <a:r>
              <a:rPr lang="en-US" b="1" dirty="0"/>
              <a:t>face and size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recommended that the font should be 12 points. </a:t>
            </a:r>
            <a:endParaRPr lang="en-US" dirty="0" smtClean="0"/>
          </a:p>
          <a:p>
            <a:r>
              <a:rPr lang="en-US" dirty="0" smtClean="0"/>
              <a:t>You </a:t>
            </a:r>
            <a:r>
              <a:rPr lang="en-US" dirty="0"/>
              <a:t>should ensure that the same font is used throughout your </a:t>
            </a:r>
            <a:r>
              <a:rPr lang="en-US" dirty="0" smtClean="0"/>
              <a:t>work.</a:t>
            </a:r>
          </a:p>
          <a:p>
            <a:r>
              <a:rPr lang="en-US" dirty="0" smtClean="0"/>
              <a:t>Despite </a:t>
            </a:r>
            <a:r>
              <a:rPr lang="en-US" dirty="0"/>
              <a:t>the requirement for font uniformity it is advisable to use a different font for tables and graphs (can use font 10) and chapter titles and section headings which may use font 14.</a:t>
            </a:r>
          </a:p>
          <a:p>
            <a:endParaRPr lang="en-US" dirty="0"/>
          </a:p>
        </p:txBody>
      </p:sp>
    </p:spTree>
    <p:extLst>
      <p:ext uri="{BB962C8B-B14F-4D97-AF65-F5344CB8AC3E}">
        <p14:creationId xmlns:p14="http://schemas.microsoft.com/office/powerpoint/2010/main" val="147281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different ways of referencing e.g. MLA, APA, </a:t>
            </a:r>
            <a:r>
              <a:rPr lang="en-US" dirty="0" err="1"/>
              <a:t>Havard</a:t>
            </a:r>
            <a:r>
              <a:rPr lang="en-US" dirty="0"/>
              <a:t> </a:t>
            </a:r>
            <a:r>
              <a:rPr lang="en-US" dirty="0" err="1"/>
              <a:t>e.t.c</a:t>
            </a:r>
            <a:r>
              <a:rPr lang="en-US" dirty="0"/>
              <a:t>, however the APA format is more widely used in Kenya. </a:t>
            </a:r>
            <a:endParaRPr lang="en-US" dirty="0" smtClean="0"/>
          </a:p>
          <a:p>
            <a:r>
              <a:rPr lang="en-US" dirty="0" smtClean="0"/>
              <a:t>Under </a:t>
            </a:r>
            <a:r>
              <a:rPr lang="en-US" dirty="0"/>
              <a:t>the APA format within the paper the authors name is followed with the year in parentheses. e.g. </a:t>
            </a:r>
            <a:r>
              <a:rPr lang="en-US" i="1" dirty="0"/>
              <a:t>Ngui (2011) argues that ……..</a:t>
            </a:r>
            <a:r>
              <a:rPr lang="en-US" dirty="0"/>
              <a:t> </a:t>
            </a:r>
          </a:p>
          <a:p>
            <a:r>
              <a:rPr lang="en-US" dirty="0"/>
              <a:t>If  you do not include the authors name as part of the text, then both the author's name and year should be enclosed in parentheses. e.g. For example: </a:t>
            </a:r>
            <a:br>
              <a:rPr lang="en-US" dirty="0"/>
            </a:br>
            <a:r>
              <a:rPr lang="en-US" i="1" dirty="0" smtClean="0"/>
              <a:t>Scholars </a:t>
            </a:r>
            <a:r>
              <a:rPr lang="en-US" i="1" dirty="0"/>
              <a:t>(Ngui, 2011; </a:t>
            </a:r>
            <a:r>
              <a:rPr lang="en-US" i="1" dirty="0" err="1"/>
              <a:t>Mutua</a:t>
            </a:r>
            <a:r>
              <a:rPr lang="en-US" i="1" dirty="0"/>
              <a:t>, 2011) found that...  </a:t>
            </a:r>
            <a:r>
              <a:rPr lang="en-US" dirty="0"/>
              <a:t>or  </a:t>
            </a:r>
            <a:r>
              <a:rPr lang="en-US" i="1" dirty="0"/>
              <a:t>employee involvement leads to improved performance (Ngui, 2011)</a:t>
            </a:r>
            <a:br>
              <a:rPr lang="en-US" i="1" dirty="0"/>
            </a:br>
            <a:r>
              <a:rPr lang="en-US" dirty="0"/>
              <a:t/>
            </a:r>
            <a:br>
              <a:rPr lang="en-US" dirty="0"/>
            </a:br>
            <a:endParaRPr lang="en-US" dirty="0"/>
          </a:p>
        </p:txBody>
      </p:sp>
    </p:spTree>
    <p:extLst>
      <p:ext uri="{BB962C8B-B14F-4D97-AF65-F5344CB8AC3E}">
        <p14:creationId xmlns:p14="http://schemas.microsoft.com/office/powerpoint/2010/main" val="3558563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A complete reference should be attached at the end of the paper. </a:t>
            </a:r>
            <a:endParaRPr lang="en-US" dirty="0" smtClean="0"/>
          </a:p>
          <a:p>
            <a:r>
              <a:rPr lang="en-US" dirty="0" smtClean="0"/>
              <a:t>It </a:t>
            </a:r>
            <a:r>
              <a:rPr lang="en-US" dirty="0"/>
              <a:t>is double spaced except single-spacing is used for a multiple-line reference. </a:t>
            </a:r>
            <a:endParaRPr lang="en-US" dirty="0" smtClean="0"/>
          </a:p>
          <a:p>
            <a:r>
              <a:rPr lang="en-US" dirty="0" smtClean="0"/>
              <a:t>The </a:t>
            </a:r>
            <a:r>
              <a:rPr lang="en-US" dirty="0"/>
              <a:t>first line of each reference is indented.</a:t>
            </a:r>
            <a:br>
              <a:rPr lang="en-US" dirty="0"/>
            </a:br>
            <a:r>
              <a:rPr lang="en-US" dirty="0" smtClean="0"/>
              <a:t>Examples</a:t>
            </a:r>
            <a:r>
              <a:rPr lang="en-US" dirty="0"/>
              <a:t>:</a:t>
            </a:r>
            <a:br>
              <a:rPr lang="en-US" dirty="0"/>
            </a:br>
            <a:r>
              <a:rPr lang="en-US" dirty="0"/>
              <a:t>     </a:t>
            </a:r>
            <a:r>
              <a:rPr lang="en-US" dirty="0" err="1"/>
              <a:t>Bradburn</a:t>
            </a:r>
            <a:r>
              <a:rPr lang="en-US" dirty="0"/>
              <a:t>, N. M., &amp; Mason, W. M. (1964). The effect of question </a:t>
            </a:r>
            <a:r>
              <a:rPr lang="en-US" dirty="0" smtClean="0"/>
              <a:t>	order </a:t>
            </a:r>
            <a:r>
              <a:rPr lang="en-US" dirty="0"/>
              <a:t>on response. </a:t>
            </a:r>
            <a:r>
              <a:rPr lang="en-US" i="1" dirty="0" smtClean="0"/>
              <a:t>Journal of </a:t>
            </a:r>
            <a:r>
              <a:rPr lang="en-US" i="1" dirty="0"/>
              <a:t>Marketing Research 1 </a:t>
            </a:r>
            <a:r>
              <a:rPr lang="en-US" dirty="0"/>
              <a:t>(4), 57-61.</a:t>
            </a:r>
            <a:br>
              <a:rPr lang="en-US" dirty="0"/>
            </a:br>
            <a:r>
              <a:rPr lang="en-US" dirty="0"/>
              <a:t>    Ngui, T. K.,  &amp; </a:t>
            </a:r>
            <a:r>
              <a:rPr lang="en-US" dirty="0" err="1"/>
              <a:t>Katua</a:t>
            </a:r>
            <a:r>
              <a:rPr lang="en-US" dirty="0"/>
              <a:t>, T.N. (2012). Introduction to Research Methods </a:t>
            </a:r>
            <a:r>
              <a:rPr lang="en-US" dirty="0" smtClean="0"/>
              <a:t>	in </a:t>
            </a:r>
            <a:r>
              <a:rPr lang="en-US" dirty="0"/>
              <a:t>Social Sciences.  </a:t>
            </a:r>
            <a:r>
              <a:rPr lang="en-US" i="1" dirty="0" smtClean="0"/>
              <a:t>Public </a:t>
            </a:r>
            <a:r>
              <a:rPr lang="en-US" i="1" dirty="0"/>
              <a:t>Opinion Quarterly</a:t>
            </a:r>
            <a:r>
              <a:rPr lang="en-US" dirty="0"/>
              <a:t> </a:t>
            </a:r>
            <a:r>
              <a:rPr lang="en-US" i="1" dirty="0"/>
              <a:t>43</a:t>
            </a:r>
            <a:r>
              <a:rPr lang="en-US" dirty="0"/>
              <a:t> (1), 92-101. </a:t>
            </a:r>
          </a:p>
          <a:p>
            <a:endParaRPr lang="en-US" dirty="0"/>
          </a:p>
          <a:p>
            <a:endParaRPr lang="en-US" dirty="0"/>
          </a:p>
        </p:txBody>
      </p:sp>
    </p:spTree>
    <p:extLst>
      <p:ext uri="{BB962C8B-B14F-4D97-AF65-F5344CB8AC3E}">
        <p14:creationId xmlns:p14="http://schemas.microsoft.com/office/powerpoint/2010/main" val="31486062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Outline of chapters and sections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RESEARCH </a:t>
            </a:r>
            <a:r>
              <a:rPr lang="en-US" b="1" dirty="0"/>
              <a:t>PROJECT/THESIS FORMAT </a:t>
            </a:r>
            <a:endParaRPr lang="en-US" dirty="0"/>
          </a:p>
          <a:p>
            <a:r>
              <a:rPr lang="en-US" dirty="0" err="1"/>
              <a:t>i</a:t>
            </a:r>
            <a:r>
              <a:rPr lang="en-US" dirty="0"/>
              <a:t>. First title page </a:t>
            </a:r>
          </a:p>
          <a:p>
            <a:r>
              <a:rPr lang="en-US" dirty="0"/>
              <a:t>ii. Second title page </a:t>
            </a:r>
          </a:p>
          <a:p>
            <a:r>
              <a:rPr lang="en-US" dirty="0"/>
              <a:t>iii. Student’s declaration </a:t>
            </a:r>
          </a:p>
          <a:p>
            <a:r>
              <a:rPr lang="en-US" dirty="0"/>
              <a:t>iv. Approval Page </a:t>
            </a:r>
          </a:p>
          <a:p>
            <a:r>
              <a:rPr lang="en-US" dirty="0"/>
              <a:t>v. Copyright page </a:t>
            </a:r>
          </a:p>
          <a:p>
            <a:r>
              <a:rPr lang="en-US" dirty="0"/>
              <a:t>vi. Abstract </a:t>
            </a:r>
          </a:p>
        </p:txBody>
      </p:sp>
    </p:spTree>
    <p:extLst>
      <p:ext uri="{BB962C8B-B14F-4D97-AF65-F5344CB8AC3E}">
        <p14:creationId xmlns:p14="http://schemas.microsoft.com/office/powerpoint/2010/main" val="16457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Financial outcomes and investments that will be needed can be planned effectively using business research.</a:t>
            </a:r>
          </a:p>
          <a:p>
            <a:pPr lvl="0">
              <a:buFont typeface="Wingdings" panose="05000000000000000000" pitchFamily="2" charset="2"/>
              <a:buChar char="Ø"/>
            </a:pPr>
            <a:r>
              <a:rPr lang="en-US" dirty="0" smtClean="0"/>
              <a:t>Research </a:t>
            </a:r>
            <a:r>
              <a:rPr lang="en-US" dirty="0"/>
              <a:t>can help track competition in the business sector.</a:t>
            </a:r>
          </a:p>
          <a:p>
            <a:pPr lvl="0">
              <a:buFont typeface="Wingdings" panose="05000000000000000000" pitchFamily="2" charset="2"/>
              <a:buChar char="Ø"/>
            </a:pPr>
            <a:r>
              <a:rPr lang="en-US" dirty="0"/>
              <a:t>Business research can enable a company to make wise decisions as to where to spend and how much. </a:t>
            </a:r>
          </a:p>
          <a:p>
            <a:pPr lvl="0">
              <a:buFont typeface="Wingdings" panose="05000000000000000000" pitchFamily="2" charset="2"/>
              <a:buChar char="Ø"/>
            </a:pPr>
            <a:r>
              <a:rPr lang="en-US" dirty="0"/>
              <a:t>Business research can enable a company to stay up-to-date with the market and its trends and appropriate innovations can be made to stay ahead in the game.</a:t>
            </a:r>
          </a:p>
          <a:p>
            <a:endParaRPr lang="en-US" dirty="0"/>
          </a:p>
          <a:p>
            <a:endParaRPr lang="en-US" dirty="0"/>
          </a:p>
        </p:txBody>
      </p:sp>
    </p:spTree>
    <p:extLst>
      <p:ext uri="{BB962C8B-B14F-4D97-AF65-F5344CB8AC3E}">
        <p14:creationId xmlns:p14="http://schemas.microsoft.com/office/powerpoint/2010/main" val="7526386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vii. Acknowledgement </a:t>
            </a:r>
          </a:p>
          <a:p>
            <a:r>
              <a:rPr lang="en-US" dirty="0"/>
              <a:t>viii. Dedication page (optional) </a:t>
            </a:r>
          </a:p>
          <a:p>
            <a:r>
              <a:rPr lang="en-US" dirty="0"/>
              <a:t>ix. Table of contents </a:t>
            </a:r>
          </a:p>
          <a:p>
            <a:r>
              <a:rPr lang="en-US" dirty="0"/>
              <a:t>x. List of tables  </a:t>
            </a:r>
          </a:p>
          <a:p>
            <a:r>
              <a:rPr lang="en-US" dirty="0"/>
              <a:t>xi. List of figures  </a:t>
            </a:r>
          </a:p>
          <a:p>
            <a:r>
              <a:rPr lang="en-US" dirty="0"/>
              <a:t>xii. Abbreviations and Acronyms </a:t>
            </a:r>
          </a:p>
          <a:p>
            <a:endParaRPr lang="en-US" dirty="0"/>
          </a:p>
        </p:txBody>
      </p:sp>
    </p:spTree>
    <p:extLst>
      <p:ext uri="{BB962C8B-B14F-4D97-AF65-F5344CB8AC3E}">
        <p14:creationId xmlns:p14="http://schemas.microsoft.com/office/powerpoint/2010/main" val="2328391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CHAPTER 1: Introduction and Background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Introduction </a:t>
            </a:r>
          </a:p>
          <a:p>
            <a:r>
              <a:rPr lang="en-US" dirty="0"/>
              <a:t> Background of the problem </a:t>
            </a:r>
          </a:p>
          <a:p>
            <a:r>
              <a:rPr lang="en-US" dirty="0"/>
              <a:t> Statement of the problem </a:t>
            </a:r>
          </a:p>
          <a:p>
            <a:r>
              <a:rPr lang="en-US" dirty="0"/>
              <a:t> Purpose of the study or general objective </a:t>
            </a:r>
          </a:p>
          <a:p>
            <a:r>
              <a:rPr lang="en-US" dirty="0"/>
              <a:t> Specific objectives  </a:t>
            </a:r>
          </a:p>
          <a:p>
            <a:r>
              <a:rPr lang="en-US" dirty="0"/>
              <a:t> Research questions or hypotheses </a:t>
            </a:r>
          </a:p>
          <a:p>
            <a:endParaRPr lang="en-US" dirty="0"/>
          </a:p>
        </p:txBody>
      </p:sp>
    </p:spTree>
    <p:extLst>
      <p:ext uri="{BB962C8B-B14F-4D97-AF65-F5344CB8AC3E}">
        <p14:creationId xmlns:p14="http://schemas.microsoft.com/office/powerpoint/2010/main" val="1349220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Justification or Significance of the study </a:t>
            </a:r>
          </a:p>
          <a:p>
            <a:r>
              <a:rPr lang="en-US" dirty="0"/>
              <a:t> Scope of the study </a:t>
            </a:r>
          </a:p>
          <a:p>
            <a:r>
              <a:rPr lang="en-US" dirty="0"/>
              <a:t> Definition of terms </a:t>
            </a:r>
          </a:p>
          <a:p>
            <a:r>
              <a:rPr lang="en-US" dirty="0"/>
              <a:t> Chapter summary</a:t>
            </a:r>
          </a:p>
          <a:p>
            <a:endParaRPr lang="en-US" dirty="0"/>
          </a:p>
        </p:txBody>
      </p:sp>
    </p:spTree>
    <p:extLst>
      <p:ext uri="{BB962C8B-B14F-4D97-AF65-F5344CB8AC3E}">
        <p14:creationId xmlns:p14="http://schemas.microsoft.com/office/powerpoint/2010/main" val="5560147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Chapter two – Literature review</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Introduction </a:t>
            </a:r>
          </a:p>
          <a:p>
            <a:r>
              <a:rPr lang="en-US" dirty="0"/>
              <a:t> Theoretical Orientation </a:t>
            </a:r>
          </a:p>
          <a:p>
            <a:r>
              <a:rPr lang="en-US" dirty="0"/>
              <a:t>General Literature Review and </a:t>
            </a:r>
          </a:p>
          <a:p>
            <a:r>
              <a:rPr lang="en-US" dirty="0"/>
              <a:t>Empirical Literature Review (include sub-sections as per the research questions or specific objectives) </a:t>
            </a:r>
          </a:p>
          <a:p>
            <a:r>
              <a:rPr lang="en-US" dirty="0"/>
              <a:t> Conceptual Framework </a:t>
            </a:r>
          </a:p>
          <a:p>
            <a:r>
              <a:rPr lang="en-US" dirty="0"/>
              <a:t> Chapter summary</a:t>
            </a:r>
          </a:p>
          <a:p>
            <a:endParaRPr lang="en-US" dirty="0"/>
          </a:p>
        </p:txBody>
      </p:sp>
    </p:spTree>
    <p:extLst>
      <p:ext uri="{BB962C8B-B14F-4D97-AF65-F5344CB8AC3E}">
        <p14:creationId xmlns:p14="http://schemas.microsoft.com/office/powerpoint/2010/main" val="15758093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CHAPTER 3: Research Methodology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Introduction </a:t>
            </a:r>
          </a:p>
          <a:p>
            <a:r>
              <a:rPr lang="en-US" dirty="0"/>
              <a:t> Research design </a:t>
            </a:r>
          </a:p>
          <a:p>
            <a:r>
              <a:rPr lang="en-US" dirty="0"/>
              <a:t> Population and sampling design </a:t>
            </a:r>
          </a:p>
          <a:p>
            <a:r>
              <a:rPr lang="en-US" dirty="0"/>
              <a:t> Data collection methods </a:t>
            </a:r>
          </a:p>
          <a:p>
            <a:r>
              <a:rPr lang="en-US" dirty="0"/>
              <a:t> Research procedures </a:t>
            </a:r>
          </a:p>
          <a:p>
            <a:r>
              <a:rPr lang="en-US" dirty="0"/>
              <a:t> Data analysis methods </a:t>
            </a:r>
          </a:p>
          <a:p>
            <a:r>
              <a:rPr lang="en-US" dirty="0"/>
              <a:t> Ethics Approval </a:t>
            </a:r>
          </a:p>
          <a:p>
            <a:r>
              <a:rPr lang="en-US" dirty="0"/>
              <a:t> Chapter summary</a:t>
            </a:r>
          </a:p>
          <a:p>
            <a:endParaRPr lang="en-US" dirty="0"/>
          </a:p>
        </p:txBody>
      </p:sp>
    </p:spTree>
    <p:extLst>
      <p:ext uri="{BB962C8B-B14F-4D97-AF65-F5344CB8AC3E}">
        <p14:creationId xmlns:p14="http://schemas.microsoft.com/office/powerpoint/2010/main" val="1029988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Chapter </a:t>
            </a:r>
            <a:r>
              <a:rPr lang="en-US" b="1" dirty="0"/>
              <a:t>4: Results and Findings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Introduction </a:t>
            </a:r>
            <a:endParaRPr lang="en-US" dirty="0"/>
          </a:p>
          <a:p>
            <a:r>
              <a:rPr lang="en-US" dirty="0"/>
              <a:t>Response rate </a:t>
            </a:r>
          </a:p>
          <a:p>
            <a:r>
              <a:rPr lang="en-US" dirty="0"/>
              <a:t>Sub heading based on demographic information </a:t>
            </a:r>
          </a:p>
          <a:p>
            <a:r>
              <a:rPr lang="en-US" dirty="0"/>
              <a:t>Sub heading based on research question or specific objective #1 </a:t>
            </a:r>
          </a:p>
          <a:p>
            <a:r>
              <a:rPr lang="en-US" dirty="0"/>
              <a:t>Sub heading based on research question or specific objective #2 </a:t>
            </a:r>
          </a:p>
          <a:p>
            <a:r>
              <a:rPr lang="en-US" dirty="0"/>
              <a:t>Sub heading based on research question or specific objective #3 </a:t>
            </a:r>
          </a:p>
          <a:p>
            <a:r>
              <a:rPr lang="en-US" dirty="0"/>
              <a:t>Chapter Summary </a:t>
            </a:r>
          </a:p>
        </p:txBody>
      </p:sp>
    </p:spTree>
    <p:extLst>
      <p:ext uri="{BB962C8B-B14F-4D97-AF65-F5344CB8AC3E}">
        <p14:creationId xmlns:p14="http://schemas.microsoft.com/office/powerpoint/2010/main" val="2497221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5: Discussion, Conclusions and Recommendations.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Introduction </a:t>
            </a:r>
          </a:p>
          <a:p>
            <a:r>
              <a:rPr lang="en-US" dirty="0"/>
              <a:t> Summary of key findings </a:t>
            </a:r>
          </a:p>
          <a:p>
            <a:r>
              <a:rPr lang="en-US" dirty="0"/>
              <a:t> Discussion </a:t>
            </a:r>
          </a:p>
          <a:p>
            <a:r>
              <a:rPr lang="en-US" dirty="0"/>
              <a:t> Conclusions </a:t>
            </a:r>
          </a:p>
          <a:p>
            <a:r>
              <a:rPr lang="en-US" dirty="0"/>
              <a:t> Recommendations for further research </a:t>
            </a:r>
          </a:p>
          <a:p>
            <a:r>
              <a:rPr lang="en-US" dirty="0"/>
              <a:t> Chapter Summary</a:t>
            </a:r>
          </a:p>
          <a:p>
            <a:endParaRPr lang="en-US" dirty="0"/>
          </a:p>
        </p:txBody>
      </p:sp>
    </p:spTree>
    <p:extLst>
      <p:ext uri="{BB962C8B-B14F-4D97-AF65-F5344CB8AC3E}">
        <p14:creationId xmlns:p14="http://schemas.microsoft.com/office/powerpoint/2010/main" val="14380398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b="1" dirty="0"/>
              <a:t>References</a:t>
            </a:r>
            <a:endParaRPr lang="en-US" dirty="0"/>
          </a:p>
          <a:p>
            <a:r>
              <a:rPr lang="en-US" b="1" dirty="0"/>
              <a:t>APPENDICES </a:t>
            </a:r>
            <a:endParaRPr lang="en-US" dirty="0"/>
          </a:p>
          <a:p>
            <a:r>
              <a:rPr lang="en-US" dirty="0"/>
              <a:t>Research permit</a:t>
            </a:r>
          </a:p>
          <a:p>
            <a:r>
              <a:rPr lang="en-US" dirty="0"/>
              <a:t>Introductory letters</a:t>
            </a:r>
          </a:p>
          <a:p>
            <a:r>
              <a:rPr lang="en-US" dirty="0"/>
              <a:t>Questionnaires</a:t>
            </a:r>
          </a:p>
          <a:p>
            <a:r>
              <a:rPr lang="en-US" dirty="0"/>
              <a:t>Work schedules</a:t>
            </a:r>
          </a:p>
          <a:p>
            <a:r>
              <a:rPr lang="en-US" dirty="0"/>
              <a:t>Interview guides</a:t>
            </a:r>
          </a:p>
          <a:p>
            <a:r>
              <a:rPr lang="en-US" dirty="0"/>
              <a:t>Observation guides</a:t>
            </a:r>
          </a:p>
          <a:p>
            <a:r>
              <a:rPr lang="en-US" dirty="0"/>
              <a:t> </a:t>
            </a:r>
          </a:p>
          <a:p>
            <a:endParaRPr lang="en-US" dirty="0"/>
          </a:p>
          <a:p>
            <a:endParaRPr lang="en-US" dirty="0"/>
          </a:p>
        </p:txBody>
      </p:sp>
    </p:spTree>
    <p:extLst>
      <p:ext uri="{BB962C8B-B14F-4D97-AF65-F5344CB8AC3E}">
        <p14:creationId xmlns:p14="http://schemas.microsoft.com/office/powerpoint/2010/main" val="23525158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Focus group guides</a:t>
            </a:r>
          </a:p>
          <a:p>
            <a:r>
              <a:rPr lang="en-US" dirty="0"/>
              <a:t>Project budget</a:t>
            </a:r>
          </a:p>
          <a:p>
            <a:r>
              <a:rPr lang="en-US" dirty="0"/>
              <a:t>Coding sheets for content analysis</a:t>
            </a:r>
          </a:p>
          <a:p>
            <a:r>
              <a:rPr lang="en-US" dirty="0"/>
              <a:t>Maps</a:t>
            </a:r>
          </a:p>
          <a:p>
            <a:r>
              <a:rPr lang="en-US" dirty="0"/>
              <a:t>photos</a:t>
            </a:r>
          </a:p>
          <a:p>
            <a:r>
              <a:rPr lang="en-US" dirty="0"/>
              <a:t>C.Vs </a:t>
            </a:r>
            <a:r>
              <a:rPr lang="en-US" dirty="0" err="1"/>
              <a:t>e.t.c</a:t>
            </a:r>
            <a:r>
              <a:rPr lang="en-US" dirty="0"/>
              <a:t>. </a:t>
            </a:r>
          </a:p>
          <a:p>
            <a:endParaRPr lang="en-US" dirty="0"/>
          </a:p>
        </p:txBody>
      </p:sp>
    </p:spTree>
    <p:extLst>
      <p:ext uri="{BB962C8B-B14F-4D97-AF65-F5344CB8AC3E}">
        <p14:creationId xmlns:p14="http://schemas.microsoft.com/office/powerpoint/2010/main" val="7767659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In some instances, the major sections may follow a six-chapters model especially for students taking MSc in Information systems. </a:t>
            </a:r>
          </a:p>
          <a:p>
            <a:r>
              <a:rPr lang="en-US" dirty="0"/>
              <a:t>In addition to the five major sections, a research project should include an abstract, reference or bibliography, and appendix for data collection instruments and other relevant materials used in the study.</a:t>
            </a:r>
          </a:p>
        </p:txBody>
      </p:sp>
    </p:spTree>
    <p:extLst>
      <p:ext uri="{BB962C8B-B14F-4D97-AF65-F5344CB8AC3E}">
        <p14:creationId xmlns:p14="http://schemas.microsoft.com/office/powerpoint/2010/main" val="178426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Business Research</a:t>
            </a:r>
            <a:r>
              <a:rPr lang="en-US" dirty="0"/>
              <a:t/>
            </a:r>
            <a:br>
              <a:rPr lang="en-US" dirty="0"/>
            </a:b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smtClean="0"/>
              <a:t>Business </a:t>
            </a:r>
            <a:r>
              <a:rPr lang="en-US" dirty="0"/>
              <a:t>research can be a high-cost affair</a:t>
            </a:r>
          </a:p>
          <a:p>
            <a:pPr lvl="0">
              <a:buFont typeface="Wingdings" panose="05000000000000000000" pitchFamily="2" charset="2"/>
              <a:buChar char="Ø"/>
            </a:pPr>
            <a:r>
              <a:rPr lang="en-US" dirty="0"/>
              <a:t>Most of the time, business research is based on assumptions</a:t>
            </a:r>
          </a:p>
          <a:p>
            <a:pPr lvl="0">
              <a:buFont typeface="Wingdings" panose="05000000000000000000" pitchFamily="2" charset="2"/>
              <a:buChar char="Ø"/>
            </a:pPr>
            <a:r>
              <a:rPr lang="en-US" dirty="0"/>
              <a:t>Business research can be time-consuming</a:t>
            </a:r>
          </a:p>
          <a:p>
            <a:pPr lvl="0">
              <a:buFont typeface="Wingdings" panose="05000000000000000000" pitchFamily="2" charset="2"/>
              <a:buChar char="Ø"/>
            </a:pPr>
            <a:r>
              <a:rPr lang="en-US" dirty="0"/>
              <a:t>Business research can sometimes give you inaccurate information, because of a biased population or a small focus group.</a:t>
            </a:r>
          </a:p>
          <a:p>
            <a:pPr lvl="0">
              <a:buFont typeface="Wingdings" panose="05000000000000000000" pitchFamily="2" charset="2"/>
              <a:buChar char="Ø"/>
            </a:pPr>
            <a:r>
              <a:rPr lang="en-US" dirty="0"/>
              <a:t>Business research results can quickly become obsolete because of the fast-changing markets</a:t>
            </a:r>
          </a:p>
          <a:p>
            <a:endParaRPr lang="en-US" dirty="0"/>
          </a:p>
        </p:txBody>
      </p:sp>
    </p:spTree>
    <p:extLst>
      <p:ext uri="{BB962C8B-B14F-4D97-AF65-F5344CB8AC3E}">
        <p14:creationId xmlns:p14="http://schemas.microsoft.com/office/powerpoint/2010/main" val="2915714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PROPOSAL/ THESES FORMAT</a:t>
            </a:r>
            <a:endParaRPr lang="en-US" dirty="0"/>
          </a:p>
        </p:txBody>
      </p:sp>
      <p:sp>
        <p:nvSpPr>
          <p:cNvPr id="3" name="Content Placeholder 2"/>
          <p:cNvSpPr>
            <a:spLocks noGrp="1"/>
          </p:cNvSpPr>
          <p:nvPr>
            <p:ph idx="1"/>
          </p:nvPr>
        </p:nvSpPr>
        <p:spPr/>
        <p:txBody>
          <a:bodyPr/>
          <a:lstStyle/>
          <a:p>
            <a:r>
              <a:rPr lang="en-US" dirty="0"/>
              <a:t>Research is a cyclic process, and it involves many logical developmental steps. </a:t>
            </a:r>
            <a:endParaRPr lang="en-US" dirty="0" smtClean="0"/>
          </a:p>
          <a:p>
            <a:r>
              <a:rPr lang="en-US" dirty="0" smtClean="0"/>
              <a:t>The </a:t>
            </a:r>
            <a:r>
              <a:rPr lang="en-US" dirty="0"/>
              <a:t>research proposal is like an architect's plan that describes your research project with an economy of words and clarity of </a:t>
            </a:r>
            <a:r>
              <a:rPr lang="en-US" dirty="0" smtClean="0"/>
              <a:t>expression.</a:t>
            </a:r>
          </a:p>
          <a:p>
            <a:r>
              <a:rPr lang="en-US" dirty="0" smtClean="0"/>
              <a:t>The </a:t>
            </a:r>
            <a:r>
              <a:rPr lang="en-US" dirty="0"/>
              <a:t>first step towards this is task encounter or selecting the topic of your research.</a:t>
            </a:r>
          </a:p>
          <a:p>
            <a:r>
              <a:rPr lang="en-US" dirty="0"/>
              <a:t>You need to identify the right research area and choose the right research topic, and this involves going through the process of discovering and then developing your topic. </a:t>
            </a:r>
          </a:p>
        </p:txBody>
      </p:sp>
    </p:spTree>
    <p:extLst>
      <p:ext uri="{BB962C8B-B14F-4D97-AF65-F5344CB8AC3E}">
        <p14:creationId xmlns:p14="http://schemas.microsoft.com/office/powerpoint/2010/main" val="34547012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Your research must make some original contribution to the knowledge in that subject area. </a:t>
            </a:r>
            <a:endParaRPr lang="en-US" dirty="0" smtClean="0"/>
          </a:p>
          <a:p>
            <a:r>
              <a:rPr lang="en-US" dirty="0" smtClean="0"/>
              <a:t>In </a:t>
            </a:r>
            <a:r>
              <a:rPr lang="en-US" dirty="0"/>
              <a:t>order to find a project in your area of interest, you can read the literature, attend professional conferences and seek the advice of experts.</a:t>
            </a:r>
          </a:p>
          <a:p>
            <a:r>
              <a:rPr lang="en-US" dirty="0"/>
              <a:t>In the  book "Research Projects and Research Proposals" (Chapin, 2004), the author highlights the different dimensions of topic selection as follows:</a:t>
            </a:r>
          </a:p>
          <a:p>
            <a:pPr lvl="0"/>
            <a:r>
              <a:rPr lang="en-US" b="1" dirty="0"/>
              <a:t>Focused vs. Extended</a:t>
            </a:r>
            <a:r>
              <a:rPr lang="en-US" dirty="0"/>
              <a:t> - The research topic, while focused enough to be clear, also must be broad enough to be interesting.</a:t>
            </a:r>
          </a:p>
          <a:p>
            <a:endParaRPr lang="en-US" dirty="0"/>
          </a:p>
          <a:p>
            <a:endParaRPr lang="en-US" dirty="0"/>
          </a:p>
        </p:txBody>
      </p:sp>
    </p:spTree>
    <p:extLst>
      <p:ext uri="{BB962C8B-B14F-4D97-AF65-F5344CB8AC3E}">
        <p14:creationId xmlns:p14="http://schemas.microsoft.com/office/powerpoint/2010/main" val="30071831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b="1" dirty="0"/>
              <a:t>Novel vs. Grounded</a:t>
            </a:r>
            <a:r>
              <a:rPr lang="en-US" dirty="0"/>
              <a:t> - While research must be novel to merit attention it must also be well-grounded in established scientific knowledge.</a:t>
            </a:r>
          </a:p>
          <a:p>
            <a:pPr lvl="0"/>
            <a:r>
              <a:rPr lang="en-US" b="1" dirty="0"/>
              <a:t>Feasible vs. Challenging</a:t>
            </a:r>
            <a:r>
              <a:rPr lang="en-US" dirty="0"/>
              <a:t> - Select a research topic that you can realistically undertake and complete with the time and resources available. </a:t>
            </a:r>
            <a:endParaRPr lang="en-US" dirty="0" smtClean="0"/>
          </a:p>
          <a:p>
            <a:pPr lvl="0"/>
            <a:r>
              <a:rPr lang="en-US" dirty="0" smtClean="0"/>
              <a:t>The </a:t>
            </a:r>
            <a:r>
              <a:rPr lang="en-US" dirty="0"/>
              <a:t>project should be a challenge to carry out, both intellectually and practically</a:t>
            </a:r>
          </a:p>
          <a:p>
            <a:pPr marL="0" lvl="0" indent="0">
              <a:buNone/>
            </a:pPr>
            <a:r>
              <a:rPr lang="en-US" dirty="0"/>
              <a:t> </a:t>
            </a:r>
          </a:p>
        </p:txBody>
      </p:sp>
    </p:spTree>
    <p:extLst>
      <p:ext uri="{BB962C8B-B14F-4D97-AF65-F5344CB8AC3E}">
        <p14:creationId xmlns:p14="http://schemas.microsoft.com/office/powerpoint/2010/main" val="819125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Theoretical vs. Empirical</a:t>
            </a:r>
            <a:r>
              <a:rPr lang="en-US" dirty="0"/>
              <a:t> - It has to be grounded in a theoretical framework and the empirical content of a proposed line of research needs to be clear.</a:t>
            </a:r>
          </a:p>
          <a:p>
            <a:endParaRPr lang="en-US" dirty="0" smtClean="0"/>
          </a:p>
          <a:p>
            <a:r>
              <a:rPr lang="en-US" dirty="0"/>
              <a:t>The second step after selecting the research topic is to identify the problem in the research area, come up with research questions and formulate the problem statement. </a:t>
            </a:r>
          </a:p>
          <a:p>
            <a:endParaRPr lang="en-US" dirty="0"/>
          </a:p>
        </p:txBody>
      </p:sp>
    </p:spTree>
    <p:extLst>
      <p:ext uri="{BB962C8B-B14F-4D97-AF65-F5344CB8AC3E}">
        <p14:creationId xmlns:p14="http://schemas.microsoft.com/office/powerpoint/2010/main" val="31553509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200" dirty="0" smtClean="0"/>
              <a:t>The </a:t>
            </a:r>
            <a:r>
              <a:rPr lang="en-US" sz="3200" dirty="0"/>
              <a:t>research problem must indicate the purpose of the study and a fundamental understanding of the topic and forms the basis of formulating the research statement. </a:t>
            </a:r>
            <a:endParaRPr lang="en-US" sz="3200" dirty="0" smtClean="0"/>
          </a:p>
          <a:p>
            <a:r>
              <a:rPr lang="en-US" sz="3200" dirty="0" smtClean="0"/>
              <a:t>The </a:t>
            </a:r>
            <a:r>
              <a:rPr lang="en-US" sz="3200" dirty="0"/>
              <a:t>research statement needs to be more specific and focused and should place the problem into the context that defines the parameters that will be investigated.</a:t>
            </a:r>
          </a:p>
          <a:p>
            <a:endParaRPr lang="en-US" dirty="0"/>
          </a:p>
        </p:txBody>
      </p:sp>
    </p:spTree>
    <p:extLst>
      <p:ext uri="{BB962C8B-B14F-4D97-AF65-F5344CB8AC3E}">
        <p14:creationId xmlns:p14="http://schemas.microsoft.com/office/powerpoint/2010/main" val="33733476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b="1" dirty="0"/>
              <a:t>Front Matter/ Preliminary pages Pagination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front matter or preliminary pages of a research project should be paginated appropriately with small Roman numbers at the bottom center of the page. </a:t>
            </a:r>
            <a:endParaRPr lang="en-US" dirty="0" smtClean="0"/>
          </a:p>
          <a:p>
            <a:pPr marL="0" indent="0">
              <a:buNone/>
            </a:pPr>
            <a:r>
              <a:rPr lang="en-US" dirty="0" smtClean="0"/>
              <a:t>The </a:t>
            </a:r>
            <a:r>
              <a:rPr lang="en-US" dirty="0"/>
              <a:t>pagination should be as follows: </a:t>
            </a:r>
          </a:p>
          <a:p>
            <a:r>
              <a:rPr lang="en-US" dirty="0" err="1"/>
              <a:t>i</a:t>
            </a:r>
            <a:r>
              <a:rPr lang="en-US" dirty="0"/>
              <a:t>. Title page is counted as </a:t>
            </a:r>
            <a:r>
              <a:rPr lang="en-US" dirty="0" err="1"/>
              <a:t>i</a:t>
            </a:r>
            <a:r>
              <a:rPr lang="en-US" dirty="0"/>
              <a:t>, but not paginated </a:t>
            </a:r>
          </a:p>
          <a:p>
            <a:r>
              <a:rPr lang="en-US" dirty="0"/>
              <a:t>ii. Student’s declaration is paginated as ii </a:t>
            </a:r>
          </a:p>
          <a:p>
            <a:r>
              <a:rPr lang="en-US" dirty="0"/>
              <a:t>iii. Copyright page is paginated as iii </a:t>
            </a:r>
          </a:p>
          <a:p>
            <a:endParaRPr lang="en-US" dirty="0"/>
          </a:p>
        </p:txBody>
      </p:sp>
    </p:spTree>
    <p:extLst>
      <p:ext uri="{BB962C8B-B14F-4D97-AF65-F5344CB8AC3E}">
        <p14:creationId xmlns:p14="http://schemas.microsoft.com/office/powerpoint/2010/main" val="2752481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iv. Abstract is paginated as iv - v </a:t>
            </a:r>
          </a:p>
          <a:p>
            <a:r>
              <a:rPr lang="en-US" dirty="0" smtClean="0"/>
              <a:t>v</a:t>
            </a:r>
            <a:r>
              <a:rPr lang="en-US" dirty="0"/>
              <a:t>. Acknowledgement is paginated depending on the abstract </a:t>
            </a:r>
          </a:p>
          <a:p>
            <a:r>
              <a:rPr lang="en-US" dirty="0"/>
              <a:t>vi. Dedication is paginated depending on the acknowledgement </a:t>
            </a:r>
          </a:p>
          <a:p>
            <a:r>
              <a:rPr lang="en-US" dirty="0"/>
              <a:t>vii. Table of content is paginated depending on the dedication </a:t>
            </a:r>
          </a:p>
          <a:p>
            <a:r>
              <a:rPr lang="en-US" dirty="0"/>
              <a:t>viii. List of tables is paginated depending on the table of content </a:t>
            </a:r>
          </a:p>
          <a:p>
            <a:r>
              <a:rPr lang="en-US" dirty="0"/>
              <a:t>ix. List of figures is paginated depending on the list of tables </a:t>
            </a:r>
          </a:p>
          <a:p>
            <a:endParaRPr lang="en-US" dirty="0"/>
          </a:p>
        </p:txBody>
      </p:sp>
    </p:spTree>
    <p:extLst>
      <p:ext uri="{BB962C8B-B14F-4D97-AF65-F5344CB8AC3E}">
        <p14:creationId xmlns:p14="http://schemas.microsoft.com/office/powerpoint/2010/main" val="4846883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Abstract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abstract is required with all research projects/thesis. </a:t>
            </a:r>
            <a:endParaRPr lang="en-US" dirty="0" smtClean="0"/>
          </a:p>
          <a:p>
            <a:r>
              <a:rPr lang="en-US" dirty="0" smtClean="0"/>
              <a:t>The </a:t>
            </a:r>
            <a:r>
              <a:rPr lang="en-US" dirty="0"/>
              <a:t>purpose of the abstract is to provide a clear and concise summary of the: </a:t>
            </a:r>
          </a:p>
          <a:p>
            <a:r>
              <a:rPr lang="en-US" dirty="0"/>
              <a:t> Purpose of the study (problem) and research questions or specific objectives </a:t>
            </a:r>
          </a:p>
          <a:p>
            <a:r>
              <a:rPr lang="en-US" dirty="0"/>
              <a:t> Research methodology used </a:t>
            </a:r>
          </a:p>
          <a:p>
            <a:r>
              <a:rPr lang="en-US" dirty="0"/>
              <a:t> Major findings and conclusions </a:t>
            </a:r>
          </a:p>
          <a:p>
            <a:r>
              <a:rPr lang="en-US" dirty="0"/>
              <a:t> Major recommendations or suggestions for improvement </a:t>
            </a:r>
          </a:p>
        </p:txBody>
      </p:sp>
    </p:spTree>
    <p:extLst>
      <p:ext uri="{BB962C8B-B14F-4D97-AF65-F5344CB8AC3E}">
        <p14:creationId xmlns:p14="http://schemas.microsoft.com/office/powerpoint/2010/main" val="10241464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3600" dirty="0"/>
              <a:t>The abstract should be approximately 400 words (not more than two pages). </a:t>
            </a:r>
            <a:endParaRPr lang="en-US" sz="3600" dirty="0" smtClean="0"/>
          </a:p>
          <a:p>
            <a:r>
              <a:rPr lang="en-US" sz="3600" dirty="0" smtClean="0"/>
              <a:t>It </a:t>
            </a:r>
            <a:r>
              <a:rPr lang="en-US" sz="3600" dirty="0"/>
              <a:t>should be prepared after the five chapters or major sections of the project report have been written but presented as front matter material in terms of sequence.</a:t>
            </a:r>
          </a:p>
          <a:p>
            <a:endParaRPr lang="en-US" dirty="0"/>
          </a:p>
          <a:p>
            <a:endParaRPr lang="en-US" dirty="0"/>
          </a:p>
        </p:txBody>
      </p:sp>
    </p:spTree>
    <p:extLst>
      <p:ext uri="{BB962C8B-B14F-4D97-AF65-F5344CB8AC3E}">
        <p14:creationId xmlns:p14="http://schemas.microsoft.com/office/powerpoint/2010/main" val="39049005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dirty="0" smtClean="0"/>
              <a:t>Chapter </a:t>
            </a:r>
            <a:r>
              <a:rPr lang="en-US" b="1" dirty="0"/>
              <a:t>One - Introduction and Background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Writing </a:t>
            </a:r>
            <a:r>
              <a:rPr lang="en-US" dirty="0"/>
              <a:t>a good introduction is key in thesis writing. </a:t>
            </a:r>
            <a:endParaRPr lang="en-US" dirty="0" smtClean="0"/>
          </a:p>
          <a:p>
            <a:r>
              <a:rPr lang="en-US" dirty="0" smtClean="0"/>
              <a:t>This </a:t>
            </a:r>
            <a:r>
              <a:rPr lang="en-US" dirty="0"/>
              <a:t>chapter is one of the most important sections of a research proposal. </a:t>
            </a:r>
            <a:endParaRPr lang="en-US" dirty="0" smtClean="0"/>
          </a:p>
          <a:p>
            <a:r>
              <a:rPr lang="en-US" dirty="0" smtClean="0"/>
              <a:t>The </a:t>
            </a:r>
            <a:r>
              <a:rPr lang="en-US" dirty="0"/>
              <a:t>introduction sets the scene and the tone for the thesis. </a:t>
            </a:r>
            <a:endParaRPr lang="en-US" dirty="0" smtClean="0"/>
          </a:p>
          <a:p>
            <a:r>
              <a:rPr lang="en-US" dirty="0" smtClean="0"/>
              <a:t>It </a:t>
            </a:r>
            <a:r>
              <a:rPr lang="en-US" dirty="0"/>
              <a:t>is your first real opportunity to highlight the main issue under study, importance and value of your work as well as to contextualize it, all in a well-written, clear and interesting manner. </a:t>
            </a:r>
            <a:endParaRPr lang="en-US" dirty="0" smtClean="0"/>
          </a:p>
        </p:txBody>
      </p:sp>
    </p:spTree>
    <p:extLst>
      <p:ext uri="{BB962C8B-B14F-4D97-AF65-F5344CB8AC3E}">
        <p14:creationId xmlns:p14="http://schemas.microsoft.com/office/powerpoint/2010/main" val="879752032"/>
      </p:ext>
    </p:extLst>
  </p:cSld>
  <p:clrMapOvr>
    <a:masterClrMapping/>
  </p:clrMapOvr>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Template>
  <TotalTime>44316</TotalTime>
  <Words>7780</Words>
  <Application>Microsoft Office PowerPoint</Application>
  <PresentationFormat>Widescreen</PresentationFormat>
  <Paragraphs>652</Paragraphs>
  <Slides>146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146</vt:i4>
      </vt:variant>
    </vt:vector>
  </HeadingPairs>
  <TitlesOfParts>
    <vt:vector size="151" baseType="lpstr">
      <vt:lpstr>Arial</vt:lpstr>
      <vt:lpstr>Calibri</vt:lpstr>
      <vt:lpstr>Calibri Light</vt:lpstr>
      <vt:lpstr>Wingdings</vt:lpstr>
      <vt:lpstr>Powerpoint Template</vt:lpstr>
      <vt:lpstr>   BUS 6220A: BUSINESS RESEARCH METHODS</vt:lpstr>
      <vt:lpstr>INTRODUCTION</vt:lpstr>
      <vt:lpstr>Cont.</vt:lpstr>
      <vt:lpstr>Cont.</vt:lpstr>
      <vt:lpstr>Cont.</vt:lpstr>
      <vt:lpstr>Cont.</vt:lpstr>
      <vt:lpstr>Advantages of Business Research</vt:lpstr>
      <vt:lpstr>Cont.</vt:lpstr>
      <vt:lpstr>Disadvantages of Business Research </vt:lpstr>
      <vt:lpstr>Importance of Business Research </vt:lpstr>
      <vt:lpstr>Cont.</vt:lpstr>
      <vt:lpstr>Cont.</vt:lpstr>
      <vt:lpstr>Cont.</vt:lpstr>
      <vt:lpstr>TYPES OF RESEARCH</vt:lpstr>
      <vt:lpstr>1. The Purpose of Research </vt:lpstr>
      <vt:lpstr>2. The Uses of Research </vt:lpstr>
      <vt:lpstr>3. The handling of time during the research </vt:lpstr>
      <vt:lpstr>4. The technique uses in research </vt:lpstr>
      <vt:lpstr>Basic research/ Pure or fundamental Research  </vt:lpstr>
      <vt:lpstr>Cont.</vt:lpstr>
      <vt:lpstr>Applied Research </vt:lpstr>
      <vt:lpstr>Cont.</vt:lpstr>
      <vt:lpstr>Action Research /participatory research</vt:lpstr>
      <vt:lpstr>Cont.</vt:lpstr>
      <vt:lpstr>Cont.</vt:lpstr>
      <vt:lpstr>Causal Research </vt:lpstr>
      <vt:lpstr>Descriptive/ observational Research  </vt:lpstr>
      <vt:lpstr>Cont.</vt:lpstr>
      <vt:lpstr>Correlation Research </vt:lpstr>
      <vt:lpstr>Qualitative research</vt:lpstr>
      <vt:lpstr>Cont.</vt:lpstr>
      <vt:lpstr>Cont.</vt:lpstr>
      <vt:lpstr>Quantitative research</vt:lpstr>
      <vt:lpstr>Cont.</vt:lpstr>
      <vt:lpstr>Cont.</vt:lpstr>
      <vt:lpstr>Cont.</vt:lpstr>
      <vt:lpstr>Evaluation research</vt:lpstr>
      <vt:lpstr>Historical research</vt:lpstr>
      <vt:lpstr>Case study-</vt:lpstr>
      <vt:lpstr>Survey research-</vt:lpstr>
      <vt:lpstr>QUALITIES OF A GOOD RESEARCH </vt:lpstr>
      <vt:lpstr>Cont.</vt:lpstr>
      <vt:lpstr>Cont.</vt:lpstr>
      <vt:lpstr>Cont.</vt:lpstr>
      <vt:lpstr>Cont.</vt:lpstr>
      <vt:lpstr>Cont.</vt:lpstr>
      <vt:lpstr>Cont.</vt:lpstr>
      <vt:lpstr>Cont.</vt:lpstr>
      <vt:lpstr>Cont.</vt:lpstr>
      <vt:lpstr>Cont.</vt:lpstr>
      <vt:lpstr>THE RESEARCH PROCESS </vt:lpstr>
      <vt:lpstr>Cont.</vt:lpstr>
      <vt:lpstr>RESEARCH PROBLEM FORMULATION </vt:lpstr>
      <vt:lpstr>Cont.</vt:lpstr>
      <vt:lpstr>Cont.</vt:lpstr>
      <vt:lpstr>The purpose of a problem statement is to:</vt:lpstr>
      <vt:lpstr>Cont.</vt:lpstr>
      <vt:lpstr>Basic characteristics of research problem </vt:lpstr>
      <vt:lpstr>THE RESEARCH PROPOSAL </vt:lpstr>
      <vt:lpstr>Cont.</vt:lpstr>
      <vt:lpstr>Cont.</vt:lpstr>
      <vt:lpstr>Importance of a research proposal </vt:lpstr>
      <vt:lpstr>Cont.</vt:lpstr>
      <vt:lpstr>Cont.</vt:lpstr>
      <vt:lpstr>Cont.</vt:lpstr>
      <vt:lpstr>The Research Proposal and Report Format </vt:lpstr>
      <vt:lpstr>The Research Proposal and Report </vt:lpstr>
      <vt:lpstr>Cont.</vt:lpstr>
      <vt:lpstr>Cont.</vt:lpstr>
      <vt:lpstr> The research proposal style, layout, and page formatting </vt:lpstr>
      <vt:lpstr>Length, Spacing and Font Size </vt:lpstr>
      <vt:lpstr>Page layout </vt:lpstr>
      <vt:lpstr>Numbers and Percentages  </vt:lpstr>
      <vt:lpstr>Page numbering </vt:lpstr>
      <vt:lpstr>Spacing and justification </vt:lpstr>
      <vt:lpstr> Font face and size </vt:lpstr>
      <vt:lpstr>References </vt:lpstr>
      <vt:lpstr>Cont.</vt:lpstr>
      <vt:lpstr>Outline of chapters and sections </vt:lpstr>
      <vt:lpstr>Cont.</vt:lpstr>
      <vt:lpstr>CHAPTER 1: Introduction and Background  </vt:lpstr>
      <vt:lpstr>Cont.</vt:lpstr>
      <vt:lpstr>Chapter two – Literature review </vt:lpstr>
      <vt:lpstr>CHAPTER 3: Research Methodology  </vt:lpstr>
      <vt:lpstr> Chapter 4: Results and Findings  </vt:lpstr>
      <vt:lpstr>Chapter 5: Discussion, Conclusions and Recommendations. </vt:lpstr>
      <vt:lpstr>Cont.</vt:lpstr>
      <vt:lpstr>Cont.</vt:lpstr>
      <vt:lpstr>Cont.</vt:lpstr>
      <vt:lpstr>PROPOSAL/ THESES FORMAT</vt:lpstr>
      <vt:lpstr>Cont.</vt:lpstr>
      <vt:lpstr>Cont.</vt:lpstr>
      <vt:lpstr>Cont.</vt:lpstr>
      <vt:lpstr>Cont.</vt:lpstr>
      <vt:lpstr> Front Matter/ Preliminary pages Pagination  </vt:lpstr>
      <vt:lpstr>Cont.</vt:lpstr>
      <vt:lpstr>The Abstract  </vt:lpstr>
      <vt:lpstr>Cont.</vt:lpstr>
      <vt:lpstr> Chapter One - Introduction and Background </vt:lpstr>
      <vt:lpstr>Cont.</vt:lpstr>
      <vt:lpstr>Cont.</vt:lpstr>
      <vt:lpstr>Cont.</vt:lpstr>
      <vt:lpstr>Introduction </vt:lpstr>
      <vt:lpstr> Background of the Study </vt:lpstr>
      <vt:lpstr>Cont.</vt:lpstr>
      <vt:lpstr>Statement of the Problem</vt:lpstr>
      <vt:lpstr> Cont.  </vt:lpstr>
      <vt:lpstr>Cont.</vt:lpstr>
      <vt:lpstr>Cont.</vt:lpstr>
      <vt:lpstr>Purpose of the Study or General Objective  </vt:lpstr>
      <vt:lpstr>Cont.</vt:lpstr>
      <vt:lpstr>Cont.</vt:lpstr>
      <vt:lpstr>Research Questions and/or Hypotheses </vt:lpstr>
      <vt:lpstr>Cont.</vt:lpstr>
      <vt:lpstr>Cont.</vt:lpstr>
      <vt:lpstr> Significance of the Study </vt:lpstr>
      <vt:lpstr>Cont.</vt:lpstr>
      <vt:lpstr> Scope of the Study </vt:lpstr>
      <vt:lpstr>Cont.</vt:lpstr>
      <vt:lpstr> Definition of Terms  </vt:lpstr>
      <vt:lpstr>Cont.</vt:lpstr>
      <vt:lpstr> Chapter Summary  </vt:lpstr>
      <vt:lpstr> Chapter two – Literature review </vt:lpstr>
      <vt:lpstr>Cont.</vt:lpstr>
      <vt:lpstr>Cont.</vt:lpstr>
      <vt:lpstr>Cont.</vt:lpstr>
      <vt:lpstr> Introduction  </vt:lpstr>
      <vt:lpstr> Theoretical orientation  </vt:lpstr>
      <vt:lpstr>Cont.</vt:lpstr>
      <vt:lpstr> Empirical Literature review  </vt:lpstr>
      <vt:lpstr>Cont.</vt:lpstr>
      <vt:lpstr> Conceptual Framework  </vt:lpstr>
      <vt:lpstr>Cont.</vt:lpstr>
      <vt:lpstr>Cont.</vt:lpstr>
      <vt:lpstr>Cont.</vt:lpstr>
      <vt:lpstr>Cont.</vt:lpstr>
      <vt:lpstr> Variables  </vt:lpstr>
      <vt:lpstr>Cont.</vt:lpstr>
      <vt:lpstr>Cont.</vt:lpstr>
      <vt:lpstr>Cont.</vt:lpstr>
      <vt:lpstr>Cont.</vt:lpstr>
      <vt:lpstr> Uses of a conceptual framework in research </vt:lpstr>
      <vt:lpstr>Cont.</vt:lpstr>
      <vt:lpstr>Cont.</vt:lpstr>
      <vt:lpstr>Chapter 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Orientation</dc:title>
  <dc:creator>Amos Njuguna</dc:creator>
  <cp:lastModifiedBy>Chris</cp:lastModifiedBy>
  <cp:revision>206</cp:revision>
  <dcterms:created xsi:type="dcterms:W3CDTF">2014-09-03T05:51:33Z</dcterms:created>
  <dcterms:modified xsi:type="dcterms:W3CDTF">2023-03-04T10:50:43Z</dcterms:modified>
</cp:coreProperties>
</file>