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7" r:id="rId3"/>
    <p:sldId id="288" r:id="rId4"/>
    <p:sldId id="275" r:id="rId5"/>
    <p:sldId id="289" r:id="rId6"/>
    <p:sldId id="290" r:id="rId7"/>
    <p:sldId id="277" r:id="rId8"/>
    <p:sldId id="291" r:id="rId9"/>
    <p:sldId id="292" r:id="rId10"/>
    <p:sldId id="293" r:id="rId11"/>
    <p:sldId id="294" r:id="rId12"/>
    <p:sldId id="295" r:id="rId13"/>
    <p:sldId id="268" r:id="rId14"/>
    <p:sldId id="297" r:id="rId15"/>
    <p:sldId id="296" r:id="rId16"/>
    <p:sldId id="29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434" autoAdjust="0"/>
  </p:normalViewPr>
  <p:slideViewPr>
    <p:cSldViewPr snapToGrid="0">
      <p:cViewPr varScale="1">
        <p:scale>
          <a:sx n="70" d="100"/>
          <a:sy n="70"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45A14-0F14-4F7E-9AE9-2DCC76277C07}"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B8277358-C53E-41DA-BD06-EBC14B2B8817}">
      <dgm:prSet/>
      <dgm:spPr/>
      <dgm:t>
        <a:bodyPr/>
        <a:lstStyle/>
        <a:p>
          <a:pPr rtl="0"/>
          <a:r>
            <a:rPr lang="en-US" smtClean="0"/>
            <a:t>Interview Questions and Response</a:t>
          </a:r>
          <a:endParaRPr lang="en-US"/>
        </a:p>
      </dgm:t>
    </dgm:pt>
    <dgm:pt modelId="{9138FA44-FA06-49CA-B5D2-C94581544027}" type="parTrans" cxnId="{2787E7DA-4306-4DCF-AC5D-49E41633DD5D}">
      <dgm:prSet/>
      <dgm:spPr/>
      <dgm:t>
        <a:bodyPr/>
        <a:lstStyle/>
        <a:p>
          <a:endParaRPr lang="en-US"/>
        </a:p>
      </dgm:t>
    </dgm:pt>
    <dgm:pt modelId="{2E501587-BD43-4297-91FD-CDC4505335A2}" type="sibTrans" cxnId="{2787E7DA-4306-4DCF-AC5D-49E41633DD5D}">
      <dgm:prSet/>
      <dgm:spPr/>
      <dgm:t>
        <a:bodyPr/>
        <a:lstStyle/>
        <a:p>
          <a:endParaRPr lang="en-US"/>
        </a:p>
      </dgm:t>
    </dgm:pt>
    <dgm:pt modelId="{6B6A54CA-67DC-4B64-BA35-1676C1738E12}">
      <dgm:prSet/>
      <dgm:spPr/>
      <dgm:t>
        <a:bodyPr/>
        <a:lstStyle/>
        <a:p>
          <a:pPr rtl="0"/>
          <a:r>
            <a:rPr lang="en-US" smtClean="0"/>
            <a:t>Description of the Community</a:t>
          </a:r>
          <a:endParaRPr lang="en-US"/>
        </a:p>
      </dgm:t>
    </dgm:pt>
    <dgm:pt modelId="{855939FE-A900-49B1-9B34-8B3A7E5994AB}" type="parTrans" cxnId="{25CE1537-E40C-4F65-ADD1-F7092D43D01C}">
      <dgm:prSet/>
      <dgm:spPr/>
      <dgm:t>
        <a:bodyPr/>
        <a:lstStyle/>
        <a:p>
          <a:endParaRPr lang="en-US"/>
        </a:p>
      </dgm:t>
    </dgm:pt>
    <dgm:pt modelId="{350BADFE-B26D-4212-845E-9ED495B17620}" type="sibTrans" cxnId="{25CE1537-E40C-4F65-ADD1-F7092D43D01C}">
      <dgm:prSet/>
      <dgm:spPr/>
      <dgm:t>
        <a:bodyPr/>
        <a:lstStyle/>
        <a:p>
          <a:endParaRPr lang="en-US"/>
        </a:p>
      </dgm:t>
    </dgm:pt>
    <dgm:pt modelId="{C357B43D-87A6-4AC8-AFD0-D413CCDE0D9E}">
      <dgm:prSet/>
      <dgm:spPr/>
      <dgm:t>
        <a:bodyPr/>
        <a:lstStyle/>
        <a:p>
          <a:pPr rtl="0"/>
          <a:r>
            <a:rPr lang="en-US" smtClean="0"/>
            <a:t>Summary of Community Assessment</a:t>
          </a:r>
          <a:endParaRPr lang="en-US"/>
        </a:p>
      </dgm:t>
    </dgm:pt>
    <dgm:pt modelId="{C35DCD85-CA71-4AD5-B1AA-BB8E2B5447DF}" type="parTrans" cxnId="{D942116E-921C-4E73-A540-FF07F02CDAEF}">
      <dgm:prSet/>
      <dgm:spPr/>
      <dgm:t>
        <a:bodyPr/>
        <a:lstStyle/>
        <a:p>
          <a:endParaRPr lang="en-US"/>
        </a:p>
      </dgm:t>
    </dgm:pt>
    <dgm:pt modelId="{FC4F6FB7-0484-49BB-955D-4F46B7C40BEA}" type="sibTrans" cxnId="{D942116E-921C-4E73-A540-FF07F02CDAEF}">
      <dgm:prSet/>
      <dgm:spPr/>
      <dgm:t>
        <a:bodyPr/>
        <a:lstStyle/>
        <a:p>
          <a:endParaRPr lang="en-US"/>
        </a:p>
      </dgm:t>
    </dgm:pt>
    <dgm:pt modelId="{FD07F26B-FAF0-4647-9BF7-4096AA63DA43}">
      <dgm:prSet/>
      <dgm:spPr/>
      <dgm:t>
        <a:bodyPr/>
        <a:lstStyle/>
        <a:p>
          <a:pPr rtl="0"/>
          <a:r>
            <a:rPr lang="en-US" smtClean="0"/>
            <a:t>Areas of Improvement</a:t>
          </a:r>
          <a:endParaRPr lang="en-US"/>
        </a:p>
      </dgm:t>
    </dgm:pt>
    <dgm:pt modelId="{95BABD64-E876-4E43-B9F4-88908BCD8A69}" type="parTrans" cxnId="{A9E7D562-2324-4B3E-B6C9-08F545B74F2A}">
      <dgm:prSet/>
      <dgm:spPr/>
      <dgm:t>
        <a:bodyPr/>
        <a:lstStyle/>
        <a:p>
          <a:endParaRPr lang="en-US"/>
        </a:p>
      </dgm:t>
    </dgm:pt>
    <dgm:pt modelId="{DD309306-7E71-4D81-93FC-DA96B93DF2C3}" type="sibTrans" cxnId="{A9E7D562-2324-4B3E-B6C9-08F545B74F2A}">
      <dgm:prSet/>
      <dgm:spPr/>
      <dgm:t>
        <a:bodyPr/>
        <a:lstStyle/>
        <a:p>
          <a:endParaRPr lang="en-US"/>
        </a:p>
      </dgm:t>
    </dgm:pt>
    <dgm:pt modelId="{DB141443-D9AD-42E4-B6AA-202219C2AC18}">
      <dgm:prSet/>
      <dgm:spPr/>
      <dgm:t>
        <a:bodyPr/>
        <a:lstStyle/>
        <a:p>
          <a:pPr rtl="0"/>
          <a:r>
            <a:rPr lang="en-US" dirty="0" smtClean="0"/>
            <a:t>Conclusion</a:t>
          </a:r>
          <a:endParaRPr lang="en-US" dirty="0"/>
        </a:p>
      </dgm:t>
    </dgm:pt>
    <dgm:pt modelId="{66150953-D58C-43DE-B244-E78A8E0C8B48}" type="parTrans" cxnId="{EC8543FC-F2A1-4BFD-A11A-0DBB3FC1379F}">
      <dgm:prSet/>
      <dgm:spPr/>
      <dgm:t>
        <a:bodyPr/>
        <a:lstStyle/>
        <a:p>
          <a:endParaRPr lang="en-US"/>
        </a:p>
      </dgm:t>
    </dgm:pt>
    <dgm:pt modelId="{79A460D3-D866-4188-915E-4BF250EFBDB3}" type="sibTrans" cxnId="{EC8543FC-F2A1-4BFD-A11A-0DBB3FC1379F}">
      <dgm:prSet/>
      <dgm:spPr/>
      <dgm:t>
        <a:bodyPr/>
        <a:lstStyle/>
        <a:p>
          <a:endParaRPr lang="en-US"/>
        </a:p>
      </dgm:t>
    </dgm:pt>
    <dgm:pt modelId="{0FAE5B94-3FCC-465C-B822-C2A43E12CAFA}" type="pres">
      <dgm:prSet presAssocID="{4A645A14-0F14-4F7E-9AE9-2DCC76277C07}" presName="linear" presStyleCnt="0">
        <dgm:presLayoutVars>
          <dgm:animLvl val="lvl"/>
          <dgm:resizeHandles val="exact"/>
        </dgm:presLayoutVars>
      </dgm:prSet>
      <dgm:spPr/>
      <dgm:t>
        <a:bodyPr/>
        <a:lstStyle/>
        <a:p>
          <a:endParaRPr lang="en-US"/>
        </a:p>
      </dgm:t>
    </dgm:pt>
    <dgm:pt modelId="{0820239A-FB6D-4805-9BD6-67D13F030755}" type="pres">
      <dgm:prSet presAssocID="{B8277358-C53E-41DA-BD06-EBC14B2B8817}" presName="parentText" presStyleLbl="node1" presStyleIdx="0" presStyleCnt="5">
        <dgm:presLayoutVars>
          <dgm:chMax val="0"/>
          <dgm:bulletEnabled val="1"/>
        </dgm:presLayoutVars>
      </dgm:prSet>
      <dgm:spPr/>
      <dgm:t>
        <a:bodyPr/>
        <a:lstStyle/>
        <a:p>
          <a:endParaRPr lang="en-US"/>
        </a:p>
      </dgm:t>
    </dgm:pt>
    <dgm:pt modelId="{3223F1AA-9D96-4C88-ABFD-32559B9B9019}" type="pres">
      <dgm:prSet presAssocID="{2E501587-BD43-4297-91FD-CDC4505335A2}" presName="spacer" presStyleCnt="0"/>
      <dgm:spPr/>
    </dgm:pt>
    <dgm:pt modelId="{AE713B74-896D-45E3-852D-D54D7006E7CC}" type="pres">
      <dgm:prSet presAssocID="{6B6A54CA-67DC-4B64-BA35-1676C1738E12}" presName="parentText" presStyleLbl="node1" presStyleIdx="1" presStyleCnt="5">
        <dgm:presLayoutVars>
          <dgm:chMax val="0"/>
          <dgm:bulletEnabled val="1"/>
        </dgm:presLayoutVars>
      </dgm:prSet>
      <dgm:spPr/>
      <dgm:t>
        <a:bodyPr/>
        <a:lstStyle/>
        <a:p>
          <a:endParaRPr lang="en-US"/>
        </a:p>
      </dgm:t>
    </dgm:pt>
    <dgm:pt modelId="{54B9F55B-F3C3-4062-8814-343DF3706262}" type="pres">
      <dgm:prSet presAssocID="{350BADFE-B26D-4212-845E-9ED495B17620}" presName="spacer" presStyleCnt="0"/>
      <dgm:spPr/>
    </dgm:pt>
    <dgm:pt modelId="{FF6AAE4B-AAE0-4C85-90E2-CED3D29C50DC}" type="pres">
      <dgm:prSet presAssocID="{C357B43D-87A6-4AC8-AFD0-D413CCDE0D9E}" presName="parentText" presStyleLbl="node1" presStyleIdx="2" presStyleCnt="5">
        <dgm:presLayoutVars>
          <dgm:chMax val="0"/>
          <dgm:bulletEnabled val="1"/>
        </dgm:presLayoutVars>
      </dgm:prSet>
      <dgm:spPr/>
      <dgm:t>
        <a:bodyPr/>
        <a:lstStyle/>
        <a:p>
          <a:endParaRPr lang="en-US"/>
        </a:p>
      </dgm:t>
    </dgm:pt>
    <dgm:pt modelId="{EEB47F08-0780-4C07-940A-3EA14DF6FADB}" type="pres">
      <dgm:prSet presAssocID="{FC4F6FB7-0484-49BB-955D-4F46B7C40BEA}" presName="spacer" presStyleCnt="0"/>
      <dgm:spPr/>
    </dgm:pt>
    <dgm:pt modelId="{EF27E15B-ADD6-4BA9-A0CE-EA07C5F1958F}" type="pres">
      <dgm:prSet presAssocID="{FD07F26B-FAF0-4647-9BF7-4096AA63DA43}" presName="parentText" presStyleLbl="node1" presStyleIdx="3" presStyleCnt="5">
        <dgm:presLayoutVars>
          <dgm:chMax val="0"/>
          <dgm:bulletEnabled val="1"/>
        </dgm:presLayoutVars>
      </dgm:prSet>
      <dgm:spPr/>
      <dgm:t>
        <a:bodyPr/>
        <a:lstStyle/>
        <a:p>
          <a:endParaRPr lang="en-US"/>
        </a:p>
      </dgm:t>
    </dgm:pt>
    <dgm:pt modelId="{AA3BF7DB-8E55-48CB-B9BD-2628E9A7519D}" type="pres">
      <dgm:prSet presAssocID="{DD309306-7E71-4D81-93FC-DA96B93DF2C3}" presName="spacer" presStyleCnt="0"/>
      <dgm:spPr/>
    </dgm:pt>
    <dgm:pt modelId="{813FDEFB-8041-4925-A71E-8D3CD73E5E83}" type="pres">
      <dgm:prSet presAssocID="{DB141443-D9AD-42E4-B6AA-202219C2AC18}" presName="parentText" presStyleLbl="node1" presStyleIdx="4" presStyleCnt="5">
        <dgm:presLayoutVars>
          <dgm:chMax val="0"/>
          <dgm:bulletEnabled val="1"/>
        </dgm:presLayoutVars>
      </dgm:prSet>
      <dgm:spPr/>
      <dgm:t>
        <a:bodyPr/>
        <a:lstStyle/>
        <a:p>
          <a:endParaRPr lang="en-US"/>
        </a:p>
      </dgm:t>
    </dgm:pt>
  </dgm:ptLst>
  <dgm:cxnLst>
    <dgm:cxn modelId="{3BCE9C36-9DB1-4CBF-80CF-66AACD7C075E}" type="presOf" srcId="{B8277358-C53E-41DA-BD06-EBC14B2B8817}" destId="{0820239A-FB6D-4805-9BD6-67D13F030755}" srcOrd="0" destOrd="0" presId="urn:microsoft.com/office/officeart/2005/8/layout/vList2"/>
    <dgm:cxn modelId="{A9E7D562-2324-4B3E-B6C9-08F545B74F2A}" srcId="{4A645A14-0F14-4F7E-9AE9-2DCC76277C07}" destId="{FD07F26B-FAF0-4647-9BF7-4096AA63DA43}" srcOrd="3" destOrd="0" parTransId="{95BABD64-E876-4E43-B9F4-88908BCD8A69}" sibTransId="{DD309306-7E71-4D81-93FC-DA96B93DF2C3}"/>
    <dgm:cxn modelId="{25CE1537-E40C-4F65-ADD1-F7092D43D01C}" srcId="{4A645A14-0F14-4F7E-9AE9-2DCC76277C07}" destId="{6B6A54CA-67DC-4B64-BA35-1676C1738E12}" srcOrd="1" destOrd="0" parTransId="{855939FE-A900-49B1-9B34-8B3A7E5994AB}" sibTransId="{350BADFE-B26D-4212-845E-9ED495B17620}"/>
    <dgm:cxn modelId="{D942116E-921C-4E73-A540-FF07F02CDAEF}" srcId="{4A645A14-0F14-4F7E-9AE9-2DCC76277C07}" destId="{C357B43D-87A6-4AC8-AFD0-D413CCDE0D9E}" srcOrd="2" destOrd="0" parTransId="{C35DCD85-CA71-4AD5-B1AA-BB8E2B5447DF}" sibTransId="{FC4F6FB7-0484-49BB-955D-4F46B7C40BEA}"/>
    <dgm:cxn modelId="{EC8543FC-F2A1-4BFD-A11A-0DBB3FC1379F}" srcId="{4A645A14-0F14-4F7E-9AE9-2DCC76277C07}" destId="{DB141443-D9AD-42E4-B6AA-202219C2AC18}" srcOrd="4" destOrd="0" parTransId="{66150953-D58C-43DE-B244-E78A8E0C8B48}" sibTransId="{79A460D3-D866-4188-915E-4BF250EFBDB3}"/>
    <dgm:cxn modelId="{5E530951-6305-4822-88B5-F47543F4993E}" type="presOf" srcId="{FD07F26B-FAF0-4647-9BF7-4096AA63DA43}" destId="{EF27E15B-ADD6-4BA9-A0CE-EA07C5F1958F}" srcOrd="0" destOrd="0" presId="urn:microsoft.com/office/officeart/2005/8/layout/vList2"/>
    <dgm:cxn modelId="{639A7DB3-33FA-4237-9E38-4DD7B3968240}" type="presOf" srcId="{6B6A54CA-67DC-4B64-BA35-1676C1738E12}" destId="{AE713B74-896D-45E3-852D-D54D7006E7CC}" srcOrd="0" destOrd="0" presId="urn:microsoft.com/office/officeart/2005/8/layout/vList2"/>
    <dgm:cxn modelId="{6050BD95-6AFE-4079-9D62-6285B835ACFD}" type="presOf" srcId="{4A645A14-0F14-4F7E-9AE9-2DCC76277C07}" destId="{0FAE5B94-3FCC-465C-B822-C2A43E12CAFA}" srcOrd="0" destOrd="0" presId="urn:microsoft.com/office/officeart/2005/8/layout/vList2"/>
    <dgm:cxn modelId="{12C85772-8D81-41A8-8AAD-B88F1CD1E14B}" type="presOf" srcId="{DB141443-D9AD-42E4-B6AA-202219C2AC18}" destId="{813FDEFB-8041-4925-A71E-8D3CD73E5E83}" srcOrd="0" destOrd="0" presId="urn:microsoft.com/office/officeart/2005/8/layout/vList2"/>
    <dgm:cxn modelId="{941D389D-E898-4A7E-BA3C-4FFA84A42CDA}" type="presOf" srcId="{C357B43D-87A6-4AC8-AFD0-D413CCDE0D9E}" destId="{FF6AAE4B-AAE0-4C85-90E2-CED3D29C50DC}" srcOrd="0" destOrd="0" presId="urn:microsoft.com/office/officeart/2005/8/layout/vList2"/>
    <dgm:cxn modelId="{2787E7DA-4306-4DCF-AC5D-49E41633DD5D}" srcId="{4A645A14-0F14-4F7E-9AE9-2DCC76277C07}" destId="{B8277358-C53E-41DA-BD06-EBC14B2B8817}" srcOrd="0" destOrd="0" parTransId="{9138FA44-FA06-49CA-B5D2-C94581544027}" sibTransId="{2E501587-BD43-4297-91FD-CDC4505335A2}"/>
    <dgm:cxn modelId="{B4FC1E0E-900A-4C56-BCE5-76ECDC51213D}" type="presParOf" srcId="{0FAE5B94-3FCC-465C-B822-C2A43E12CAFA}" destId="{0820239A-FB6D-4805-9BD6-67D13F030755}" srcOrd="0" destOrd="0" presId="urn:microsoft.com/office/officeart/2005/8/layout/vList2"/>
    <dgm:cxn modelId="{4C52E299-E1C6-41BB-9B43-D6F53E6227B0}" type="presParOf" srcId="{0FAE5B94-3FCC-465C-B822-C2A43E12CAFA}" destId="{3223F1AA-9D96-4C88-ABFD-32559B9B9019}" srcOrd="1" destOrd="0" presId="urn:microsoft.com/office/officeart/2005/8/layout/vList2"/>
    <dgm:cxn modelId="{51E02AD3-521A-4D58-9FB8-74EC30EB38E7}" type="presParOf" srcId="{0FAE5B94-3FCC-465C-B822-C2A43E12CAFA}" destId="{AE713B74-896D-45E3-852D-D54D7006E7CC}" srcOrd="2" destOrd="0" presId="urn:microsoft.com/office/officeart/2005/8/layout/vList2"/>
    <dgm:cxn modelId="{896CBD18-1DEA-4202-BA3F-A78C14C1B034}" type="presParOf" srcId="{0FAE5B94-3FCC-465C-B822-C2A43E12CAFA}" destId="{54B9F55B-F3C3-4062-8814-343DF3706262}" srcOrd="3" destOrd="0" presId="urn:microsoft.com/office/officeart/2005/8/layout/vList2"/>
    <dgm:cxn modelId="{5319602F-A067-4BE7-8748-5E62BBDFC042}" type="presParOf" srcId="{0FAE5B94-3FCC-465C-B822-C2A43E12CAFA}" destId="{FF6AAE4B-AAE0-4C85-90E2-CED3D29C50DC}" srcOrd="4" destOrd="0" presId="urn:microsoft.com/office/officeart/2005/8/layout/vList2"/>
    <dgm:cxn modelId="{F90F1F3A-2D2E-4A45-A4D9-F22B05D9A449}" type="presParOf" srcId="{0FAE5B94-3FCC-465C-B822-C2A43E12CAFA}" destId="{EEB47F08-0780-4C07-940A-3EA14DF6FADB}" srcOrd="5" destOrd="0" presId="urn:microsoft.com/office/officeart/2005/8/layout/vList2"/>
    <dgm:cxn modelId="{9EE66B08-533A-4AF0-8537-6A654F57481D}" type="presParOf" srcId="{0FAE5B94-3FCC-465C-B822-C2A43E12CAFA}" destId="{EF27E15B-ADD6-4BA9-A0CE-EA07C5F1958F}" srcOrd="6" destOrd="0" presId="urn:microsoft.com/office/officeart/2005/8/layout/vList2"/>
    <dgm:cxn modelId="{4898AA77-6245-4B21-8173-E7F52049D442}" type="presParOf" srcId="{0FAE5B94-3FCC-465C-B822-C2A43E12CAFA}" destId="{AA3BF7DB-8E55-48CB-B9BD-2628E9A7519D}" srcOrd="7" destOrd="0" presId="urn:microsoft.com/office/officeart/2005/8/layout/vList2"/>
    <dgm:cxn modelId="{6D6C1C8D-AA84-4017-B426-C0EFA2052681}" type="presParOf" srcId="{0FAE5B94-3FCC-465C-B822-C2A43E12CAFA}" destId="{813FDEFB-8041-4925-A71E-8D3CD73E5E8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044279-76D0-4920-831D-EE293D8E479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55D80A3F-232C-4D0A-8E43-91C38E403AC7}">
      <dgm:prSet/>
      <dgm:spPr/>
      <dgm:t>
        <a:bodyPr/>
        <a:lstStyle/>
        <a:p>
          <a:pPr rtl="0"/>
          <a:r>
            <a:rPr lang="en-US" smtClean="0"/>
            <a:t>Some Texas cities with dangerously high levels of air pollution have experienced a surge in diabetes cases.</a:t>
          </a:r>
          <a:endParaRPr lang="en-US"/>
        </a:p>
      </dgm:t>
    </dgm:pt>
    <dgm:pt modelId="{4AE8F9DE-5616-4334-B59A-8898E5ABE60D}" type="parTrans" cxnId="{25884AF0-0E13-4BA5-8E89-44BDF31B5701}">
      <dgm:prSet/>
      <dgm:spPr/>
      <dgm:t>
        <a:bodyPr/>
        <a:lstStyle/>
        <a:p>
          <a:endParaRPr lang="en-US"/>
        </a:p>
      </dgm:t>
    </dgm:pt>
    <dgm:pt modelId="{077DB196-AB7E-4708-A356-952087BC6863}" type="sibTrans" cxnId="{25884AF0-0E13-4BA5-8E89-44BDF31B5701}">
      <dgm:prSet/>
      <dgm:spPr/>
      <dgm:t>
        <a:bodyPr/>
        <a:lstStyle/>
        <a:p>
          <a:endParaRPr lang="en-US"/>
        </a:p>
      </dgm:t>
    </dgm:pt>
    <dgm:pt modelId="{D9E98A8A-D9B5-43D9-8E59-C1DAA10D355D}">
      <dgm:prSet/>
      <dgm:spPr/>
      <dgm:t>
        <a:bodyPr/>
        <a:lstStyle/>
        <a:p>
          <a:pPr rtl="0"/>
          <a:r>
            <a:rPr lang="en-US" smtClean="0"/>
            <a:t>Neighborhood characteristics such as safety, walkability influence an individual's propensity to be physically active and eat healthfully.</a:t>
          </a:r>
          <a:endParaRPr lang="en-US"/>
        </a:p>
      </dgm:t>
    </dgm:pt>
    <dgm:pt modelId="{1951DF69-AC36-42C6-B073-1A0D312C4C93}" type="parTrans" cxnId="{FBFC8AC4-5D95-48F9-A52C-3C75BF5C0FA7}">
      <dgm:prSet/>
      <dgm:spPr/>
      <dgm:t>
        <a:bodyPr/>
        <a:lstStyle/>
        <a:p>
          <a:endParaRPr lang="en-US"/>
        </a:p>
      </dgm:t>
    </dgm:pt>
    <dgm:pt modelId="{4ABCFCC8-B03F-4837-9E97-D3139820C6D1}" type="sibTrans" cxnId="{FBFC8AC4-5D95-48F9-A52C-3C75BF5C0FA7}">
      <dgm:prSet/>
      <dgm:spPr/>
      <dgm:t>
        <a:bodyPr/>
        <a:lstStyle/>
        <a:p>
          <a:endParaRPr lang="en-US"/>
        </a:p>
      </dgm:t>
    </dgm:pt>
    <dgm:pt modelId="{1552A998-9677-4ADF-BD7F-2601045628C9}">
      <dgm:prSet/>
      <dgm:spPr/>
      <dgm:t>
        <a:bodyPr/>
        <a:lstStyle/>
        <a:p>
          <a:pPr rtl="0"/>
          <a:r>
            <a:rPr lang="en-US" smtClean="0"/>
            <a:t>There is a correlation between Texas' predisposition for financial, vocational, and other forms of stress and the prevalence of diabetes.</a:t>
          </a:r>
          <a:endParaRPr lang="en-US"/>
        </a:p>
      </dgm:t>
    </dgm:pt>
    <dgm:pt modelId="{57CAAA6D-05EE-48C5-B4F8-0DFE9E92C012}" type="parTrans" cxnId="{A0AFD673-EEC5-4A71-A9A8-FB2250604BA9}">
      <dgm:prSet/>
      <dgm:spPr/>
      <dgm:t>
        <a:bodyPr/>
        <a:lstStyle/>
        <a:p>
          <a:endParaRPr lang="en-US"/>
        </a:p>
      </dgm:t>
    </dgm:pt>
    <dgm:pt modelId="{ECA0D49D-E725-4011-B9BC-E57125528304}" type="sibTrans" cxnId="{A0AFD673-EEC5-4A71-A9A8-FB2250604BA9}">
      <dgm:prSet/>
      <dgm:spPr/>
      <dgm:t>
        <a:bodyPr/>
        <a:lstStyle/>
        <a:p>
          <a:endParaRPr lang="en-US"/>
        </a:p>
      </dgm:t>
    </dgm:pt>
    <dgm:pt modelId="{77D09D7C-BF1E-48D5-80CA-F04F3BFD3457}">
      <dgm:prSet/>
      <dgm:spPr/>
      <dgm:t>
        <a:bodyPr/>
        <a:lstStyle/>
        <a:p>
          <a:pPr rtl="0"/>
          <a:r>
            <a:rPr lang="en-US" smtClean="0"/>
            <a:t>Individuals in Texas find it difficult to effectively manage their conditions due to a dearth of social support</a:t>
          </a:r>
          <a:endParaRPr lang="en-US"/>
        </a:p>
      </dgm:t>
    </dgm:pt>
    <dgm:pt modelId="{C1CB3FEB-C79B-4589-9606-A98339358DC3}" type="parTrans" cxnId="{E133F354-D695-4982-BFB1-0BD187BCA290}">
      <dgm:prSet/>
      <dgm:spPr/>
      <dgm:t>
        <a:bodyPr/>
        <a:lstStyle/>
        <a:p>
          <a:endParaRPr lang="en-US"/>
        </a:p>
      </dgm:t>
    </dgm:pt>
    <dgm:pt modelId="{C7BCFAC9-103C-44B5-998D-8C34A4AAD151}" type="sibTrans" cxnId="{E133F354-D695-4982-BFB1-0BD187BCA290}">
      <dgm:prSet/>
      <dgm:spPr/>
      <dgm:t>
        <a:bodyPr/>
        <a:lstStyle/>
        <a:p>
          <a:endParaRPr lang="en-US"/>
        </a:p>
      </dgm:t>
    </dgm:pt>
    <dgm:pt modelId="{51E3DC40-281C-4C3D-B77F-6CAB84EF940C}" type="pres">
      <dgm:prSet presAssocID="{B2044279-76D0-4920-831D-EE293D8E4795}" presName="linear" presStyleCnt="0">
        <dgm:presLayoutVars>
          <dgm:animLvl val="lvl"/>
          <dgm:resizeHandles val="exact"/>
        </dgm:presLayoutVars>
      </dgm:prSet>
      <dgm:spPr/>
    </dgm:pt>
    <dgm:pt modelId="{7835997F-DD56-4075-B027-B7FC7A7FD1EF}" type="pres">
      <dgm:prSet presAssocID="{55D80A3F-232C-4D0A-8E43-91C38E403AC7}" presName="parentText" presStyleLbl="node1" presStyleIdx="0" presStyleCnt="4">
        <dgm:presLayoutVars>
          <dgm:chMax val="0"/>
          <dgm:bulletEnabled val="1"/>
        </dgm:presLayoutVars>
      </dgm:prSet>
      <dgm:spPr/>
    </dgm:pt>
    <dgm:pt modelId="{DBA7EE69-3360-4355-9F34-BD6FE2783B83}" type="pres">
      <dgm:prSet presAssocID="{077DB196-AB7E-4708-A356-952087BC6863}" presName="spacer" presStyleCnt="0"/>
      <dgm:spPr/>
    </dgm:pt>
    <dgm:pt modelId="{B4919921-EEE5-421B-9126-423108CE04B9}" type="pres">
      <dgm:prSet presAssocID="{D9E98A8A-D9B5-43D9-8E59-C1DAA10D355D}" presName="parentText" presStyleLbl="node1" presStyleIdx="1" presStyleCnt="4">
        <dgm:presLayoutVars>
          <dgm:chMax val="0"/>
          <dgm:bulletEnabled val="1"/>
        </dgm:presLayoutVars>
      </dgm:prSet>
      <dgm:spPr/>
    </dgm:pt>
    <dgm:pt modelId="{0F66FFC9-ABF1-4E86-93D0-8A128A49DAC3}" type="pres">
      <dgm:prSet presAssocID="{4ABCFCC8-B03F-4837-9E97-D3139820C6D1}" presName="spacer" presStyleCnt="0"/>
      <dgm:spPr/>
    </dgm:pt>
    <dgm:pt modelId="{4A6389BF-4DD1-4490-BBFF-0FAAA34D6B2C}" type="pres">
      <dgm:prSet presAssocID="{1552A998-9677-4ADF-BD7F-2601045628C9}" presName="parentText" presStyleLbl="node1" presStyleIdx="2" presStyleCnt="4">
        <dgm:presLayoutVars>
          <dgm:chMax val="0"/>
          <dgm:bulletEnabled val="1"/>
        </dgm:presLayoutVars>
      </dgm:prSet>
      <dgm:spPr/>
    </dgm:pt>
    <dgm:pt modelId="{DAF805E7-E368-48F2-AC6E-5B24EF0222D4}" type="pres">
      <dgm:prSet presAssocID="{ECA0D49D-E725-4011-B9BC-E57125528304}" presName="spacer" presStyleCnt="0"/>
      <dgm:spPr/>
    </dgm:pt>
    <dgm:pt modelId="{1A9C7E55-6C77-4656-A40E-6AEF24B191E5}" type="pres">
      <dgm:prSet presAssocID="{77D09D7C-BF1E-48D5-80CA-F04F3BFD3457}" presName="parentText" presStyleLbl="node1" presStyleIdx="3" presStyleCnt="4">
        <dgm:presLayoutVars>
          <dgm:chMax val="0"/>
          <dgm:bulletEnabled val="1"/>
        </dgm:presLayoutVars>
      </dgm:prSet>
      <dgm:spPr/>
    </dgm:pt>
  </dgm:ptLst>
  <dgm:cxnLst>
    <dgm:cxn modelId="{E133F354-D695-4982-BFB1-0BD187BCA290}" srcId="{B2044279-76D0-4920-831D-EE293D8E4795}" destId="{77D09D7C-BF1E-48D5-80CA-F04F3BFD3457}" srcOrd="3" destOrd="0" parTransId="{C1CB3FEB-C79B-4589-9606-A98339358DC3}" sibTransId="{C7BCFAC9-103C-44B5-998D-8C34A4AAD151}"/>
    <dgm:cxn modelId="{D70FBAB1-7B87-4CE9-AC46-B99ED0BFCC46}" type="presOf" srcId="{B2044279-76D0-4920-831D-EE293D8E4795}" destId="{51E3DC40-281C-4C3D-B77F-6CAB84EF940C}" srcOrd="0" destOrd="0" presId="urn:microsoft.com/office/officeart/2005/8/layout/vList2"/>
    <dgm:cxn modelId="{A0AFD673-EEC5-4A71-A9A8-FB2250604BA9}" srcId="{B2044279-76D0-4920-831D-EE293D8E4795}" destId="{1552A998-9677-4ADF-BD7F-2601045628C9}" srcOrd="2" destOrd="0" parTransId="{57CAAA6D-05EE-48C5-B4F8-0DFE9E92C012}" sibTransId="{ECA0D49D-E725-4011-B9BC-E57125528304}"/>
    <dgm:cxn modelId="{25884AF0-0E13-4BA5-8E89-44BDF31B5701}" srcId="{B2044279-76D0-4920-831D-EE293D8E4795}" destId="{55D80A3F-232C-4D0A-8E43-91C38E403AC7}" srcOrd="0" destOrd="0" parTransId="{4AE8F9DE-5616-4334-B59A-8898E5ABE60D}" sibTransId="{077DB196-AB7E-4708-A356-952087BC6863}"/>
    <dgm:cxn modelId="{944BA20F-FC66-4E85-9A71-98E0843AE2E1}" type="presOf" srcId="{D9E98A8A-D9B5-43D9-8E59-C1DAA10D355D}" destId="{B4919921-EEE5-421B-9126-423108CE04B9}" srcOrd="0" destOrd="0" presId="urn:microsoft.com/office/officeart/2005/8/layout/vList2"/>
    <dgm:cxn modelId="{FBFC8AC4-5D95-48F9-A52C-3C75BF5C0FA7}" srcId="{B2044279-76D0-4920-831D-EE293D8E4795}" destId="{D9E98A8A-D9B5-43D9-8E59-C1DAA10D355D}" srcOrd="1" destOrd="0" parTransId="{1951DF69-AC36-42C6-B073-1A0D312C4C93}" sibTransId="{4ABCFCC8-B03F-4837-9E97-D3139820C6D1}"/>
    <dgm:cxn modelId="{EE1807FD-4F25-45B9-A0D7-EAD658B8D0D8}" type="presOf" srcId="{55D80A3F-232C-4D0A-8E43-91C38E403AC7}" destId="{7835997F-DD56-4075-B027-B7FC7A7FD1EF}" srcOrd="0" destOrd="0" presId="urn:microsoft.com/office/officeart/2005/8/layout/vList2"/>
    <dgm:cxn modelId="{FEE23E95-6A62-4403-BE5D-F268BA6EC55B}" type="presOf" srcId="{77D09D7C-BF1E-48D5-80CA-F04F3BFD3457}" destId="{1A9C7E55-6C77-4656-A40E-6AEF24B191E5}" srcOrd="0" destOrd="0" presId="urn:microsoft.com/office/officeart/2005/8/layout/vList2"/>
    <dgm:cxn modelId="{FAF83150-4603-4406-B713-0E3842A08DB4}" type="presOf" srcId="{1552A998-9677-4ADF-BD7F-2601045628C9}" destId="{4A6389BF-4DD1-4490-BBFF-0FAAA34D6B2C}" srcOrd="0" destOrd="0" presId="urn:microsoft.com/office/officeart/2005/8/layout/vList2"/>
    <dgm:cxn modelId="{01A039E2-0906-42B0-9646-A7CB0507CD33}" type="presParOf" srcId="{51E3DC40-281C-4C3D-B77F-6CAB84EF940C}" destId="{7835997F-DD56-4075-B027-B7FC7A7FD1EF}" srcOrd="0" destOrd="0" presId="urn:microsoft.com/office/officeart/2005/8/layout/vList2"/>
    <dgm:cxn modelId="{2948A1EA-F442-43C8-8851-92F463049D8B}" type="presParOf" srcId="{51E3DC40-281C-4C3D-B77F-6CAB84EF940C}" destId="{DBA7EE69-3360-4355-9F34-BD6FE2783B83}" srcOrd="1" destOrd="0" presId="urn:microsoft.com/office/officeart/2005/8/layout/vList2"/>
    <dgm:cxn modelId="{E9873ED1-5C83-41D4-9745-29A55CE1DD77}" type="presParOf" srcId="{51E3DC40-281C-4C3D-B77F-6CAB84EF940C}" destId="{B4919921-EEE5-421B-9126-423108CE04B9}" srcOrd="2" destOrd="0" presId="urn:microsoft.com/office/officeart/2005/8/layout/vList2"/>
    <dgm:cxn modelId="{A30B9C4C-FA17-443A-B231-14A2FAB078E0}" type="presParOf" srcId="{51E3DC40-281C-4C3D-B77F-6CAB84EF940C}" destId="{0F66FFC9-ABF1-4E86-93D0-8A128A49DAC3}" srcOrd="3" destOrd="0" presId="urn:microsoft.com/office/officeart/2005/8/layout/vList2"/>
    <dgm:cxn modelId="{3D9E3552-F473-43C6-8CA1-7DEED5C4D959}" type="presParOf" srcId="{51E3DC40-281C-4C3D-B77F-6CAB84EF940C}" destId="{4A6389BF-4DD1-4490-BBFF-0FAAA34D6B2C}" srcOrd="4" destOrd="0" presId="urn:microsoft.com/office/officeart/2005/8/layout/vList2"/>
    <dgm:cxn modelId="{EA863A6C-8D46-4517-ACFB-E0BD9822369B}" type="presParOf" srcId="{51E3DC40-281C-4C3D-B77F-6CAB84EF940C}" destId="{DAF805E7-E368-48F2-AC6E-5B24EF0222D4}" srcOrd="5" destOrd="0" presId="urn:microsoft.com/office/officeart/2005/8/layout/vList2"/>
    <dgm:cxn modelId="{9B815FBD-0B84-4C2A-AF9C-AB838F87D05E}" type="presParOf" srcId="{51E3DC40-281C-4C3D-B77F-6CAB84EF940C}" destId="{1A9C7E55-6C77-4656-A40E-6AEF24B191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7CCC83-780A-4A18-B54D-A345354BC933}"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CABA8385-FB1F-4B0D-AE24-4E06B03B9CDC}">
      <dgm:prSet/>
      <dgm:spPr/>
      <dgm:t>
        <a:bodyPr/>
        <a:lstStyle/>
        <a:p>
          <a:pPr rtl="0"/>
          <a:r>
            <a:rPr lang="en-US" smtClean="0"/>
            <a:t>The endeavor to enhance public knowledge of type 2 diabetes and associated risk factors is strongly supported in Texas.</a:t>
          </a:r>
          <a:endParaRPr lang="en-US"/>
        </a:p>
      </dgm:t>
    </dgm:pt>
    <dgm:pt modelId="{58BF5689-4210-49ED-83D3-3742A5762B67}" type="parTrans" cxnId="{A35E24ED-CDD0-4891-B96C-373312D9EEEB}">
      <dgm:prSet/>
      <dgm:spPr/>
      <dgm:t>
        <a:bodyPr/>
        <a:lstStyle/>
        <a:p>
          <a:endParaRPr lang="en-US"/>
        </a:p>
      </dgm:t>
    </dgm:pt>
    <dgm:pt modelId="{B7B885CE-43C3-4188-A796-3D5A66A09147}" type="sibTrans" cxnId="{A35E24ED-CDD0-4891-B96C-373312D9EEEB}">
      <dgm:prSet/>
      <dgm:spPr/>
      <dgm:t>
        <a:bodyPr/>
        <a:lstStyle/>
        <a:p>
          <a:endParaRPr lang="en-US"/>
        </a:p>
      </dgm:t>
    </dgm:pt>
    <dgm:pt modelId="{36302485-17FE-4932-A5C6-DEC3F6639B65}">
      <dgm:prSet/>
      <dgm:spPr/>
      <dgm:t>
        <a:bodyPr/>
        <a:lstStyle/>
        <a:p>
          <a:pPr rtl="0"/>
          <a:r>
            <a:rPr lang="en-US" smtClean="0"/>
            <a:t>In Texas, healthcare professionals, community groups, and public health authorities are partnering to combat type 2 diabetes mellitus.</a:t>
          </a:r>
          <a:endParaRPr lang="en-US"/>
        </a:p>
      </dgm:t>
    </dgm:pt>
    <dgm:pt modelId="{B212988E-02D3-47AD-A646-E8A56D2EF5DF}" type="parTrans" cxnId="{68D84CE8-A6AC-4C9B-A7A3-00753DD3CE5C}">
      <dgm:prSet/>
      <dgm:spPr/>
      <dgm:t>
        <a:bodyPr/>
        <a:lstStyle/>
        <a:p>
          <a:endParaRPr lang="en-US"/>
        </a:p>
      </dgm:t>
    </dgm:pt>
    <dgm:pt modelId="{230262B2-D9E3-40C0-90BE-E0EED0B2E9D9}" type="sibTrans" cxnId="{68D84CE8-A6AC-4C9B-A7A3-00753DD3CE5C}">
      <dgm:prSet/>
      <dgm:spPr/>
      <dgm:t>
        <a:bodyPr/>
        <a:lstStyle/>
        <a:p>
          <a:endParaRPr lang="en-US"/>
        </a:p>
      </dgm:t>
    </dgm:pt>
    <dgm:pt modelId="{40870EB5-2686-451E-9262-F1BF3B895BF3}">
      <dgm:prSet/>
      <dgm:spPr/>
      <dgm:t>
        <a:bodyPr/>
        <a:lstStyle/>
        <a:p>
          <a:pPr rtl="0"/>
          <a:r>
            <a:rPr lang="en-US" smtClean="0"/>
            <a:t>There is a rising effort in Texas to address health equality issues associated with type 2 diabetes.</a:t>
          </a:r>
          <a:endParaRPr lang="en-US"/>
        </a:p>
      </dgm:t>
    </dgm:pt>
    <dgm:pt modelId="{A1FE87A5-01C2-4E32-88FA-BC85BC262117}" type="parTrans" cxnId="{E9C92183-6FBD-4D56-82D2-D151075720D6}">
      <dgm:prSet/>
      <dgm:spPr/>
      <dgm:t>
        <a:bodyPr/>
        <a:lstStyle/>
        <a:p>
          <a:endParaRPr lang="en-US"/>
        </a:p>
      </dgm:t>
    </dgm:pt>
    <dgm:pt modelId="{ACA9B684-1BE9-49C5-9C2E-B6B48F247800}" type="sibTrans" cxnId="{E9C92183-6FBD-4D56-82D2-D151075720D6}">
      <dgm:prSet/>
      <dgm:spPr/>
      <dgm:t>
        <a:bodyPr/>
        <a:lstStyle/>
        <a:p>
          <a:endParaRPr lang="en-US"/>
        </a:p>
      </dgm:t>
    </dgm:pt>
    <dgm:pt modelId="{CDF86053-8FEF-47AB-9E8F-0A3F75122350}">
      <dgm:prSet/>
      <dgm:spPr/>
      <dgm:t>
        <a:bodyPr/>
        <a:lstStyle/>
        <a:p>
          <a:pPr rtl="0"/>
          <a:r>
            <a:rPr lang="en-US" smtClean="0"/>
            <a:t>Increasing interest in preventing and managing type 2 diabetes mellitus in Texas has sparked a push for innovative research and treatment strategies.</a:t>
          </a:r>
          <a:endParaRPr lang="en-US"/>
        </a:p>
      </dgm:t>
    </dgm:pt>
    <dgm:pt modelId="{7539A503-3C13-44EA-91B2-937DB1CC549C}" type="parTrans" cxnId="{ED197D7B-34CD-4049-8EC2-99E30D032C2F}">
      <dgm:prSet/>
      <dgm:spPr/>
      <dgm:t>
        <a:bodyPr/>
        <a:lstStyle/>
        <a:p>
          <a:endParaRPr lang="en-US"/>
        </a:p>
      </dgm:t>
    </dgm:pt>
    <dgm:pt modelId="{2B22342C-D82A-4914-89E7-3A439608D272}" type="sibTrans" cxnId="{ED197D7B-34CD-4049-8EC2-99E30D032C2F}">
      <dgm:prSet/>
      <dgm:spPr/>
      <dgm:t>
        <a:bodyPr/>
        <a:lstStyle/>
        <a:p>
          <a:endParaRPr lang="en-US"/>
        </a:p>
      </dgm:t>
    </dgm:pt>
    <dgm:pt modelId="{985F2DB1-5A09-48D3-9101-7E37FBBBF6EA}" type="pres">
      <dgm:prSet presAssocID="{167CCC83-780A-4A18-B54D-A345354BC933}" presName="linear" presStyleCnt="0">
        <dgm:presLayoutVars>
          <dgm:animLvl val="lvl"/>
          <dgm:resizeHandles val="exact"/>
        </dgm:presLayoutVars>
      </dgm:prSet>
      <dgm:spPr/>
    </dgm:pt>
    <dgm:pt modelId="{4BBA422E-21EC-4611-B21E-9E0E88A94C26}" type="pres">
      <dgm:prSet presAssocID="{CABA8385-FB1F-4B0D-AE24-4E06B03B9CDC}" presName="parentText" presStyleLbl="node1" presStyleIdx="0" presStyleCnt="4">
        <dgm:presLayoutVars>
          <dgm:chMax val="0"/>
          <dgm:bulletEnabled val="1"/>
        </dgm:presLayoutVars>
      </dgm:prSet>
      <dgm:spPr/>
    </dgm:pt>
    <dgm:pt modelId="{3A05EEC3-0C5C-4C17-8B8A-0F47307828B7}" type="pres">
      <dgm:prSet presAssocID="{B7B885CE-43C3-4188-A796-3D5A66A09147}" presName="spacer" presStyleCnt="0"/>
      <dgm:spPr/>
    </dgm:pt>
    <dgm:pt modelId="{3BDFE42D-1019-4A5E-AD52-1E05ED469307}" type="pres">
      <dgm:prSet presAssocID="{36302485-17FE-4932-A5C6-DEC3F6639B65}" presName="parentText" presStyleLbl="node1" presStyleIdx="1" presStyleCnt="4">
        <dgm:presLayoutVars>
          <dgm:chMax val="0"/>
          <dgm:bulletEnabled val="1"/>
        </dgm:presLayoutVars>
      </dgm:prSet>
      <dgm:spPr/>
    </dgm:pt>
    <dgm:pt modelId="{1F05168E-E5B1-47B2-8930-88684339856D}" type="pres">
      <dgm:prSet presAssocID="{230262B2-D9E3-40C0-90BE-E0EED0B2E9D9}" presName="spacer" presStyleCnt="0"/>
      <dgm:spPr/>
    </dgm:pt>
    <dgm:pt modelId="{88560618-609D-4C88-9A79-ABD1F376C8FE}" type="pres">
      <dgm:prSet presAssocID="{40870EB5-2686-451E-9262-F1BF3B895BF3}" presName="parentText" presStyleLbl="node1" presStyleIdx="2" presStyleCnt="4">
        <dgm:presLayoutVars>
          <dgm:chMax val="0"/>
          <dgm:bulletEnabled val="1"/>
        </dgm:presLayoutVars>
      </dgm:prSet>
      <dgm:spPr/>
    </dgm:pt>
    <dgm:pt modelId="{A35B28B9-C49F-48D1-BF46-B048273167B9}" type="pres">
      <dgm:prSet presAssocID="{ACA9B684-1BE9-49C5-9C2E-B6B48F247800}" presName="spacer" presStyleCnt="0"/>
      <dgm:spPr/>
    </dgm:pt>
    <dgm:pt modelId="{7A095657-4DA1-4C1E-ABBB-791567E76D65}" type="pres">
      <dgm:prSet presAssocID="{CDF86053-8FEF-47AB-9E8F-0A3F75122350}" presName="parentText" presStyleLbl="node1" presStyleIdx="3" presStyleCnt="4">
        <dgm:presLayoutVars>
          <dgm:chMax val="0"/>
          <dgm:bulletEnabled val="1"/>
        </dgm:presLayoutVars>
      </dgm:prSet>
      <dgm:spPr/>
    </dgm:pt>
  </dgm:ptLst>
  <dgm:cxnLst>
    <dgm:cxn modelId="{90DEE802-D91C-49D4-A35B-E1A2993F3829}" type="presOf" srcId="{40870EB5-2686-451E-9262-F1BF3B895BF3}" destId="{88560618-609D-4C88-9A79-ABD1F376C8FE}" srcOrd="0" destOrd="0" presId="urn:microsoft.com/office/officeart/2005/8/layout/vList2"/>
    <dgm:cxn modelId="{7C96CEFF-71C3-402B-9666-D01C08A453B5}" type="presOf" srcId="{CABA8385-FB1F-4B0D-AE24-4E06B03B9CDC}" destId="{4BBA422E-21EC-4611-B21E-9E0E88A94C26}" srcOrd="0" destOrd="0" presId="urn:microsoft.com/office/officeart/2005/8/layout/vList2"/>
    <dgm:cxn modelId="{A35E24ED-CDD0-4891-B96C-373312D9EEEB}" srcId="{167CCC83-780A-4A18-B54D-A345354BC933}" destId="{CABA8385-FB1F-4B0D-AE24-4E06B03B9CDC}" srcOrd="0" destOrd="0" parTransId="{58BF5689-4210-49ED-83D3-3742A5762B67}" sibTransId="{B7B885CE-43C3-4188-A796-3D5A66A09147}"/>
    <dgm:cxn modelId="{ED197D7B-34CD-4049-8EC2-99E30D032C2F}" srcId="{167CCC83-780A-4A18-B54D-A345354BC933}" destId="{CDF86053-8FEF-47AB-9E8F-0A3F75122350}" srcOrd="3" destOrd="0" parTransId="{7539A503-3C13-44EA-91B2-937DB1CC549C}" sibTransId="{2B22342C-D82A-4914-89E7-3A439608D272}"/>
    <dgm:cxn modelId="{3EFC42C6-6B7D-46E3-8DD4-79A1FECE9146}" type="presOf" srcId="{CDF86053-8FEF-47AB-9E8F-0A3F75122350}" destId="{7A095657-4DA1-4C1E-ABBB-791567E76D65}" srcOrd="0" destOrd="0" presId="urn:microsoft.com/office/officeart/2005/8/layout/vList2"/>
    <dgm:cxn modelId="{68D84CE8-A6AC-4C9B-A7A3-00753DD3CE5C}" srcId="{167CCC83-780A-4A18-B54D-A345354BC933}" destId="{36302485-17FE-4932-A5C6-DEC3F6639B65}" srcOrd="1" destOrd="0" parTransId="{B212988E-02D3-47AD-A646-E8A56D2EF5DF}" sibTransId="{230262B2-D9E3-40C0-90BE-E0EED0B2E9D9}"/>
    <dgm:cxn modelId="{2A080EED-3B82-43A2-996E-9765EB9E0F4A}" type="presOf" srcId="{36302485-17FE-4932-A5C6-DEC3F6639B65}" destId="{3BDFE42D-1019-4A5E-AD52-1E05ED469307}" srcOrd="0" destOrd="0" presId="urn:microsoft.com/office/officeart/2005/8/layout/vList2"/>
    <dgm:cxn modelId="{A28F536D-A162-4413-BFAC-996CC4BB1C8B}" type="presOf" srcId="{167CCC83-780A-4A18-B54D-A345354BC933}" destId="{985F2DB1-5A09-48D3-9101-7E37FBBBF6EA}" srcOrd="0" destOrd="0" presId="urn:microsoft.com/office/officeart/2005/8/layout/vList2"/>
    <dgm:cxn modelId="{E9C92183-6FBD-4D56-82D2-D151075720D6}" srcId="{167CCC83-780A-4A18-B54D-A345354BC933}" destId="{40870EB5-2686-451E-9262-F1BF3B895BF3}" srcOrd="2" destOrd="0" parTransId="{A1FE87A5-01C2-4E32-88FA-BC85BC262117}" sibTransId="{ACA9B684-1BE9-49C5-9C2E-B6B48F247800}"/>
    <dgm:cxn modelId="{12955A5A-81D0-49C0-B0E1-CA678DD999CE}" type="presParOf" srcId="{985F2DB1-5A09-48D3-9101-7E37FBBBF6EA}" destId="{4BBA422E-21EC-4611-B21E-9E0E88A94C26}" srcOrd="0" destOrd="0" presId="urn:microsoft.com/office/officeart/2005/8/layout/vList2"/>
    <dgm:cxn modelId="{2A149401-17AF-4FBA-849B-3B1629700472}" type="presParOf" srcId="{985F2DB1-5A09-48D3-9101-7E37FBBBF6EA}" destId="{3A05EEC3-0C5C-4C17-8B8A-0F47307828B7}" srcOrd="1" destOrd="0" presId="urn:microsoft.com/office/officeart/2005/8/layout/vList2"/>
    <dgm:cxn modelId="{2FFA2041-594C-46B1-8709-EAC4D40364E5}" type="presParOf" srcId="{985F2DB1-5A09-48D3-9101-7E37FBBBF6EA}" destId="{3BDFE42D-1019-4A5E-AD52-1E05ED469307}" srcOrd="2" destOrd="0" presId="urn:microsoft.com/office/officeart/2005/8/layout/vList2"/>
    <dgm:cxn modelId="{90517F1A-4450-4D91-AA01-BCDB5514E17C}" type="presParOf" srcId="{985F2DB1-5A09-48D3-9101-7E37FBBBF6EA}" destId="{1F05168E-E5B1-47B2-8930-88684339856D}" srcOrd="3" destOrd="0" presId="urn:microsoft.com/office/officeart/2005/8/layout/vList2"/>
    <dgm:cxn modelId="{165E9BB6-D604-4ABB-9D17-F08C865CF508}" type="presParOf" srcId="{985F2DB1-5A09-48D3-9101-7E37FBBBF6EA}" destId="{88560618-609D-4C88-9A79-ABD1F376C8FE}" srcOrd="4" destOrd="0" presId="urn:microsoft.com/office/officeart/2005/8/layout/vList2"/>
    <dgm:cxn modelId="{25A5FE36-E445-4617-9C10-5A89871EF9A5}" type="presParOf" srcId="{985F2DB1-5A09-48D3-9101-7E37FBBBF6EA}" destId="{A35B28B9-C49F-48D1-BF46-B048273167B9}" srcOrd="5" destOrd="0" presId="urn:microsoft.com/office/officeart/2005/8/layout/vList2"/>
    <dgm:cxn modelId="{B375C692-964F-48C4-AB0F-8E159530A4C6}" type="presParOf" srcId="{985F2DB1-5A09-48D3-9101-7E37FBBBF6EA}" destId="{7A095657-4DA1-4C1E-ABBB-791567E76D6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AA01A4D-0D59-458F-86A8-1519E1E75E9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C00B4D52-2F2E-4325-85EB-74C445048DDF}">
      <dgm:prSet/>
      <dgm:spPr/>
      <dgm:t>
        <a:bodyPr/>
        <a:lstStyle/>
        <a:p>
          <a:pPr rtl="0"/>
          <a:r>
            <a:rPr lang="en-US" smtClean="0"/>
            <a:t>Involved in interviewing some community members in Texas about Diabetes Mellitus II</a:t>
          </a:r>
          <a:endParaRPr lang="en-US"/>
        </a:p>
      </dgm:t>
    </dgm:pt>
    <dgm:pt modelId="{4076E48C-345E-4BDC-95B6-C17F57DA0DCF}" type="parTrans" cxnId="{0D604091-F121-4268-8D74-F13132626612}">
      <dgm:prSet/>
      <dgm:spPr/>
      <dgm:t>
        <a:bodyPr/>
        <a:lstStyle/>
        <a:p>
          <a:endParaRPr lang="en-US"/>
        </a:p>
      </dgm:t>
    </dgm:pt>
    <dgm:pt modelId="{81D547B8-D117-4C1C-B752-79036DE2CEF2}" type="sibTrans" cxnId="{0D604091-F121-4268-8D74-F13132626612}">
      <dgm:prSet/>
      <dgm:spPr/>
      <dgm:t>
        <a:bodyPr/>
        <a:lstStyle/>
        <a:p>
          <a:endParaRPr lang="en-US"/>
        </a:p>
      </dgm:t>
    </dgm:pt>
    <dgm:pt modelId="{6241483F-9493-4DED-82AB-31D2FBC10513}">
      <dgm:prSet/>
      <dgm:spPr/>
      <dgm:t>
        <a:bodyPr/>
        <a:lstStyle/>
        <a:p>
          <a:pPr rtl="0"/>
          <a:r>
            <a:rPr lang="en-US" smtClean="0"/>
            <a:t>The key findings were that diabetes Mellitus is a significant public health concern, and certain groups are more affected by the disease than others.</a:t>
          </a:r>
          <a:endParaRPr lang="en-US"/>
        </a:p>
      </dgm:t>
    </dgm:pt>
    <dgm:pt modelId="{DE6C903B-6147-4BF9-8825-E9C7D5710DE8}" type="parTrans" cxnId="{23DA91B3-8292-47E8-A530-3DF2E3729807}">
      <dgm:prSet/>
      <dgm:spPr/>
      <dgm:t>
        <a:bodyPr/>
        <a:lstStyle/>
        <a:p>
          <a:endParaRPr lang="en-US"/>
        </a:p>
      </dgm:t>
    </dgm:pt>
    <dgm:pt modelId="{79EA3C99-3AB9-4C23-AF91-3F72B42786A4}" type="sibTrans" cxnId="{23DA91B3-8292-47E8-A530-3DF2E3729807}">
      <dgm:prSet/>
      <dgm:spPr/>
      <dgm:t>
        <a:bodyPr/>
        <a:lstStyle/>
        <a:p>
          <a:endParaRPr lang="en-US"/>
        </a:p>
      </dgm:t>
    </dgm:pt>
    <dgm:pt modelId="{1FF283B9-BA81-4058-9B8D-C0364A848824}">
      <dgm:prSet/>
      <dgm:spPr/>
      <dgm:t>
        <a:bodyPr/>
        <a:lstStyle/>
        <a:p>
          <a:pPr rtl="0"/>
          <a:r>
            <a:rPr lang="en-US" smtClean="0"/>
            <a:t>Addressing Diabetes Mellitus in Texas will likely require collaborations between healthcare providers, community-based organizations, and public health agencies.</a:t>
          </a:r>
          <a:endParaRPr lang="en-US"/>
        </a:p>
      </dgm:t>
    </dgm:pt>
    <dgm:pt modelId="{6DEB0717-9FBC-414C-BBAF-AF811654DA7D}" type="parTrans" cxnId="{F286E843-1C68-4106-AE51-076E57161EBD}">
      <dgm:prSet/>
      <dgm:spPr/>
      <dgm:t>
        <a:bodyPr/>
        <a:lstStyle/>
        <a:p>
          <a:endParaRPr lang="en-US"/>
        </a:p>
      </dgm:t>
    </dgm:pt>
    <dgm:pt modelId="{C9B36B71-3FB0-4A94-91C2-1261310D8E29}" type="sibTrans" cxnId="{F286E843-1C68-4106-AE51-076E57161EBD}">
      <dgm:prSet/>
      <dgm:spPr/>
      <dgm:t>
        <a:bodyPr/>
        <a:lstStyle/>
        <a:p>
          <a:endParaRPr lang="en-US"/>
        </a:p>
      </dgm:t>
    </dgm:pt>
    <dgm:pt modelId="{1518DD98-347F-4757-AE7E-0297F1AC0893}">
      <dgm:prSet/>
      <dgm:spPr/>
      <dgm:t>
        <a:bodyPr/>
        <a:lstStyle/>
        <a:p>
          <a:pPr rtl="0"/>
          <a:r>
            <a:rPr lang="en-US" smtClean="0"/>
            <a:t>Funding for these programs may come from various sources, including government grants, private foundations, and philanthropic organizations.</a:t>
          </a:r>
          <a:endParaRPr lang="en-US"/>
        </a:p>
      </dgm:t>
    </dgm:pt>
    <dgm:pt modelId="{90C844CE-7DDD-4C1B-9CE6-AAAF5B386635}" type="parTrans" cxnId="{819C1C5D-CB61-4B35-84FE-C5840FC193D9}">
      <dgm:prSet/>
      <dgm:spPr/>
      <dgm:t>
        <a:bodyPr/>
        <a:lstStyle/>
        <a:p>
          <a:endParaRPr lang="en-US"/>
        </a:p>
      </dgm:t>
    </dgm:pt>
    <dgm:pt modelId="{10A1C42E-3685-4A93-8B54-55F29BC8618B}" type="sibTrans" cxnId="{819C1C5D-CB61-4B35-84FE-C5840FC193D9}">
      <dgm:prSet/>
      <dgm:spPr/>
      <dgm:t>
        <a:bodyPr/>
        <a:lstStyle/>
        <a:p>
          <a:endParaRPr lang="en-US"/>
        </a:p>
      </dgm:t>
    </dgm:pt>
    <dgm:pt modelId="{ECC79B58-19A9-4E29-B1FE-317C17667357}" type="pres">
      <dgm:prSet presAssocID="{0AA01A4D-0D59-458F-86A8-1519E1E75E95}" presName="linear" presStyleCnt="0">
        <dgm:presLayoutVars>
          <dgm:animLvl val="lvl"/>
          <dgm:resizeHandles val="exact"/>
        </dgm:presLayoutVars>
      </dgm:prSet>
      <dgm:spPr/>
      <dgm:t>
        <a:bodyPr/>
        <a:lstStyle/>
        <a:p>
          <a:endParaRPr lang="en-US"/>
        </a:p>
      </dgm:t>
    </dgm:pt>
    <dgm:pt modelId="{D8C56348-2C2F-4621-89C0-0E028DF51DB4}" type="pres">
      <dgm:prSet presAssocID="{C00B4D52-2F2E-4325-85EB-74C445048DDF}" presName="parentText" presStyleLbl="node1" presStyleIdx="0" presStyleCnt="4">
        <dgm:presLayoutVars>
          <dgm:chMax val="0"/>
          <dgm:bulletEnabled val="1"/>
        </dgm:presLayoutVars>
      </dgm:prSet>
      <dgm:spPr/>
      <dgm:t>
        <a:bodyPr/>
        <a:lstStyle/>
        <a:p>
          <a:endParaRPr lang="en-US"/>
        </a:p>
      </dgm:t>
    </dgm:pt>
    <dgm:pt modelId="{B015204A-DC7E-4648-B338-0629E1244852}" type="pres">
      <dgm:prSet presAssocID="{81D547B8-D117-4C1C-B752-79036DE2CEF2}" presName="spacer" presStyleCnt="0"/>
      <dgm:spPr/>
    </dgm:pt>
    <dgm:pt modelId="{D39B7E8F-CBEE-4EE4-890A-4E62A34DFB7E}" type="pres">
      <dgm:prSet presAssocID="{6241483F-9493-4DED-82AB-31D2FBC10513}" presName="parentText" presStyleLbl="node1" presStyleIdx="1" presStyleCnt="4">
        <dgm:presLayoutVars>
          <dgm:chMax val="0"/>
          <dgm:bulletEnabled val="1"/>
        </dgm:presLayoutVars>
      </dgm:prSet>
      <dgm:spPr/>
      <dgm:t>
        <a:bodyPr/>
        <a:lstStyle/>
        <a:p>
          <a:endParaRPr lang="en-US"/>
        </a:p>
      </dgm:t>
    </dgm:pt>
    <dgm:pt modelId="{C75BC838-708B-4C93-8A59-6DFA27835CE6}" type="pres">
      <dgm:prSet presAssocID="{79EA3C99-3AB9-4C23-AF91-3F72B42786A4}" presName="spacer" presStyleCnt="0"/>
      <dgm:spPr/>
    </dgm:pt>
    <dgm:pt modelId="{BD8D6C0E-CC5F-4A60-819B-68602E64BFDD}" type="pres">
      <dgm:prSet presAssocID="{1FF283B9-BA81-4058-9B8D-C0364A848824}" presName="parentText" presStyleLbl="node1" presStyleIdx="2" presStyleCnt="4">
        <dgm:presLayoutVars>
          <dgm:chMax val="0"/>
          <dgm:bulletEnabled val="1"/>
        </dgm:presLayoutVars>
      </dgm:prSet>
      <dgm:spPr/>
      <dgm:t>
        <a:bodyPr/>
        <a:lstStyle/>
        <a:p>
          <a:endParaRPr lang="en-US"/>
        </a:p>
      </dgm:t>
    </dgm:pt>
    <dgm:pt modelId="{9CAFA772-43C1-48CB-AC02-EC53921B8717}" type="pres">
      <dgm:prSet presAssocID="{C9B36B71-3FB0-4A94-91C2-1261310D8E29}" presName="spacer" presStyleCnt="0"/>
      <dgm:spPr/>
    </dgm:pt>
    <dgm:pt modelId="{5783026F-0864-4D5C-BB7D-3DB367F02A36}" type="pres">
      <dgm:prSet presAssocID="{1518DD98-347F-4757-AE7E-0297F1AC0893}" presName="parentText" presStyleLbl="node1" presStyleIdx="3" presStyleCnt="4">
        <dgm:presLayoutVars>
          <dgm:chMax val="0"/>
          <dgm:bulletEnabled val="1"/>
        </dgm:presLayoutVars>
      </dgm:prSet>
      <dgm:spPr/>
      <dgm:t>
        <a:bodyPr/>
        <a:lstStyle/>
        <a:p>
          <a:endParaRPr lang="en-US"/>
        </a:p>
      </dgm:t>
    </dgm:pt>
  </dgm:ptLst>
  <dgm:cxnLst>
    <dgm:cxn modelId="{DA7D65BB-8C54-475A-A8D8-0FE6FD418DA4}" type="presOf" srcId="{1FF283B9-BA81-4058-9B8D-C0364A848824}" destId="{BD8D6C0E-CC5F-4A60-819B-68602E64BFDD}" srcOrd="0" destOrd="0" presId="urn:microsoft.com/office/officeart/2005/8/layout/vList2"/>
    <dgm:cxn modelId="{23DA91B3-8292-47E8-A530-3DF2E3729807}" srcId="{0AA01A4D-0D59-458F-86A8-1519E1E75E95}" destId="{6241483F-9493-4DED-82AB-31D2FBC10513}" srcOrd="1" destOrd="0" parTransId="{DE6C903B-6147-4BF9-8825-E9C7D5710DE8}" sibTransId="{79EA3C99-3AB9-4C23-AF91-3F72B42786A4}"/>
    <dgm:cxn modelId="{600A1B04-91B6-4F46-9927-710C473190DA}" type="presOf" srcId="{0AA01A4D-0D59-458F-86A8-1519E1E75E95}" destId="{ECC79B58-19A9-4E29-B1FE-317C17667357}" srcOrd="0" destOrd="0" presId="urn:microsoft.com/office/officeart/2005/8/layout/vList2"/>
    <dgm:cxn modelId="{444041FC-68EC-49E9-A7F1-4E83FFBBED75}" type="presOf" srcId="{C00B4D52-2F2E-4325-85EB-74C445048DDF}" destId="{D8C56348-2C2F-4621-89C0-0E028DF51DB4}" srcOrd="0" destOrd="0" presId="urn:microsoft.com/office/officeart/2005/8/layout/vList2"/>
    <dgm:cxn modelId="{0D604091-F121-4268-8D74-F13132626612}" srcId="{0AA01A4D-0D59-458F-86A8-1519E1E75E95}" destId="{C00B4D52-2F2E-4325-85EB-74C445048DDF}" srcOrd="0" destOrd="0" parTransId="{4076E48C-345E-4BDC-95B6-C17F57DA0DCF}" sibTransId="{81D547B8-D117-4C1C-B752-79036DE2CEF2}"/>
    <dgm:cxn modelId="{F286E843-1C68-4106-AE51-076E57161EBD}" srcId="{0AA01A4D-0D59-458F-86A8-1519E1E75E95}" destId="{1FF283B9-BA81-4058-9B8D-C0364A848824}" srcOrd="2" destOrd="0" parTransId="{6DEB0717-9FBC-414C-BBAF-AF811654DA7D}" sibTransId="{C9B36B71-3FB0-4A94-91C2-1261310D8E29}"/>
    <dgm:cxn modelId="{8C1974A3-696C-4B79-A0A5-9B0E7C006EE3}" type="presOf" srcId="{1518DD98-347F-4757-AE7E-0297F1AC0893}" destId="{5783026F-0864-4D5C-BB7D-3DB367F02A36}" srcOrd="0" destOrd="0" presId="urn:microsoft.com/office/officeart/2005/8/layout/vList2"/>
    <dgm:cxn modelId="{CC6813C2-472D-414D-A969-4049D3490136}" type="presOf" srcId="{6241483F-9493-4DED-82AB-31D2FBC10513}" destId="{D39B7E8F-CBEE-4EE4-890A-4E62A34DFB7E}" srcOrd="0" destOrd="0" presId="urn:microsoft.com/office/officeart/2005/8/layout/vList2"/>
    <dgm:cxn modelId="{819C1C5D-CB61-4B35-84FE-C5840FC193D9}" srcId="{0AA01A4D-0D59-458F-86A8-1519E1E75E95}" destId="{1518DD98-347F-4757-AE7E-0297F1AC0893}" srcOrd="3" destOrd="0" parTransId="{90C844CE-7DDD-4C1B-9CE6-AAAF5B386635}" sibTransId="{10A1C42E-3685-4A93-8B54-55F29BC8618B}"/>
    <dgm:cxn modelId="{C0C91FF6-A6D4-4FD1-A90F-0C955A2B4299}" type="presParOf" srcId="{ECC79B58-19A9-4E29-B1FE-317C17667357}" destId="{D8C56348-2C2F-4621-89C0-0E028DF51DB4}" srcOrd="0" destOrd="0" presId="urn:microsoft.com/office/officeart/2005/8/layout/vList2"/>
    <dgm:cxn modelId="{7AC5AE0A-1B46-469F-8D3B-F133EB87A1C2}" type="presParOf" srcId="{ECC79B58-19A9-4E29-B1FE-317C17667357}" destId="{B015204A-DC7E-4648-B338-0629E1244852}" srcOrd="1" destOrd="0" presId="urn:microsoft.com/office/officeart/2005/8/layout/vList2"/>
    <dgm:cxn modelId="{8EEA880A-9E31-4013-B567-997471B8BB66}" type="presParOf" srcId="{ECC79B58-19A9-4E29-B1FE-317C17667357}" destId="{D39B7E8F-CBEE-4EE4-890A-4E62A34DFB7E}" srcOrd="2" destOrd="0" presId="urn:microsoft.com/office/officeart/2005/8/layout/vList2"/>
    <dgm:cxn modelId="{66A47419-CA50-4D14-B9C2-C99FFD3A94BC}" type="presParOf" srcId="{ECC79B58-19A9-4E29-B1FE-317C17667357}" destId="{C75BC838-708B-4C93-8A59-6DFA27835CE6}" srcOrd="3" destOrd="0" presId="urn:microsoft.com/office/officeart/2005/8/layout/vList2"/>
    <dgm:cxn modelId="{A10FC307-4BBE-45C1-A247-97AA1EED4496}" type="presParOf" srcId="{ECC79B58-19A9-4E29-B1FE-317C17667357}" destId="{BD8D6C0E-CC5F-4A60-819B-68602E64BFDD}" srcOrd="4" destOrd="0" presId="urn:microsoft.com/office/officeart/2005/8/layout/vList2"/>
    <dgm:cxn modelId="{3DF4C300-9BF4-491A-8570-476BCC70682E}" type="presParOf" srcId="{ECC79B58-19A9-4E29-B1FE-317C17667357}" destId="{9CAFA772-43C1-48CB-AC02-EC53921B8717}" srcOrd="5" destOrd="0" presId="urn:microsoft.com/office/officeart/2005/8/layout/vList2"/>
    <dgm:cxn modelId="{4FDE5346-7BD0-4152-ABA9-DA68C21B5531}" type="presParOf" srcId="{ECC79B58-19A9-4E29-B1FE-317C17667357}" destId="{5783026F-0864-4D5C-BB7D-3DB367F02A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DFA39A-B43B-46CD-B0C1-477D29210473}"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DBE60120-0091-4FE8-B34F-A9B819FA097F}">
      <dgm:prSet/>
      <dgm:spPr/>
      <dgm:t>
        <a:bodyPr/>
        <a:lstStyle/>
        <a:p>
          <a:pPr rtl="0"/>
          <a:r>
            <a:rPr lang="en-US" smtClean="0"/>
            <a:t>To improve the state's health, Texas must expand public awareness about type 2 diabetes and associated risk factors.</a:t>
          </a:r>
          <a:endParaRPr lang="en-US"/>
        </a:p>
      </dgm:t>
    </dgm:pt>
    <dgm:pt modelId="{52D10B33-C9FA-431E-A250-B0D364CDC8E3}" type="parTrans" cxnId="{51FDD3F1-6C16-466C-9104-7085A2AF9F7C}">
      <dgm:prSet/>
      <dgm:spPr/>
      <dgm:t>
        <a:bodyPr/>
        <a:lstStyle/>
        <a:p>
          <a:endParaRPr lang="en-US"/>
        </a:p>
      </dgm:t>
    </dgm:pt>
    <dgm:pt modelId="{F5DA4A0F-8EA2-4127-BCAD-97E6A0646601}" type="sibTrans" cxnId="{51FDD3F1-6C16-466C-9104-7085A2AF9F7C}">
      <dgm:prSet/>
      <dgm:spPr/>
      <dgm:t>
        <a:bodyPr/>
        <a:lstStyle/>
        <a:p>
          <a:endParaRPr lang="en-US"/>
        </a:p>
      </dgm:t>
    </dgm:pt>
    <dgm:pt modelId="{0078A718-F943-4F3F-88EA-C8BB7A366538}">
      <dgm:prSet/>
      <dgm:spPr/>
      <dgm:t>
        <a:bodyPr/>
        <a:lstStyle/>
        <a:p>
          <a:pPr rtl="0"/>
          <a:r>
            <a:rPr lang="en-US" smtClean="0"/>
            <a:t>Texas should expand access to diabetes management alternatives such as medication, nutrition counseling, and lifestyle coaching</a:t>
          </a:r>
          <a:endParaRPr lang="en-US"/>
        </a:p>
      </dgm:t>
    </dgm:pt>
    <dgm:pt modelId="{E3C239F3-8A03-4C21-8BAE-CADC4C830440}" type="parTrans" cxnId="{38BB266A-60DC-477D-8FEE-71CA18906C54}">
      <dgm:prSet/>
      <dgm:spPr/>
      <dgm:t>
        <a:bodyPr/>
        <a:lstStyle/>
        <a:p>
          <a:endParaRPr lang="en-US"/>
        </a:p>
      </dgm:t>
    </dgm:pt>
    <dgm:pt modelId="{05E8440F-7226-4B40-947A-183CFE2A75CF}" type="sibTrans" cxnId="{38BB266A-60DC-477D-8FEE-71CA18906C54}">
      <dgm:prSet/>
      <dgm:spPr/>
      <dgm:t>
        <a:bodyPr/>
        <a:lstStyle/>
        <a:p>
          <a:endParaRPr lang="en-US"/>
        </a:p>
      </dgm:t>
    </dgm:pt>
    <dgm:pt modelId="{0B1BD8DF-3E40-45FA-8447-5DAD4A774D52}">
      <dgm:prSet/>
      <dgm:spPr/>
      <dgm:t>
        <a:bodyPr/>
        <a:lstStyle/>
        <a:p>
          <a:pPr rtl="0"/>
          <a:r>
            <a:rPr lang="en-US" smtClean="0"/>
            <a:t>To improve the state's ability to treat and prevent type 2 diabetes, Texas must address its underlying causes, such as poverty and prejudice.</a:t>
          </a:r>
          <a:endParaRPr lang="en-US"/>
        </a:p>
      </dgm:t>
    </dgm:pt>
    <dgm:pt modelId="{36D6C9C7-93E8-4A75-9465-AA5DE519C54D}" type="parTrans" cxnId="{2ECA01D4-CFD3-443E-BA7E-709A9D041D84}">
      <dgm:prSet/>
      <dgm:spPr/>
      <dgm:t>
        <a:bodyPr/>
        <a:lstStyle/>
        <a:p>
          <a:endParaRPr lang="en-US"/>
        </a:p>
      </dgm:t>
    </dgm:pt>
    <dgm:pt modelId="{DB647D67-C643-4F39-B5B1-58EB526A2EC2}" type="sibTrans" cxnId="{2ECA01D4-CFD3-443E-BA7E-709A9D041D84}">
      <dgm:prSet/>
      <dgm:spPr/>
      <dgm:t>
        <a:bodyPr/>
        <a:lstStyle/>
        <a:p>
          <a:endParaRPr lang="en-US"/>
        </a:p>
      </dgm:t>
    </dgm:pt>
    <dgm:pt modelId="{78F96C65-6888-4646-88F4-608666C44AEB}">
      <dgm:prSet/>
      <dgm:spPr/>
      <dgm:t>
        <a:bodyPr/>
        <a:lstStyle/>
        <a:p>
          <a:pPr rtl="0"/>
          <a:r>
            <a:rPr lang="en-US" smtClean="0"/>
            <a:t>The state of Texas must do more to fund research and novel approaches for managing and preventing type 2 diabetes. </a:t>
          </a:r>
          <a:endParaRPr lang="en-US"/>
        </a:p>
      </dgm:t>
    </dgm:pt>
    <dgm:pt modelId="{26155663-607D-4EDE-B7D4-0A0029A922A0}" type="parTrans" cxnId="{99063C14-FB8A-441F-9F09-5707DB409305}">
      <dgm:prSet/>
      <dgm:spPr/>
      <dgm:t>
        <a:bodyPr/>
        <a:lstStyle/>
        <a:p>
          <a:endParaRPr lang="en-US"/>
        </a:p>
      </dgm:t>
    </dgm:pt>
    <dgm:pt modelId="{876BD889-6F94-433B-8158-22F36B657CCD}" type="sibTrans" cxnId="{99063C14-FB8A-441F-9F09-5707DB409305}">
      <dgm:prSet/>
      <dgm:spPr/>
      <dgm:t>
        <a:bodyPr/>
        <a:lstStyle/>
        <a:p>
          <a:endParaRPr lang="en-US"/>
        </a:p>
      </dgm:t>
    </dgm:pt>
    <dgm:pt modelId="{C9CC71F8-001F-4A2C-8B0E-921EE08C983D}" type="pres">
      <dgm:prSet presAssocID="{F1DFA39A-B43B-46CD-B0C1-477D29210473}" presName="linear" presStyleCnt="0">
        <dgm:presLayoutVars>
          <dgm:animLvl val="lvl"/>
          <dgm:resizeHandles val="exact"/>
        </dgm:presLayoutVars>
      </dgm:prSet>
      <dgm:spPr/>
    </dgm:pt>
    <dgm:pt modelId="{9ECBAEE6-1C80-4241-AD81-97F3AF0DD384}" type="pres">
      <dgm:prSet presAssocID="{DBE60120-0091-4FE8-B34F-A9B819FA097F}" presName="parentText" presStyleLbl="node1" presStyleIdx="0" presStyleCnt="4">
        <dgm:presLayoutVars>
          <dgm:chMax val="0"/>
          <dgm:bulletEnabled val="1"/>
        </dgm:presLayoutVars>
      </dgm:prSet>
      <dgm:spPr/>
    </dgm:pt>
    <dgm:pt modelId="{EC9206B6-4D44-4441-81D5-D74963D0868D}" type="pres">
      <dgm:prSet presAssocID="{F5DA4A0F-8EA2-4127-BCAD-97E6A0646601}" presName="spacer" presStyleCnt="0"/>
      <dgm:spPr/>
    </dgm:pt>
    <dgm:pt modelId="{214E1140-7458-4859-98F8-7E2925A905B6}" type="pres">
      <dgm:prSet presAssocID="{0078A718-F943-4F3F-88EA-C8BB7A366538}" presName="parentText" presStyleLbl="node1" presStyleIdx="1" presStyleCnt="4">
        <dgm:presLayoutVars>
          <dgm:chMax val="0"/>
          <dgm:bulletEnabled val="1"/>
        </dgm:presLayoutVars>
      </dgm:prSet>
      <dgm:spPr/>
    </dgm:pt>
    <dgm:pt modelId="{D01AE082-1491-4F09-8B23-A5C1D36D3F3D}" type="pres">
      <dgm:prSet presAssocID="{05E8440F-7226-4B40-947A-183CFE2A75CF}" presName="spacer" presStyleCnt="0"/>
      <dgm:spPr/>
    </dgm:pt>
    <dgm:pt modelId="{03D43D3E-CD31-490C-ACF3-04962DC35193}" type="pres">
      <dgm:prSet presAssocID="{0B1BD8DF-3E40-45FA-8447-5DAD4A774D52}" presName="parentText" presStyleLbl="node1" presStyleIdx="2" presStyleCnt="4">
        <dgm:presLayoutVars>
          <dgm:chMax val="0"/>
          <dgm:bulletEnabled val="1"/>
        </dgm:presLayoutVars>
      </dgm:prSet>
      <dgm:spPr/>
    </dgm:pt>
    <dgm:pt modelId="{5BFA63ED-9D5C-4D01-9950-33D55427B1B7}" type="pres">
      <dgm:prSet presAssocID="{DB647D67-C643-4F39-B5B1-58EB526A2EC2}" presName="spacer" presStyleCnt="0"/>
      <dgm:spPr/>
    </dgm:pt>
    <dgm:pt modelId="{40AE505C-EBE3-4119-BFD2-418DC4E31CAA}" type="pres">
      <dgm:prSet presAssocID="{78F96C65-6888-4646-88F4-608666C44AEB}" presName="parentText" presStyleLbl="node1" presStyleIdx="3" presStyleCnt="4">
        <dgm:presLayoutVars>
          <dgm:chMax val="0"/>
          <dgm:bulletEnabled val="1"/>
        </dgm:presLayoutVars>
      </dgm:prSet>
      <dgm:spPr/>
    </dgm:pt>
  </dgm:ptLst>
  <dgm:cxnLst>
    <dgm:cxn modelId="{2ECA01D4-CFD3-443E-BA7E-709A9D041D84}" srcId="{F1DFA39A-B43B-46CD-B0C1-477D29210473}" destId="{0B1BD8DF-3E40-45FA-8447-5DAD4A774D52}" srcOrd="2" destOrd="0" parTransId="{36D6C9C7-93E8-4A75-9465-AA5DE519C54D}" sibTransId="{DB647D67-C643-4F39-B5B1-58EB526A2EC2}"/>
    <dgm:cxn modelId="{51FDD3F1-6C16-466C-9104-7085A2AF9F7C}" srcId="{F1DFA39A-B43B-46CD-B0C1-477D29210473}" destId="{DBE60120-0091-4FE8-B34F-A9B819FA097F}" srcOrd="0" destOrd="0" parTransId="{52D10B33-C9FA-431E-A250-B0D364CDC8E3}" sibTransId="{F5DA4A0F-8EA2-4127-BCAD-97E6A0646601}"/>
    <dgm:cxn modelId="{D1933D67-4F4D-453C-AF82-93D5167ED38D}" type="presOf" srcId="{0B1BD8DF-3E40-45FA-8447-5DAD4A774D52}" destId="{03D43D3E-CD31-490C-ACF3-04962DC35193}" srcOrd="0" destOrd="0" presId="urn:microsoft.com/office/officeart/2005/8/layout/vList2"/>
    <dgm:cxn modelId="{FDECDD76-4D14-40F5-AC01-B3E265EDA9D4}" type="presOf" srcId="{DBE60120-0091-4FE8-B34F-A9B819FA097F}" destId="{9ECBAEE6-1C80-4241-AD81-97F3AF0DD384}" srcOrd="0" destOrd="0" presId="urn:microsoft.com/office/officeart/2005/8/layout/vList2"/>
    <dgm:cxn modelId="{82C22C45-2658-43C6-AA7E-3C385028DE88}" type="presOf" srcId="{F1DFA39A-B43B-46CD-B0C1-477D29210473}" destId="{C9CC71F8-001F-4A2C-8B0E-921EE08C983D}" srcOrd="0" destOrd="0" presId="urn:microsoft.com/office/officeart/2005/8/layout/vList2"/>
    <dgm:cxn modelId="{38BB266A-60DC-477D-8FEE-71CA18906C54}" srcId="{F1DFA39A-B43B-46CD-B0C1-477D29210473}" destId="{0078A718-F943-4F3F-88EA-C8BB7A366538}" srcOrd="1" destOrd="0" parTransId="{E3C239F3-8A03-4C21-8BAE-CADC4C830440}" sibTransId="{05E8440F-7226-4B40-947A-183CFE2A75CF}"/>
    <dgm:cxn modelId="{3F0B902F-65F4-4A9E-89E1-8AE8CC71F4C7}" type="presOf" srcId="{0078A718-F943-4F3F-88EA-C8BB7A366538}" destId="{214E1140-7458-4859-98F8-7E2925A905B6}" srcOrd="0" destOrd="0" presId="urn:microsoft.com/office/officeart/2005/8/layout/vList2"/>
    <dgm:cxn modelId="{99063C14-FB8A-441F-9F09-5707DB409305}" srcId="{F1DFA39A-B43B-46CD-B0C1-477D29210473}" destId="{78F96C65-6888-4646-88F4-608666C44AEB}" srcOrd="3" destOrd="0" parTransId="{26155663-607D-4EDE-B7D4-0A0029A922A0}" sibTransId="{876BD889-6F94-433B-8158-22F36B657CCD}"/>
    <dgm:cxn modelId="{4C8E027A-A55A-415A-9F2A-BD0CC6D2E255}" type="presOf" srcId="{78F96C65-6888-4646-88F4-608666C44AEB}" destId="{40AE505C-EBE3-4119-BFD2-418DC4E31CAA}" srcOrd="0" destOrd="0" presId="urn:microsoft.com/office/officeart/2005/8/layout/vList2"/>
    <dgm:cxn modelId="{42FB7182-EFDA-4838-B3EF-1888421E247C}" type="presParOf" srcId="{C9CC71F8-001F-4A2C-8B0E-921EE08C983D}" destId="{9ECBAEE6-1C80-4241-AD81-97F3AF0DD384}" srcOrd="0" destOrd="0" presId="urn:microsoft.com/office/officeart/2005/8/layout/vList2"/>
    <dgm:cxn modelId="{7EFC7A21-60CB-4BA2-9542-42E6F274500C}" type="presParOf" srcId="{C9CC71F8-001F-4A2C-8B0E-921EE08C983D}" destId="{EC9206B6-4D44-4441-81D5-D74963D0868D}" srcOrd="1" destOrd="0" presId="urn:microsoft.com/office/officeart/2005/8/layout/vList2"/>
    <dgm:cxn modelId="{37F0DAF3-804F-4448-A9A2-E20B3949DEE9}" type="presParOf" srcId="{C9CC71F8-001F-4A2C-8B0E-921EE08C983D}" destId="{214E1140-7458-4859-98F8-7E2925A905B6}" srcOrd="2" destOrd="0" presId="urn:microsoft.com/office/officeart/2005/8/layout/vList2"/>
    <dgm:cxn modelId="{780D5B80-CCFE-4A2F-8A22-C5EF38063536}" type="presParOf" srcId="{C9CC71F8-001F-4A2C-8B0E-921EE08C983D}" destId="{D01AE082-1491-4F09-8B23-A5C1D36D3F3D}" srcOrd="3" destOrd="0" presId="urn:microsoft.com/office/officeart/2005/8/layout/vList2"/>
    <dgm:cxn modelId="{6621361C-9AA2-45AB-8E25-FFDE23439AA2}" type="presParOf" srcId="{C9CC71F8-001F-4A2C-8B0E-921EE08C983D}" destId="{03D43D3E-CD31-490C-ACF3-04962DC35193}" srcOrd="4" destOrd="0" presId="urn:microsoft.com/office/officeart/2005/8/layout/vList2"/>
    <dgm:cxn modelId="{AEC07F52-70CD-4FB0-8697-18B69A004BF6}" type="presParOf" srcId="{C9CC71F8-001F-4A2C-8B0E-921EE08C983D}" destId="{5BFA63ED-9D5C-4D01-9950-33D55427B1B7}" srcOrd="5" destOrd="0" presId="urn:microsoft.com/office/officeart/2005/8/layout/vList2"/>
    <dgm:cxn modelId="{8EF5C0EB-A9F2-44C5-BA6F-4C7B13E88E36}" type="presParOf" srcId="{C9CC71F8-001F-4A2C-8B0E-921EE08C983D}" destId="{40AE505C-EBE3-4119-BFD2-418DC4E31CA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A584EB1-5873-4969-8D66-15EB816A895A}"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938A7079-CC08-49AD-A2E8-09C5324AA6E5}">
      <dgm:prSet/>
      <dgm:spPr/>
      <dgm:t>
        <a:bodyPr/>
        <a:lstStyle/>
        <a:p>
          <a:pPr rtl="0"/>
          <a:r>
            <a:rPr lang="en-US" smtClean="0"/>
            <a:t>The community must do more to ensure that everyone has access to medical care, particularly those living in underserved and low-income communities.</a:t>
          </a:r>
          <a:endParaRPr lang="en-US"/>
        </a:p>
      </dgm:t>
    </dgm:pt>
    <dgm:pt modelId="{3EBC4A7E-A322-439B-AAC2-5ADADB82B7C7}" type="parTrans" cxnId="{3AC47194-1D34-4BD4-B005-82E7C70ED824}">
      <dgm:prSet/>
      <dgm:spPr/>
      <dgm:t>
        <a:bodyPr/>
        <a:lstStyle/>
        <a:p>
          <a:endParaRPr lang="en-US"/>
        </a:p>
      </dgm:t>
    </dgm:pt>
    <dgm:pt modelId="{C4A3D335-AC1C-43D4-BACF-02EA1591D677}" type="sibTrans" cxnId="{3AC47194-1D34-4BD4-B005-82E7C70ED824}">
      <dgm:prSet/>
      <dgm:spPr/>
      <dgm:t>
        <a:bodyPr/>
        <a:lstStyle/>
        <a:p>
          <a:endParaRPr lang="en-US"/>
        </a:p>
      </dgm:t>
    </dgm:pt>
    <dgm:pt modelId="{56AA6C2B-CB53-4EAE-8E7B-42257CC4F9AA}">
      <dgm:prSet/>
      <dgm:spPr/>
      <dgm:t>
        <a:bodyPr/>
        <a:lstStyle/>
        <a:p>
          <a:pPr rtl="0"/>
          <a:r>
            <a:rPr lang="en-US" smtClean="0"/>
            <a:t>The community should make healthy lifestyle choices, such as frequent exercise, wholesome food, and quitting smoking.</a:t>
          </a:r>
          <a:endParaRPr lang="en-US"/>
        </a:p>
      </dgm:t>
    </dgm:pt>
    <dgm:pt modelId="{EB4F33CD-E648-4C25-9A3A-616326857B67}" type="parTrans" cxnId="{1440FB03-B9CC-443A-9477-F93607922BCF}">
      <dgm:prSet/>
      <dgm:spPr/>
      <dgm:t>
        <a:bodyPr/>
        <a:lstStyle/>
        <a:p>
          <a:endParaRPr lang="en-US"/>
        </a:p>
      </dgm:t>
    </dgm:pt>
    <dgm:pt modelId="{0DD455A0-9AD5-4F3F-A374-02D070FB3E3C}" type="sibTrans" cxnId="{1440FB03-B9CC-443A-9477-F93607922BCF}">
      <dgm:prSet/>
      <dgm:spPr/>
      <dgm:t>
        <a:bodyPr/>
        <a:lstStyle/>
        <a:p>
          <a:endParaRPr lang="en-US"/>
        </a:p>
      </dgm:t>
    </dgm:pt>
    <dgm:pt modelId="{718419C2-067F-4BAF-9BEA-C230B00FCEBC}">
      <dgm:prSet/>
      <dgm:spPr/>
      <dgm:t>
        <a:bodyPr/>
        <a:lstStyle/>
        <a:p>
          <a:pPr rtl="0"/>
          <a:r>
            <a:rPr lang="en-US" smtClean="0"/>
            <a:t>There is need to increase access to healthy, affordable food options in order to prevent food insecurity.</a:t>
          </a:r>
          <a:endParaRPr lang="en-US"/>
        </a:p>
      </dgm:t>
    </dgm:pt>
    <dgm:pt modelId="{32A99A4A-BF76-4BED-9CC7-2E9FA6F6C796}" type="parTrans" cxnId="{402FAF97-C1F1-415E-B352-3FE55045A024}">
      <dgm:prSet/>
      <dgm:spPr/>
      <dgm:t>
        <a:bodyPr/>
        <a:lstStyle/>
        <a:p>
          <a:endParaRPr lang="en-US"/>
        </a:p>
      </dgm:t>
    </dgm:pt>
    <dgm:pt modelId="{45D5A0E1-9256-47CC-906E-92B629082DCE}" type="sibTrans" cxnId="{402FAF97-C1F1-415E-B352-3FE55045A024}">
      <dgm:prSet/>
      <dgm:spPr/>
      <dgm:t>
        <a:bodyPr/>
        <a:lstStyle/>
        <a:p>
          <a:endParaRPr lang="en-US"/>
        </a:p>
      </dgm:t>
    </dgm:pt>
    <dgm:pt modelId="{02383CC8-3E6C-4D42-B44B-9471BE025745}">
      <dgm:prSet/>
      <dgm:spPr/>
      <dgm:t>
        <a:bodyPr/>
        <a:lstStyle/>
        <a:p>
          <a:pPr rtl="0"/>
          <a:r>
            <a:rPr lang="en-US" smtClean="0"/>
            <a:t>Texans must address the inequities in health caused by type 2 diabetes.</a:t>
          </a:r>
          <a:endParaRPr lang="en-US"/>
        </a:p>
      </dgm:t>
    </dgm:pt>
    <dgm:pt modelId="{7ECC7E20-CBEF-4717-90D5-6C66FC6A9BF7}" type="parTrans" cxnId="{AA2246D8-E730-46D1-BAC4-9035F44B58C4}">
      <dgm:prSet/>
      <dgm:spPr/>
      <dgm:t>
        <a:bodyPr/>
        <a:lstStyle/>
        <a:p>
          <a:endParaRPr lang="en-US"/>
        </a:p>
      </dgm:t>
    </dgm:pt>
    <dgm:pt modelId="{195B296B-838F-4F32-AC19-A0DFC63E9BD7}" type="sibTrans" cxnId="{AA2246D8-E730-46D1-BAC4-9035F44B58C4}">
      <dgm:prSet/>
      <dgm:spPr/>
      <dgm:t>
        <a:bodyPr/>
        <a:lstStyle/>
        <a:p>
          <a:endParaRPr lang="en-US"/>
        </a:p>
      </dgm:t>
    </dgm:pt>
    <dgm:pt modelId="{546B6616-AF5D-4808-B25B-E817D4C7FDFB}" type="pres">
      <dgm:prSet presAssocID="{AA584EB1-5873-4969-8D66-15EB816A895A}" presName="linear" presStyleCnt="0">
        <dgm:presLayoutVars>
          <dgm:animLvl val="lvl"/>
          <dgm:resizeHandles val="exact"/>
        </dgm:presLayoutVars>
      </dgm:prSet>
      <dgm:spPr/>
    </dgm:pt>
    <dgm:pt modelId="{E1D4BF7E-9CAA-4151-A9AC-2DBC21288389}" type="pres">
      <dgm:prSet presAssocID="{938A7079-CC08-49AD-A2E8-09C5324AA6E5}" presName="parentText" presStyleLbl="node1" presStyleIdx="0" presStyleCnt="4">
        <dgm:presLayoutVars>
          <dgm:chMax val="0"/>
          <dgm:bulletEnabled val="1"/>
        </dgm:presLayoutVars>
      </dgm:prSet>
      <dgm:spPr/>
    </dgm:pt>
    <dgm:pt modelId="{9F2C5558-FC45-4652-B5AB-616AB2C2D518}" type="pres">
      <dgm:prSet presAssocID="{C4A3D335-AC1C-43D4-BACF-02EA1591D677}" presName="spacer" presStyleCnt="0"/>
      <dgm:spPr/>
    </dgm:pt>
    <dgm:pt modelId="{8DF7A728-4C8A-44EA-8D5D-131AAEB620EA}" type="pres">
      <dgm:prSet presAssocID="{56AA6C2B-CB53-4EAE-8E7B-42257CC4F9AA}" presName="parentText" presStyleLbl="node1" presStyleIdx="1" presStyleCnt="4">
        <dgm:presLayoutVars>
          <dgm:chMax val="0"/>
          <dgm:bulletEnabled val="1"/>
        </dgm:presLayoutVars>
      </dgm:prSet>
      <dgm:spPr/>
    </dgm:pt>
    <dgm:pt modelId="{0CA5271E-0F90-435E-A1C7-08435C6D01AE}" type="pres">
      <dgm:prSet presAssocID="{0DD455A0-9AD5-4F3F-A374-02D070FB3E3C}" presName="spacer" presStyleCnt="0"/>
      <dgm:spPr/>
    </dgm:pt>
    <dgm:pt modelId="{43CCB99E-DCE3-4CC8-A79A-4273948FC0C8}" type="pres">
      <dgm:prSet presAssocID="{718419C2-067F-4BAF-9BEA-C230B00FCEBC}" presName="parentText" presStyleLbl="node1" presStyleIdx="2" presStyleCnt="4">
        <dgm:presLayoutVars>
          <dgm:chMax val="0"/>
          <dgm:bulletEnabled val="1"/>
        </dgm:presLayoutVars>
      </dgm:prSet>
      <dgm:spPr/>
    </dgm:pt>
    <dgm:pt modelId="{0EF5EE6C-DEAB-4CA1-86A6-4C62D50CAB85}" type="pres">
      <dgm:prSet presAssocID="{45D5A0E1-9256-47CC-906E-92B629082DCE}" presName="spacer" presStyleCnt="0"/>
      <dgm:spPr/>
    </dgm:pt>
    <dgm:pt modelId="{BB6EF0F4-6A59-4820-8B8A-B370A1641EDD}" type="pres">
      <dgm:prSet presAssocID="{02383CC8-3E6C-4D42-B44B-9471BE025745}" presName="parentText" presStyleLbl="node1" presStyleIdx="3" presStyleCnt="4">
        <dgm:presLayoutVars>
          <dgm:chMax val="0"/>
          <dgm:bulletEnabled val="1"/>
        </dgm:presLayoutVars>
      </dgm:prSet>
      <dgm:spPr/>
    </dgm:pt>
  </dgm:ptLst>
  <dgm:cxnLst>
    <dgm:cxn modelId="{5C4B6565-B6E4-4440-AE1C-17B41D047A6C}" type="presOf" srcId="{718419C2-067F-4BAF-9BEA-C230B00FCEBC}" destId="{43CCB99E-DCE3-4CC8-A79A-4273948FC0C8}" srcOrd="0" destOrd="0" presId="urn:microsoft.com/office/officeart/2005/8/layout/vList2"/>
    <dgm:cxn modelId="{EC9B4FE1-92EA-4AAC-94DD-CCF70D79F370}" type="presOf" srcId="{AA584EB1-5873-4969-8D66-15EB816A895A}" destId="{546B6616-AF5D-4808-B25B-E817D4C7FDFB}" srcOrd="0" destOrd="0" presId="urn:microsoft.com/office/officeart/2005/8/layout/vList2"/>
    <dgm:cxn modelId="{3AC47194-1D34-4BD4-B005-82E7C70ED824}" srcId="{AA584EB1-5873-4969-8D66-15EB816A895A}" destId="{938A7079-CC08-49AD-A2E8-09C5324AA6E5}" srcOrd="0" destOrd="0" parTransId="{3EBC4A7E-A322-439B-AAC2-5ADADB82B7C7}" sibTransId="{C4A3D335-AC1C-43D4-BACF-02EA1591D677}"/>
    <dgm:cxn modelId="{402FAF97-C1F1-415E-B352-3FE55045A024}" srcId="{AA584EB1-5873-4969-8D66-15EB816A895A}" destId="{718419C2-067F-4BAF-9BEA-C230B00FCEBC}" srcOrd="2" destOrd="0" parTransId="{32A99A4A-BF76-4BED-9CC7-2E9FA6F6C796}" sibTransId="{45D5A0E1-9256-47CC-906E-92B629082DCE}"/>
    <dgm:cxn modelId="{34327A34-6A4B-4AEB-BEFB-2974AF96830A}" type="presOf" srcId="{938A7079-CC08-49AD-A2E8-09C5324AA6E5}" destId="{E1D4BF7E-9CAA-4151-A9AC-2DBC21288389}" srcOrd="0" destOrd="0" presId="urn:microsoft.com/office/officeart/2005/8/layout/vList2"/>
    <dgm:cxn modelId="{018FE41F-A24D-47DF-BA01-33E9C9044329}" type="presOf" srcId="{56AA6C2B-CB53-4EAE-8E7B-42257CC4F9AA}" destId="{8DF7A728-4C8A-44EA-8D5D-131AAEB620EA}" srcOrd="0" destOrd="0" presId="urn:microsoft.com/office/officeart/2005/8/layout/vList2"/>
    <dgm:cxn modelId="{1440FB03-B9CC-443A-9477-F93607922BCF}" srcId="{AA584EB1-5873-4969-8D66-15EB816A895A}" destId="{56AA6C2B-CB53-4EAE-8E7B-42257CC4F9AA}" srcOrd="1" destOrd="0" parTransId="{EB4F33CD-E648-4C25-9A3A-616326857B67}" sibTransId="{0DD455A0-9AD5-4F3F-A374-02D070FB3E3C}"/>
    <dgm:cxn modelId="{AA2246D8-E730-46D1-BAC4-9035F44B58C4}" srcId="{AA584EB1-5873-4969-8D66-15EB816A895A}" destId="{02383CC8-3E6C-4D42-B44B-9471BE025745}" srcOrd="3" destOrd="0" parTransId="{7ECC7E20-CBEF-4717-90D5-6C66FC6A9BF7}" sibTransId="{195B296B-838F-4F32-AC19-A0DFC63E9BD7}"/>
    <dgm:cxn modelId="{F06B39CB-BA52-456A-9069-062A6691B0D9}" type="presOf" srcId="{02383CC8-3E6C-4D42-B44B-9471BE025745}" destId="{BB6EF0F4-6A59-4820-8B8A-B370A1641EDD}" srcOrd="0" destOrd="0" presId="urn:microsoft.com/office/officeart/2005/8/layout/vList2"/>
    <dgm:cxn modelId="{A569FF24-B6F1-4ED0-BE2D-499E21E3C3F5}" type="presParOf" srcId="{546B6616-AF5D-4808-B25B-E817D4C7FDFB}" destId="{E1D4BF7E-9CAA-4151-A9AC-2DBC21288389}" srcOrd="0" destOrd="0" presId="urn:microsoft.com/office/officeart/2005/8/layout/vList2"/>
    <dgm:cxn modelId="{635506E0-80B4-4B85-9861-5082AF99CD58}" type="presParOf" srcId="{546B6616-AF5D-4808-B25B-E817D4C7FDFB}" destId="{9F2C5558-FC45-4652-B5AB-616AB2C2D518}" srcOrd="1" destOrd="0" presId="urn:microsoft.com/office/officeart/2005/8/layout/vList2"/>
    <dgm:cxn modelId="{F99F2A09-49F1-4578-88E8-9E5D213756D6}" type="presParOf" srcId="{546B6616-AF5D-4808-B25B-E817D4C7FDFB}" destId="{8DF7A728-4C8A-44EA-8D5D-131AAEB620EA}" srcOrd="2" destOrd="0" presId="urn:microsoft.com/office/officeart/2005/8/layout/vList2"/>
    <dgm:cxn modelId="{6063EBAD-9547-4011-99A6-5BA42FA06B3F}" type="presParOf" srcId="{546B6616-AF5D-4808-B25B-E817D4C7FDFB}" destId="{0CA5271E-0F90-435E-A1C7-08435C6D01AE}" srcOrd="3" destOrd="0" presId="urn:microsoft.com/office/officeart/2005/8/layout/vList2"/>
    <dgm:cxn modelId="{68B6307F-CBAC-4AC8-B8C0-CC6965720BC1}" type="presParOf" srcId="{546B6616-AF5D-4808-B25B-E817D4C7FDFB}" destId="{43CCB99E-DCE3-4CC8-A79A-4273948FC0C8}" srcOrd="4" destOrd="0" presId="urn:microsoft.com/office/officeart/2005/8/layout/vList2"/>
    <dgm:cxn modelId="{17557193-4175-4840-91A9-7B63CBA3516B}" type="presParOf" srcId="{546B6616-AF5D-4808-B25B-E817D4C7FDFB}" destId="{0EF5EE6C-DEAB-4CA1-86A6-4C62D50CAB85}" srcOrd="5" destOrd="0" presId="urn:microsoft.com/office/officeart/2005/8/layout/vList2"/>
    <dgm:cxn modelId="{48360C04-EFC3-4444-9DE5-C51AB0E1D4DF}" type="presParOf" srcId="{546B6616-AF5D-4808-B25B-E817D4C7FDFB}" destId="{BB6EF0F4-6A59-4820-8B8A-B370A1641ED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F8F0D99-BBB2-483B-9F95-EA580FB405E1}"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8B540870-00A2-4EDD-AA78-60A532DA855E}">
      <dgm:prSet/>
      <dgm:spPr/>
      <dgm:t>
        <a:bodyPr/>
        <a:lstStyle/>
        <a:p>
          <a:pPr rtl="0"/>
          <a:r>
            <a:rPr lang="en-US" smtClean="0"/>
            <a:t>The high prevalence of type 2 diabetes in adults in Texas poses a grave threat to the public's health.</a:t>
          </a:r>
          <a:endParaRPr lang="en-US"/>
        </a:p>
      </dgm:t>
    </dgm:pt>
    <dgm:pt modelId="{64FAC2F3-EAC2-4FE5-B2B5-3C3D39C37EFF}" type="parTrans" cxnId="{12F0F951-C2F4-41F6-B4DC-719B18316D35}">
      <dgm:prSet/>
      <dgm:spPr/>
      <dgm:t>
        <a:bodyPr/>
        <a:lstStyle/>
        <a:p>
          <a:endParaRPr lang="en-US"/>
        </a:p>
      </dgm:t>
    </dgm:pt>
    <dgm:pt modelId="{A32114E1-770D-4F20-8393-D46815FDA912}" type="sibTrans" cxnId="{12F0F951-C2F4-41F6-B4DC-719B18316D35}">
      <dgm:prSet/>
      <dgm:spPr/>
      <dgm:t>
        <a:bodyPr/>
        <a:lstStyle/>
        <a:p>
          <a:endParaRPr lang="en-US"/>
        </a:p>
      </dgm:t>
    </dgm:pt>
    <dgm:pt modelId="{A939393C-C442-41F8-816B-9463AEA90C24}">
      <dgm:prSet/>
      <dgm:spPr/>
      <dgm:t>
        <a:bodyPr/>
        <a:lstStyle/>
        <a:p>
          <a:pPr rtl="0"/>
          <a:r>
            <a:rPr lang="en-US" smtClean="0"/>
            <a:t>Food insecurity, health inequities between wealthy and poor populations, and a shortage of healthcare experts are just a few of the obstacles.</a:t>
          </a:r>
          <a:endParaRPr lang="en-US"/>
        </a:p>
      </dgm:t>
    </dgm:pt>
    <dgm:pt modelId="{462DF6E4-8310-4513-A263-3D60DA06BC26}" type="parTrans" cxnId="{A52BFDDE-31AE-47E9-B5F0-126978AA1192}">
      <dgm:prSet/>
      <dgm:spPr/>
      <dgm:t>
        <a:bodyPr/>
        <a:lstStyle/>
        <a:p>
          <a:endParaRPr lang="en-US"/>
        </a:p>
      </dgm:t>
    </dgm:pt>
    <dgm:pt modelId="{14EA72D0-83AB-4DAB-86CD-6B281F993303}" type="sibTrans" cxnId="{A52BFDDE-31AE-47E9-B5F0-126978AA1192}">
      <dgm:prSet/>
      <dgm:spPr/>
      <dgm:t>
        <a:bodyPr/>
        <a:lstStyle/>
        <a:p>
          <a:endParaRPr lang="en-US"/>
        </a:p>
      </dgm:t>
    </dgm:pt>
    <dgm:pt modelId="{D26EAA0B-149D-4D2E-BB48-474CAA75E5A2}">
      <dgm:prSet/>
      <dgm:spPr/>
      <dgm:t>
        <a:bodyPr/>
        <a:lstStyle/>
        <a:p>
          <a:pPr rtl="0"/>
          <a:r>
            <a:rPr lang="en-US" smtClean="0"/>
            <a:t>A number of techniques exist to advance the fight against type 2 diabetes in Texas.</a:t>
          </a:r>
          <a:endParaRPr lang="en-US"/>
        </a:p>
      </dgm:t>
    </dgm:pt>
    <dgm:pt modelId="{13635D6C-2AC4-4CEB-96B4-AB53EE603279}" type="parTrans" cxnId="{87CE4B43-48E0-405B-8710-D5585C80A198}">
      <dgm:prSet/>
      <dgm:spPr/>
      <dgm:t>
        <a:bodyPr/>
        <a:lstStyle/>
        <a:p>
          <a:endParaRPr lang="en-US"/>
        </a:p>
      </dgm:t>
    </dgm:pt>
    <dgm:pt modelId="{D16BA12A-D1DE-4880-8F82-0C9AAE3EF516}" type="sibTrans" cxnId="{87CE4B43-48E0-405B-8710-D5585C80A198}">
      <dgm:prSet/>
      <dgm:spPr/>
      <dgm:t>
        <a:bodyPr/>
        <a:lstStyle/>
        <a:p>
          <a:endParaRPr lang="en-US"/>
        </a:p>
      </dgm:t>
    </dgm:pt>
    <dgm:pt modelId="{F7DE8158-3F4F-4587-918B-333A1988F820}">
      <dgm:prSet/>
      <dgm:spPr/>
      <dgm:t>
        <a:bodyPr/>
        <a:lstStyle/>
        <a:p>
          <a:pPr rtl="0"/>
          <a:r>
            <a:rPr lang="en-US" smtClean="0"/>
            <a:t>Improve diabetes management and care coordination, address systemic challenges, foster research and innovation, and increase public health literacy.</a:t>
          </a:r>
          <a:endParaRPr lang="en-US"/>
        </a:p>
      </dgm:t>
    </dgm:pt>
    <dgm:pt modelId="{A9F82496-2F09-4347-96FE-F9A87F59C2EC}" type="parTrans" cxnId="{FBA68133-8F9F-48AC-9E79-A03AB929F18D}">
      <dgm:prSet/>
      <dgm:spPr/>
      <dgm:t>
        <a:bodyPr/>
        <a:lstStyle/>
        <a:p>
          <a:endParaRPr lang="en-US"/>
        </a:p>
      </dgm:t>
    </dgm:pt>
    <dgm:pt modelId="{13BE2546-A240-43F9-AD17-2AA76353B975}" type="sibTrans" cxnId="{FBA68133-8F9F-48AC-9E79-A03AB929F18D}">
      <dgm:prSet/>
      <dgm:spPr/>
      <dgm:t>
        <a:bodyPr/>
        <a:lstStyle/>
        <a:p>
          <a:endParaRPr lang="en-US"/>
        </a:p>
      </dgm:t>
    </dgm:pt>
    <dgm:pt modelId="{BE75B929-A4B1-4092-9E54-428E68561B4D}" type="pres">
      <dgm:prSet presAssocID="{9F8F0D99-BBB2-483B-9F95-EA580FB405E1}" presName="linear" presStyleCnt="0">
        <dgm:presLayoutVars>
          <dgm:animLvl val="lvl"/>
          <dgm:resizeHandles val="exact"/>
        </dgm:presLayoutVars>
      </dgm:prSet>
      <dgm:spPr/>
    </dgm:pt>
    <dgm:pt modelId="{BE55F9D3-2052-4386-B414-8B0055F6403D}" type="pres">
      <dgm:prSet presAssocID="{8B540870-00A2-4EDD-AA78-60A532DA855E}" presName="parentText" presStyleLbl="node1" presStyleIdx="0" presStyleCnt="4">
        <dgm:presLayoutVars>
          <dgm:chMax val="0"/>
          <dgm:bulletEnabled val="1"/>
        </dgm:presLayoutVars>
      </dgm:prSet>
      <dgm:spPr/>
    </dgm:pt>
    <dgm:pt modelId="{BEBD2F6E-D2F4-4072-B690-AEFF167A2565}" type="pres">
      <dgm:prSet presAssocID="{A32114E1-770D-4F20-8393-D46815FDA912}" presName="spacer" presStyleCnt="0"/>
      <dgm:spPr/>
    </dgm:pt>
    <dgm:pt modelId="{B9ACC5BE-8D0A-4DFE-A455-B521F6629DA5}" type="pres">
      <dgm:prSet presAssocID="{A939393C-C442-41F8-816B-9463AEA90C24}" presName="parentText" presStyleLbl="node1" presStyleIdx="1" presStyleCnt="4">
        <dgm:presLayoutVars>
          <dgm:chMax val="0"/>
          <dgm:bulletEnabled val="1"/>
        </dgm:presLayoutVars>
      </dgm:prSet>
      <dgm:spPr/>
    </dgm:pt>
    <dgm:pt modelId="{E30910B8-EE2D-4496-9903-964B971D9B94}" type="pres">
      <dgm:prSet presAssocID="{14EA72D0-83AB-4DAB-86CD-6B281F993303}" presName="spacer" presStyleCnt="0"/>
      <dgm:spPr/>
    </dgm:pt>
    <dgm:pt modelId="{7657963F-F894-4222-AB71-7D9213F93288}" type="pres">
      <dgm:prSet presAssocID="{D26EAA0B-149D-4D2E-BB48-474CAA75E5A2}" presName="parentText" presStyleLbl="node1" presStyleIdx="2" presStyleCnt="4">
        <dgm:presLayoutVars>
          <dgm:chMax val="0"/>
          <dgm:bulletEnabled val="1"/>
        </dgm:presLayoutVars>
      </dgm:prSet>
      <dgm:spPr/>
    </dgm:pt>
    <dgm:pt modelId="{CBCC10EE-1E71-4DBD-B5AF-68AD689AE0B0}" type="pres">
      <dgm:prSet presAssocID="{D16BA12A-D1DE-4880-8F82-0C9AAE3EF516}" presName="spacer" presStyleCnt="0"/>
      <dgm:spPr/>
    </dgm:pt>
    <dgm:pt modelId="{E814E193-70BA-4ED2-B601-EB0AA2213CB2}" type="pres">
      <dgm:prSet presAssocID="{F7DE8158-3F4F-4587-918B-333A1988F820}" presName="parentText" presStyleLbl="node1" presStyleIdx="3" presStyleCnt="4">
        <dgm:presLayoutVars>
          <dgm:chMax val="0"/>
          <dgm:bulletEnabled val="1"/>
        </dgm:presLayoutVars>
      </dgm:prSet>
      <dgm:spPr/>
    </dgm:pt>
  </dgm:ptLst>
  <dgm:cxnLst>
    <dgm:cxn modelId="{87CE4B43-48E0-405B-8710-D5585C80A198}" srcId="{9F8F0D99-BBB2-483B-9F95-EA580FB405E1}" destId="{D26EAA0B-149D-4D2E-BB48-474CAA75E5A2}" srcOrd="2" destOrd="0" parTransId="{13635D6C-2AC4-4CEB-96B4-AB53EE603279}" sibTransId="{D16BA12A-D1DE-4880-8F82-0C9AAE3EF516}"/>
    <dgm:cxn modelId="{D485B45F-1698-40BA-AD81-904DE64EBB0F}" type="presOf" srcId="{D26EAA0B-149D-4D2E-BB48-474CAA75E5A2}" destId="{7657963F-F894-4222-AB71-7D9213F93288}" srcOrd="0" destOrd="0" presId="urn:microsoft.com/office/officeart/2005/8/layout/vList2"/>
    <dgm:cxn modelId="{12F0F951-C2F4-41F6-B4DC-719B18316D35}" srcId="{9F8F0D99-BBB2-483B-9F95-EA580FB405E1}" destId="{8B540870-00A2-4EDD-AA78-60A532DA855E}" srcOrd="0" destOrd="0" parTransId="{64FAC2F3-EAC2-4FE5-B2B5-3C3D39C37EFF}" sibTransId="{A32114E1-770D-4F20-8393-D46815FDA912}"/>
    <dgm:cxn modelId="{11A22AD1-FB55-45A9-983E-F3366103A242}" type="presOf" srcId="{A939393C-C442-41F8-816B-9463AEA90C24}" destId="{B9ACC5BE-8D0A-4DFE-A455-B521F6629DA5}" srcOrd="0" destOrd="0" presId="urn:microsoft.com/office/officeart/2005/8/layout/vList2"/>
    <dgm:cxn modelId="{7A6208B2-2215-4153-8ABC-E685925ACB0D}" type="presOf" srcId="{8B540870-00A2-4EDD-AA78-60A532DA855E}" destId="{BE55F9D3-2052-4386-B414-8B0055F6403D}" srcOrd="0" destOrd="0" presId="urn:microsoft.com/office/officeart/2005/8/layout/vList2"/>
    <dgm:cxn modelId="{F817A645-B58F-4C5E-9F46-2F0ABB4D77ED}" type="presOf" srcId="{9F8F0D99-BBB2-483B-9F95-EA580FB405E1}" destId="{BE75B929-A4B1-4092-9E54-428E68561B4D}" srcOrd="0" destOrd="0" presId="urn:microsoft.com/office/officeart/2005/8/layout/vList2"/>
    <dgm:cxn modelId="{FBA68133-8F9F-48AC-9E79-A03AB929F18D}" srcId="{9F8F0D99-BBB2-483B-9F95-EA580FB405E1}" destId="{F7DE8158-3F4F-4587-918B-333A1988F820}" srcOrd="3" destOrd="0" parTransId="{A9F82496-2F09-4347-96FE-F9A87F59C2EC}" sibTransId="{13BE2546-A240-43F9-AD17-2AA76353B975}"/>
    <dgm:cxn modelId="{A52BFDDE-31AE-47E9-B5F0-126978AA1192}" srcId="{9F8F0D99-BBB2-483B-9F95-EA580FB405E1}" destId="{A939393C-C442-41F8-816B-9463AEA90C24}" srcOrd="1" destOrd="0" parTransId="{462DF6E4-8310-4513-A263-3D60DA06BC26}" sibTransId="{14EA72D0-83AB-4DAB-86CD-6B281F993303}"/>
    <dgm:cxn modelId="{75F1723E-FC26-4654-A133-3E273F85D2F3}" type="presOf" srcId="{F7DE8158-3F4F-4587-918B-333A1988F820}" destId="{E814E193-70BA-4ED2-B601-EB0AA2213CB2}" srcOrd="0" destOrd="0" presId="urn:microsoft.com/office/officeart/2005/8/layout/vList2"/>
    <dgm:cxn modelId="{03A34A9A-AD58-43D4-8B82-EE1FEE94D7D4}" type="presParOf" srcId="{BE75B929-A4B1-4092-9E54-428E68561B4D}" destId="{BE55F9D3-2052-4386-B414-8B0055F6403D}" srcOrd="0" destOrd="0" presId="urn:microsoft.com/office/officeart/2005/8/layout/vList2"/>
    <dgm:cxn modelId="{D342EC71-789B-4881-A857-26B5259C41E2}" type="presParOf" srcId="{BE75B929-A4B1-4092-9E54-428E68561B4D}" destId="{BEBD2F6E-D2F4-4072-B690-AEFF167A2565}" srcOrd="1" destOrd="0" presId="urn:microsoft.com/office/officeart/2005/8/layout/vList2"/>
    <dgm:cxn modelId="{6A6DBC64-A6FF-4D71-9E9A-F9473F8FBF52}" type="presParOf" srcId="{BE75B929-A4B1-4092-9E54-428E68561B4D}" destId="{B9ACC5BE-8D0A-4DFE-A455-B521F6629DA5}" srcOrd="2" destOrd="0" presId="urn:microsoft.com/office/officeart/2005/8/layout/vList2"/>
    <dgm:cxn modelId="{CB1F4909-4D06-4C1C-BDBD-005494ACB7DE}" type="presParOf" srcId="{BE75B929-A4B1-4092-9E54-428E68561B4D}" destId="{E30910B8-EE2D-4496-9903-964B971D9B94}" srcOrd="3" destOrd="0" presId="urn:microsoft.com/office/officeart/2005/8/layout/vList2"/>
    <dgm:cxn modelId="{8C2D9D47-9B32-4233-A61B-77B4F3BF2E7F}" type="presParOf" srcId="{BE75B929-A4B1-4092-9E54-428E68561B4D}" destId="{7657963F-F894-4222-AB71-7D9213F93288}" srcOrd="4" destOrd="0" presId="urn:microsoft.com/office/officeart/2005/8/layout/vList2"/>
    <dgm:cxn modelId="{692EB5FB-CD40-492B-84A0-2C0F74BEE106}" type="presParOf" srcId="{BE75B929-A4B1-4092-9E54-428E68561B4D}" destId="{CBCC10EE-1E71-4DBD-B5AF-68AD689AE0B0}" srcOrd="5" destOrd="0" presId="urn:microsoft.com/office/officeart/2005/8/layout/vList2"/>
    <dgm:cxn modelId="{E0B0CA9C-63AC-4CF7-91AC-7D0B90D8018E}" type="presParOf" srcId="{BE75B929-A4B1-4092-9E54-428E68561B4D}" destId="{E814E193-70BA-4ED2-B601-EB0AA2213CB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A55D81-2869-420F-8A4A-6C500631D4B4}"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9C4B37BF-C7F1-4920-9B0F-4C8FFB21ECF5}">
      <dgm:prSet/>
      <dgm:spPr/>
      <dgm:t>
        <a:bodyPr/>
        <a:lstStyle/>
        <a:p>
          <a:pPr rtl="0"/>
          <a:r>
            <a:rPr lang="en-US" smtClean="0"/>
            <a:t>The questions focused on the prevalence of the disease in Texas</a:t>
          </a:r>
          <a:endParaRPr lang="en-US"/>
        </a:p>
      </dgm:t>
    </dgm:pt>
    <dgm:pt modelId="{086A07A5-B0CA-4044-80B8-D2F868CD383E}" type="parTrans" cxnId="{B06CCCE2-9DEA-425D-B7AA-D03BD73AD413}">
      <dgm:prSet/>
      <dgm:spPr/>
      <dgm:t>
        <a:bodyPr/>
        <a:lstStyle/>
        <a:p>
          <a:endParaRPr lang="en-US"/>
        </a:p>
      </dgm:t>
    </dgm:pt>
    <dgm:pt modelId="{74C2227B-138C-4CAC-8587-CE730FF83E1F}" type="sibTrans" cxnId="{B06CCCE2-9DEA-425D-B7AA-D03BD73AD413}">
      <dgm:prSet/>
      <dgm:spPr/>
      <dgm:t>
        <a:bodyPr/>
        <a:lstStyle/>
        <a:p>
          <a:endParaRPr lang="en-US"/>
        </a:p>
      </dgm:t>
    </dgm:pt>
    <dgm:pt modelId="{8DD46ADE-648B-4879-9F71-C7011BBED0CA}">
      <dgm:prSet/>
      <dgm:spPr/>
      <dgm:t>
        <a:bodyPr/>
        <a:lstStyle/>
        <a:p>
          <a:pPr rtl="0"/>
          <a:r>
            <a:rPr lang="en-US" smtClean="0"/>
            <a:t>Whether any public health programs had been initiated to combat the condition</a:t>
          </a:r>
          <a:endParaRPr lang="en-US"/>
        </a:p>
      </dgm:t>
    </dgm:pt>
    <dgm:pt modelId="{896823ED-0179-40A5-AC36-22C6D6497A4C}" type="parTrans" cxnId="{4463304D-1265-46F6-83C5-56BB7CD2EC3B}">
      <dgm:prSet/>
      <dgm:spPr/>
      <dgm:t>
        <a:bodyPr/>
        <a:lstStyle/>
        <a:p>
          <a:endParaRPr lang="en-US"/>
        </a:p>
      </dgm:t>
    </dgm:pt>
    <dgm:pt modelId="{AEA1A24F-76B0-4CFC-B508-2A29C951DE50}" type="sibTrans" cxnId="{4463304D-1265-46F6-83C5-56BB7CD2EC3B}">
      <dgm:prSet/>
      <dgm:spPr/>
      <dgm:t>
        <a:bodyPr/>
        <a:lstStyle/>
        <a:p>
          <a:endParaRPr lang="en-US"/>
        </a:p>
      </dgm:t>
    </dgm:pt>
    <dgm:pt modelId="{1510EBAD-A30D-4F39-AF0B-3BD195E4C965}">
      <dgm:prSet/>
      <dgm:spPr/>
      <dgm:t>
        <a:bodyPr/>
        <a:lstStyle/>
        <a:p>
          <a:pPr rtl="0"/>
          <a:r>
            <a:rPr lang="en-US" smtClean="0"/>
            <a:t>Whether any rules or regulations had been proposed to prevent or limit the spread of the disease.</a:t>
          </a:r>
          <a:endParaRPr lang="en-US"/>
        </a:p>
      </dgm:t>
    </dgm:pt>
    <dgm:pt modelId="{37E400F8-4274-48CC-9959-0FE45A96A008}" type="parTrans" cxnId="{C4049D8E-EEA2-46C3-9AEB-339D21F9ABC1}">
      <dgm:prSet/>
      <dgm:spPr/>
      <dgm:t>
        <a:bodyPr/>
        <a:lstStyle/>
        <a:p>
          <a:endParaRPr lang="en-US"/>
        </a:p>
      </dgm:t>
    </dgm:pt>
    <dgm:pt modelId="{63398204-BCD6-4847-8A75-218E66F0C0B5}" type="sibTrans" cxnId="{C4049D8E-EEA2-46C3-9AEB-339D21F9ABC1}">
      <dgm:prSet/>
      <dgm:spPr/>
      <dgm:t>
        <a:bodyPr/>
        <a:lstStyle/>
        <a:p>
          <a:endParaRPr lang="en-US"/>
        </a:p>
      </dgm:t>
    </dgm:pt>
    <dgm:pt modelId="{DBB862FD-71C8-425B-9EF5-B68ED44CCF0F}">
      <dgm:prSet/>
      <dgm:spPr/>
      <dgm:t>
        <a:bodyPr/>
        <a:lstStyle/>
        <a:p>
          <a:pPr rtl="0"/>
          <a:r>
            <a:rPr lang="en-US" smtClean="0"/>
            <a:t>Members were required to identify any obstacles they had to overcome while battling the disease</a:t>
          </a:r>
          <a:endParaRPr lang="en-US"/>
        </a:p>
      </dgm:t>
    </dgm:pt>
    <dgm:pt modelId="{6A148A44-613D-4082-9F4A-0128A17FC0F2}" type="parTrans" cxnId="{2D575365-797F-4784-BFAE-CFD19F5EDF12}">
      <dgm:prSet/>
      <dgm:spPr/>
      <dgm:t>
        <a:bodyPr/>
        <a:lstStyle/>
        <a:p>
          <a:endParaRPr lang="en-US"/>
        </a:p>
      </dgm:t>
    </dgm:pt>
    <dgm:pt modelId="{92F23B79-5B42-4515-9687-48E56F7D4F5A}" type="sibTrans" cxnId="{2D575365-797F-4784-BFAE-CFD19F5EDF12}">
      <dgm:prSet/>
      <dgm:spPr/>
      <dgm:t>
        <a:bodyPr/>
        <a:lstStyle/>
        <a:p>
          <a:endParaRPr lang="en-US"/>
        </a:p>
      </dgm:t>
    </dgm:pt>
    <dgm:pt modelId="{88D22545-2130-4AF9-AF8F-B67E58236C35}" type="pres">
      <dgm:prSet presAssocID="{CFA55D81-2869-420F-8A4A-6C500631D4B4}" presName="linear" presStyleCnt="0">
        <dgm:presLayoutVars>
          <dgm:animLvl val="lvl"/>
          <dgm:resizeHandles val="exact"/>
        </dgm:presLayoutVars>
      </dgm:prSet>
      <dgm:spPr/>
    </dgm:pt>
    <dgm:pt modelId="{FEA93102-B1D2-4A9D-82B2-57C58FF7F6A9}" type="pres">
      <dgm:prSet presAssocID="{9C4B37BF-C7F1-4920-9B0F-4C8FFB21ECF5}" presName="parentText" presStyleLbl="node1" presStyleIdx="0" presStyleCnt="4">
        <dgm:presLayoutVars>
          <dgm:chMax val="0"/>
          <dgm:bulletEnabled val="1"/>
        </dgm:presLayoutVars>
      </dgm:prSet>
      <dgm:spPr/>
    </dgm:pt>
    <dgm:pt modelId="{351910BB-B184-4A6A-9675-04EA919CF58A}" type="pres">
      <dgm:prSet presAssocID="{74C2227B-138C-4CAC-8587-CE730FF83E1F}" presName="spacer" presStyleCnt="0"/>
      <dgm:spPr/>
    </dgm:pt>
    <dgm:pt modelId="{64F89319-43C7-44D9-B4F5-A0C5820F1E65}" type="pres">
      <dgm:prSet presAssocID="{8DD46ADE-648B-4879-9F71-C7011BBED0CA}" presName="parentText" presStyleLbl="node1" presStyleIdx="1" presStyleCnt="4">
        <dgm:presLayoutVars>
          <dgm:chMax val="0"/>
          <dgm:bulletEnabled val="1"/>
        </dgm:presLayoutVars>
      </dgm:prSet>
      <dgm:spPr/>
    </dgm:pt>
    <dgm:pt modelId="{0F1C082E-DA22-48F7-8D67-F48DDE75EEC0}" type="pres">
      <dgm:prSet presAssocID="{AEA1A24F-76B0-4CFC-B508-2A29C951DE50}" presName="spacer" presStyleCnt="0"/>
      <dgm:spPr/>
    </dgm:pt>
    <dgm:pt modelId="{27CFA69A-1EA1-43E2-9CFE-9B15891A7D9D}" type="pres">
      <dgm:prSet presAssocID="{1510EBAD-A30D-4F39-AF0B-3BD195E4C965}" presName="parentText" presStyleLbl="node1" presStyleIdx="2" presStyleCnt="4">
        <dgm:presLayoutVars>
          <dgm:chMax val="0"/>
          <dgm:bulletEnabled val="1"/>
        </dgm:presLayoutVars>
      </dgm:prSet>
      <dgm:spPr/>
    </dgm:pt>
    <dgm:pt modelId="{98773824-1AFB-430D-AC85-92D53562D843}" type="pres">
      <dgm:prSet presAssocID="{63398204-BCD6-4847-8A75-218E66F0C0B5}" presName="spacer" presStyleCnt="0"/>
      <dgm:spPr/>
    </dgm:pt>
    <dgm:pt modelId="{A9D547E6-0965-42F6-A67A-1D8AF32DF8E5}" type="pres">
      <dgm:prSet presAssocID="{DBB862FD-71C8-425B-9EF5-B68ED44CCF0F}" presName="parentText" presStyleLbl="node1" presStyleIdx="3" presStyleCnt="4">
        <dgm:presLayoutVars>
          <dgm:chMax val="0"/>
          <dgm:bulletEnabled val="1"/>
        </dgm:presLayoutVars>
      </dgm:prSet>
      <dgm:spPr/>
    </dgm:pt>
  </dgm:ptLst>
  <dgm:cxnLst>
    <dgm:cxn modelId="{B06CCCE2-9DEA-425D-B7AA-D03BD73AD413}" srcId="{CFA55D81-2869-420F-8A4A-6C500631D4B4}" destId="{9C4B37BF-C7F1-4920-9B0F-4C8FFB21ECF5}" srcOrd="0" destOrd="0" parTransId="{086A07A5-B0CA-4044-80B8-D2F868CD383E}" sibTransId="{74C2227B-138C-4CAC-8587-CE730FF83E1F}"/>
    <dgm:cxn modelId="{F2EF0C69-6AB5-4B9D-93F8-055C67AC1BD4}" type="presOf" srcId="{CFA55D81-2869-420F-8A4A-6C500631D4B4}" destId="{88D22545-2130-4AF9-AF8F-B67E58236C35}" srcOrd="0" destOrd="0" presId="urn:microsoft.com/office/officeart/2005/8/layout/vList2"/>
    <dgm:cxn modelId="{917642DF-EBFC-4C86-B5B6-CBB2FF371C78}" type="presOf" srcId="{8DD46ADE-648B-4879-9F71-C7011BBED0CA}" destId="{64F89319-43C7-44D9-B4F5-A0C5820F1E65}" srcOrd="0" destOrd="0" presId="urn:microsoft.com/office/officeart/2005/8/layout/vList2"/>
    <dgm:cxn modelId="{4463304D-1265-46F6-83C5-56BB7CD2EC3B}" srcId="{CFA55D81-2869-420F-8A4A-6C500631D4B4}" destId="{8DD46ADE-648B-4879-9F71-C7011BBED0CA}" srcOrd="1" destOrd="0" parTransId="{896823ED-0179-40A5-AC36-22C6D6497A4C}" sibTransId="{AEA1A24F-76B0-4CFC-B508-2A29C951DE50}"/>
    <dgm:cxn modelId="{2D575365-797F-4784-BFAE-CFD19F5EDF12}" srcId="{CFA55D81-2869-420F-8A4A-6C500631D4B4}" destId="{DBB862FD-71C8-425B-9EF5-B68ED44CCF0F}" srcOrd="3" destOrd="0" parTransId="{6A148A44-613D-4082-9F4A-0128A17FC0F2}" sibTransId="{92F23B79-5B42-4515-9687-48E56F7D4F5A}"/>
    <dgm:cxn modelId="{85DF86A1-9A3C-4036-962A-006B7446CEEC}" type="presOf" srcId="{9C4B37BF-C7F1-4920-9B0F-4C8FFB21ECF5}" destId="{FEA93102-B1D2-4A9D-82B2-57C58FF7F6A9}" srcOrd="0" destOrd="0" presId="urn:microsoft.com/office/officeart/2005/8/layout/vList2"/>
    <dgm:cxn modelId="{C4CED3F4-987E-46AA-8ABE-4B0C4F6A2EB6}" type="presOf" srcId="{DBB862FD-71C8-425B-9EF5-B68ED44CCF0F}" destId="{A9D547E6-0965-42F6-A67A-1D8AF32DF8E5}" srcOrd="0" destOrd="0" presId="urn:microsoft.com/office/officeart/2005/8/layout/vList2"/>
    <dgm:cxn modelId="{32FF6909-BBF4-40FF-8A82-32D50BEC9904}" type="presOf" srcId="{1510EBAD-A30D-4F39-AF0B-3BD195E4C965}" destId="{27CFA69A-1EA1-43E2-9CFE-9B15891A7D9D}" srcOrd="0" destOrd="0" presId="urn:microsoft.com/office/officeart/2005/8/layout/vList2"/>
    <dgm:cxn modelId="{C4049D8E-EEA2-46C3-9AEB-339D21F9ABC1}" srcId="{CFA55D81-2869-420F-8A4A-6C500631D4B4}" destId="{1510EBAD-A30D-4F39-AF0B-3BD195E4C965}" srcOrd="2" destOrd="0" parTransId="{37E400F8-4274-48CC-9959-0FE45A96A008}" sibTransId="{63398204-BCD6-4847-8A75-218E66F0C0B5}"/>
    <dgm:cxn modelId="{0D5E0C5A-BE4F-4C44-8CE9-9F0F67DC5302}" type="presParOf" srcId="{88D22545-2130-4AF9-AF8F-B67E58236C35}" destId="{FEA93102-B1D2-4A9D-82B2-57C58FF7F6A9}" srcOrd="0" destOrd="0" presId="urn:microsoft.com/office/officeart/2005/8/layout/vList2"/>
    <dgm:cxn modelId="{796017B3-02BC-4D01-B454-535CED8B6706}" type="presParOf" srcId="{88D22545-2130-4AF9-AF8F-B67E58236C35}" destId="{351910BB-B184-4A6A-9675-04EA919CF58A}" srcOrd="1" destOrd="0" presId="urn:microsoft.com/office/officeart/2005/8/layout/vList2"/>
    <dgm:cxn modelId="{54B6CF36-8299-42CF-8119-9FB3BED23A8F}" type="presParOf" srcId="{88D22545-2130-4AF9-AF8F-B67E58236C35}" destId="{64F89319-43C7-44D9-B4F5-A0C5820F1E65}" srcOrd="2" destOrd="0" presId="urn:microsoft.com/office/officeart/2005/8/layout/vList2"/>
    <dgm:cxn modelId="{DACCA7E6-107E-44D4-AB8C-E862CF4B8A58}" type="presParOf" srcId="{88D22545-2130-4AF9-AF8F-B67E58236C35}" destId="{0F1C082E-DA22-48F7-8D67-F48DDE75EEC0}" srcOrd="3" destOrd="0" presId="urn:microsoft.com/office/officeart/2005/8/layout/vList2"/>
    <dgm:cxn modelId="{3954C858-1934-4475-9CDF-4FFC06C2C514}" type="presParOf" srcId="{88D22545-2130-4AF9-AF8F-B67E58236C35}" destId="{27CFA69A-1EA1-43E2-9CFE-9B15891A7D9D}" srcOrd="4" destOrd="0" presId="urn:microsoft.com/office/officeart/2005/8/layout/vList2"/>
    <dgm:cxn modelId="{0CFCBC29-BFC5-4CAB-8612-FF314A8967F8}" type="presParOf" srcId="{88D22545-2130-4AF9-AF8F-B67E58236C35}" destId="{98773824-1AFB-430D-AC85-92D53562D843}" srcOrd="5" destOrd="0" presId="urn:microsoft.com/office/officeart/2005/8/layout/vList2"/>
    <dgm:cxn modelId="{A5FB8AEB-38B7-4933-BF6E-DCA2CA110D0B}" type="presParOf" srcId="{88D22545-2130-4AF9-AF8F-B67E58236C35}" destId="{A9D547E6-0965-42F6-A67A-1D8AF32DF8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F6C65-F319-40ED-9DE2-231A0FEF32D7}"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6B63DFD4-9DF9-435E-85C0-B5D1EB18210E}">
      <dgm:prSet/>
      <dgm:spPr/>
      <dgm:t>
        <a:bodyPr/>
        <a:lstStyle/>
        <a:p>
          <a:pPr rtl="0"/>
          <a:r>
            <a:rPr lang="en-US" smtClean="0"/>
            <a:t>High prevalence of Diabetes Mellitus in Texas and the groups most affected by the disease.</a:t>
          </a:r>
          <a:endParaRPr lang="en-US"/>
        </a:p>
      </dgm:t>
    </dgm:pt>
    <dgm:pt modelId="{9FA79C78-39E4-49F1-B55F-F20DE3AD4383}" type="parTrans" cxnId="{F2ED67D6-A70B-4768-889D-448FBE0E878C}">
      <dgm:prSet/>
      <dgm:spPr/>
      <dgm:t>
        <a:bodyPr/>
        <a:lstStyle/>
        <a:p>
          <a:endParaRPr lang="en-US"/>
        </a:p>
      </dgm:t>
    </dgm:pt>
    <dgm:pt modelId="{BA0EFEC1-553E-410C-A406-F3CF5DCAF300}" type="sibTrans" cxnId="{F2ED67D6-A70B-4768-889D-448FBE0E878C}">
      <dgm:prSet/>
      <dgm:spPr/>
      <dgm:t>
        <a:bodyPr/>
        <a:lstStyle/>
        <a:p>
          <a:endParaRPr lang="en-US"/>
        </a:p>
      </dgm:t>
    </dgm:pt>
    <dgm:pt modelId="{C6624DA9-9E66-4EA1-861C-B396F0E31998}">
      <dgm:prSet/>
      <dgm:spPr/>
      <dgm:t>
        <a:bodyPr/>
        <a:lstStyle/>
        <a:p>
          <a:pPr rtl="0"/>
          <a:r>
            <a:rPr lang="en-US" dirty="0" smtClean="0"/>
            <a:t>Impact of Diabetes Mellitus on overall health outcomes in Texas, including complications and comorbidities associated with the disease.</a:t>
          </a:r>
          <a:endParaRPr lang="en-US" dirty="0"/>
        </a:p>
      </dgm:t>
    </dgm:pt>
    <dgm:pt modelId="{751F33DC-B16F-49C9-A9B5-F1841B678A3B}" type="parTrans" cxnId="{E6F56735-C523-48D8-840D-A0813C5DFB10}">
      <dgm:prSet/>
      <dgm:spPr/>
      <dgm:t>
        <a:bodyPr/>
        <a:lstStyle/>
        <a:p>
          <a:endParaRPr lang="en-US"/>
        </a:p>
      </dgm:t>
    </dgm:pt>
    <dgm:pt modelId="{4B3AFAE2-0788-45AA-A9EF-847E98F6FD6F}" type="sibTrans" cxnId="{E6F56735-C523-48D8-840D-A0813C5DFB10}">
      <dgm:prSet/>
      <dgm:spPr/>
      <dgm:t>
        <a:bodyPr/>
        <a:lstStyle/>
        <a:p>
          <a:endParaRPr lang="en-US"/>
        </a:p>
      </dgm:t>
    </dgm:pt>
    <dgm:pt modelId="{3738A012-E316-4351-8406-50EB0D628578}">
      <dgm:prSet/>
      <dgm:spPr/>
      <dgm:t>
        <a:bodyPr/>
        <a:lstStyle/>
        <a:p>
          <a:pPr rtl="0"/>
          <a:r>
            <a:rPr lang="en-US" smtClean="0"/>
            <a:t>Public health interventions have been undertaken to address Diabetes Mellitus in Texas.</a:t>
          </a:r>
          <a:endParaRPr lang="en-US"/>
        </a:p>
      </dgm:t>
    </dgm:pt>
    <dgm:pt modelId="{3100EB9B-35FC-43E6-9BD0-4C5E9A4E6B95}" type="parTrans" cxnId="{844CF00A-708E-4748-B976-195BFFC74C93}">
      <dgm:prSet/>
      <dgm:spPr/>
      <dgm:t>
        <a:bodyPr/>
        <a:lstStyle/>
        <a:p>
          <a:endParaRPr lang="en-US"/>
        </a:p>
      </dgm:t>
    </dgm:pt>
    <dgm:pt modelId="{36AA108C-10F5-43C6-82C5-EE6411CDDB97}" type="sibTrans" cxnId="{844CF00A-708E-4748-B976-195BFFC74C93}">
      <dgm:prSet/>
      <dgm:spPr/>
      <dgm:t>
        <a:bodyPr/>
        <a:lstStyle/>
        <a:p>
          <a:endParaRPr lang="en-US"/>
        </a:p>
      </dgm:t>
    </dgm:pt>
    <dgm:pt modelId="{9A0E1F82-9860-4D75-92EE-7725B3310ED5}">
      <dgm:prSet/>
      <dgm:spPr/>
      <dgm:t>
        <a:bodyPr/>
        <a:lstStyle/>
        <a:p>
          <a:pPr rtl="0"/>
          <a:r>
            <a:rPr lang="en-US" smtClean="0"/>
            <a:t>Policies or regulations that could be implemented to help prevent or manage the disease.</a:t>
          </a:r>
          <a:endParaRPr lang="en-US"/>
        </a:p>
      </dgm:t>
    </dgm:pt>
    <dgm:pt modelId="{6C492EC1-16E3-48F4-8E76-E9D2BC25437F}" type="parTrans" cxnId="{9401F7B8-E67B-4874-B91B-31E399B4A562}">
      <dgm:prSet/>
      <dgm:spPr/>
      <dgm:t>
        <a:bodyPr/>
        <a:lstStyle/>
        <a:p>
          <a:endParaRPr lang="en-US"/>
        </a:p>
      </dgm:t>
    </dgm:pt>
    <dgm:pt modelId="{E2CFA186-189E-40F0-B9A5-7180DBFD5ABB}" type="sibTrans" cxnId="{9401F7B8-E67B-4874-B91B-31E399B4A562}">
      <dgm:prSet/>
      <dgm:spPr/>
      <dgm:t>
        <a:bodyPr/>
        <a:lstStyle/>
        <a:p>
          <a:endParaRPr lang="en-US"/>
        </a:p>
      </dgm:t>
    </dgm:pt>
    <dgm:pt modelId="{C072DAF1-C333-41E5-9502-7517C16A119C}" type="pres">
      <dgm:prSet presAssocID="{3DEF6C65-F319-40ED-9DE2-231A0FEF32D7}" presName="linear" presStyleCnt="0">
        <dgm:presLayoutVars>
          <dgm:animLvl val="lvl"/>
          <dgm:resizeHandles val="exact"/>
        </dgm:presLayoutVars>
      </dgm:prSet>
      <dgm:spPr/>
      <dgm:t>
        <a:bodyPr/>
        <a:lstStyle/>
        <a:p>
          <a:endParaRPr lang="en-US"/>
        </a:p>
      </dgm:t>
    </dgm:pt>
    <dgm:pt modelId="{4AC55E17-D6C5-40E0-9FA1-D284850DD788}" type="pres">
      <dgm:prSet presAssocID="{6B63DFD4-9DF9-435E-85C0-B5D1EB18210E}" presName="parentText" presStyleLbl="node1" presStyleIdx="0" presStyleCnt="4">
        <dgm:presLayoutVars>
          <dgm:chMax val="0"/>
          <dgm:bulletEnabled val="1"/>
        </dgm:presLayoutVars>
      </dgm:prSet>
      <dgm:spPr/>
      <dgm:t>
        <a:bodyPr/>
        <a:lstStyle/>
        <a:p>
          <a:endParaRPr lang="en-US"/>
        </a:p>
      </dgm:t>
    </dgm:pt>
    <dgm:pt modelId="{9C433EBE-25C8-4B75-9293-5DAF1F2B5744}" type="pres">
      <dgm:prSet presAssocID="{BA0EFEC1-553E-410C-A406-F3CF5DCAF300}" presName="spacer" presStyleCnt="0"/>
      <dgm:spPr/>
    </dgm:pt>
    <dgm:pt modelId="{ABAE93B9-1EC7-4506-98E4-09F4A9215C76}" type="pres">
      <dgm:prSet presAssocID="{C6624DA9-9E66-4EA1-861C-B396F0E31998}" presName="parentText" presStyleLbl="node1" presStyleIdx="1" presStyleCnt="4">
        <dgm:presLayoutVars>
          <dgm:chMax val="0"/>
          <dgm:bulletEnabled val="1"/>
        </dgm:presLayoutVars>
      </dgm:prSet>
      <dgm:spPr/>
      <dgm:t>
        <a:bodyPr/>
        <a:lstStyle/>
        <a:p>
          <a:endParaRPr lang="en-US"/>
        </a:p>
      </dgm:t>
    </dgm:pt>
    <dgm:pt modelId="{55BB2D9D-90E4-41B8-ADC4-566D331459E7}" type="pres">
      <dgm:prSet presAssocID="{4B3AFAE2-0788-45AA-A9EF-847E98F6FD6F}" presName="spacer" presStyleCnt="0"/>
      <dgm:spPr/>
    </dgm:pt>
    <dgm:pt modelId="{9A6C1405-1F8C-4B62-AFFD-5EE9B93902EB}" type="pres">
      <dgm:prSet presAssocID="{3738A012-E316-4351-8406-50EB0D628578}" presName="parentText" presStyleLbl="node1" presStyleIdx="2" presStyleCnt="4">
        <dgm:presLayoutVars>
          <dgm:chMax val="0"/>
          <dgm:bulletEnabled val="1"/>
        </dgm:presLayoutVars>
      </dgm:prSet>
      <dgm:spPr/>
      <dgm:t>
        <a:bodyPr/>
        <a:lstStyle/>
        <a:p>
          <a:endParaRPr lang="en-US"/>
        </a:p>
      </dgm:t>
    </dgm:pt>
    <dgm:pt modelId="{AAFE3ED9-D9FB-4AE5-8A67-8A88C9A6E2FF}" type="pres">
      <dgm:prSet presAssocID="{36AA108C-10F5-43C6-82C5-EE6411CDDB97}" presName="spacer" presStyleCnt="0"/>
      <dgm:spPr/>
    </dgm:pt>
    <dgm:pt modelId="{4F8396B6-0005-45B0-BF45-84153B6B73A2}" type="pres">
      <dgm:prSet presAssocID="{9A0E1F82-9860-4D75-92EE-7725B3310ED5}" presName="parentText" presStyleLbl="node1" presStyleIdx="3" presStyleCnt="4">
        <dgm:presLayoutVars>
          <dgm:chMax val="0"/>
          <dgm:bulletEnabled val="1"/>
        </dgm:presLayoutVars>
      </dgm:prSet>
      <dgm:spPr/>
      <dgm:t>
        <a:bodyPr/>
        <a:lstStyle/>
        <a:p>
          <a:endParaRPr lang="en-US"/>
        </a:p>
      </dgm:t>
    </dgm:pt>
  </dgm:ptLst>
  <dgm:cxnLst>
    <dgm:cxn modelId="{F2ED67D6-A70B-4768-889D-448FBE0E878C}" srcId="{3DEF6C65-F319-40ED-9DE2-231A0FEF32D7}" destId="{6B63DFD4-9DF9-435E-85C0-B5D1EB18210E}" srcOrd="0" destOrd="0" parTransId="{9FA79C78-39E4-49F1-B55F-F20DE3AD4383}" sibTransId="{BA0EFEC1-553E-410C-A406-F3CF5DCAF300}"/>
    <dgm:cxn modelId="{185D82E0-2A38-4558-A4A9-D265F4CD8647}" type="presOf" srcId="{9A0E1F82-9860-4D75-92EE-7725B3310ED5}" destId="{4F8396B6-0005-45B0-BF45-84153B6B73A2}" srcOrd="0" destOrd="0" presId="urn:microsoft.com/office/officeart/2005/8/layout/vList2"/>
    <dgm:cxn modelId="{9401F7B8-E67B-4874-B91B-31E399B4A562}" srcId="{3DEF6C65-F319-40ED-9DE2-231A0FEF32D7}" destId="{9A0E1F82-9860-4D75-92EE-7725B3310ED5}" srcOrd="3" destOrd="0" parTransId="{6C492EC1-16E3-48F4-8E76-E9D2BC25437F}" sibTransId="{E2CFA186-189E-40F0-B9A5-7180DBFD5ABB}"/>
    <dgm:cxn modelId="{738231D6-248B-4298-A1C8-836AB1B9231C}" type="presOf" srcId="{6B63DFD4-9DF9-435E-85C0-B5D1EB18210E}" destId="{4AC55E17-D6C5-40E0-9FA1-D284850DD788}" srcOrd="0" destOrd="0" presId="urn:microsoft.com/office/officeart/2005/8/layout/vList2"/>
    <dgm:cxn modelId="{927C3540-001D-481E-930F-1A871DB11D39}" type="presOf" srcId="{3DEF6C65-F319-40ED-9DE2-231A0FEF32D7}" destId="{C072DAF1-C333-41E5-9502-7517C16A119C}" srcOrd="0" destOrd="0" presId="urn:microsoft.com/office/officeart/2005/8/layout/vList2"/>
    <dgm:cxn modelId="{E6F56735-C523-48D8-840D-A0813C5DFB10}" srcId="{3DEF6C65-F319-40ED-9DE2-231A0FEF32D7}" destId="{C6624DA9-9E66-4EA1-861C-B396F0E31998}" srcOrd="1" destOrd="0" parTransId="{751F33DC-B16F-49C9-A9B5-F1841B678A3B}" sibTransId="{4B3AFAE2-0788-45AA-A9EF-847E98F6FD6F}"/>
    <dgm:cxn modelId="{42A702BB-004B-433B-A098-1A161606A314}" type="presOf" srcId="{3738A012-E316-4351-8406-50EB0D628578}" destId="{9A6C1405-1F8C-4B62-AFFD-5EE9B93902EB}" srcOrd="0" destOrd="0" presId="urn:microsoft.com/office/officeart/2005/8/layout/vList2"/>
    <dgm:cxn modelId="{844CF00A-708E-4748-B976-195BFFC74C93}" srcId="{3DEF6C65-F319-40ED-9DE2-231A0FEF32D7}" destId="{3738A012-E316-4351-8406-50EB0D628578}" srcOrd="2" destOrd="0" parTransId="{3100EB9B-35FC-43E6-9BD0-4C5E9A4E6B95}" sibTransId="{36AA108C-10F5-43C6-82C5-EE6411CDDB97}"/>
    <dgm:cxn modelId="{3663A814-FFD8-4053-BF4C-DEF86F31F5DB}" type="presOf" srcId="{C6624DA9-9E66-4EA1-861C-B396F0E31998}" destId="{ABAE93B9-1EC7-4506-98E4-09F4A9215C76}" srcOrd="0" destOrd="0" presId="urn:microsoft.com/office/officeart/2005/8/layout/vList2"/>
    <dgm:cxn modelId="{EBE5B610-E05B-4928-A53A-6662177C1B33}" type="presParOf" srcId="{C072DAF1-C333-41E5-9502-7517C16A119C}" destId="{4AC55E17-D6C5-40E0-9FA1-D284850DD788}" srcOrd="0" destOrd="0" presId="urn:microsoft.com/office/officeart/2005/8/layout/vList2"/>
    <dgm:cxn modelId="{10B897A8-71D6-4016-ADC7-AA17C1CDE11A}" type="presParOf" srcId="{C072DAF1-C333-41E5-9502-7517C16A119C}" destId="{9C433EBE-25C8-4B75-9293-5DAF1F2B5744}" srcOrd="1" destOrd="0" presId="urn:microsoft.com/office/officeart/2005/8/layout/vList2"/>
    <dgm:cxn modelId="{EE3C0906-4835-4FB2-9682-5DEF214A73CF}" type="presParOf" srcId="{C072DAF1-C333-41E5-9502-7517C16A119C}" destId="{ABAE93B9-1EC7-4506-98E4-09F4A9215C76}" srcOrd="2" destOrd="0" presId="urn:microsoft.com/office/officeart/2005/8/layout/vList2"/>
    <dgm:cxn modelId="{1B0D598A-F9C4-4B9F-A4F7-D7E7E2FA9111}" type="presParOf" srcId="{C072DAF1-C333-41E5-9502-7517C16A119C}" destId="{55BB2D9D-90E4-41B8-ADC4-566D331459E7}" srcOrd="3" destOrd="0" presId="urn:microsoft.com/office/officeart/2005/8/layout/vList2"/>
    <dgm:cxn modelId="{CD8D1F09-7273-418A-9EF5-D9742CF599AD}" type="presParOf" srcId="{C072DAF1-C333-41E5-9502-7517C16A119C}" destId="{9A6C1405-1F8C-4B62-AFFD-5EE9B93902EB}" srcOrd="4" destOrd="0" presId="urn:microsoft.com/office/officeart/2005/8/layout/vList2"/>
    <dgm:cxn modelId="{569511D6-6BFE-49CD-9123-67227F3AF92F}" type="presParOf" srcId="{C072DAF1-C333-41E5-9502-7517C16A119C}" destId="{AAFE3ED9-D9FB-4AE5-8A67-8A88C9A6E2FF}" srcOrd="5" destOrd="0" presId="urn:microsoft.com/office/officeart/2005/8/layout/vList2"/>
    <dgm:cxn modelId="{4C7E2CD3-C7E4-4828-AA34-9AAD94D37B05}" type="presParOf" srcId="{C072DAF1-C333-41E5-9502-7517C16A119C}" destId="{4F8396B6-0005-45B0-BF45-84153B6B73A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017A93-42BE-4730-BF2A-FB1936E90EB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3BBE718D-1120-43F4-9C11-F03A4AD66386}">
      <dgm:prSet/>
      <dgm:spPr/>
      <dgm:t>
        <a:bodyPr/>
        <a:lstStyle/>
        <a:p>
          <a:pPr rtl="0"/>
          <a:r>
            <a:rPr lang="en-US" smtClean="0"/>
            <a:t>High prevalence places a significant strain on the healthcare system and may make it difficult for people to receive the care they require.</a:t>
          </a:r>
          <a:endParaRPr lang="en-US"/>
        </a:p>
      </dgm:t>
    </dgm:pt>
    <dgm:pt modelId="{B8167262-27F8-4E8D-A64D-ACBFB33443A2}" type="parTrans" cxnId="{BC7FADBC-8674-4075-BA8B-C75B7CBB99EA}">
      <dgm:prSet/>
      <dgm:spPr/>
      <dgm:t>
        <a:bodyPr/>
        <a:lstStyle/>
        <a:p>
          <a:endParaRPr lang="en-US"/>
        </a:p>
      </dgm:t>
    </dgm:pt>
    <dgm:pt modelId="{6992C47F-98B9-4C7C-8973-AFE2B8569207}" type="sibTrans" cxnId="{BC7FADBC-8674-4075-BA8B-C75B7CBB99EA}">
      <dgm:prSet/>
      <dgm:spPr/>
      <dgm:t>
        <a:bodyPr/>
        <a:lstStyle/>
        <a:p>
          <a:endParaRPr lang="en-US"/>
        </a:p>
      </dgm:t>
    </dgm:pt>
    <dgm:pt modelId="{BAE14356-E7CF-4B9B-AE3C-597B7FE579AA}">
      <dgm:prSet/>
      <dgm:spPr/>
      <dgm:t>
        <a:bodyPr/>
        <a:lstStyle/>
        <a:p>
          <a:pPr rtl="0"/>
          <a:r>
            <a:rPr lang="en-US" smtClean="0"/>
            <a:t>Access to healthcare is limited for many Texans, particularly those living in rural or low-income areas. </a:t>
          </a:r>
          <a:endParaRPr lang="en-US"/>
        </a:p>
      </dgm:t>
    </dgm:pt>
    <dgm:pt modelId="{4ED30E3A-3354-40A0-AB1C-EBDFC9259813}" type="parTrans" cxnId="{01572C55-B8ED-45CD-95E4-3592BD1187D0}">
      <dgm:prSet/>
      <dgm:spPr/>
      <dgm:t>
        <a:bodyPr/>
        <a:lstStyle/>
        <a:p>
          <a:endParaRPr lang="en-US"/>
        </a:p>
      </dgm:t>
    </dgm:pt>
    <dgm:pt modelId="{9B5D2AB6-916A-4748-B8B9-B8073255C9E7}" type="sibTrans" cxnId="{01572C55-B8ED-45CD-95E4-3592BD1187D0}">
      <dgm:prSet/>
      <dgm:spPr/>
      <dgm:t>
        <a:bodyPr/>
        <a:lstStyle/>
        <a:p>
          <a:endParaRPr lang="en-US"/>
        </a:p>
      </dgm:t>
    </dgm:pt>
    <dgm:pt modelId="{1605DBB9-0EC1-491A-95F2-1B3D90E9B4A6}">
      <dgm:prSet/>
      <dgm:spPr/>
      <dgm:t>
        <a:bodyPr/>
        <a:lstStyle/>
        <a:p>
          <a:pPr rtl="0"/>
          <a:r>
            <a:rPr lang="en-US" smtClean="0"/>
            <a:t>Texas has a number of lifestyle-related challenges that can accelerate the onset and progression of diabetes</a:t>
          </a:r>
          <a:endParaRPr lang="en-US"/>
        </a:p>
      </dgm:t>
    </dgm:pt>
    <dgm:pt modelId="{798D305E-712C-4852-82B4-155A75E9FD25}" type="parTrans" cxnId="{9AE10462-BAF6-4DF9-B181-9C11E3BFF736}">
      <dgm:prSet/>
      <dgm:spPr/>
      <dgm:t>
        <a:bodyPr/>
        <a:lstStyle/>
        <a:p>
          <a:endParaRPr lang="en-US"/>
        </a:p>
      </dgm:t>
    </dgm:pt>
    <dgm:pt modelId="{4107EA90-5138-458B-B0F3-841979A764B9}" type="sibTrans" cxnId="{9AE10462-BAF6-4DF9-B181-9C11E3BFF736}">
      <dgm:prSet/>
      <dgm:spPr/>
      <dgm:t>
        <a:bodyPr/>
        <a:lstStyle/>
        <a:p>
          <a:endParaRPr lang="en-US"/>
        </a:p>
      </dgm:t>
    </dgm:pt>
    <dgm:pt modelId="{C0FEFFA7-4FE8-45D4-ABED-3DE4450F01C0}">
      <dgm:prSet/>
      <dgm:spPr/>
      <dgm:t>
        <a:bodyPr/>
        <a:lstStyle/>
        <a:p>
          <a:pPr rtl="0"/>
          <a:r>
            <a:rPr lang="en-US" smtClean="0"/>
            <a:t>Diabetes management can be costly, with costs for drugs, supplies, and healthcare services fast accumulating.</a:t>
          </a:r>
          <a:endParaRPr lang="en-US"/>
        </a:p>
      </dgm:t>
    </dgm:pt>
    <dgm:pt modelId="{61569E10-81E2-49FB-97D3-B3B86225C516}" type="parTrans" cxnId="{188DD400-B81A-4B21-9A2C-AEF41069F80C}">
      <dgm:prSet/>
      <dgm:spPr/>
      <dgm:t>
        <a:bodyPr/>
        <a:lstStyle/>
        <a:p>
          <a:endParaRPr lang="en-US"/>
        </a:p>
      </dgm:t>
    </dgm:pt>
    <dgm:pt modelId="{0323814D-926C-4185-A7F5-ADEBF400520F}" type="sibTrans" cxnId="{188DD400-B81A-4B21-9A2C-AEF41069F80C}">
      <dgm:prSet/>
      <dgm:spPr/>
      <dgm:t>
        <a:bodyPr/>
        <a:lstStyle/>
        <a:p>
          <a:endParaRPr lang="en-US"/>
        </a:p>
      </dgm:t>
    </dgm:pt>
    <dgm:pt modelId="{FB9CF054-3F4A-4D5D-8AAA-85A2BA9F2793}" type="pres">
      <dgm:prSet presAssocID="{BE017A93-42BE-4730-BF2A-FB1936E90EB9}" presName="linear" presStyleCnt="0">
        <dgm:presLayoutVars>
          <dgm:animLvl val="lvl"/>
          <dgm:resizeHandles val="exact"/>
        </dgm:presLayoutVars>
      </dgm:prSet>
      <dgm:spPr/>
    </dgm:pt>
    <dgm:pt modelId="{22ABF383-25DB-4015-8E4F-D08404240A0D}" type="pres">
      <dgm:prSet presAssocID="{3BBE718D-1120-43F4-9C11-F03A4AD66386}" presName="parentText" presStyleLbl="node1" presStyleIdx="0" presStyleCnt="4">
        <dgm:presLayoutVars>
          <dgm:chMax val="0"/>
          <dgm:bulletEnabled val="1"/>
        </dgm:presLayoutVars>
      </dgm:prSet>
      <dgm:spPr/>
    </dgm:pt>
    <dgm:pt modelId="{8330D1E6-AEC2-4A05-AC6B-B85E2CBDCD7B}" type="pres">
      <dgm:prSet presAssocID="{6992C47F-98B9-4C7C-8973-AFE2B8569207}" presName="spacer" presStyleCnt="0"/>
      <dgm:spPr/>
    </dgm:pt>
    <dgm:pt modelId="{5E018648-9256-439D-9C77-BBE20EA22DED}" type="pres">
      <dgm:prSet presAssocID="{BAE14356-E7CF-4B9B-AE3C-597B7FE579AA}" presName="parentText" presStyleLbl="node1" presStyleIdx="1" presStyleCnt="4">
        <dgm:presLayoutVars>
          <dgm:chMax val="0"/>
          <dgm:bulletEnabled val="1"/>
        </dgm:presLayoutVars>
      </dgm:prSet>
      <dgm:spPr/>
    </dgm:pt>
    <dgm:pt modelId="{15E5C851-CBF8-4F26-B6C7-210AA4EAD9B9}" type="pres">
      <dgm:prSet presAssocID="{9B5D2AB6-916A-4748-B8B9-B8073255C9E7}" presName="spacer" presStyleCnt="0"/>
      <dgm:spPr/>
    </dgm:pt>
    <dgm:pt modelId="{367B38F9-6160-405C-9979-CB84D36244FB}" type="pres">
      <dgm:prSet presAssocID="{1605DBB9-0EC1-491A-95F2-1B3D90E9B4A6}" presName="parentText" presStyleLbl="node1" presStyleIdx="2" presStyleCnt="4">
        <dgm:presLayoutVars>
          <dgm:chMax val="0"/>
          <dgm:bulletEnabled val="1"/>
        </dgm:presLayoutVars>
      </dgm:prSet>
      <dgm:spPr/>
    </dgm:pt>
    <dgm:pt modelId="{4CA6CDA4-6752-4A6B-8DB6-B0045A5038AC}" type="pres">
      <dgm:prSet presAssocID="{4107EA90-5138-458B-B0F3-841979A764B9}" presName="spacer" presStyleCnt="0"/>
      <dgm:spPr/>
    </dgm:pt>
    <dgm:pt modelId="{BBFAB5EE-3B1C-4B1D-8318-DC7381D6A694}" type="pres">
      <dgm:prSet presAssocID="{C0FEFFA7-4FE8-45D4-ABED-3DE4450F01C0}" presName="parentText" presStyleLbl="node1" presStyleIdx="3" presStyleCnt="4">
        <dgm:presLayoutVars>
          <dgm:chMax val="0"/>
          <dgm:bulletEnabled val="1"/>
        </dgm:presLayoutVars>
      </dgm:prSet>
      <dgm:spPr/>
    </dgm:pt>
  </dgm:ptLst>
  <dgm:cxnLst>
    <dgm:cxn modelId="{67241F7C-C560-49A4-8C8A-56CFFE6DF704}" type="presOf" srcId="{BE017A93-42BE-4730-BF2A-FB1936E90EB9}" destId="{FB9CF054-3F4A-4D5D-8AAA-85A2BA9F2793}" srcOrd="0" destOrd="0" presId="urn:microsoft.com/office/officeart/2005/8/layout/vList2"/>
    <dgm:cxn modelId="{01572C55-B8ED-45CD-95E4-3592BD1187D0}" srcId="{BE017A93-42BE-4730-BF2A-FB1936E90EB9}" destId="{BAE14356-E7CF-4B9B-AE3C-597B7FE579AA}" srcOrd="1" destOrd="0" parTransId="{4ED30E3A-3354-40A0-AB1C-EBDFC9259813}" sibTransId="{9B5D2AB6-916A-4748-B8B9-B8073255C9E7}"/>
    <dgm:cxn modelId="{827D2DF7-3239-4E75-B1C4-6BCD980533AE}" type="presOf" srcId="{3BBE718D-1120-43F4-9C11-F03A4AD66386}" destId="{22ABF383-25DB-4015-8E4F-D08404240A0D}" srcOrd="0" destOrd="0" presId="urn:microsoft.com/office/officeart/2005/8/layout/vList2"/>
    <dgm:cxn modelId="{599EA934-AF25-4125-983F-CD8770373A21}" type="presOf" srcId="{C0FEFFA7-4FE8-45D4-ABED-3DE4450F01C0}" destId="{BBFAB5EE-3B1C-4B1D-8318-DC7381D6A694}" srcOrd="0" destOrd="0" presId="urn:microsoft.com/office/officeart/2005/8/layout/vList2"/>
    <dgm:cxn modelId="{918C9F1F-2748-4E6B-9D16-F653A943450C}" type="presOf" srcId="{1605DBB9-0EC1-491A-95F2-1B3D90E9B4A6}" destId="{367B38F9-6160-405C-9979-CB84D36244FB}" srcOrd="0" destOrd="0" presId="urn:microsoft.com/office/officeart/2005/8/layout/vList2"/>
    <dgm:cxn modelId="{188DD400-B81A-4B21-9A2C-AEF41069F80C}" srcId="{BE017A93-42BE-4730-BF2A-FB1936E90EB9}" destId="{C0FEFFA7-4FE8-45D4-ABED-3DE4450F01C0}" srcOrd="3" destOrd="0" parTransId="{61569E10-81E2-49FB-97D3-B3B86225C516}" sibTransId="{0323814D-926C-4185-A7F5-ADEBF400520F}"/>
    <dgm:cxn modelId="{E7DE4AA5-AFC7-46CC-BEEA-B470E4EA48EF}" type="presOf" srcId="{BAE14356-E7CF-4B9B-AE3C-597B7FE579AA}" destId="{5E018648-9256-439D-9C77-BBE20EA22DED}" srcOrd="0" destOrd="0" presId="urn:microsoft.com/office/officeart/2005/8/layout/vList2"/>
    <dgm:cxn modelId="{BC7FADBC-8674-4075-BA8B-C75B7CBB99EA}" srcId="{BE017A93-42BE-4730-BF2A-FB1936E90EB9}" destId="{3BBE718D-1120-43F4-9C11-F03A4AD66386}" srcOrd="0" destOrd="0" parTransId="{B8167262-27F8-4E8D-A64D-ACBFB33443A2}" sibTransId="{6992C47F-98B9-4C7C-8973-AFE2B8569207}"/>
    <dgm:cxn modelId="{9AE10462-BAF6-4DF9-B181-9C11E3BFF736}" srcId="{BE017A93-42BE-4730-BF2A-FB1936E90EB9}" destId="{1605DBB9-0EC1-491A-95F2-1B3D90E9B4A6}" srcOrd="2" destOrd="0" parTransId="{798D305E-712C-4852-82B4-155A75E9FD25}" sibTransId="{4107EA90-5138-458B-B0F3-841979A764B9}"/>
    <dgm:cxn modelId="{9FB14BF6-BEBC-41E5-80BE-4F3205F58CBF}" type="presParOf" srcId="{FB9CF054-3F4A-4D5D-8AAA-85A2BA9F2793}" destId="{22ABF383-25DB-4015-8E4F-D08404240A0D}" srcOrd="0" destOrd="0" presId="urn:microsoft.com/office/officeart/2005/8/layout/vList2"/>
    <dgm:cxn modelId="{BA30AAC9-4E6C-4891-82E9-4A12E401C0A6}" type="presParOf" srcId="{FB9CF054-3F4A-4D5D-8AAA-85A2BA9F2793}" destId="{8330D1E6-AEC2-4A05-AC6B-B85E2CBDCD7B}" srcOrd="1" destOrd="0" presId="urn:microsoft.com/office/officeart/2005/8/layout/vList2"/>
    <dgm:cxn modelId="{1314097E-3F90-4D1D-B59F-51398D8651EF}" type="presParOf" srcId="{FB9CF054-3F4A-4D5D-8AAA-85A2BA9F2793}" destId="{5E018648-9256-439D-9C77-BBE20EA22DED}" srcOrd="2" destOrd="0" presId="urn:microsoft.com/office/officeart/2005/8/layout/vList2"/>
    <dgm:cxn modelId="{D98C0D7B-161A-4EE7-99C6-170D1C030A62}" type="presParOf" srcId="{FB9CF054-3F4A-4D5D-8AAA-85A2BA9F2793}" destId="{15E5C851-CBF8-4F26-B6C7-210AA4EAD9B9}" srcOrd="3" destOrd="0" presId="urn:microsoft.com/office/officeart/2005/8/layout/vList2"/>
    <dgm:cxn modelId="{43B5BD7E-F450-43CE-9DA6-BD668F7CB0BB}" type="presParOf" srcId="{FB9CF054-3F4A-4D5D-8AAA-85A2BA9F2793}" destId="{367B38F9-6160-405C-9979-CB84D36244FB}" srcOrd="4" destOrd="0" presId="urn:microsoft.com/office/officeart/2005/8/layout/vList2"/>
    <dgm:cxn modelId="{C39C2895-B7FB-43C7-A60A-B0C16CC18819}" type="presParOf" srcId="{FB9CF054-3F4A-4D5D-8AAA-85A2BA9F2793}" destId="{4CA6CDA4-6752-4A6B-8DB6-B0045A5038AC}" srcOrd="5" destOrd="0" presId="urn:microsoft.com/office/officeart/2005/8/layout/vList2"/>
    <dgm:cxn modelId="{95B3E1B3-1532-43C1-86E8-5605BFF449DA}" type="presParOf" srcId="{FB9CF054-3F4A-4D5D-8AAA-85A2BA9F2793}" destId="{BBFAB5EE-3B1C-4B1D-8318-DC7381D6A6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C849BB-CAD7-4089-995C-1508769A0CE2}"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4855D678-4DEE-4931-B31F-40959665F6E6}">
      <dgm:prSet/>
      <dgm:spPr/>
      <dgm:t>
        <a:bodyPr/>
        <a:lstStyle/>
        <a:p>
          <a:pPr rtl="0"/>
          <a:r>
            <a:rPr lang="en-US" smtClean="0"/>
            <a:t>Texas is surrounded by Mexico, Oklahoma, Arkansas, Louisiana.</a:t>
          </a:r>
          <a:endParaRPr lang="en-US"/>
        </a:p>
      </dgm:t>
    </dgm:pt>
    <dgm:pt modelId="{F61ED1F3-DDD9-4888-A422-61AA73E2F0AE}" type="parTrans" cxnId="{0D7AAD8B-6F2D-4E22-A37D-C6A0C31AA6D4}">
      <dgm:prSet/>
      <dgm:spPr/>
      <dgm:t>
        <a:bodyPr/>
        <a:lstStyle/>
        <a:p>
          <a:endParaRPr lang="en-US"/>
        </a:p>
      </dgm:t>
    </dgm:pt>
    <dgm:pt modelId="{68999A99-AC93-4449-948D-B124F208CEB7}" type="sibTrans" cxnId="{0D7AAD8B-6F2D-4E22-A37D-C6A0C31AA6D4}">
      <dgm:prSet/>
      <dgm:spPr/>
      <dgm:t>
        <a:bodyPr/>
        <a:lstStyle/>
        <a:p>
          <a:endParaRPr lang="en-US"/>
        </a:p>
      </dgm:t>
    </dgm:pt>
    <dgm:pt modelId="{C86B1C1B-67AD-463C-8CAA-F3A580DF342D}">
      <dgm:prSet/>
      <dgm:spPr/>
      <dgm:t>
        <a:bodyPr/>
        <a:lstStyle/>
        <a:p>
          <a:pPr rtl="0"/>
          <a:r>
            <a:rPr lang="en-US" smtClean="0"/>
            <a:t>Texas produces oil and gas and has a thriving healthcare industry with several outstanding medical facilities.</a:t>
          </a:r>
          <a:endParaRPr lang="en-US"/>
        </a:p>
      </dgm:t>
    </dgm:pt>
    <dgm:pt modelId="{03E81534-F58B-42C3-B145-79C6BD0E32A4}" type="parTrans" cxnId="{C0932B06-028F-4A8B-879D-554E5970870B}">
      <dgm:prSet/>
      <dgm:spPr/>
      <dgm:t>
        <a:bodyPr/>
        <a:lstStyle/>
        <a:p>
          <a:endParaRPr lang="en-US"/>
        </a:p>
      </dgm:t>
    </dgm:pt>
    <dgm:pt modelId="{3D2D4211-5F3E-4565-AC35-E7E8FA7B51E8}" type="sibTrans" cxnId="{C0932B06-028F-4A8B-879D-554E5970870B}">
      <dgm:prSet/>
      <dgm:spPr/>
      <dgm:t>
        <a:bodyPr/>
        <a:lstStyle/>
        <a:p>
          <a:endParaRPr lang="en-US"/>
        </a:p>
      </dgm:t>
    </dgm:pt>
    <dgm:pt modelId="{93DFB211-CEC7-4810-A151-37A50353999B}">
      <dgm:prSet/>
      <dgm:spPr/>
      <dgm:t>
        <a:bodyPr/>
        <a:lstStyle/>
        <a:p>
          <a:pPr rtl="0"/>
          <a:r>
            <a:rPr lang="en-US" smtClean="0"/>
            <a:t>Each county in Texas has a unique combination of urban and rural residents.</a:t>
          </a:r>
          <a:endParaRPr lang="en-US"/>
        </a:p>
      </dgm:t>
    </dgm:pt>
    <dgm:pt modelId="{BD4BCD94-7DEF-4E41-9F32-739E1DAF6DAC}" type="parTrans" cxnId="{17FBB2F2-BA36-47BF-B175-9799705AB206}">
      <dgm:prSet/>
      <dgm:spPr/>
      <dgm:t>
        <a:bodyPr/>
        <a:lstStyle/>
        <a:p>
          <a:endParaRPr lang="en-US"/>
        </a:p>
      </dgm:t>
    </dgm:pt>
    <dgm:pt modelId="{D0838C70-918B-44BC-9DC4-04990E4076E0}" type="sibTrans" cxnId="{17FBB2F2-BA36-47BF-B175-9799705AB206}">
      <dgm:prSet/>
      <dgm:spPr/>
      <dgm:t>
        <a:bodyPr/>
        <a:lstStyle/>
        <a:p>
          <a:endParaRPr lang="en-US"/>
        </a:p>
      </dgm:t>
    </dgm:pt>
    <dgm:pt modelId="{1AB34961-767C-4002-9A51-53BB1968252E}">
      <dgm:prSet/>
      <dgm:spPr/>
      <dgm:t>
        <a:bodyPr/>
        <a:lstStyle/>
        <a:p>
          <a:pPr rtl="0"/>
          <a:r>
            <a:rPr lang="en-US" smtClean="0"/>
            <a:t>Texas is a complex and diverse state home to numerous racial and ethnic groups, religious traditions, and social classes.  </a:t>
          </a:r>
          <a:endParaRPr lang="en-US"/>
        </a:p>
      </dgm:t>
    </dgm:pt>
    <dgm:pt modelId="{CD27DC95-F7B8-4AB1-B3C3-6304D9D7E516}" type="parTrans" cxnId="{919C0F84-CB5E-4421-8CC8-38EEC6856FFC}">
      <dgm:prSet/>
      <dgm:spPr/>
      <dgm:t>
        <a:bodyPr/>
        <a:lstStyle/>
        <a:p>
          <a:endParaRPr lang="en-US"/>
        </a:p>
      </dgm:t>
    </dgm:pt>
    <dgm:pt modelId="{1D38BCF5-5D7E-48C1-8CD0-8F4F6C1DB5F8}" type="sibTrans" cxnId="{919C0F84-CB5E-4421-8CC8-38EEC6856FFC}">
      <dgm:prSet/>
      <dgm:spPr/>
      <dgm:t>
        <a:bodyPr/>
        <a:lstStyle/>
        <a:p>
          <a:endParaRPr lang="en-US"/>
        </a:p>
      </dgm:t>
    </dgm:pt>
    <dgm:pt modelId="{3B79B79F-60B1-4DF2-AC13-B9438906A5E8}" type="pres">
      <dgm:prSet presAssocID="{E9C849BB-CAD7-4089-995C-1508769A0CE2}" presName="linear" presStyleCnt="0">
        <dgm:presLayoutVars>
          <dgm:animLvl val="lvl"/>
          <dgm:resizeHandles val="exact"/>
        </dgm:presLayoutVars>
      </dgm:prSet>
      <dgm:spPr/>
    </dgm:pt>
    <dgm:pt modelId="{8AF71C23-40E6-4E3A-A938-44E00FC90F65}" type="pres">
      <dgm:prSet presAssocID="{4855D678-4DEE-4931-B31F-40959665F6E6}" presName="parentText" presStyleLbl="node1" presStyleIdx="0" presStyleCnt="4">
        <dgm:presLayoutVars>
          <dgm:chMax val="0"/>
          <dgm:bulletEnabled val="1"/>
        </dgm:presLayoutVars>
      </dgm:prSet>
      <dgm:spPr/>
    </dgm:pt>
    <dgm:pt modelId="{C14AD9CD-75B8-4C70-8D93-A35F4E17D158}" type="pres">
      <dgm:prSet presAssocID="{68999A99-AC93-4449-948D-B124F208CEB7}" presName="spacer" presStyleCnt="0"/>
      <dgm:spPr/>
    </dgm:pt>
    <dgm:pt modelId="{7B8C0D7F-4076-4286-A209-B8E01DA52A3E}" type="pres">
      <dgm:prSet presAssocID="{C86B1C1B-67AD-463C-8CAA-F3A580DF342D}" presName="parentText" presStyleLbl="node1" presStyleIdx="1" presStyleCnt="4">
        <dgm:presLayoutVars>
          <dgm:chMax val="0"/>
          <dgm:bulletEnabled val="1"/>
        </dgm:presLayoutVars>
      </dgm:prSet>
      <dgm:spPr/>
    </dgm:pt>
    <dgm:pt modelId="{EC06B4F2-8725-42AD-B1BC-291B6807018A}" type="pres">
      <dgm:prSet presAssocID="{3D2D4211-5F3E-4565-AC35-E7E8FA7B51E8}" presName="spacer" presStyleCnt="0"/>
      <dgm:spPr/>
    </dgm:pt>
    <dgm:pt modelId="{05DA30D3-9E8C-4C36-A9D5-648633367595}" type="pres">
      <dgm:prSet presAssocID="{93DFB211-CEC7-4810-A151-37A50353999B}" presName="parentText" presStyleLbl="node1" presStyleIdx="2" presStyleCnt="4">
        <dgm:presLayoutVars>
          <dgm:chMax val="0"/>
          <dgm:bulletEnabled val="1"/>
        </dgm:presLayoutVars>
      </dgm:prSet>
      <dgm:spPr/>
    </dgm:pt>
    <dgm:pt modelId="{0353A1BC-B26E-4619-8020-F21CFB0033A7}" type="pres">
      <dgm:prSet presAssocID="{D0838C70-918B-44BC-9DC4-04990E4076E0}" presName="spacer" presStyleCnt="0"/>
      <dgm:spPr/>
    </dgm:pt>
    <dgm:pt modelId="{8D87130C-90CB-4F2F-8A0C-6EDD846D37DA}" type="pres">
      <dgm:prSet presAssocID="{1AB34961-767C-4002-9A51-53BB1968252E}" presName="parentText" presStyleLbl="node1" presStyleIdx="3" presStyleCnt="4">
        <dgm:presLayoutVars>
          <dgm:chMax val="0"/>
          <dgm:bulletEnabled val="1"/>
        </dgm:presLayoutVars>
      </dgm:prSet>
      <dgm:spPr/>
    </dgm:pt>
  </dgm:ptLst>
  <dgm:cxnLst>
    <dgm:cxn modelId="{0D7AAD8B-6F2D-4E22-A37D-C6A0C31AA6D4}" srcId="{E9C849BB-CAD7-4089-995C-1508769A0CE2}" destId="{4855D678-4DEE-4931-B31F-40959665F6E6}" srcOrd="0" destOrd="0" parTransId="{F61ED1F3-DDD9-4888-A422-61AA73E2F0AE}" sibTransId="{68999A99-AC93-4449-948D-B124F208CEB7}"/>
    <dgm:cxn modelId="{D44D6E2E-656F-44A1-85B9-837B210B916F}" type="presOf" srcId="{1AB34961-767C-4002-9A51-53BB1968252E}" destId="{8D87130C-90CB-4F2F-8A0C-6EDD846D37DA}" srcOrd="0" destOrd="0" presId="urn:microsoft.com/office/officeart/2005/8/layout/vList2"/>
    <dgm:cxn modelId="{10D4D9AA-29FB-4646-95AF-58AF5E465E4C}" type="presOf" srcId="{4855D678-4DEE-4931-B31F-40959665F6E6}" destId="{8AF71C23-40E6-4E3A-A938-44E00FC90F65}" srcOrd="0" destOrd="0" presId="urn:microsoft.com/office/officeart/2005/8/layout/vList2"/>
    <dgm:cxn modelId="{6F676DFD-DF0E-49D2-A4FB-4579AC63869D}" type="presOf" srcId="{C86B1C1B-67AD-463C-8CAA-F3A580DF342D}" destId="{7B8C0D7F-4076-4286-A209-B8E01DA52A3E}" srcOrd="0" destOrd="0" presId="urn:microsoft.com/office/officeart/2005/8/layout/vList2"/>
    <dgm:cxn modelId="{93174248-C01A-4BDE-8118-82A745B61FD5}" type="presOf" srcId="{E9C849BB-CAD7-4089-995C-1508769A0CE2}" destId="{3B79B79F-60B1-4DF2-AC13-B9438906A5E8}" srcOrd="0" destOrd="0" presId="urn:microsoft.com/office/officeart/2005/8/layout/vList2"/>
    <dgm:cxn modelId="{919C0F84-CB5E-4421-8CC8-38EEC6856FFC}" srcId="{E9C849BB-CAD7-4089-995C-1508769A0CE2}" destId="{1AB34961-767C-4002-9A51-53BB1968252E}" srcOrd="3" destOrd="0" parTransId="{CD27DC95-F7B8-4AB1-B3C3-6304D9D7E516}" sibTransId="{1D38BCF5-5D7E-48C1-8CD0-8F4F6C1DB5F8}"/>
    <dgm:cxn modelId="{6B16F712-9C6C-4C93-A41D-FF34BDFDE16F}" type="presOf" srcId="{93DFB211-CEC7-4810-A151-37A50353999B}" destId="{05DA30D3-9E8C-4C36-A9D5-648633367595}" srcOrd="0" destOrd="0" presId="urn:microsoft.com/office/officeart/2005/8/layout/vList2"/>
    <dgm:cxn modelId="{17FBB2F2-BA36-47BF-B175-9799705AB206}" srcId="{E9C849BB-CAD7-4089-995C-1508769A0CE2}" destId="{93DFB211-CEC7-4810-A151-37A50353999B}" srcOrd="2" destOrd="0" parTransId="{BD4BCD94-7DEF-4E41-9F32-739E1DAF6DAC}" sibTransId="{D0838C70-918B-44BC-9DC4-04990E4076E0}"/>
    <dgm:cxn modelId="{C0932B06-028F-4A8B-879D-554E5970870B}" srcId="{E9C849BB-CAD7-4089-995C-1508769A0CE2}" destId="{C86B1C1B-67AD-463C-8CAA-F3A580DF342D}" srcOrd="1" destOrd="0" parTransId="{03E81534-F58B-42C3-B145-79C6BD0E32A4}" sibTransId="{3D2D4211-5F3E-4565-AC35-E7E8FA7B51E8}"/>
    <dgm:cxn modelId="{13EB94BB-7ED2-4108-BCA5-CAB755A4911C}" type="presParOf" srcId="{3B79B79F-60B1-4DF2-AC13-B9438906A5E8}" destId="{8AF71C23-40E6-4E3A-A938-44E00FC90F65}" srcOrd="0" destOrd="0" presId="urn:microsoft.com/office/officeart/2005/8/layout/vList2"/>
    <dgm:cxn modelId="{58211F86-F05C-45E1-9C32-0D707E337C6C}" type="presParOf" srcId="{3B79B79F-60B1-4DF2-AC13-B9438906A5E8}" destId="{C14AD9CD-75B8-4C70-8D93-A35F4E17D158}" srcOrd="1" destOrd="0" presId="urn:microsoft.com/office/officeart/2005/8/layout/vList2"/>
    <dgm:cxn modelId="{AD31F7B5-89F5-44B2-9ED8-0CB70114494C}" type="presParOf" srcId="{3B79B79F-60B1-4DF2-AC13-B9438906A5E8}" destId="{7B8C0D7F-4076-4286-A209-B8E01DA52A3E}" srcOrd="2" destOrd="0" presId="urn:microsoft.com/office/officeart/2005/8/layout/vList2"/>
    <dgm:cxn modelId="{6E56A870-191D-4C60-B45A-9039EE91004F}" type="presParOf" srcId="{3B79B79F-60B1-4DF2-AC13-B9438906A5E8}" destId="{EC06B4F2-8725-42AD-B1BC-291B6807018A}" srcOrd="3" destOrd="0" presId="urn:microsoft.com/office/officeart/2005/8/layout/vList2"/>
    <dgm:cxn modelId="{23CF6925-9B4B-41F6-8597-7A0EB1A6BAF9}" type="presParOf" srcId="{3B79B79F-60B1-4DF2-AC13-B9438906A5E8}" destId="{05DA30D3-9E8C-4C36-A9D5-648633367595}" srcOrd="4" destOrd="0" presId="urn:microsoft.com/office/officeart/2005/8/layout/vList2"/>
    <dgm:cxn modelId="{CBB6B32F-7046-4B3E-9578-3565D0E148CB}" type="presParOf" srcId="{3B79B79F-60B1-4DF2-AC13-B9438906A5E8}" destId="{0353A1BC-B26E-4619-8020-F21CFB0033A7}" srcOrd="5" destOrd="0" presId="urn:microsoft.com/office/officeart/2005/8/layout/vList2"/>
    <dgm:cxn modelId="{00C88B38-679A-42C9-91E7-F55BA91B4475}" type="presParOf" srcId="{3B79B79F-60B1-4DF2-AC13-B9438906A5E8}" destId="{8D87130C-90CB-4F2F-8A0C-6EDD846D37D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B4E363-9796-4A3C-92A4-256DF06761AF}"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698C40ED-6D03-4BAC-BEC4-A88108641778}">
      <dgm:prSet/>
      <dgm:spPr/>
      <dgm:t>
        <a:bodyPr/>
        <a:lstStyle/>
        <a:p>
          <a:pPr rtl="0"/>
          <a:r>
            <a:rPr lang="en-US" smtClean="0"/>
            <a:t>The prevalence of Diabetes Mellitus II is higher in urban areas compared to rural areas in Texas.</a:t>
          </a:r>
          <a:endParaRPr lang="en-US"/>
        </a:p>
      </dgm:t>
    </dgm:pt>
    <dgm:pt modelId="{CF11C1DC-F917-47C8-A1C2-8D379573BA95}" type="parTrans" cxnId="{64A1D246-ED9D-45C3-998E-CD998CBF73FC}">
      <dgm:prSet/>
      <dgm:spPr/>
      <dgm:t>
        <a:bodyPr/>
        <a:lstStyle/>
        <a:p>
          <a:endParaRPr lang="en-US"/>
        </a:p>
      </dgm:t>
    </dgm:pt>
    <dgm:pt modelId="{2A595C92-5C56-4478-A320-2D90CB851E3D}" type="sibTrans" cxnId="{64A1D246-ED9D-45C3-998E-CD998CBF73FC}">
      <dgm:prSet/>
      <dgm:spPr/>
      <dgm:t>
        <a:bodyPr/>
        <a:lstStyle/>
        <a:p>
          <a:endParaRPr lang="en-US"/>
        </a:p>
      </dgm:t>
    </dgm:pt>
    <dgm:pt modelId="{AB018718-4859-4CD5-90BC-004EAA1687E6}">
      <dgm:prSet/>
      <dgm:spPr/>
      <dgm:t>
        <a:bodyPr/>
        <a:lstStyle/>
        <a:p>
          <a:pPr rtl="0"/>
          <a:r>
            <a:rPr lang="en-US" smtClean="0"/>
            <a:t>The prevalence of Diabetes Mellitus II is higher in certain ethnic groups in Texas.</a:t>
          </a:r>
          <a:endParaRPr lang="en-US"/>
        </a:p>
      </dgm:t>
    </dgm:pt>
    <dgm:pt modelId="{23AB115C-7815-4BB2-9826-42BDC07188D5}" type="parTrans" cxnId="{C22CED90-F259-4C20-88AC-6C12A5F2BBE9}">
      <dgm:prSet/>
      <dgm:spPr/>
      <dgm:t>
        <a:bodyPr/>
        <a:lstStyle/>
        <a:p>
          <a:endParaRPr lang="en-US"/>
        </a:p>
      </dgm:t>
    </dgm:pt>
    <dgm:pt modelId="{B2512D2A-4F6C-4E39-AC82-44721AD8E58D}" type="sibTrans" cxnId="{C22CED90-F259-4C20-88AC-6C12A5F2BBE9}">
      <dgm:prSet/>
      <dgm:spPr/>
      <dgm:t>
        <a:bodyPr/>
        <a:lstStyle/>
        <a:p>
          <a:endParaRPr lang="en-US"/>
        </a:p>
      </dgm:t>
    </dgm:pt>
    <dgm:pt modelId="{22DC7EFF-4EF6-4372-BE52-9D150B481092}">
      <dgm:prSet/>
      <dgm:spPr/>
      <dgm:t>
        <a:bodyPr/>
        <a:lstStyle/>
        <a:p>
          <a:pPr rtl="0"/>
          <a:r>
            <a:rPr lang="en-US" smtClean="0"/>
            <a:t>Cultural challenges and a lack of health insurance is a main reason</a:t>
          </a:r>
          <a:endParaRPr lang="en-US"/>
        </a:p>
      </dgm:t>
    </dgm:pt>
    <dgm:pt modelId="{8AC5DFE6-7012-4056-98A1-034DAB1059ED}" type="parTrans" cxnId="{138870C1-C18B-4586-A5D2-7F4877888E7F}">
      <dgm:prSet/>
      <dgm:spPr/>
      <dgm:t>
        <a:bodyPr/>
        <a:lstStyle/>
        <a:p>
          <a:endParaRPr lang="en-US"/>
        </a:p>
      </dgm:t>
    </dgm:pt>
    <dgm:pt modelId="{826F11C6-1FDE-44BD-86BC-8453120A11E9}" type="sibTrans" cxnId="{138870C1-C18B-4586-A5D2-7F4877888E7F}">
      <dgm:prSet/>
      <dgm:spPr/>
      <dgm:t>
        <a:bodyPr/>
        <a:lstStyle/>
        <a:p>
          <a:endParaRPr lang="en-US"/>
        </a:p>
      </dgm:t>
    </dgm:pt>
    <dgm:pt modelId="{EB91EBBD-CEC8-4E9B-8274-1C92A6E79C11}">
      <dgm:prSet/>
      <dgm:spPr/>
      <dgm:t>
        <a:bodyPr/>
        <a:lstStyle/>
        <a:p>
          <a:pPr rtl="0"/>
          <a:r>
            <a:rPr lang="en-US" smtClean="0"/>
            <a:t>Factors such as healthcare infrastructure, and access to healthy food options is healthcare challenge in Texas.</a:t>
          </a:r>
          <a:endParaRPr lang="en-US"/>
        </a:p>
      </dgm:t>
    </dgm:pt>
    <dgm:pt modelId="{16B6C4E6-149D-402E-B524-461CB0E19AF8}" type="parTrans" cxnId="{B83315E2-916F-4C43-A9B0-189BD1DDB355}">
      <dgm:prSet/>
      <dgm:spPr/>
      <dgm:t>
        <a:bodyPr/>
        <a:lstStyle/>
        <a:p>
          <a:endParaRPr lang="en-US"/>
        </a:p>
      </dgm:t>
    </dgm:pt>
    <dgm:pt modelId="{86838D50-91A8-434D-9BCD-2F471E823A02}" type="sibTrans" cxnId="{B83315E2-916F-4C43-A9B0-189BD1DDB355}">
      <dgm:prSet/>
      <dgm:spPr/>
      <dgm:t>
        <a:bodyPr/>
        <a:lstStyle/>
        <a:p>
          <a:endParaRPr lang="en-US"/>
        </a:p>
      </dgm:t>
    </dgm:pt>
    <dgm:pt modelId="{4DAFE28F-C036-45D2-AE7E-C02362DFFE7C}" type="pres">
      <dgm:prSet presAssocID="{EAB4E363-9796-4A3C-92A4-256DF06761AF}" presName="linear" presStyleCnt="0">
        <dgm:presLayoutVars>
          <dgm:animLvl val="lvl"/>
          <dgm:resizeHandles val="exact"/>
        </dgm:presLayoutVars>
      </dgm:prSet>
      <dgm:spPr/>
      <dgm:t>
        <a:bodyPr/>
        <a:lstStyle/>
        <a:p>
          <a:endParaRPr lang="en-US"/>
        </a:p>
      </dgm:t>
    </dgm:pt>
    <dgm:pt modelId="{C633C6EC-D023-4311-B30F-74B4ECF0CD87}" type="pres">
      <dgm:prSet presAssocID="{698C40ED-6D03-4BAC-BEC4-A88108641778}" presName="parentText" presStyleLbl="node1" presStyleIdx="0" presStyleCnt="4">
        <dgm:presLayoutVars>
          <dgm:chMax val="0"/>
          <dgm:bulletEnabled val="1"/>
        </dgm:presLayoutVars>
      </dgm:prSet>
      <dgm:spPr/>
      <dgm:t>
        <a:bodyPr/>
        <a:lstStyle/>
        <a:p>
          <a:endParaRPr lang="en-US"/>
        </a:p>
      </dgm:t>
    </dgm:pt>
    <dgm:pt modelId="{486CD411-BFEB-49F3-8DFE-6D759B47797C}" type="pres">
      <dgm:prSet presAssocID="{2A595C92-5C56-4478-A320-2D90CB851E3D}" presName="spacer" presStyleCnt="0"/>
      <dgm:spPr/>
    </dgm:pt>
    <dgm:pt modelId="{F6FD5742-975E-411F-BB0E-C5A8B2EEAA0A}" type="pres">
      <dgm:prSet presAssocID="{AB018718-4859-4CD5-90BC-004EAA1687E6}" presName="parentText" presStyleLbl="node1" presStyleIdx="1" presStyleCnt="4">
        <dgm:presLayoutVars>
          <dgm:chMax val="0"/>
          <dgm:bulletEnabled val="1"/>
        </dgm:presLayoutVars>
      </dgm:prSet>
      <dgm:spPr/>
      <dgm:t>
        <a:bodyPr/>
        <a:lstStyle/>
        <a:p>
          <a:endParaRPr lang="en-US"/>
        </a:p>
      </dgm:t>
    </dgm:pt>
    <dgm:pt modelId="{D41058CA-32E1-4720-A6A9-3182FE05E349}" type="pres">
      <dgm:prSet presAssocID="{B2512D2A-4F6C-4E39-AC82-44721AD8E58D}" presName="spacer" presStyleCnt="0"/>
      <dgm:spPr/>
    </dgm:pt>
    <dgm:pt modelId="{8A968FFC-259B-4945-A8FC-98B69D181FB8}" type="pres">
      <dgm:prSet presAssocID="{22DC7EFF-4EF6-4372-BE52-9D150B481092}" presName="parentText" presStyleLbl="node1" presStyleIdx="2" presStyleCnt="4">
        <dgm:presLayoutVars>
          <dgm:chMax val="0"/>
          <dgm:bulletEnabled val="1"/>
        </dgm:presLayoutVars>
      </dgm:prSet>
      <dgm:spPr/>
      <dgm:t>
        <a:bodyPr/>
        <a:lstStyle/>
        <a:p>
          <a:endParaRPr lang="en-US"/>
        </a:p>
      </dgm:t>
    </dgm:pt>
    <dgm:pt modelId="{792B24B7-0597-4EA9-A3FB-ED4A7E0F1CC2}" type="pres">
      <dgm:prSet presAssocID="{826F11C6-1FDE-44BD-86BC-8453120A11E9}" presName="spacer" presStyleCnt="0"/>
      <dgm:spPr/>
    </dgm:pt>
    <dgm:pt modelId="{0F3CAEDD-A3A7-4BEC-B9B1-39D02BD798B1}" type="pres">
      <dgm:prSet presAssocID="{EB91EBBD-CEC8-4E9B-8274-1C92A6E79C11}" presName="parentText" presStyleLbl="node1" presStyleIdx="3" presStyleCnt="4">
        <dgm:presLayoutVars>
          <dgm:chMax val="0"/>
          <dgm:bulletEnabled val="1"/>
        </dgm:presLayoutVars>
      </dgm:prSet>
      <dgm:spPr/>
      <dgm:t>
        <a:bodyPr/>
        <a:lstStyle/>
        <a:p>
          <a:endParaRPr lang="en-US"/>
        </a:p>
      </dgm:t>
    </dgm:pt>
  </dgm:ptLst>
  <dgm:cxnLst>
    <dgm:cxn modelId="{48D65A73-7BDF-4217-B330-8F7F78630EE9}" type="presOf" srcId="{698C40ED-6D03-4BAC-BEC4-A88108641778}" destId="{C633C6EC-D023-4311-B30F-74B4ECF0CD87}" srcOrd="0" destOrd="0" presId="urn:microsoft.com/office/officeart/2005/8/layout/vList2"/>
    <dgm:cxn modelId="{64A1D246-ED9D-45C3-998E-CD998CBF73FC}" srcId="{EAB4E363-9796-4A3C-92A4-256DF06761AF}" destId="{698C40ED-6D03-4BAC-BEC4-A88108641778}" srcOrd="0" destOrd="0" parTransId="{CF11C1DC-F917-47C8-A1C2-8D379573BA95}" sibTransId="{2A595C92-5C56-4478-A320-2D90CB851E3D}"/>
    <dgm:cxn modelId="{C22CED90-F259-4C20-88AC-6C12A5F2BBE9}" srcId="{EAB4E363-9796-4A3C-92A4-256DF06761AF}" destId="{AB018718-4859-4CD5-90BC-004EAA1687E6}" srcOrd="1" destOrd="0" parTransId="{23AB115C-7815-4BB2-9826-42BDC07188D5}" sibTransId="{B2512D2A-4F6C-4E39-AC82-44721AD8E58D}"/>
    <dgm:cxn modelId="{138870C1-C18B-4586-A5D2-7F4877888E7F}" srcId="{EAB4E363-9796-4A3C-92A4-256DF06761AF}" destId="{22DC7EFF-4EF6-4372-BE52-9D150B481092}" srcOrd="2" destOrd="0" parTransId="{8AC5DFE6-7012-4056-98A1-034DAB1059ED}" sibTransId="{826F11C6-1FDE-44BD-86BC-8453120A11E9}"/>
    <dgm:cxn modelId="{FE7AE5AB-805C-4157-8833-63E85AD64937}" type="presOf" srcId="{22DC7EFF-4EF6-4372-BE52-9D150B481092}" destId="{8A968FFC-259B-4945-A8FC-98B69D181FB8}" srcOrd="0" destOrd="0" presId="urn:microsoft.com/office/officeart/2005/8/layout/vList2"/>
    <dgm:cxn modelId="{A80115C9-2933-45E7-9669-24E17CEDF5E1}" type="presOf" srcId="{EAB4E363-9796-4A3C-92A4-256DF06761AF}" destId="{4DAFE28F-C036-45D2-AE7E-C02362DFFE7C}" srcOrd="0" destOrd="0" presId="urn:microsoft.com/office/officeart/2005/8/layout/vList2"/>
    <dgm:cxn modelId="{D3D1217E-06C7-4CF7-93B7-898D80E8EF91}" type="presOf" srcId="{EB91EBBD-CEC8-4E9B-8274-1C92A6E79C11}" destId="{0F3CAEDD-A3A7-4BEC-B9B1-39D02BD798B1}" srcOrd="0" destOrd="0" presId="urn:microsoft.com/office/officeart/2005/8/layout/vList2"/>
    <dgm:cxn modelId="{AEAC2370-74F5-4E7A-8A4F-5B9AE47741C8}" type="presOf" srcId="{AB018718-4859-4CD5-90BC-004EAA1687E6}" destId="{F6FD5742-975E-411F-BB0E-C5A8B2EEAA0A}" srcOrd="0" destOrd="0" presId="urn:microsoft.com/office/officeart/2005/8/layout/vList2"/>
    <dgm:cxn modelId="{B83315E2-916F-4C43-A9B0-189BD1DDB355}" srcId="{EAB4E363-9796-4A3C-92A4-256DF06761AF}" destId="{EB91EBBD-CEC8-4E9B-8274-1C92A6E79C11}" srcOrd="3" destOrd="0" parTransId="{16B6C4E6-149D-402E-B524-461CB0E19AF8}" sibTransId="{86838D50-91A8-434D-9BCD-2F471E823A02}"/>
    <dgm:cxn modelId="{8FBC3990-399E-4AC1-8FAF-154957C4C376}" type="presParOf" srcId="{4DAFE28F-C036-45D2-AE7E-C02362DFFE7C}" destId="{C633C6EC-D023-4311-B30F-74B4ECF0CD87}" srcOrd="0" destOrd="0" presId="urn:microsoft.com/office/officeart/2005/8/layout/vList2"/>
    <dgm:cxn modelId="{B9B2C658-63B0-4AE2-AC53-178154A5A34A}" type="presParOf" srcId="{4DAFE28F-C036-45D2-AE7E-C02362DFFE7C}" destId="{486CD411-BFEB-49F3-8DFE-6D759B47797C}" srcOrd="1" destOrd="0" presId="urn:microsoft.com/office/officeart/2005/8/layout/vList2"/>
    <dgm:cxn modelId="{AF1184D3-598C-4622-9E5B-98BD7201C09A}" type="presParOf" srcId="{4DAFE28F-C036-45D2-AE7E-C02362DFFE7C}" destId="{F6FD5742-975E-411F-BB0E-C5A8B2EEAA0A}" srcOrd="2" destOrd="0" presId="urn:microsoft.com/office/officeart/2005/8/layout/vList2"/>
    <dgm:cxn modelId="{EA36E1F8-C9AE-450E-9F75-1EF706A4C50D}" type="presParOf" srcId="{4DAFE28F-C036-45D2-AE7E-C02362DFFE7C}" destId="{D41058CA-32E1-4720-A6A9-3182FE05E349}" srcOrd="3" destOrd="0" presId="urn:microsoft.com/office/officeart/2005/8/layout/vList2"/>
    <dgm:cxn modelId="{CDC61DF5-A441-4A2E-A5A6-6376B4428255}" type="presParOf" srcId="{4DAFE28F-C036-45D2-AE7E-C02362DFFE7C}" destId="{8A968FFC-259B-4945-A8FC-98B69D181FB8}" srcOrd="4" destOrd="0" presId="urn:microsoft.com/office/officeart/2005/8/layout/vList2"/>
    <dgm:cxn modelId="{9EC85915-CB34-4C71-BA4A-F8B323805CF7}" type="presParOf" srcId="{4DAFE28F-C036-45D2-AE7E-C02362DFFE7C}" destId="{792B24B7-0597-4EA9-A3FB-ED4A7E0F1CC2}" srcOrd="5" destOrd="0" presId="urn:microsoft.com/office/officeart/2005/8/layout/vList2"/>
    <dgm:cxn modelId="{8C4A09B5-DB14-40DD-A724-6700D9D62568}" type="presParOf" srcId="{4DAFE28F-C036-45D2-AE7E-C02362DFFE7C}" destId="{0F3CAEDD-A3A7-4BEC-B9B1-39D02BD798B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7A6B89-830C-4D7A-9F72-55DFA3DF45E2}"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829B8454-F392-401F-9F38-9C66B13B9B76}">
      <dgm:prSet/>
      <dgm:spPr/>
      <dgm:t>
        <a:bodyPr/>
        <a:lstStyle/>
        <a:p>
          <a:pPr rtl="0"/>
          <a:r>
            <a:rPr lang="en-US" smtClean="0"/>
            <a:t>Diabetes mellitus II is more prevalent among people with lower incomes compared to those with higher income.</a:t>
          </a:r>
          <a:endParaRPr lang="en-US"/>
        </a:p>
      </dgm:t>
    </dgm:pt>
    <dgm:pt modelId="{D9D3F7A2-2E75-4948-AD27-F80A71F4864B}" type="parTrans" cxnId="{6DED109E-81C8-4B53-A752-3A71A4B085D2}">
      <dgm:prSet/>
      <dgm:spPr/>
      <dgm:t>
        <a:bodyPr/>
        <a:lstStyle/>
        <a:p>
          <a:endParaRPr lang="en-US"/>
        </a:p>
      </dgm:t>
    </dgm:pt>
    <dgm:pt modelId="{00A156F6-CF00-4231-8ED0-62BF664C461C}" type="sibTrans" cxnId="{6DED109E-81C8-4B53-A752-3A71A4B085D2}">
      <dgm:prSet/>
      <dgm:spPr/>
      <dgm:t>
        <a:bodyPr/>
        <a:lstStyle/>
        <a:p>
          <a:endParaRPr lang="en-US"/>
        </a:p>
      </dgm:t>
    </dgm:pt>
    <dgm:pt modelId="{FE4EE4CC-5574-4CA8-A412-293D760D5C75}">
      <dgm:prSet/>
      <dgm:spPr/>
      <dgm:t>
        <a:bodyPr/>
        <a:lstStyle/>
        <a:p>
          <a:pPr rtl="0"/>
          <a:r>
            <a:rPr lang="en-US" smtClean="0"/>
            <a:t>Lack of nutritious food (for low income people) which is directly related to diabetes</a:t>
          </a:r>
          <a:endParaRPr lang="en-US"/>
        </a:p>
      </dgm:t>
    </dgm:pt>
    <dgm:pt modelId="{6C4E059B-339F-46B8-A784-B862009CEAFE}" type="parTrans" cxnId="{114D8C47-E2B8-42B9-A4C8-03CF3986B49C}">
      <dgm:prSet/>
      <dgm:spPr/>
      <dgm:t>
        <a:bodyPr/>
        <a:lstStyle/>
        <a:p>
          <a:endParaRPr lang="en-US"/>
        </a:p>
      </dgm:t>
    </dgm:pt>
    <dgm:pt modelId="{53649213-8748-4BDF-AD55-9E46E7B718BF}" type="sibTrans" cxnId="{114D8C47-E2B8-42B9-A4C8-03CF3986B49C}">
      <dgm:prSet/>
      <dgm:spPr/>
      <dgm:t>
        <a:bodyPr/>
        <a:lstStyle/>
        <a:p>
          <a:endParaRPr lang="en-US"/>
        </a:p>
      </dgm:t>
    </dgm:pt>
    <dgm:pt modelId="{B66A7D0F-FB86-4E5E-8E8F-53F2EB93B049}">
      <dgm:prSet/>
      <dgm:spPr/>
      <dgm:t>
        <a:bodyPr/>
        <a:lstStyle/>
        <a:p>
          <a:pPr rtl="0"/>
          <a:r>
            <a:rPr lang="en-US" smtClean="0"/>
            <a:t>The high expense of diabetes care can also be a substantial source of anxiety and financial pressure.</a:t>
          </a:r>
          <a:endParaRPr lang="en-US"/>
        </a:p>
      </dgm:t>
    </dgm:pt>
    <dgm:pt modelId="{B9DFDE89-2099-4A6C-A988-CAD656B271F3}" type="parTrans" cxnId="{1123CB49-FF02-44D1-A430-CC8FAD1B8F47}">
      <dgm:prSet/>
      <dgm:spPr/>
      <dgm:t>
        <a:bodyPr/>
        <a:lstStyle/>
        <a:p>
          <a:endParaRPr lang="en-US"/>
        </a:p>
      </dgm:t>
    </dgm:pt>
    <dgm:pt modelId="{93690B1F-FCA8-4C70-9FB2-62D3050A7CB8}" type="sibTrans" cxnId="{1123CB49-FF02-44D1-A430-CC8FAD1B8F47}">
      <dgm:prSet/>
      <dgm:spPr/>
      <dgm:t>
        <a:bodyPr/>
        <a:lstStyle/>
        <a:p>
          <a:endParaRPr lang="en-US"/>
        </a:p>
      </dgm:t>
    </dgm:pt>
    <dgm:pt modelId="{BA6DDB04-732E-4A78-846E-0D8983AAE190}">
      <dgm:prSet/>
      <dgm:spPr/>
      <dgm:t>
        <a:bodyPr/>
        <a:lstStyle/>
        <a:p>
          <a:pPr rtl="0"/>
          <a:r>
            <a:rPr lang="en-US" smtClean="0"/>
            <a:t>The poverty rate in Texas, at 14.7%, is significantly higher than the national average.</a:t>
          </a:r>
          <a:endParaRPr lang="en-US"/>
        </a:p>
      </dgm:t>
    </dgm:pt>
    <dgm:pt modelId="{0603114A-97CC-47AB-9001-2F40CA7E12E4}" type="parTrans" cxnId="{1308DE31-D258-45DE-AE1F-D8D41D245FE0}">
      <dgm:prSet/>
      <dgm:spPr/>
      <dgm:t>
        <a:bodyPr/>
        <a:lstStyle/>
        <a:p>
          <a:endParaRPr lang="en-US"/>
        </a:p>
      </dgm:t>
    </dgm:pt>
    <dgm:pt modelId="{0E025C51-72EA-4B11-9908-D984D2BD7AB8}" type="sibTrans" cxnId="{1308DE31-D258-45DE-AE1F-D8D41D245FE0}">
      <dgm:prSet/>
      <dgm:spPr/>
      <dgm:t>
        <a:bodyPr/>
        <a:lstStyle/>
        <a:p>
          <a:endParaRPr lang="en-US"/>
        </a:p>
      </dgm:t>
    </dgm:pt>
    <dgm:pt modelId="{1AF36D78-2504-4E44-93AB-BDA9D4C18F04}" type="pres">
      <dgm:prSet presAssocID="{627A6B89-830C-4D7A-9F72-55DFA3DF45E2}" presName="linear" presStyleCnt="0">
        <dgm:presLayoutVars>
          <dgm:animLvl val="lvl"/>
          <dgm:resizeHandles val="exact"/>
        </dgm:presLayoutVars>
      </dgm:prSet>
      <dgm:spPr/>
    </dgm:pt>
    <dgm:pt modelId="{10A221FC-A7EE-4A76-8522-62718A346A50}" type="pres">
      <dgm:prSet presAssocID="{829B8454-F392-401F-9F38-9C66B13B9B76}" presName="parentText" presStyleLbl="node1" presStyleIdx="0" presStyleCnt="4">
        <dgm:presLayoutVars>
          <dgm:chMax val="0"/>
          <dgm:bulletEnabled val="1"/>
        </dgm:presLayoutVars>
      </dgm:prSet>
      <dgm:spPr/>
    </dgm:pt>
    <dgm:pt modelId="{EF364868-7EC6-43D7-AFC2-7E7E8642CF12}" type="pres">
      <dgm:prSet presAssocID="{00A156F6-CF00-4231-8ED0-62BF664C461C}" presName="spacer" presStyleCnt="0"/>
      <dgm:spPr/>
    </dgm:pt>
    <dgm:pt modelId="{7ED84BDE-3242-4465-92F4-87B502AD7419}" type="pres">
      <dgm:prSet presAssocID="{FE4EE4CC-5574-4CA8-A412-293D760D5C75}" presName="parentText" presStyleLbl="node1" presStyleIdx="1" presStyleCnt="4">
        <dgm:presLayoutVars>
          <dgm:chMax val="0"/>
          <dgm:bulletEnabled val="1"/>
        </dgm:presLayoutVars>
      </dgm:prSet>
      <dgm:spPr/>
    </dgm:pt>
    <dgm:pt modelId="{3AB41AFE-E167-49A5-9DC1-41CBE20A9692}" type="pres">
      <dgm:prSet presAssocID="{53649213-8748-4BDF-AD55-9E46E7B718BF}" presName="spacer" presStyleCnt="0"/>
      <dgm:spPr/>
    </dgm:pt>
    <dgm:pt modelId="{404BD63D-D3DE-4509-8D12-E2A9EFE7805F}" type="pres">
      <dgm:prSet presAssocID="{B66A7D0F-FB86-4E5E-8E8F-53F2EB93B049}" presName="parentText" presStyleLbl="node1" presStyleIdx="2" presStyleCnt="4">
        <dgm:presLayoutVars>
          <dgm:chMax val="0"/>
          <dgm:bulletEnabled val="1"/>
        </dgm:presLayoutVars>
      </dgm:prSet>
      <dgm:spPr/>
    </dgm:pt>
    <dgm:pt modelId="{3317F4BA-E746-401D-8E83-015FC7379D3F}" type="pres">
      <dgm:prSet presAssocID="{93690B1F-FCA8-4C70-9FB2-62D3050A7CB8}" presName="spacer" presStyleCnt="0"/>
      <dgm:spPr/>
    </dgm:pt>
    <dgm:pt modelId="{C6991FA5-89B8-4D96-84E5-116DA585FBCB}" type="pres">
      <dgm:prSet presAssocID="{BA6DDB04-732E-4A78-846E-0D8983AAE190}" presName="parentText" presStyleLbl="node1" presStyleIdx="3" presStyleCnt="4">
        <dgm:presLayoutVars>
          <dgm:chMax val="0"/>
          <dgm:bulletEnabled val="1"/>
        </dgm:presLayoutVars>
      </dgm:prSet>
      <dgm:spPr/>
    </dgm:pt>
  </dgm:ptLst>
  <dgm:cxnLst>
    <dgm:cxn modelId="{5A62335E-41FF-424E-9372-66F0C0BE775F}" type="presOf" srcId="{B66A7D0F-FB86-4E5E-8E8F-53F2EB93B049}" destId="{404BD63D-D3DE-4509-8D12-E2A9EFE7805F}" srcOrd="0" destOrd="0" presId="urn:microsoft.com/office/officeart/2005/8/layout/vList2"/>
    <dgm:cxn modelId="{45D33018-6EF1-4ADE-B688-2B7AE62A327B}" type="presOf" srcId="{829B8454-F392-401F-9F38-9C66B13B9B76}" destId="{10A221FC-A7EE-4A76-8522-62718A346A50}" srcOrd="0" destOrd="0" presId="urn:microsoft.com/office/officeart/2005/8/layout/vList2"/>
    <dgm:cxn modelId="{6DED109E-81C8-4B53-A752-3A71A4B085D2}" srcId="{627A6B89-830C-4D7A-9F72-55DFA3DF45E2}" destId="{829B8454-F392-401F-9F38-9C66B13B9B76}" srcOrd="0" destOrd="0" parTransId="{D9D3F7A2-2E75-4948-AD27-F80A71F4864B}" sibTransId="{00A156F6-CF00-4231-8ED0-62BF664C461C}"/>
    <dgm:cxn modelId="{84240607-84B8-4AD9-A540-CD80A87874C8}" type="presOf" srcId="{BA6DDB04-732E-4A78-846E-0D8983AAE190}" destId="{C6991FA5-89B8-4D96-84E5-116DA585FBCB}" srcOrd="0" destOrd="0" presId="urn:microsoft.com/office/officeart/2005/8/layout/vList2"/>
    <dgm:cxn modelId="{114D8C47-E2B8-42B9-A4C8-03CF3986B49C}" srcId="{627A6B89-830C-4D7A-9F72-55DFA3DF45E2}" destId="{FE4EE4CC-5574-4CA8-A412-293D760D5C75}" srcOrd="1" destOrd="0" parTransId="{6C4E059B-339F-46B8-A784-B862009CEAFE}" sibTransId="{53649213-8748-4BDF-AD55-9E46E7B718BF}"/>
    <dgm:cxn modelId="{1308DE31-D258-45DE-AE1F-D8D41D245FE0}" srcId="{627A6B89-830C-4D7A-9F72-55DFA3DF45E2}" destId="{BA6DDB04-732E-4A78-846E-0D8983AAE190}" srcOrd="3" destOrd="0" parTransId="{0603114A-97CC-47AB-9001-2F40CA7E12E4}" sibTransId="{0E025C51-72EA-4B11-9908-D984D2BD7AB8}"/>
    <dgm:cxn modelId="{1123CB49-FF02-44D1-A430-CC8FAD1B8F47}" srcId="{627A6B89-830C-4D7A-9F72-55DFA3DF45E2}" destId="{B66A7D0F-FB86-4E5E-8E8F-53F2EB93B049}" srcOrd="2" destOrd="0" parTransId="{B9DFDE89-2099-4A6C-A988-CAD656B271F3}" sibTransId="{93690B1F-FCA8-4C70-9FB2-62D3050A7CB8}"/>
    <dgm:cxn modelId="{AD8CE008-DCA6-4820-BDE4-E3A98AC26B18}" type="presOf" srcId="{627A6B89-830C-4D7A-9F72-55DFA3DF45E2}" destId="{1AF36D78-2504-4E44-93AB-BDA9D4C18F04}" srcOrd="0" destOrd="0" presId="urn:microsoft.com/office/officeart/2005/8/layout/vList2"/>
    <dgm:cxn modelId="{F31F1A8C-719E-4162-8CFC-73162112E8BA}" type="presOf" srcId="{FE4EE4CC-5574-4CA8-A412-293D760D5C75}" destId="{7ED84BDE-3242-4465-92F4-87B502AD7419}" srcOrd="0" destOrd="0" presId="urn:microsoft.com/office/officeart/2005/8/layout/vList2"/>
    <dgm:cxn modelId="{23E99E51-EE3F-44A3-9CDC-FFAE8F9C0D00}" type="presParOf" srcId="{1AF36D78-2504-4E44-93AB-BDA9D4C18F04}" destId="{10A221FC-A7EE-4A76-8522-62718A346A50}" srcOrd="0" destOrd="0" presId="urn:microsoft.com/office/officeart/2005/8/layout/vList2"/>
    <dgm:cxn modelId="{4C12EE3D-F4A2-4C17-BE5E-2A12B8A4D5D0}" type="presParOf" srcId="{1AF36D78-2504-4E44-93AB-BDA9D4C18F04}" destId="{EF364868-7EC6-43D7-AFC2-7E7E8642CF12}" srcOrd="1" destOrd="0" presId="urn:microsoft.com/office/officeart/2005/8/layout/vList2"/>
    <dgm:cxn modelId="{CCA8F236-E56D-4A9E-9C98-1817917033B4}" type="presParOf" srcId="{1AF36D78-2504-4E44-93AB-BDA9D4C18F04}" destId="{7ED84BDE-3242-4465-92F4-87B502AD7419}" srcOrd="2" destOrd="0" presId="urn:microsoft.com/office/officeart/2005/8/layout/vList2"/>
    <dgm:cxn modelId="{6CB063BC-2A82-485C-957A-18EF6E72A2C5}" type="presParOf" srcId="{1AF36D78-2504-4E44-93AB-BDA9D4C18F04}" destId="{3AB41AFE-E167-49A5-9DC1-41CBE20A9692}" srcOrd="3" destOrd="0" presId="urn:microsoft.com/office/officeart/2005/8/layout/vList2"/>
    <dgm:cxn modelId="{F4AE010E-91CE-41F1-BB80-C80CAD67770A}" type="presParOf" srcId="{1AF36D78-2504-4E44-93AB-BDA9D4C18F04}" destId="{404BD63D-D3DE-4509-8D12-E2A9EFE7805F}" srcOrd="4" destOrd="0" presId="urn:microsoft.com/office/officeart/2005/8/layout/vList2"/>
    <dgm:cxn modelId="{F9F762AB-CD06-4327-806B-9F752D0D7F98}" type="presParOf" srcId="{1AF36D78-2504-4E44-93AB-BDA9D4C18F04}" destId="{3317F4BA-E746-401D-8E83-015FC7379D3F}" srcOrd="5" destOrd="0" presId="urn:microsoft.com/office/officeart/2005/8/layout/vList2"/>
    <dgm:cxn modelId="{FED902D6-2E37-4097-AB5A-AB4D53D937AF}" type="presParOf" srcId="{1AF36D78-2504-4E44-93AB-BDA9D4C18F04}" destId="{C6991FA5-89B8-4D96-84E5-116DA585FBC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034C1F-751D-4A1F-A1B7-B8191138668A}"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C2BC602F-1550-492B-A45B-FFAD6091BF9B}">
      <dgm:prSet/>
      <dgm:spPr/>
      <dgm:t>
        <a:bodyPr/>
        <a:lstStyle/>
        <a:p>
          <a:pPr rtl="0"/>
          <a:r>
            <a:rPr lang="en-US" smtClean="0"/>
            <a:t>The level of education significantly impacts the prevalence of Type 2 Diabetes in Texas</a:t>
          </a:r>
          <a:endParaRPr lang="en-US"/>
        </a:p>
      </dgm:t>
    </dgm:pt>
    <dgm:pt modelId="{FC196CDF-14E6-4285-A7B6-C56D0C47DAEC}" type="parTrans" cxnId="{89C357BE-D6C7-409B-B201-06FE48B80D38}">
      <dgm:prSet/>
      <dgm:spPr/>
      <dgm:t>
        <a:bodyPr/>
        <a:lstStyle/>
        <a:p>
          <a:endParaRPr lang="en-US"/>
        </a:p>
      </dgm:t>
    </dgm:pt>
    <dgm:pt modelId="{C191EA7F-C828-4AA1-A26F-0C282DD4811A}" type="sibTrans" cxnId="{89C357BE-D6C7-409B-B201-06FE48B80D38}">
      <dgm:prSet/>
      <dgm:spPr/>
      <dgm:t>
        <a:bodyPr/>
        <a:lstStyle/>
        <a:p>
          <a:endParaRPr lang="en-US"/>
        </a:p>
      </dgm:t>
    </dgm:pt>
    <dgm:pt modelId="{EC1C37C5-3D69-4B2D-B411-ED7818E27EDF}">
      <dgm:prSet/>
      <dgm:spPr/>
      <dgm:t>
        <a:bodyPr/>
        <a:lstStyle/>
        <a:p>
          <a:pPr rtl="0"/>
          <a:r>
            <a:rPr lang="en-US" smtClean="0"/>
            <a:t>Texas has a graduation rate of 89%, which is lower than the national average.</a:t>
          </a:r>
          <a:endParaRPr lang="en-US"/>
        </a:p>
      </dgm:t>
    </dgm:pt>
    <dgm:pt modelId="{3A681B4B-3C31-41FA-9EA3-36471923D67C}" type="parTrans" cxnId="{C6F47B48-78B9-466D-A3C3-B0CAC812BFB2}">
      <dgm:prSet/>
      <dgm:spPr/>
      <dgm:t>
        <a:bodyPr/>
        <a:lstStyle/>
        <a:p>
          <a:endParaRPr lang="en-US"/>
        </a:p>
      </dgm:t>
    </dgm:pt>
    <dgm:pt modelId="{299DB339-8865-49B7-9136-2CF9947624C0}" type="sibTrans" cxnId="{C6F47B48-78B9-466D-A3C3-B0CAC812BFB2}">
      <dgm:prSet/>
      <dgm:spPr/>
      <dgm:t>
        <a:bodyPr/>
        <a:lstStyle/>
        <a:p>
          <a:endParaRPr lang="en-US"/>
        </a:p>
      </dgm:t>
    </dgm:pt>
    <dgm:pt modelId="{35BF4353-7775-41FC-B1BA-C364E0BA01DA}">
      <dgm:prSet/>
      <dgm:spPr/>
      <dgm:t>
        <a:bodyPr/>
        <a:lstStyle/>
        <a:p>
          <a:pPr rtl="0"/>
          <a:r>
            <a:rPr lang="en-US" smtClean="0"/>
            <a:t>Socioeconomic position and education are closely interrelated, with a greater level of education associated with good welfare.</a:t>
          </a:r>
          <a:endParaRPr lang="en-US"/>
        </a:p>
      </dgm:t>
    </dgm:pt>
    <dgm:pt modelId="{231FCBB4-0D6E-40C1-9801-1FE9AB15BBBF}" type="parTrans" cxnId="{9000C0A0-CF58-4A68-9DAD-2F2BBA8F8F53}">
      <dgm:prSet/>
      <dgm:spPr/>
      <dgm:t>
        <a:bodyPr/>
        <a:lstStyle/>
        <a:p>
          <a:endParaRPr lang="en-US"/>
        </a:p>
      </dgm:t>
    </dgm:pt>
    <dgm:pt modelId="{A579A3AA-D003-4161-879C-AF3C4ABC7EB6}" type="sibTrans" cxnId="{9000C0A0-CF58-4A68-9DAD-2F2BBA8F8F53}">
      <dgm:prSet/>
      <dgm:spPr/>
      <dgm:t>
        <a:bodyPr/>
        <a:lstStyle/>
        <a:p>
          <a:endParaRPr lang="en-US"/>
        </a:p>
      </dgm:t>
    </dgm:pt>
    <dgm:pt modelId="{48ED2876-5347-4F2E-B820-8272DBD8E7B9}">
      <dgm:prSet/>
      <dgm:spPr/>
      <dgm:t>
        <a:bodyPr/>
        <a:lstStyle/>
        <a:p>
          <a:pPr rtl="0"/>
          <a:r>
            <a:rPr lang="en-US" smtClean="0"/>
            <a:t>Those with lesser levels of education may have more difficulty gaining access to healthcare and effectively managing their Diabetes.</a:t>
          </a:r>
          <a:endParaRPr lang="en-US"/>
        </a:p>
      </dgm:t>
    </dgm:pt>
    <dgm:pt modelId="{671CB3C7-1E95-4C32-AEA0-CFC27C108668}" type="parTrans" cxnId="{DDB21358-33DC-4CBA-96E3-61018DD14DD4}">
      <dgm:prSet/>
      <dgm:spPr/>
      <dgm:t>
        <a:bodyPr/>
        <a:lstStyle/>
        <a:p>
          <a:endParaRPr lang="en-US"/>
        </a:p>
      </dgm:t>
    </dgm:pt>
    <dgm:pt modelId="{1FA07DDB-8E75-497E-B438-F0E42DB33498}" type="sibTrans" cxnId="{DDB21358-33DC-4CBA-96E3-61018DD14DD4}">
      <dgm:prSet/>
      <dgm:spPr/>
      <dgm:t>
        <a:bodyPr/>
        <a:lstStyle/>
        <a:p>
          <a:endParaRPr lang="en-US"/>
        </a:p>
      </dgm:t>
    </dgm:pt>
    <dgm:pt modelId="{EE1EA48D-24B0-4F08-968B-3CF12C7B24FD}" type="pres">
      <dgm:prSet presAssocID="{EB034C1F-751D-4A1F-A1B7-B8191138668A}" presName="linear" presStyleCnt="0">
        <dgm:presLayoutVars>
          <dgm:animLvl val="lvl"/>
          <dgm:resizeHandles val="exact"/>
        </dgm:presLayoutVars>
      </dgm:prSet>
      <dgm:spPr/>
    </dgm:pt>
    <dgm:pt modelId="{4960A277-EA9C-4A7F-9417-CF91A1723FDF}" type="pres">
      <dgm:prSet presAssocID="{C2BC602F-1550-492B-A45B-FFAD6091BF9B}" presName="parentText" presStyleLbl="node1" presStyleIdx="0" presStyleCnt="4">
        <dgm:presLayoutVars>
          <dgm:chMax val="0"/>
          <dgm:bulletEnabled val="1"/>
        </dgm:presLayoutVars>
      </dgm:prSet>
      <dgm:spPr/>
    </dgm:pt>
    <dgm:pt modelId="{52C17F75-B4BB-4E19-86C5-5309148374EF}" type="pres">
      <dgm:prSet presAssocID="{C191EA7F-C828-4AA1-A26F-0C282DD4811A}" presName="spacer" presStyleCnt="0"/>
      <dgm:spPr/>
    </dgm:pt>
    <dgm:pt modelId="{250F81E2-F13C-4471-B013-4E02CECAF950}" type="pres">
      <dgm:prSet presAssocID="{EC1C37C5-3D69-4B2D-B411-ED7818E27EDF}" presName="parentText" presStyleLbl="node1" presStyleIdx="1" presStyleCnt="4">
        <dgm:presLayoutVars>
          <dgm:chMax val="0"/>
          <dgm:bulletEnabled val="1"/>
        </dgm:presLayoutVars>
      </dgm:prSet>
      <dgm:spPr/>
    </dgm:pt>
    <dgm:pt modelId="{AFDA6C47-FC60-4B30-9757-9F4DBC02AE54}" type="pres">
      <dgm:prSet presAssocID="{299DB339-8865-49B7-9136-2CF9947624C0}" presName="spacer" presStyleCnt="0"/>
      <dgm:spPr/>
    </dgm:pt>
    <dgm:pt modelId="{CA63DE09-A5FC-40B4-9FCA-92E555BE08C5}" type="pres">
      <dgm:prSet presAssocID="{35BF4353-7775-41FC-B1BA-C364E0BA01DA}" presName="parentText" presStyleLbl="node1" presStyleIdx="2" presStyleCnt="4">
        <dgm:presLayoutVars>
          <dgm:chMax val="0"/>
          <dgm:bulletEnabled val="1"/>
        </dgm:presLayoutVars>
      </dgm:prSet>
      <dgm:spPr/>
    </dgm:pt>
    <dgm:pt modelId="{6A09DD4A-9047-4936-B5FD-6DC60F8F4BB6}" type="pres">
      <dgm:prSet presAssocID="{A579A3AA-D003-4161-879C-AF3C4ABC7EB6}" presName="spacer" presStyleCnt="0"/>
      <dgm:spPr/>
    </dgm:pt>
    <dgm:pt modelId="{7B1B6F69-AAB0-4A17-BEC8-7221B2866AD0}" type="pres">
      <dgm:prSet presAssocID="{48ED2876-5347-4F2E-B820-8272DBD8E7B9}" presName="parentText" presStyleLbl="node1" presStyleIdx="3" presStyleCnt="4">
        <dgm:presLayoutVars>
          <dgm:chMax val="0"/>
          <dgm:bulletEnabled val="1"/>
        </dgm:presLayoutVars>
      </dgm:prSet>
      <dgm:spPr/>
    </dgm:pt>
  </dgm:ptLst>
  <dgm:cxnLst>
    <dgm:cxn modelId="{293FD38C-B590-4444-BA9E-10F6640BC9CD}" type="presOf" srcId="{EC1C37C5-3D69-4B2D-B411-ED7818E27EDF}" destId="{250F81E2-F13C-4471-B013-4E02CECAF950}" srcOrd="0" destOrd="0" presId="urn:microsoft.com/office/officeart/2005/8/layout/vList2"/>
    <dgm:cxn modelId="{89C357BE-D6C7-409B-B201-06FE48B80D38}" srcId="{EB034C1F-751D-4A1F-A1B7-B8191138668A}" destId="{C2BC602F-1550-492B-A45B-FFAD6091BF9B}" srcOrd="0" destOrd="0" parTransId="{FC196CDF-14E6-4285-A7B6-C56D0C47DAEC}" sibTransId="{C191EA7F-C828-4AA1-A26F-0C282DD4811A}"/>
    <dgm:cxn modelId="{C6F47B48-78B9-466D-A3C3-B0CAC812BFB2}" srcId="{EB034C1F-751D-4A1F-A1B7-B8191138668A}" destId="{EC1C37C5-3D69-4B2D-B411-ED7818E27EDF}" srcOrd="1" destOrd="0" parTransId="{3A681B4B-3C31-41FA-9EA3-36471923D67C}" sibTransId="{299DB339-8865-49B7-9136-2CF9947624C0}"/>
    <dgm:cxn modelId="{4335FAA0-D932-4AE3-ACAB-861103CAD8BC}" type="presOf" srcId="{35BF4353-7775-41FC-B1BA-C364E0BA01DA}" destId="{CA63DE09-A5FC-40B4-9FCA-92E555BE08C5}" srcOrd="0" destOrd="0" presId="urn:microsoft.com/office/officeart/2005/8/layout/vList2"/>
    <dgm:cxn modelId="{AF0E2FFD-39EA-4F4F-A5B6-078BB9CC944F}" type="presOf" srcId="{48ED2876-5347-4F2E-B820-8272DBD8E7B9}" destId="{7B1B6F69-AAB0-4A17-BEC8-7221B2866AD0}" srcOrd="0" destOrd="0" presId="urn:microsoft.com/office/officeart/2005/8/layout/vList2"/>
    <dgm:cxn modelId="{6C20378D-1B4D-418A-BB67-C51775A75DDE}" type="presOf" srcId="{EB034C1F-751D-4A1F-A1B7-B8191138668A}" destId="{EE1EA48D-24B0-4F08-968B-3CF12C7B24FD}" srcOrd="0" destOrd="0" presId="urn:microsoft.com/office/officeart/2005/8/layout/vList2"/>
    <dgm:cxn modelId="{81ED3D17-6629-4CE3-AB20-87D56AAD062C}" type="presOf" srcId="{C2BC602F-1550-492B-A45B-FFAD6091BF9B}" destId="{4960A277-EA9C-4A7F-9417-CF91A1723FDF}" srcOrd="0" destOrd="0" presId="urn:microsoft.com/office/officeart/2005/8/layout/vList2"/>
    <dgm:cxn modelId="{DDB21358-33DC-4CBA-96E3-61018DD14DD4}" srcId="{EB034C1F-751D-4A1F-A1B7-B8191138668A}" destId="{48ED2876-5347-4F2E-B820-8272DBD8E7B9}" srcOrd="3" destOrd="0" parTransId="{671CB3C7-1E95-4C32-AEA0-CFC27C108668}" sibTransId="{1FA07DDB-8E75-497E-B438-F0E42DB33498}"/>
    <dgm:cxn modelId="{9000C0A0-CF58-4A68-9DAD-2F2BBA8F8F53}" srcId="{EB034C1F-751D-4A1F-A1B7-B8191138668A}" destId="{35BF4353-7775-41FC-B1BA-C364E0BA01DA}" srcOrd="2" destOrd="0" parTransId="{231FCBB4-0D6E-40C1-9801-1FE9AB15BBBF}" sibTransId="{A579A3AA-D003-4161-879C-AF3C4ABC7EB6}"/>
    <dgm:cxn modelId="{BB3D5754-A3F6-441C-9944-87F3C83650A3}" type="presParOf" srcId="{EE1EA48D-24B0-4F08-968B-3CF12C7B24FD}" destId="{4960A277-EA9C-4A7F-9417-CF91A1723FDF}" srcOrd="0" destOrd="0" presId="urn:microsoft.com/office/officeart/2005/8/layout/vList2"/>
    <dgm:cxn modelId="{41D9C4F3-FB27-4743-8F79-9AEDF9E595A6}" type="presParOf" srcId="{EE1EA48D-24B0-4F08-968B-3CF12C7B24FD}" destId="{52C17F75-B4BB-4E19-86C5-5309148374EF}" srcOrd="1" destOrd="0" presId="urn:microsoft.com/office/officeart/2005/8/layout/vList2"/>
    <dgm:cxn modelId="{F6478299-6C74-46FC-AEB7-BEA99230FB13}" type="presParOf" srcId="{EE1EA48D-24B0-4F08-968B-3CF12C7B24FD}" destId="{250F81E2-F13C-4471-B013-4E02CECAF950}" srcOrd="2" destOrd="0" presId="urn:microsoft.com/office/officeart/2005/8/layout/vList2"/>
    <dgm:cxn modelId="{D2ED508B-12F2-4134-84FF-83C43719B8AC}" type="presParOf" srcId="{EE1EA48D-24B0-4F08-968B-3CF12C7B24FD}" destId="{AFDA6C47-FC60-4B30-9757-9F4DBC02AE54}" srcOrd="3" destOrd="0" presId="urn:microsoft.com/office/officeart/2005/8/layout/vList2"/>
    <dgm:cxn modelId="{1FCB25C6-51D6-44A0-9A3B-E203D9741B84}" type="presParOf" srcId="{EE1EA48D-24B0-4F08-968B-3CF12C7B24FD}" destId="{CA63DE09-A5FC-40B4-9FCA-92E555BE08C5}" srcOrd="4" destOrd="0" presId="urn:microsoft.com/office/officeart/2005/8/layout/vList2"/>
    <dgm:cxn modelId="{01410565-D441-47EE-AF6B-60395B046E3B}" type="presParOf" srcId="{EE1EA48D-24B0-4F08-968B-3CF12C7B24FD}" destId="{6A09DD4A-9047-4936-B5FD-6DC60F8F4BB6}" srcOrd="5" destOrd="0" presId="urn:microsoft.com/office/officeart/2005/8/layout/vList2"/>
    <dgm:cxn modelId="{A79D354B-AC5D-4578-98F9-12ECFEF37480}" type="presParOf" srcId="{EE1EA48D-24B0-4F08-968B-3CF12C7B24FD}" destId="{7B1B6F69-AAB0-4A17-BEC8-7221B2866AD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B9F604-FE34-490C-AB5B-3A53FDB95F86}"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66586675-EEE2-4598-A62D-29C901B04113}">
      <dgm:prSet/>
      <dgm:spPr/>
      <dgm:t>
        <a:bodyPr/>
        <a:lstStyle/>
        <a:p>
          <a:pPr rtl="0"/>
          <a:r>
            <a:rPr lang="en-US" smtClean="0"/>
            <a:t>Hispanic Texans have a greater prevalence of diabetes compared to white Texans who are not of Hispanic heritage.</a:t>
          </a:r>
          <a:endParaRPr lang="en-US"/>
        </a:p>
      </dgm:t>
    </dgm:pt>
    <dgm:pt modelId="{90C9DDC7-5AEE-42F6-AE15-AD94A2CB9037}" type="parTrans" cxnId="{FF03C29F-06F9-4A2D-92A0-837035BF89D4}">
      <dgm:prSet/>
      <dgm:spPr/>
      <dgm:t>
        <a:bodyPr/>
        <a:lstStyle/>
        <a:p>
          <a:endParaRPr lang="en-US"/>
        </a:p>
      </dgm:t>
    </dgm:pt>
    <dgm:pt modelId="{DC1CEB42-7D51-4341-A530-59A352045B38}" type="sibTrans" cxnId="{FF03C29F-06F9-4A2D-92A0-837035BF89D4}">
      <dgm:prSet/>
      <dgm:spPr/>
      <dgm:t>
        <a:bodyPr/>
        <a:lstStyle/>
        <a:p>
          <a:endParaRPr lang="en-US"/>
        </a:p>
      </dgm:t>
    </dgm:pt>
    <dgm:pt modelId="{58C4765C-502B-4882-BE41-1B892057738E}">
      <dgm:prSet/>
      <dgm:spPr/>
      <dgm:t>
        <a:bodyPr/>
        <a:lstStyle/>
        <a:p>
          <a:pPr rtl="0"/>
          <a:r>
            <a:rPr lang="en-US" smtClean="0"/>
            <a:t>Texas has one of the highest rates of obesity in the country, and obesity is a major risk factor for type 2 diabetes.</a:t>
          </a:r>
          <a:endParaRPr lang="en-US"/>
        </a:p>
      </dgm:t>
    </dgm:pt>
    <dgm:pt modelId="{E959DFA8-41DB-40B4-9073-A092E6462CB5}" type="parTrans" cxnId="{6AFDBE7C-4C9D-4DB7-BAEA-45BB15C2F73D}">
      <dgm:prSet/>
      <dgm:spPr/>
      <dgm:t>
        <a:bodyPr/>
        <a:lstStyle/>
        <a:p>
          <a:endParaRPr lang="en-US"/>
        </a:p>
      </dgm:t>
    </dgm:pt>
    <dgm:pt modelId="{7077045C-D64B-4F2F-A292-75224529884A}" type="sibTrans" cxnId="{6AFDBE7C-4C9D-4DB7-BAEA-45BB15C2F73D}">
      <dgm:prSet/>
      <dgm:spPr/>
      <dgm:t>
        <a:bodyPr/>
        <a:lstStyle/>
        <a:p>
          <a:endParaRPr lang="en-US"/>
        </a:p>
      </dgm:t>
    </dgm:pt>
    <dgm:pt modelId="{232D8157-3664-43C2-8761-1233DE32AF87}">
      <dgm:prSet/>
      <dgm:spPr/>
      <dgm:t>
        <a:bodyPr/>
        <a:lstStyle/>
        <a:p>
          <a:pPr rtl="0"/>
          <a:r>
            <a:rPr lang="en-US" smtClean="0"/>
            <a:t>Lack of physical activity or sedentary behavior is a key risk factor for type 2 diabetes mellitus in the community.</a:t>
          </a:r>
          <a:endParaRPr lang="en-US"/>
        </a:p>
      </dgm:t>
    </dgm:pt>
    <dgm:pt modelId="{609C57FA-2430-4433-942F-9C07915E290C}" type="parTrans" cxnId="{5F74F16C-A001-4229-B769-C9747BABF01F}">
      <dgm:prSet/>
      <dgm:spPr/>
      <dgm:t>
        <a:bodyPr/>
        <a:lstStyle/>
        <a:p>
          <a:endParaRPr lang="en-US"/>
        </a:p>
      </dgm:t>
    </dgm:pt>
    <dgm:pt modelId="{847DAB74-F107-440C-A3F2-A9B4B0E85B91}" type="sibTrans" cxnId="{5F74F16C-A001-4229-B769-C9747BABF01F}">
      <dgm:prSet/>
      <dgm:spPr/>
      <dgm:t>
        <a:bodyPr/>
        <a:lstStyle/>
        <a:p>
          <a:endParaRPr lang="en-US"/>
        </a:p>
      </dgm:t>
    </dgm:pt>
    <dgm:pt modelId="{4DDB734F-02B1-4418-8D88-95B53F9D0689}">
      <dgm:prSet/>
      <dgm:spPr/>
      <dgm:t>
        <a:bodyPr/>
        <a:lstStyle/>
        <a:p>
          <a:pPr rtl="0"/>
          <a:r>
            <a:rPr lang="en-US" smtClean="0"/>
            <a:t>The high diabetes prevalence in Texas can be largely attributed to the state's huge geriatric population. </a:t>
          </a:r>
          <a:endParaRPr lang="en-US"/>
        </a:p>
      </dgm:t>
    </dgm:pt>
    <dgm:pt modelId="{1307AC38-24F4-48D3-AF72-5BA9821DECE1}" type="parTrans" cxnId="{59C783F2-8E24-45FC-8E30-573B597563BE}">
      <dgm:prSet/>
      <dgm:spPr/>
      <dgm:t>
        <a:bodyPr/>
        <a:lstStyle/>
        <a:p>
          <a:endParaRPr lang="en-US"/>
        </a:p>
      </dgm:t>
    </dgm:pt>
    <dgm:pt modelId="{5A050C20-D01A-4797-B767-F2E7C98D2CF3}" type="sibTrans" cxnId="{59C783F2-8E24-45FC-8E30-573B597563BE}">
      <dgm:prSet/>
      <dgm:spPr/>
      <dgm:t>
        <a:bodyPr/>
        <a:lstStyle/>
        <a:p>
          <a:endParaRPr lang="en-US"/>
        </a:p>
      </dgm:t>
    </dgm:pt>
    <dgm:pt modelId="{0D8B1B00-EDAA-403C-84F8-7937A5641E3B}" type="pres">
      <dgm:prSet presAssocID="{1DB9F604-FE34-490C-AB5B-3A53FDB95F86}" presName="linear" presStyleCnt="0">
        <dgm:presLayoutVars>
          <dgm:animLvl val="lvl"/>
          <dgm:resizeHandles val="exact"/>
        </dgm:presLayoutVars>
      </dgm:prSet>
      <dgm:spPr/>
    </dgm:pt>
    <dgm:pt modelId="{F7240C43-41D8-41AE-B692-6A5874BE8554}" type="pres">
      <dgm:prSet presAssocID="{66586675-EEE2-4598-A62D-29C901B04113}" presName="parentText" presStyleLbl="node1" presStyleIdx="0" presStyleCnt="4">
        <dgm:presLayoutVars>
          <dgm:chMax val="0"/>
          <dgm:bulletEnabled val="1"/>
        </dgm:presLayoutVars>
      </dgm:prSet>
      <dgm:spPr/>
    </dgm:pt>
    <dgm:pt modelId="{8BAD72AB-7316-4A7F-A970-47B6794A15CB}" type="pres">
      <dgm:prSet presAssocID="{DC1CEB42-7D51-4341-A530-59A352045B38}" presName="spacer" presStyleCnt="0"/>
      <dgm:spPr/>
    </dgm:pt>
    <dgm:pt modelId="{2B479AAC-FB14-4A7A-B5AB-EA832F3EFB54}" type="pres">
      <dgm:prSet presAssocID="{58C4765C-502B-4882-BE41-1B892057738E}" presName="parentText" presStyleLbl="node1" presStyleIdx="1" presStyleCnt="4">
        <dgm:presLayoutVars>
          <dgm:chMax val="0"/>
          <dgm:bulletEnabled val="1"/>
        </dgm:presLayoutVars>
      </dgm:prSet>
      <dgm:spPr/>
    </dgm:pt>
    <dgm:pt modelId="{72CFB72A-B614-4207-AACA-880E18F97DF9}" type="pres">
      <dgm:prSet presAssocID="{7077045C-D64B-4F2F-A292-75224529884A}" presName="spacer" presStyleCnt="0"/>
      <dgm:spPr/>
    </dgm:pt>
    <dgm:pt modelId="{42E63536-190C-4DF7-B620-206E40333B24}" type="pres">
      <dgm:prSet presAssocID="{232D8157-3664-43C2-8761-1233DE32AF87}" presName="parentText" presStyleLbl="node1" presStyleIdx="2" presStyleCnt="4">
        <dgm:presLayoutVars>
          <dgm:chMax val="0"/>
          <dgm:bulletEnabled val="1"/>
        </dgm:presLayoutVars>
      </dgm:prSet>
      <dgm:spPr/>
    </dgm:pt>
    <dgm:pt modelId="{154800B1-8956-4444-B730-76C8A53BCF25}" type="pres">
      <dgm:prSet presAssocID="{847DAB74-F107-440C-A3F2-A9B4B0E85B91}" presName="spacer" presStyleCnt="0"/>
      <dgm:spPr/>
    </dgm:pt>
    <dgm:pt modelId="{E3F0F39F-3E37-41F4-A501-3DB4245946CA}" type="pres">
      <dgm:prSet presAssocID="{4DDB734F-02B1-4418-8D88-95B53F9D0689}" presName="parentText" presStyleLbl="node1" presStyleIdx="3" presStyleCnt="4">
        <dgm:presLayoutVars>
          <dgm:chMax val="0"/>
          <dgm:bulletEnabled val="1"/>
        </dgm:presLayoutVars>
      </dgm:prSet>
      <dgm:spPr/>
    </dgm:pt>
  </dgm:ptLst>
  <dgm:cxnLst>
    <dgm:cxn modelId="{495CE03C-6B2F-4630-AB7B-4172084E2626}" type="presOf" srcId="{58C4765C-502B-4882-BE41-1B892057738E}" destId="{2B479AAC-FB14-4A7A-B5AB-EA832F3EFB54}" srcOrd="0" destOrd="0" presId="urn:microsoft.com/office/officeart/2005/8/layout/vList2"/>
    <dgm:cxn modelId="{017F9CB0-9843-4CF8-B7C8-685FBE97CB35}" type="presOf" srcId="{66586675-EEE2-4598-A62D-29C901B04113}" destId="{F7240C43-41D8-41AE-B692-6A5874BE8554}" srcOrd="0" destOrd="0" presId="urn:microsoft.com/office/officeart/2005/8/layout/vList2"/>
    <dgm:cxn modelId="{8CA5849B-59E6-4FFA-80A5-6285736399E8}" type="presOf" srcId="{1DB9F604-FE34-490C-AB5B-3A53FDB95F86}" destId="{0D8B1B00-EDAA-403C-84F8-7937A5641E3B}" srcOrd="0" destOrd="0" presId="urn:microsoft.com/office/officeart/2005/8/layout/vList2"/>
    <dgm:cxn modelId="{D5C12753-B45C-4E4C-8D3D-D59A7E3786A9}" type="presOf" srcId="{4DDB734F-02B1-4418-8D88-95B53F9D0689}" destId="{E3F0F39F-3E37-41F4-A501-3DB4245946CA}" srcOrd="0" destOrd="0" presId="urn:microsoft.com/office/officeart/2005/8/layout/vList2"/>
    <dgm:cxn modelId="{FF03C29F-06F9-4A2D-92A0-837035BF89D4}" srcId="{1DB9F604-FE34-490C-AB5B-3A53FDB95F86}" destId="{66586675-EEE2-4598-A62D-29C901B04113}" srcOrd="0" destOrd="0" parTransId="{90C9DDC7-5AEE-42F6-AE15-AD94A2CB9037}" sibTransId="{DC1CEB42-7D51-4341-A530-59A352045B38}"/>
    <dgm:cxn modelId="{D63BB60F-DD6A-4D98-8D2E-B23A7438CEAC}" type="presOf" srcId="{232D8157-3664-43C2-8761-1233DE32AF87}" destId="{42E63536-190C-4DF7-B620-206E40333B24}" srcOrd="0" destOrd="0" presId="urn:microsoft.com/office/officeart/2005/8/layout/vList2"/>
    <dgm:cxn modelId="{59C783F2-8E24-45FC-8E30-573B597563BE}" srcId="{1DB9F604-FE34-490C-AB5B-3A53FDB95F86}" destId="{4DDB734F-02B1-4418-8D88-95B53F9D0689}" srcOrd="3" destOrd="0" parTransId="{1307AC38-24F4-48D3-AF72-5BA9821DECE1}" sibTransId="{5A050C20-D01A-4797-B767-F2E7C98D2CF3}"/>
    <dgm:cxn modelId="{5F74F16C-A001-4229-B769-C9747BABF01F}" srcId="{1DB9F604-FE34-490C-AB5B-3A53FDB95F86}" destId="{232D8157-3664-43C2-8761-1233DE32AF87}" srcOrd="2" destOrd="0" parTransId="{609C57FA-2430-4433-942F-9C07915E290C}" sibTransId="{847DAB74-F107-440C-A3F2-A9B4B0E85B91}"/>
    <dgm:cxn modelId="{6AFDBE7C-4C9D-4DB7-BAEA-45BB15C2F73D}" srcId="{1DB9F604-FE34-490C-AB5B-3A53FDB95F86}" destId="{58C4765C-502B-4882-BE41-1B892057738E}" srcOrd="1" destOrd="0" parTransId="{E959DFA8-41DB-40B4-9073-A092E6462CB5}" sibTransId="{7077045C-D64B-4F2F-A292-75224529884A}"/>
    <dgm:cxn modelId="{23CF0A76-F946-4509-B7BC-01BCFA1C38EB}" type="presParOf" srcId="{0D8B1B00-EDAA-403C-84F8-7937A5641E3B}" destId="{F7240C43-41D8-41AE-B692-6A5874BE8554}" srcOrd="0" destOrd="0" presId="urn:microsoft.com/office/officeart/2005/8/layout/vList2"/>
    <dgm:cxn modelId="{FF69A632-66B5-45DC-9432-D0583FF26E4E}" type="presParOf" srcId="{0D8B1B00-EDAA-403C-84F8-7937A5641E3B}" destId="{8BAD72AB-7316-4A7F-A970-47B6794A15CB}" srcOrd="1" destOrd="0" presId="urn:microsoft.com/office/officeart/2005/8/layout/vList2"/>
    <dgm:cxn modelId="{B4549D75-2E01-4FB0-BF49-BBE052BAF5DF}" type="presParOf" srcId="{0D8B1B00-EDAA-403C-84F8-7937A5641E3B}" destId="{2B479AAC-FB14-4A7A-B5AB-EA832F3EFB54}" srcOrd="2" destOrd="0" presId="urn:microsoft.com/office/officeart/2005/8/layout/vList2"/>
    <dgm:cxn modelId="{00D0FDEC-BE66-4730-9C93-5687F392577A}" type="presParOf" srcId="{0D8B1B00-EDAA-403C-84F8-7937A5641E3B}" destId="{72CFB72A-B614-4207-AACA-880E18F97DF9}" srcOrd="3" destOrd="0" presId="urn:microsoft.com/office/officeart/2005/8/layout/vList2"/>
    <dgm:cxn modelId="{9EF4971A-1A66-4051-91E2-D7EA1ACF1845}" type="presParOf" srcId="{0D8B1B00-EDAA-403C-84F8-7937A5641E3B}" destId="{42E63536-190C-4DF7-B620-206E40333B24}" srcOrd="4" destOrd="0" presId="urn:microsoft.com/office/officeart/2005/8/layout/vList2"/>
    <dgm:cxn modelId="{F235F3F2-4966-45B9-B9DC-5DCF0089E0B5}" type="presParOf" srcId="{0D8B1B00-EDAA-403C-84F8-7937A5641E3B}" destId="{154800B1-8956-4444-B730-76C8A53BCF25}" srcOrd="5" destOrd="0" presId="urn:microsoft.com/office/officeart/2005/8/layout/vList2"/>
    <dgm:cxn modelId="{6DC6F457-D7FA-4D31-88A9-E036C8AA9360}" type="presParOf" srcId="{0D8B1B00-EDAA-403C-84F8-7937A5641E3B}" destId="{E3F0F39F-3E37-41F4-A501-3DB4245946C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20239A-FB6D-4805-9BD6-67D13F030755}">
      <dsp:nvSpPr>
        <dsp:cNvPr id="0" name=""/>
        <dsp:cNvSpPr/>
      </dsp:nvSpPr>
      <dsp:spPr>
        <a:xfrm>
          <a:off x="0" y="44969"/>
          <a:ext cx="9601196" cy="58819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Interview Questions and Response</a:t>
          </a:r>
          <a:endParaRPr lang="en-US" sz="2500" kern="1200"/>
        </a:p>
      </dsp:txBody>
      <dsp:txXfrm>
        <a:off x="28714" y="73683"/>
        <a:ext cx="9543768" cy="530771"/>
      </dsp:txXfrm>
    </dsp:sp>
    <dsp:sp modelId="{AE713B74-896D-45E3-852D-D54D7006E7CC}">
      <dsp:nvSpPr>
        <dsp:cNvPr id="0" name=""/>
        <dsp:cNvSpPr/>
      </dsp:nvSpPr>
      <dsp:spPr>
        <a:xfrm>
          <a:off x="0" y="705169"/>
          <a:ext cx="9601196" cy="588199"/>
        </a:xfrm>
        <a:prstGeom prst="roundRect">
          <a:avLst/>
        </a:prstGeom>
        <a:solidFill>
          <a:schemeClr val="accent3">
            <a:hueOff val="-3082042"/>
            <a:satOff val="3141"/>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Description of the Community</a:t>
          </a:r>
          <a:endParaRPr lang="en-US" sz="2500" kern="1200"/>
        </a:p>
      </dsp:txBody>
      <dsp:txXfrm>
        <a:off x="28714" y="733883"/>
        <a:ext cx="9543768" cy="530771"/>
      </dsp:txXfrm>
    </dsp:sp>
    <dsp:sp modelId="{FF6AAE4B-AAE0-4C85-90E2-CED3D29C50DC}">
      <dsp:nvSpPr>
        <dsp:cNvPr id="0" name=""/>
        <dsp:cNvSpPr/>
      </dsp:nvSpPr>
      <dsp:spPr>
        <a:xfrm>
          <a:off x="0" y="1365368"/>
          <a:ext cx="9601196" cy="588199"/>
        </a:xfrm>
        <a:prstGeom prst="roundRect">
          <a:avLst/>
        </a:prstGeom>
        <a:solidFill>
          <a:schemeClr val="accent3">
            <a:hueOff val="-6164083"/>
            <a:satOff val="628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Summary of Community Assessment</a:t>
          </a:r>
          <a:endParaRPr lang="en-US" sz="2500" kern="1200"/>
        </a:p>
      </dsp:txBody>
      <dsp:txXfrm>
        <a:off x="28714" y="1394082"/>
        <a:ext cx="9543768" cy="530771"/>
      </dsp:txXfrm>
    </dsp:sp>
    <dsp:sp modelId="{EF27E15B-ADD6-4BA9-A0CE-EA07C5F1958F}">
      <dsp:nvSpPr>
        <dsp:cNvPr id="0" name=""/>
        <dsp:cNvSpPr/>
      </dsp:nvSpPr>
      <dsp:spPr>
        <a:xfrm>
          <a:off x="0" y="2025567"/>
          <a:ext cx="9601196" cy="588199"/>
        </a:xfrm>
        <a:prstGeom prst="roundRect">
          <a:avLst/>
        </a:prstGeom>
        <a:solidFill>
          <a:schemeClr val="accent3">
            <a:hueOff val="-9246125"/>
            <a:satOff val="9422"/>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smtClean="0"/>
            <a:t>Areas of Improvement</a:t>
          </a:r>
          <a:endParaRPr lang="en-US" sz="2500" kern="1200"/>
        </a:p>
      </dsp:txBody>
      <dsp:txXfrm>
        <a:off x="28714" y="2054281"/>
        <a:ext cx="9543768" cy="530771"/>
      </dsp:txXfrm>
    </dsp:sp>
    <dsp:sp modelId="{813FDEFB-8041-4925-A71E-8D3CD73E5E83}">
      <dsp:nvSpPr>
        <dsp:cNvPr id="0" name=""/>
        <dsp:cNvSpPr/>
      </dsp:nvSpPr>
      <dsp:spPr>
        <a:xfrm>
          <a:off x="0" y="2685766"/>
          <a:ext cx="9601196" cy="588199"/>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Conclusion</a:t>
          </a:r>
          <a:endParaRPr lang="en-US" sz="2500" kern="1200" dirty="0"/>
        </a:p>
      </dsp:txBody>
      <dsp:txXfrm>
        <a:off x="28714" y="2714480"/>
        <a:ext cx="9543768" cy="53077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5997F-DD56-4075-B027-B7FC7A7FD1EF}">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Some Texas cities with dangerously high levels of air pollution have experienced a surge in diabetes cases.</a:t>
          </a:r>
          <a:endParaRPr lang="en-US" sz="2000" kern="1200"/>
        </a:p>
      </dsp:txBody>
      <dsp:txXfrm>
        <a:off x="36553" y="112021"/>
        <a:ext cx="9528090" cy="675694"/>
      </dsp:txXfrm>
    </dsp:sp>
    <dsp:sp modelId="{B4919921-EEE5-421B-9126-423108CE04B9}">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Neighborhood characteristics such as safety, walkability influence an individual's propensity to be physically active and eat healthfully.</a:t>
          </a:r>
          <a:endParaRPr lang="en-US" sz="2000" kern="1200"/>
        </a:p>
      </dsp:txBody>
      <dsp:txXfrm>
        <a:off x="36553" y="918421"/>
        <a:ext cx="9528090" cy="675694"/>
      </dsp:txXfrm>
    </dsp:sp>
    <dsp:sp modelId="{4A6389BF-4DD1-4490-BBFF-0FAAA34D6B2C}">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There is a correlation between Texas' predisposition for financial, vocational, and other forms of stress and the prevalence of diabetes.</a:t>
          </a:r>
          <a:endParaRPr lang="en-US" sz="2000" kern="1200"/>
        </a:p>
      </dsp:txBody>
      <dsp:txXfrm>
        <a:off x="36553" y="1724821"/>
        <a:ext cx="9528090" cy="675694"/>
      </dsp:txXfrm>
    </dsp:sp>
    <dsp:sp modelId="{1A9C7E55-6C77-4656-A40E-6AEF24B191E5}">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Individuals in Texas find it difficult to effectively manage their conditions due to a dearth of social support</a:t>
          </a:r>
          <a:endParaRPr lang="en-US" sz="2000" kern="1200"/>
        </a:p>
      </dsp:txBody>
      <dsp:txXfrm>
        <a:off x="36553" y="2531221"/>
        <a:ext cx="9528090" cy="6756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A422E-21EC-4611-B21E-9E0E88A94C26}">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endeavor to enhance public knowledge of type 2 diabetes and associated risk factors is strongly supported in Texas.</a:t>
          </a:r>
          <a:endParaRPr lang="en-US" sz="2000" kern="1200"/>
        </a:p>
      </dsp:txBody>
      <dsp:txXfrm>
        <a:off x="36553" y="112021"/>
        <a:ext cx="9528090" cy="675694"/>
      </dsp:txXfrm>
    </dsp:sp>
    <dsp:sp modelId="{3BDFE42D-1019-4A5E-AD52-1E05ED469307}">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 Texas, healthcare professionals, community groups, and public health authorities are partnering to combat type 2 diabetes mellitus.</a:t>
          </a:r>
          <a:endParaRPr lang="en-US" sz="2000" kern="1200"/>
        </a:p>
      </dsp:txBody>
      <dsp:txXfrm>
        <a:off x="36553" y="918421"/>
        <a:ext cx="9528090" cy="675694"/>
      </dsp:txXfrm>
    </dsp:sp>
    <dsp:sp modelId="{88560618-609D-4C88-9A79-ABD1F376C8FE}">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There is a rising effort in Texas to address health equality issues associated with type 2 diabetes.</a:t>
          </a:r>
          <a:endParaRPr lang="en-US" sz="2000" kern="1200"/>
        </a:p>
      </dsp:txBody>
      <dsp:txXfrm>
        <a:off x="36553" y="1724821"/>
        <a:ext cx="9528090" cy="675694"/>
      </dsp:txXfrm>
    </dsp:sp>
    <dsp:sp modelId="{7A095657-4DA1-4C1E-ABBB-791567E76D65}">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Increasing interest in preventing and managing type 2 diabetes mellitus in Texas has sparked a push for innovative research and treatment strategies.</a:t>
          </a:r>
          <a:endParaRPr lang="en-US" sz="2000" kern="1200"/>
        </a:p>
      </dsp:txBody>
      <dsp:txXfrm>
        <a:off x="36553" y="2531221"/>
        <a:ext cx="9528090" cy="6756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56348-2C2F-4621-89C0-0E028DF51DB4}">
      <dsp:nvSpPr>
        <dsp:cNvPr id="0" name=""/>
        <dsp:cNvSpPr/>
      </dsp:nvSpPr>
      <dsp:spPr>
        <a:xfrm>
          <a:off x="0" y="43750"/>
          <a:ext cx="9601196" cy="76465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Involved in interviewing some community members in Texas about Diabetes Mellitus II</a:t>
          </a:r>
          <a:endParaRPr lang="en-US" sz="2000" kern="1200"/>
        </a:p>
      </dsp:txBody>
      <dsp:txXfrm>
        <a:off x="37328" y="81078"/>
        <a:ext cx="9526540" cy="690002"/>
      </dsp:txXfrm>
    </dsp:sp>
    <dsp:sp modelId="{D39B7E8F-CBEE-4EE4-890A-4E62A34DFB7E}">
      <dsp:nvSpPr>
        <dsp:cNvPr id="0" name=""/>
        <dsp:cNvSpPr/>
      </dsp:nvSpPr>
      <dsp:spPr>
        <a:xfrm>
          <a:off x="0" y="866009"/>
          <a:ext cx="9601196" cy="764658"/>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key findings were that diabetes Mellitus is a significant public health concern, and certain groups are more affected by the disease than others.</a:t>
          </a:r>
          <a:endParaRPr lang="en-US" sz="2000" kern="1200"/>
        </a:p>
      </dsp:txBody>
      <dsp:txXfrm>
        <a:off x="37328" y="903337"/>
        <a:ext cx="9526540" cy="690002"/>
      </dsp:txXfrm>
    </dsp:sp>
    <dsp:sp modelId="{BD8D6C0E-CC5F-4A60-819B-68602E64BFDD}">
      <dsp:nvSpPr>
        <dsp:cNvPr id="0" name=""/>
        <dsp:cNvSpPr/>
      </dsp:nvSpPr>
      <dsp:spPr>
        <a:xfrm>
          <a:off x="0" y="1688268"/>
          <a:ext cx="9601196" cy="764658"/>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Addressing Diabetes Mellitus in Texas will likely require collaborations between healthcare providers, community-based organizations, and public health agencies.</a:t>
          </a:r>
          <a:endParaRPr lang="en-US" sz="2000" kern="1200"/>
        </a:p>
      </dsp:txBody>
      <dsp:txXfrm>
        <a:off x="37328" y="1725596"/>
        <a:ext cx="9526540" cy="690002"/>
      </dsp:txXfrm>
    </dsp:sp>
    <dsp:sp modelId="{5783026F-0864-4D5C-BB7D-3DB367F02A36}">
      <dsp:nvSpPr>
        <dsp:cNvPr id="0" name=""/>
        <dsp:cNvSpPr/>
      </dsp:nvSpPr>
      <dsp:spPr>
        <a:xfrm>
          <a:off x="0" y="2510526"/>
          <a:ext cx="9601196" cy="764658"/>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Funding for these programs may come from various sources, including government grants, private foundations, and philanthropic organizations.</a:t>
          </a:r>
          <a:endParaRPr lang="en-US" sz="2000" kern="1200"/>
        </a:p>
      </dsp:txBody>
      <dsp:txXfrm>
        <a:off x="37328" y="2547854"/>
        <a:ext cx="9526540" cy="690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BAEE6-1C80-4241-AD81-97F3AF0DD384}">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To improve the state's health, Texas must expand public awareness about type 2 diabetes and associated risk factors.</a:t>
          </a:r>
          <a:endParaRPr lang="en-US" sz="2000" kern="1200"/>
        </a:p>
      </dsp:txBody>
      <dsp:txXfrm>
        <a:off x="36553" y="112021"/>
        <a:ext cx="9528090" cy="675694"/>
      </dsp:txXfrm>
    </dsp:sp>
    <dsp:sp modelId="{214E1140-7458-4859-98F8-7E2925A905B6}">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should expand access to diabetes management alternatives such as medication, nutrition counseling, and lifestyle coaching</a:t>
          </a:r>
          <a:endParaRPr lang="en-US" sz="2000" kern="1200"/>
        </a:p>
      </dsp:txBody>
      <dsp:txXfrm>
        <a:off x="36553" y="918421"/>
        <a:ext cx="9528090" cy="675694"/>
      </dsp:txXfrm>
    </dsp:sp>
    <dsp:sp modelId="{03D43D3E-CD31-490C-ACF3-04962DC35193}">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To improve the state's ability to treat and prevent type 2 diabetes, Texas must address its underlying causes, such as poverty and prejudice.</a:t>
          </a:r>
          <a:endParaRPr lang="en-US" sz="2000" kern="1200"/>
        </a:p>
      </dsp:txBody>
      <dsp:txXfrm>
        <a:off x="36553" y="1724821"/>
        <a:ext cx="9528090" cy="675694"/>
      </dsp:txXfrm>
    </dsp:sp>
    <dsp:sp modelId="{40AE505C-EBE3-4119-BFD2-418DC4E31CAA}">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state of Texas must do more to fund research and novel approaches for managing and preventing type 2 diabetes. </a:t>
          </a:r>
          <a:endParaRPr lang="en-US" sz="2000" kern="1200"/>
        </a:p>
      </dsp:txBody>
      <dsp:txXfrm>
        <a:off x="36553" y="2531221"/>
        <a:ext cx="9528090" cy="6756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4BF7E-9CAA-4151-A9AC-2DBC21288389}">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community must do more to ensure that everyone has access to medical care, particularly those living in underserved and low-income communities.</a:t>
          </a:r>
          <a:endParaRPr lang="en-US" sz="2000" kern="1200"/>
        </a:p>
      </dsp:txBody>
      <dsp:txXfrm>
        <a:off x="36553" y="112021"/>
        <a:ext cx="9528090" cy="675694"/>
      </dsp:txXfrm>
    </dsp:sp>
    <dsp:sp modelId="{8DF7A728-4C8A-44EA-8D5D-131AAEB620EA}">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community should make healthy lifestyle choices, such as frequent exercise, wholesome food, and quitting smoking.</a:t>
          </a:r>
          <a:endParaRPr lang="en-US" sz="2000" kern="1200"/>
        </a:p>
      </dsp:txBody>
      <dsp:txXfrm>
        <a:off x="36553" y="918421"/>
        <a:ext cx="9528090" cy="675694"/>
      </dsp:txXfrm>
    </dsp:sp>
    <dsp:sp modelId="{43CCB99E-DCE3-4CC8-A79A-4273948FC0C8}">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There is need to increase access to healthy, affordable food options in order to prevent food insecurity.</a:t>
          </a:r>
          <a:endParaRPr lang="en-US" sz="2000" kern="1200"/>
        </a:p>
      </dsp:txBody>
      <dsp:txXfrm>
        <a:off x="36553" y="1724821"/>
        <a:ext cx="9528090" cy="675694"/>
      </dsp:txXfrm>
    </dsp:sp>
    <dsp:sp modelId="{BB6EF0F4-6A59-4820-8B8A-B370A1641EDD}">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Texans must address the inequities in health caused by type 2 diabetes.</a:t>
          </a:r>
          <a:endParaRPr lang="en-US" sz="2000" kern="1200"/>
        </a:p>
      </dsp:txBody>
      <dsp:txXfrm>
        <a:off x="36553" y="2531221"/>
        <a:ext cx="9528090" cy="6756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5F9D3-2052-4386-B414-8B0055F6403D}">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high prevalence of type 2 diabetes in adults in Texas poses a grave threat to the public's health.</a:t>
          </a:r>
          <a:endParaRPr lang="en-US" sz="2000" kern="1200"/>
        </a:p>
      </dsp:txBody>
      <dsp:txXfrm>
        <a:off x="36553" y="112021"/>
        <a:ext cx="9528090" cy="675694"/>
      </dsp:txXfrm>
    </dsp:sp>
    <dsp:sp modelId="{B9ACC5BE-8D0A-4DFE-A455-B521F6629DA5}">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Food insecurity, health inequities between wealthy and poor populations, and a shortage of healthcare experts are just a few of the obstacles.</a:t>
          </a:r>
          <a:endParaRPr lang="en-US" sz="2000" kern="1200"/>
        </a:p>
      </dsp:txBody>
      <dsp:txXfrm>
        <a:off x="36553" y="918421"/>
        <a:ext cx="9528090" cy="675694"/>
      </dsp:txXfrm>
    </dsp:sp>
    <dsp:sp modelId="{7657963F-F894-4222-AB71-7D9213F93288}">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 number of techniques exist to advance the fight against type 2 diabetes in Texas.</a:t>
          </a:r>
          <a:endParaRPr lang="en-US" sz="2000" kern="1200"/>
        </a:p>
      </dsp:txBody>
      <dsp:txXfrm>
        <a:off x="36553" y="1724821"/>
        <a:ext cx="9528090" cy="675694"/>
      </dsp:txXfrm>
    </dsp:sp>
    <dsp:sp modelId="{E814E193-70BA-4ED2-B601-EB0AA2213CB2}">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Improve diabetes management and care coordination, address systemic challenges, foster research and innovation, and increase public health literacy.</a:t>
          </a:r>
          <a:endParaRPr lang="en-US" sz="2000" kern="1200"/>
        </a:p>
      </dsp:txBody>
      <dsp:txXfrm>
        <a:off x="36553" y="2531221"/>
        <a:ext cx="9528090" cy="675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93102-B1D2-4A9D-82B2-57C58FF7F6A9}">
      <dsp:nvSpPr>
        <dsp:cNvPr id="0" name=""/>
        <dsp:cNvSpPr/>
      </dsp:nvSpPr>
      <dsp:spPr>
        <a:xfrm>
          <a:off x="0" y="73159"/>
          <a:ext cx="9601196" cy="74995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questions focused on the prevalence of the disease in Texas</a:t>
          </a:r>
          <a:endParaRPr lang="en-US" sz="2000" kern="1200"/>
        </a:p>
      </dsp:txBody>
      <dsp:txXfrm>
        <a:off x="36610" y="109769"/>
        <a:ext cx="9527976" cy="676734"/>
      </dsp:txXfrm>
    </dsp:sp>
    <dsp:sp modelId="{64F89319-43C7-44D9-B4F5-A0C5820F1E65}">
      <dsp:nvSpPr>
        <dsp:cNvPr id="0" name=""/>
        <dsp:cNvSpPr/>
      </dsp:nvSpPr>
      <dsp:spPr>
        <a:xfrm>
          <a:off x="0" y="880713"/>
          <a:ext cx="9601196" cy="749954"/>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Whether any public health programs had been initiated to combat the condition</a:t>
          </a:r>
          <a:endParaRPr lang="en-US" sz="2000" kern="1200"/>
        </a:p>
      </dsp:txBody>
      <dsp:txXfrm>
        <a:off x="36610" y="917323"/>
        <a:ext cx="9527976" cy="676734"/>
      </dsp:txXfrm>
    </dsp:sp>
    <dsp:sp modelId="{27CFA69A-1EA1-43E2-9CFE-9B15891A7D9D}">
      <dsp:nvSpPr>
        <dsp:cNvPr id="0" name=""/>
        <dsp:cNvSpPr/>
      </dsp:nvSpPr>
      <dsp:spPr>
        <a:xfrm>
          <a:off x="0" y="1688268"/>
          <a:ext cx="9601196" cy="749954"/>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Whether any rules or regulations had been proposed to prevent or limit the spread of the disease.</a:t>
          </a:r>
          <a:endParaRPr lang="en-US" sz="2000" kern="1200"/>
        </a:p>
      </dsp:txBody>
      <dsp:txXfrm>
        <a:off x="36610" y="1724878"/>
        <a:ext cx="9527976" cy="676734"/>
      </dsp:txXfrm>
    </dsp:sp>
    <dsp:sp modelId="{A9D547E6-0965-42F6-A67A-1D8AF32DF8E5}">
      <dsp:nvSpPr>
        <dsp:cNvPr id="0" name=""/>
        <dsp:cNvSpPr/>
      </dsp:nvSpPr>
      <dsp:spPr>
        <a:xfrm>
          <a:off x="0" y="2495822"/>
          <a:ext cx="9601196" cy="749954"/>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Members were required to identify any obstacles they had to overcome while battling the disease</a:t>
          </a:r>
          <a:endParaRPr lang="en-US" sz="2000" kern="1200"/>
        </a:p>
      </dsp:txBody>
      <dsp:txXfrm>
        <a:off x="36610" y="2532432"/>
        <a:ext cx="9527976" cy="676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55E17-D6C5-40E0-9FA1-D284850DD788}">
      <dsp:nvSpPr>
        <dsp:cNvPr id="0" name=""/>
        <dsp:cNvSpPr/>
      </dsp:nvSpPr>
      <dsp:spPr>
        <a:xfrm>
          <a:off x="0" y="90093"/>
          <a:ext cx="9601196" cy="74148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High prevalence of Diabetes Mellitus in Texas and the groups most affected by the disease.</a:t>
          </a:r>
          <a:endParaRPr lang="en-US" sz="2000" kern="1200"/>
        </a:p>
      </dsp:txBody>
      <dsp:txXfrm>
        <a:off x="36196" y="126289"/>
        <a:ext cx="9528804" cy="669095"/>
      </dsp:txXfrm>
    </dsp:sp>
    <dsp:sp modelId="{ABAE93B9-1EC7-4506-98E4-09F4A9215C76}">
      <dsp:nvSpPr>
        <dsp:cNvPr id="0" name=""/>
        <dsp:cNvSpPr/>
      </dsp:nvSpPr>
      <dsp:spPr>
        <a:xfrm>
          <a:off x="0" y="889180"/>
          <a:ext cx="9601196" cy="741487"/>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dirty="0" smtClean="0"/>
            <a:t>Impact of Diabetes Mellitus on overall health outcomes in Texas, including complications and comorbidities associated with the disease.</a:t>
          </a:r>
          <a:endParaRPr lang="en-US" sz="2000" kern="1200" dirty="0"/>
        </a:p>
      </dsp:txBody>
      <dsp:txXfrm>
        <a:off x="36196" y="925376"/>
        <a:ext cx="9528804" cy="669095"/>
      </dsp:txXfrm>
    </dsp:sp>
    <dsp:sp modelId="{9A6C1405-1F8C-4B62-AFFD-5EE9B93902EB}">
      <dsp:nvSpPr>
        <dsp:cNvPr id="0" name=""/>
        <dsp:cNvSpPr/>
      </dsp:nvSpPr>
      <dsp:spPr>
        <a:xfrm>
          <a:off x="0" y="1688268"/>
          <a:ext cx="9601196" cy="741487"/>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Public health interventions have been undertaken to address Diabetes Mellitus in Texas.</a:t>
          </a:r>
          <a:endParaRPr lang="en-US" sz="2000" kern="1200"/>
        </a:p>
      </dsp:txBody>
      <dsp:txXfrm>
        <a:off x="36196" y="1724464"/>
        <a:ext cx="9528804" cy="669095"/>
      </dsp:txXfrm>
    </dsp:sp>
    <dsp:sp modelId="{4F8396B6-0005-45B0-BF45-84153B6B73A2}">
      <dsp:nvSpPr>
        <dsp:cNvPr id="0" name=""/>
        <dsp:cNvSpPr/>
      </dsp:nvSpPr>
      <dsp:spPr>
        <a:xfrm>
          <a:off x="0" y="2487355"/>
          <a:ext cx="9601196" cy="741487"/>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Policies or regulations that could be implemented to help prevent or manage the disease.</a:t>
          </a:r>
          <a:endParaRPr lang="en-US" sz="2000" kern="1200"/>
        </a:p>
      </dsp:txBody>
      <dsp:txXfrm>
        <a:off x="36196" y="2523551"/>
        <a:ext cx="9528804" cy="6690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BF383-25DB-4015-8E4F-D08404240A0D}">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High prevalence places a significant strain on the healthcare system and may make it difficult for people to receive the care they require.</a:t>
          </a:r>
          <a:endParaRPr lang="en-US" sz="2000" kern="1200"/>
        </a:p>
      </dsp:txBody>
      <dsp:txXfrm>
        <a:off x="36553" y="112021"/>
        <a:ext cx="9528090" cy="675694"/>
      </dsp:txXfrm>
    </dsp:sp>
    <dsp:sp modelId="{5E018648-9256-439D-9C77-BBE20EA22DED}">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Access to healthcare is limited for many Texans, particularly those living in rural or low-income areas. </a:t>
          </a:r>
          <a:endParaRPr lang="en-US" sz="2000" kern="1200"/>
        </a:p>
      </dsp:txBody>
      <dsp:txXfrm>
        <a:off x="36553" y="918421"/>
        <a:ext cx="9528090" cy="675694"/>
      </dsp:txXfrm>
    </dsp:sp>
    <dsp:sp modelId="{367B38F9-6160-405C-9979-CB84D36244FB}">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has a number of lifestyle-related challenges that can accelerate the onset and progression of diabetes</a:t>
          </a:r>
          <a:endParaRPr lang="en-US" sz="2000" kern="1200"/>
        </a:p>
      </dsp:txBody>
      <dsp:txXfrm>
        <a:off x="36553" y="1724821"/>
        <a:ext cx="9528090" cy="675694"/>
      </dsp:txXfrm>
    </dsp:sp>
    <dsp:sp modelId="{BBFAB5EE-3B1C-4B1D-8318-DC7381D6A694}">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Diabetes management can be costly, with costs for drugs, supplies, and healthcare services fast accumulating.</a:t>
          </a:r>
          <a:endParaRPr lang="en-US" sz="2000" kern="1200"/>
        </a:p>
      </dsp:txBody>
      <dsp:txXfrm>
        <a:off x="36553" y="2531221"/>
        <a:ext cx="9528090" cy="675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71C23-40E6-4E3A-A938-44E00FC90F65}">
      <dsp:nvSpPr>
        <dsp:cNvPr id="0" name=""/>
        <dsp:cNvSpPr/>
      </dsp:nvSpPr>
      <dsp:spPr>
        <a:xfrm>
          <a:off x="0" y="43750"/>
          <a:ext cx="9601196" cy="764658"/>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is surrounded by Mexico, Oklahoma, Arkansas, Louisiana.</a:t>
          </a:r>
          <a:endParaRPr lang="en-US" sz="2000" kern="1200"/>
        </a:p>
      </dsp:txBody>
      <dsp:txXfrm>
        <a:off x="37328" y="81078"/>
        <a:ext cx="9526540" cy="690002"/>
      </dsp:txXfrm>
    </dsp:sp>
    <dsp:sp modelId="{7B8C0D7F-4076-4286-A209-B8E01DA52A3E}">
      <dsp:nvSpPr>
        <dsp:cNvPr id="0" name=""/>
        <dsp:cNvSpPr/>
      </dsp:nvSpPr>
      <dsp:spPr>
        <a:xfrm>
          <a:off x="0" y="866009"/>
          <a:ext cx="9601196" cy="764658"/>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produces oil and gas and has a thriving healthcare industry with several outstanding medical facilities.</a:t>
          </a:r>
          <a:endParaRPr lang="en-US" sz="2000" kern="1200"/>
        </a:p>
      </dsp:txBody>
      <dsp:txXfrm>
        <a:off x="37328" y="903337"/>
        <a:ext cx="9526540" cy="690002"/>
      </dsp:txXfrm>
    </dsp:sp>
    <dsp:sp modelId="{05DA30D3-9E8C-4C36-A9D5-648633367595}">
      <dsp:nvSpPr>
        <dsp:cNvPr id="0" name=""/>
        <dsp:cNvSpPr/>
      </dsp:nvSpPr>
      <dsp:spPr>
        <a:xfrm>
          <a:off x="0" y="1688268"/>
          <a:ext cx="9601196" cy="764658"/>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Each county in Texas has a unique combination of urban and rural residents.</a:t>
          </a:r>
          <a:endParaRPr lang="en-US" sz="2000" kern="1200"/>
        </a:p>
      </dsp:txBody>
      <dsp:txXfrm>
        <a:off x="37328" y="1725596"/>
        <a:ext cx="9526540" cy="690002"/>
      </dsp:txXfrm>
    </dsp:sp>
    <dsp:sp modelId="{8D87130C-90CB-4F2F-8A0C-6EDD846D37DA}">
      <dsp:nvSpPr>
        <dsp:cNvPr id="0" name=""/>
        <dsp:cNvSpPr/>
      </dsp:nvSpPr>
      <dsp:spPr>
        <a:xfrm>
          <a:off x="0" y="2510526"/>
          <a:ext cx="9601196" cy="764658"/>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is a complex and diverse state home to numerous racial and ethnic groups, religious traditions, and social classes.  </a:t>
          </a:r>
          <a:endParaRPr lang="en-US" sz="2000" kern="1200"/>
        </a:p>
      </dsp:txBody>
      <dsp:txXfrm>
        <a:off x="37328" y="2547854"/>
        <a:ext cx="9526540" cy="690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3C6EC-D023-4311-B30F-74B4ECF0CD87}">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prevalence of Diabetes Mellitus II is higher in urban areas compared to rural areas in Texas.</a:t>
          </a:r>
          <a:endParaRPr lang="en-US" sz="2000" kern="1200"/>
        </a:p>
      </dsp:txBody>
      <dsp:txXfrm>
        <a:off x="36553" y="112021"/>
        <a:ext cx="9528090" cy="675694"/>
      </dsp:txXfrm>
    </dsp:sp>
    <dsp:sp modelId="{F6FD5742-975E-411F-BB0E-C5A8B2EEAA0A}">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prevalence of Diabetes Mellitus II is higher in certain ethnic groups in Texas.</a:t>
          </a:r>
          <a:endParaRPr lang="en-US" sz="2000" kern="1200"/>
        </a:p>
      </dsp:txBody>
      <dsp:txXfrm>
        <a:off x="36553" y="918421"/>
        <a:ext cx="9528090" cy="675694"/>
      </dsp:txXfrm>
    </dsp:sp>
    <dsp:sp modelId="{8A968FFC-259B-4945-A8FC-98B69D181FB8}">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Cultural challenges and a lack of health insurance is a main reason</a:t>
          </a:r>
          <a:endParaRPr lang="en-US" sz="2000" kern="1200"/>
        </a:p>
      </dsp:txBody>
      <dsp:txXfrm>
        <a:off x="36553" y="1724821"/>
        <a:ext cx="9528090" cy="675694"/>
      </dsp:txXfrm>
    </dsp:sp>
    <dsp:sp modelId="{0F3CAEDD-A3A7-4BEC-B9B1-39D02BD798B1}">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Factors such as healthcare infrastructure, and access to healthy food options is healthcare challenge in Texas.</a:t>
          </a:r>
          <a:endParaRPr lang="en-US" sz="2000" kern="1200"/>
        </a:p>
      </dsp:txBody>
      <dsp:txXfrm>
        <a:off x="36553" y="2531221"/>
        <a:ext cx="9528090" cy="6756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221FC-A7EE-4A76-8522-62718A346A50}">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Diabetes mellitus II is more prevalent among people with lower incomes compared to those with higher income.</a:t>
          </a:r>
          <a:endParaRPr lang="en-US" sz="2000" kern="1200"/>
        </a:p>
      </dsp:txBody>
      <dsp:txXfrm>
        <a:off x="36553" y="112021"/>
        <a:ext cx="9528090" cy="675694"/>
      </dsp:txXfrm>
    </dsp:sp>
    <dsp:sp modelId="{7ED84BDE-3242-4465-92F4-87B502AD7419}">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Lack of nutritious food (for low income people) which is directly related to diabetes</a:t>
          </a:r>
          <a:endParaRPr lang="en-US" sz="2000" kern="1200"/>
        </a:p>
      </dsp:txBody>
      <dsp:txXfrm>
        <a:off x="36553" y="918421"/>
        <a:ext cx="9528090" cy="675694"/>
      </dsp:txXfrm>
    </dsp:sp>
    <dsp:sp modelId="{404BD63D-D3DE-4509-8D12-E2A9EFE7805F}">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high expense of diabetes care can also be a substantial source of anxiety and financial pressure.</a:t>
          </a:r>
          <a:endParaRPr lang="en-US" sz="2000" kern="1200"/>
        </a:p>
      </dsp:txBody>
      <dsp:txXfrm>
        <a:off x="36553" y="1724821"/>
        <a:ext cx="9528090" cy="675694"/>
      </dsp:txXfrm>
    </dsp:sp>
    <dsp:sp modelId="{C6991FA5-89B8-4D96-84E5-116DA585FBCB}">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poverty rate in Texas, at 14.7%, is significantly higher than the national average.</a:t>
          </a:r>
          <a:endParaRPr lang="en-US" sz="2000" kern="1200"/>
        </a:p>
      </dsp:txBody>
      <dsp:txXfrm>
        <a:off x="36553" y="2531221"/>
        <a:ext cx="9528090" cy="675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0A277-EA9C-4A7F-9417-CF91A1723FDF}">
      <dsp:nvSpPr>
        <dsp:cNvPr id="0" name=""/>
        <dsp:cNvSpPr/>
      </dsp:nvSpPr>
      <dsp:spPr>
        <a:xfrm>
          <a:off x="0" y="73159"/>
          <a:ext cx="9601196" cy="749954"/>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level of education significantly impacts the prevalence of Type 2 Diabetes in Texas</a:t>
          </a:r>
          <a:endParaRPr lang="en-US" sz="2000" kern="1200"/>
        </a:p>
      </dsp:txBody>
      <dsp:txXfrm>
        <a:off x="36610" y="109769"/>
        <a:ext cx="9527976" cy="676734"/>
      </dsp:txXfrm>
    </dsp:sp>
    <dsp:sp modelId="{250F81E2-F13C-4471-B013-4E02CECAF950}">
      <dsp:nvSpPr>
        <dsp:cNvPr id="0" name=""/>
        <dsp:cNvSpPr/>
      </dsp:nvSpPr>
      <dsp:spPr>
        <a:xfrm>
          <a:off x="0" y="880713"/>
          <a:ext cx="9601196" cy="749954"/>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has a graduation rate of 89%, which is lower than the national average.</a:t>
          </a:r>
          <a:endParaRPr lang="en-US" sz="2000" kern="1200"/>
        </a:p>
      </dsp:txBody>
      <dsp:txXfrm>
        <a:off x="36610" y="917323"/>
        <a:ext cx="9527976" cy="676734"/>
      </dsp:txXfrm>
    </dsp:sp>
    <dsp:sp modelId="{CA63DE09-A5FC-40B4-9FCA-92E555BE08C5}">
      <dsp:nvSpPr>
        <dsp:cNvPr id="0" name=""/>
        <dsp:cNvSpPr/>
      </dsp:nvSpPr>
      <dsp:spPr>
        <a:xfrm>
          <a:off x="0" y="1688268"/>
          <a:ext cx="9601196" cy="749954"/>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Socioeconomic position and education are closely interrelated, with a greater level of education associated with good welfare.</a:t>
          </a:r>
          <a:endParaRPr lang="en-US" sz="2000" kern="1200"/>
        </a:p>
      </dsp:txBody>
      <dsp:txXfrm>
        <a:off x="36610" y="1724878"/>
        <a:ext cx="9527976" cy="676734"/>
      </dsp:txXfrm>
    </dsp:sp>
    <dsp:sp modelId="{7B1B6F69-AAB0-4A17-BEC8-7221B2866AD0}">
      <dsp:nvSpPr>
        <dsp:cNvPr id="0" name=""/>
        <dsp:cNvSpPr/>
      </dsp:nvSpPr>
      <dsp:spPr>
        <a:xfrm>
          <a:off x="0" y="2495822"/>
          <a:ext cx="9601196" cy="749954"/>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Those with lesser levels of education may have more difficulty gaining access to healthcare and effectively managing their Diabetes.</a:t>
          </a:r>
          <a:endParaRPr lang="en-US" sz="2000" kern="1200"/>
        </a:p>
      </dsp:txBody>
      <dsp:txXfrm>
        <a:off x="36610" y="2532432"/>
        <a:ext cx="9527976" cy="6767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40C43-41D8-41AE-B692-6A5874BE8554}">
      <dsp:nvSpPr>
        <dsp:cNvPr id="0" name=""/>
        <dsp:cNvSpPr/>
      </dsp:nvSpPr>
      <dsp:spPr>
        <a:xfrm>
          <a:off x="0" y="75468"/>
          <a:ext cx="9601196" cy="7488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Hispanic Texans have a greater prevalence of diabetes compared to white Texans who are not of Hispanic heritage.</a:t>
          </a:r>
          <a:endParaRPr lang="en-US" sz="2000" kern="1200"/>
        </a:p>
      </dsp:txBody>
      <dsp:txXfrm>
        <a:off x="36553" y="112021"/>
        <a:ext cx="9528090" cy="675694"/>
      </dsp:txXfrm>
    </dsp:sp>
    <dsp:sp modelId="{2B479AAC-FB14-4A7A-B5AB-EA832F3EFB54}">
      <dsp:nvSpPr>
        <dsp:cNvPr id="0" name=""/>
        <dsp:cNvSpPr/>
      </dsp:nvSpPr>
      <dsp:spPr>
        <a:xfrm>
          <a:off x="0" y="881868"/>
          <a:ext cx="9601196" cy="748800"/>
        </a:xfrm>
        <a:prstGeom prst="roundRect">
          <a:avLst/>
        </a:prstGeom>
        <a:solidFill>
          <a:schemeClr val="accent3">
            <a:hueOff val="-4109389"/>
            <a:satOff val="4187"/>
            <a:lumOff val="-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Texas has one of the highest rates of obesity in the country, and obesity is a major risk factor for type 2 diabetes.</a:t>
          </a:r>
          <a:endParaRPr lang="en-US" sz="2000" kern="1200"/>
        </a:p>
      </dsp:txBody>
      <dsp:txXfrm>
        <a:off x="36553" y="918421"/>
        <a:ext cx="9528090" cy="675694"/>
      </dsp:txXfrm>
    </dsp:sp>
    <dsp:sp modelId="{42E63536-190C-4DF7-B620-206E40333B24}">
      <dsp:nvSpPr>
        <dsp:cNvPr id="0" name=""/>
        <dsp:cNvSpPr/>
      </dsp:nvSpPr>
      <dsp:spPr>
        <a:xfrm>
          <a:off x="0" y="1688268"/>
          <a:ext cx="9601196" cy="748800"/>
        </a:xfrm>
        <a:prstGeom prst="roundRect">
          <a:avLst/>
        </a:prstGeom>
        <a:solidFill>
          <a:schemeClr val="accent3">
            <a:hueOff val="-8218778"/>
            <a:satOff val="8375"/>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Lack of physical activity or sedentary behavior is a key risk factor for type 2 diabetes mellitus in the community.</a:t>
          </a:r>
          <a:endParaRPr lang="en-US" sz="2000" kern="1200"/>
        </a:p>
      </dsp:txBody>
      <dsp:txXfrm>
        <a:off x="36553" y="1724821"/>
        <a:ext cx="9528090" cy="675694"/>
      </dsp:txXfrm>
    </dsp:sp>
    <dsp:sp modelId="{E3F0F39F-3E37-41F4-A501-3DB4245946CA}">
      <dsp:nvSpPr>
        <dsp:cNvPr id="0" name=""/>
        <dsp:cNvSpPr/>
      </dsp:nvSpPr>
      <dsp:spPr>
        <a:xfrm>
          <a:off x="0" y="2494668"/>
          <a:ext cx="9601196" cy="748800"/>
        </a:xfrm>
        <a:prstGeom prst="roundRect">
          <a:avLst/>
        </a:prstGeom>
        <a:solidFill>
          <a:schemeClr val="accent3">
            <a:hueOff val="-12328166"/>
            <a:satOff val="12562"/>
            <a:lumOff val="-23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The high diabetes prevalence in Texas can be largely attributed to the state's huge geriatric population. </a:t>
          </a:r>
          <a:endParaRPr lang="en-US" sz="2000" kern="1200"/>
        </a:p>
      </dsp:txBody>
      <dsp:txXfrm>
        <a:off x="36553" y="2531221"/>
        <a:ext cx="9528090" cy="675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52667-F431-44A7-8A5F-593423C24EBB}" type="datetimeFigureOut">
              <a:rPr lang="en-US" smtClean="0"/>
              <a:t>3/5/2023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93430-CB7B-44AC-B763-C4AE1C997F82}" type="slidenum">
              <a:rPr lang="en-US" smtClean="0"/>
              <a:t>‹#›</a:t>
            </a:fld>
            <a:endParaRPr lang="en-US"/>
          </a:p>
        </p:txBody>
      </p:sp>
    </p:spTree>
    <p:extLst>
      <p:ext uri="{BB962C8B-B14F-4D97-AF65-F5344CB8AC3E}">
        <p14:creationId xmlns:p14="http://schemas.microsoft.com/office/powerpoint/2010/main" val="2932964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cover four main topics related to diabetes in Texas. These topics include a summary of our interview with members of the Texas Community, a description of the community and its unique characteristics, a summary of our community assessment, and finally, areas of improvement and recommendations. By the end of this presentation, you will have gained valuable insight into the challenges and opportunities for promoting health and preventing diabetes within the Texas Community.</a:t>
            </a:r>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2</a:t>
            </a:fld>
            <a:endParaRPr lang="en-US"/>
          </a:p>
        </p:txBody>
      </p:sp>
    </p:spTree>
    <p:extLst>
      <p:ext uri="{BB962C8B-B14F-4D97-AF65-F5344CB8AC3E}">
        <p14:creationId xmlns:p14="http://schemas.microsoft.com/office/powerpoint/2010/main" val="273786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Air pollution and exposure to hazardous chemicals are two environmental factors that have been linked to the development of type 2 diabetes mellitus. Some Texas cities with dangerously high levels of air pollution have experienced a surge in diabetes</a:t>
            </a:r>
            <a:r>
              <a:rPr lang="en-US" baseline="0" dirty="0" smtClean="0"/>
              <a:t> </a:t>
            </a:r>
            <a:r>
              <a:rPr lang="en-US" dirty="0" smtClean="0"/>
              <a:t>cases.</a:t>
            </a:r>
          </a:p>
          <a:p>
            <a:endParaRPr lang="en-US" dirty="0" smtClean="0"/>
          </a:p>
          <a:p>
            <a:r>
              <a:rPr lang="en-US" dirty="0" smtClean="0"/>
              <a:t>Neighborhood characteristics such as safety, walkability, and proximity to parks and other green spaces can influence an individual's propensity to be physically active and eat healthfully. It is possible that regions in Texas lacking these resources have a higher diabetes prevalence.</a:t>
            </a:r>
          </a:p>
          <a:p>
            <a:endParaRPr lang="en-US" dirty="0" smtClean="0"/>
          </a:p>
          <a:p>
            <a:r>
              <a:rPr lang="en-US" dirty="0" smtClean="0"/>
              <a:t>Prolonged stress can raise insulin resistance and inflammation, two characteristics associated with an increased risk of type 2 diabetes. There is a correlation between Texas' predisposition for financial, vocational, and other forms of stress and the prevalence of diabetes.</a:t>
            </a:r>
          </a:p>
          <a:p>
            <a:endParaRPr lang="en-US" dirty="0" smtClean="0"/>
          </a:p>
          <a:p>
            <a:r>
              <a:rPr lang="en-US" dirty="0" smtClean="0"/>
              <a:t>The management of type 2 diabetes can be greatly improved with the help of friends and neighbors. Individuals in Texas may find it difficult to effectively manage their conditions due to a dearth of social support, which increases the likelihood of complications and worsens health outcomes. Social isolation, language hurdles, and cultural differences can all impede a person's ability to receive the necessary resources and assistance to manage their diabetes.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11</a:t>
            </a:fld>
            <a:endParaRPr lang="en-US"/>
          </a:p>
        </p:txBody>
      </p:sp>
    </p:spTree>
    <p:extLst>
      <p:ext uri="{BB962C8B-B14F-4D97-AF65-F5344CB8AC3E}">
        <p14:creationId xmlns:p14="http://schemas.microsoft.com/office/powerpoint/2010/main" val="347588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endeavor to enhance public knowledge of type 2 diabetes and associated risk factors is strongly supported in Texas. This involves expanding participation opportunities in programs that promote regular exercise and a balanced diet as means to lower the risk of developing diabetes.</a:t>
            </a:r>
          </a:p>
          <a:p>
            <a:endParaRPr lang="en-US" dirty="0" smtClean="0"/>
          </a:p>
          <a:p>
            <a:r>
              <a:rPr lang="en-US" dirty="0" smtClean="0"/>
              <a:t>In Texas, healthcare professionals, community groups, and public health authorities are partnering to combat type 2 diabetes mellitus. Enhanced access to diabetes screening and management services is accompanied by the promotion of healthy lifestyles.</a:t>
            </a:r>
          </a:p>
          <a:p>
            <a:endParaRPr lang="en-US" dirty="0" smtClean="0"/>
          </a:p>
          <a:p>
            <a:r>
              <a:rPr lang="en-US" dirty="0" smtClean="0"/>
              <a:t>There is a rising effort in Texas to address health equality issues associated with type 2 diabetes </a:t>
            </a:r>
            <a:r>
              <a:rPr lang="en-US" sz="1200" kern="1200" dirty="0" smtClean="0">
                <a:solidFill>
                  <a:schemeClr val="tx1"/>
                </a:solidFill>
                <a:effectLst/>
                <a:latin typeface="+mn-lt"/>
                <a:ea typeface="+mn-ea"/>
                <a:cs typeface="+mn-cs"/>
              </a:rPr>
              <a:t>(Powers et al., 2020). </a:t>
            </a:r>
            <a:r>
              <a:rPr lang="en-US" dirty="0" smtClean="0"/>
              <a:t>This includes efforts to reduce the disproportionately unfavorable consequences of diabetes on underrepresented populations, such as minorities, rural residents, and those with low incomes.</a:t>
            </a:r>
          </a:p>
          <a:p>
            <a:endParaRPr lang="en-US" dirty="0" smtClean="0"/>
          </a:p>
          <a:p>
            <a:r>
              <a:rPr lang="en-US" dirty="0" smtClean="0"/>
              <a:t>Increasing interest in preventing and managing type 2 diabetes mellitus in Texas has sparked a push for innovative research and treatment strategies. This includes funding research to determine the causes of diabetes and creating new therapies and strategies to better manage the disease.</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12</a:t>
            </a:fld>
            <a:endParaRPr lang="en-US"/>
          </a:p>
        </p:txBody>
      </p:sp>
    </p:spTree>
    <p:extLst>
      <p:ext uri="{BB962C8B-B14F-4D97-AF65-F5344CB8AC3E}">
        <p14:creationId xmlns:p14="http://schemas.microsoft.com/office/powerpoint/2010/main" val="158462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incidence and consequences of type II diabetes were the focal points of the community assessment conducted in Texas. Interviews were held with medical professionals and locals to obtain information on the incidence and prevalence of the condition in Texas.</a:t>
            </a:r>
          </a:p>
          <a:p>
            <a:r>
              <a:rPr lang="en-US" sz="1200" kern="1200" dirty="0" smtClean="0">
                <a:solidFill>
                  <a:schemeClr val="tx1"/>
                </a:solidFill>
                <a:effectLst/>
                <a:latin typeface="+mn-lt"/>
                <a:ea typeface="+mn-ea"/>
                <a:cs typeface="+mn-cs"/>
              </a:rPr>
              <a:t>More than 2.8 million Texans were diagnosed with diabetes mellitus, making it a significant public health issue in the state (Powers et al., 2020). The disease, which disproportionately affects Native Americans, African Americans, and Latinos, may be caused by genetic, environmental, and socioeconomic factors.</a:t>
            </a:r>
          </a:p>
          <a:p>
            <a:r>
              <a:rPr lang="en-US" sz="1200" kern="1200" dirty="0" smtClean="0">
                <a:solidFill>
                  <a:schemeClr val="tx1"/>
                </a:solidFill>
                <a:effectLst/>
                <a:latin typeface="+mn-lt"/>
                <a:ea typeface="+mn-ea"/>
                <a:cs typeface="+mn-cs"/>
              </a:rPr>
              <a:t>Diabetes mellitus, which increases the likelihood of many side effects and comorbidities, including cardiovascular disease, kidney disease, neuropathy, and vision loss, can significantly impact Texans' health outcomes, according to the report.</a:t>
            </a:r>
          </a:p>
          <a:p>
            <a:r>
              <a:rPr lang="en-US" sz="1200" kern="1200" dirty="0" smtClean="0">
                <a:solidFill>
                  <a:schemeClr val="tx1"/>
                </a:solidFill>
                <a:effectLst/>
                <a:latin typeface="+mn-lt"/>
                <a:ea typeface="+mn-ea"/>
                <a:cs typeface="+mn-cs"/>
              </a:rPr>
              <a:t>It is projected that partnerships between healthcare professionals, community organizations, and public health authorities will be crucial for combating Diabetes in Texas. Government grants, corporate sponsorships, and charitable contributions are only a handful of the potential financing sources for such projects.</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13</a:t>
            </a:fld>
            <a:endParaRPr lang="en-US"/>
          </a:p>
        </p:txBody>
      </p:sp>
    </p:spTree>
    <p:extLst>
      <p:ext uri="{BB962C8B-B14F-4D97-AF65-F5344CB8AC3E}">
        <p14:creationId xmlns:p14="http://schemas.microsoft.com/office/powerpoint/2010/main" val="326651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improve the state's health, Texas must expand public awareness about type 2 diabetes and associated risk factors. This condition's stigma should be eliminated, and people should be made more aware of the importance of routine screenings and adopting healthy lifestyle habits.</a:t>
            </a:r>
          </a:p>
          <a:p>
            <a:endParaRPr lang="en-US" dirty="0" smtClean="0"/>
          </a:p>
          <a:p>
            <a:r>
              <a:rPr lang="en-US" dirty="0" smtClean="0"/>
              <a:t>Texas should expand access to diabetes management alternatives such as medication, nutrition counseling, and lifestyle coaching in order to better manage and coordinate care for people with diabetes in the state. Two essential components of better healthcare coordination are interdisciplinary teams and open communication.</a:t>
            </a:r>
          </a:p>
          <a:p>
            <a:endParaRPr lang="en-US" dirty="0" smtClean="0"/>
          </a:p>
          <a:p>
            <a:r>
              <a:rPr lang="en-US" dirty="0" smtClean="0"/>
              <a:t>To improve the state's ability to treat and prevent type 2 diabetes, Texas must address its underlying causes, such as poverty and prejudice. The socioeconomic determinants of health, such as access to a good education and a stable work, must be addressed by implementing the appropriate policies and programs.</a:t>
            </a:r>
          </a:p>
          <a:p>
            <a:endParaRPr lang="en-US" dirty="0" smtClean="0"/>
          </a:p>
          <a:p>
            <a:r>
              <a:rPr lang="en-US" dirty="0" smtClean="0"/>
              <a:t>The state of Texas must do more to fund research and novel approaches for managing and preventing type 2 diabetes. This includes funding research to determine the causes of diabetes and creating new therapies and strategies to better manage the disease.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14</a:t>
            </a:fld>
            <a:endParaRPr lang="en-US"/>
          </a:p>
        </p:txBody>
      </p:sp>
    </p:spTree>
    <p:extLst>
      <p:ext uri="{BB962C8B-B14F-4D97-AF65-F5344CB8AC3E}">
        <p14:creationId xmlns:p14="http://schemas.microsoft.com/office/powerpoint/2010/main" val="1179332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community must do more to ensure that everyone has access to medical care, particularly those living in underserved and low-income communities. This includes enhancing access to diagnostic tests, dietary guidance, and drug administration, in addition to boosting health insurance coverage.</a:t>
            </a:r>
          </a:p>
          <a:p>
            <a:endParaRPr lang="en-US" dirty="0" smtClean="0"/>
          </a:p>
          <a:p>
            <a:r>
              <a:rPr lang="en-US" dirty="0" smtClean="0"/>
              <a:t>Texas should encourage its inhabitants to make healthy lifestyle choices, such as frequent exercise, wholesome food, and quitting smoking. Texans must improve opportunities for physical activity in low-cost, secure settings, expand access to nutritious food, and enact legislation that ban cigarette usage.</a:t>
            </a:r>
          </a:p>
          <a:p>
            <a:endParaRPr lang="en-US" dirty="0" smtClean="0"/>
          </a:p>
          <a:p>
            <a:r>
              <a:rPr lang="en-US" dirty="0" smtClean="0"/>
              <a:t>Ensure that low-income and rural communities of Texas have access to healthy, affordable food options in order to prevent food insecurity. This category consists of local agricultural policies, food banks, and community gardens.</a:t>
            </a:r>
          </a:p>
          <a:p>
            <a:r>
              <a:rPr lang="en-US" dirty="0" smtClean="0"/>
              <a:t>Texas must address the inequities in health caused by type 2 diabetes. Health equity must be fostered via policy and practice in order to reduce the disproportionate impact of disease on vulnerable communities.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15</a:t>
            </a:fld>
            <a:endParaRPr lang="en-US"/>
          </a:p>
        </p:txBody>
      </p:sp>
    </p:spTree>
    <p:extLst>
      <p:ext uri="{BB962C8B-B14F-4D97-AF65-F5344CB8AC3E}">
        <p14:creationId xmlns:p14="http://schemas.microsoft.com/office/powerpoint/2010/main" val="298895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high prevalence of type 2 diabetes in adults in</a:t>
            </a:r>
            <a:r>
              <a:rPr lang="en-US" baseline="0" dirty="0" smtClean="0"/>
              <a:t> </a:t>
            </a:r>
            <a:r>
              <a:rPr lang="en-US" dirty="0" smtClean="0"/>
              <a:t>Texas poses a grave threat to the public's health. For example, African and Hispanic people have greater incidence of type 2 diabetes than the general population.</a:t>
            </a:r>
          </a:p>
          <a:p>
            <a:endParaRPr lang="en-US" dirty="0" smtClean="0"/>
          </a:p>
          <a:p>
            <a:r>
              <a:rPr lang="en-US" dirty="0" smtClean="0"/>
              <a:t>Texas has a number of obstacles in the fight against type 2 diabetes. Food insecurity, health inequities between wealthy and poor populations, and a shortage of healthcare experts are just a few of the obstacles.</a:t>
            </a:r>
          </a:p>
          <a:p>
            <a:endParaRPr lang="en-US" dirty="0" smtClean="0"/>
          </a:p>
          <a:p>
            <a:r>
              <a:rPr lang="en-US" dirty="0" smtClean="0"/>
              <a:t>Despite the plethora of obstacles Texas faces, a number of techniques exist to advance the fight against type 2 diabetes. The promotion of healthy lifestyle choices, the enhancement of public understanding of health issues, the improvement of access to healthcare, and the expansion of healthy food options are all essential initial steps. It is also essential to fund diabetes prevention and management research and innovation.</a:t>
            </a:r>
          </a:p>
          <a:p>
            <a:endParaRPr lang="en-US" dirty="0" smtClean="0"/>
          </a:p>
          <a:p>
            <a:r>
              <a:rPr lang="en-US" dirty="0" smtClean="0"/>
              <a:t>To effectively combat type 2 diabetes mellitus in the Lone Star State, a multi-</a:t>
            </a:r>
            <a:r>
              <a:rPr lang="en-US" dirty="0" err="1" smtClean="0"/>
              <a:t>sectoral</a:t>
            </a:r>
            <a:r>
              <a:rPr lang="en-US" dirty="0" smtClean="0"/>
              <a:t>, comprehensive approach is required. Improve diabetes management and care coordination, address systemic challenges, foster research and innovation, and increase public health literacy.</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16</a:t>
            </a:fld>
            <a:endParaRPr lang="en-US"/>
          </a:p>
        </p:txBody>
      </p:sp>
    </p:spTree>
    <p:extLst>
      <p:ext uri="{BB962C8B-B14F-4D97-AF65-F5344CB8AC3E}">
        <p14:creationId xmlns:p14="http://schemas.microsoft.com/office/powerpoint/2010/main" val="3597278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17</a:t>
            </a:fld>
            <a:endParaRPr lang="en-US"/>
          </a:p>
        </p:txBody>
      </p:sp>
    </p:spTree>
    <p:extLst>
      <p:ext uri="{BB962C8B-B14F-4D97-AF65-F5344CB8AC3E}">
        <p14:creationId xmlns:p14="http://schemas.microsoft.com/office/powerpoint/2010/main" val="1614279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18</a:t>
            </a:fld>
            <a:endParaRPr lang="en-US"/>
          </a:p>
        </p:txBody>
      </p:sp>
    </p:spTree>
    <p:extLst>
      <p:ext uri="{BB962C8B-B14F-4D97-AF65-F5344CB8AC3E}">
        <p14:creationId xmlns:p14="http://schemas.microsoft.com/office/powerpoint/2010/main" val="154183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majority of the interview questions focused on the effects of Diabetes mellitus on Texans' health. The questions focused on the prevalence of the disease in Texas, the characteristics of those most affected, and the disease's overall impact on health outcomes and quality of life.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We also inquired whether or not any public health programs had been initiated to combat the condition and whether any rules or regulations had been proposed to prevent or limit the spread of the disease. Interviewees were asked about the state of Diabetes education and awareness in Texas and any obstacles they had to overcome while battling the disease.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chemeClr val="tx1"/>
                </a:solidFill>
              </a:rPr>
              <a:t>The questions aimed to provide insight into the current state of Diabetes Mellitus in Texas and potential strategies for improving prevention and management efforts</a:t>
            </a:r>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3</a:t>
            </a:fld>
            <a:endParaRPr lang="en-US"/>
          </a:p>
        </p:txBody>
      </p:sp>
    </p:spTree>
    <p:extLst>
      <p:ext uri="{BB962C8B-B14F-4D97-AF65-F5344CB8AC3E}">
        <p14:creationId xmlns:p14="http://schemas.microsoft.com/office/powerpoint/2010/main" val="86502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During the interview, we discussed the following points: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High prevalence of Diabetes Mellitus in Texas and the groups most affected by the disease.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Impact of Diabetes Mellitus on overall health outcomes in Texas, including complications and comorbidities associated with the disease.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Public health interventions have been undertaken to address Diabetes Mellitus in Texas.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Policies or regulations that could be implemented to help prevent or manage the disease.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According to the responses, diabetes mellitus is a severe public health issue in Texas. The illness affects more than 2.8 million persons in the state, significantly higher than the national average. Due to a mix of genetic, environmental, and socioeconomic variables, African Americans, Hispanics, and Native Americans are among the groups most impacted by the disease.</a:t>
            </a:r>
          </a:p>
          <a:p>
            <a:r>
              <a:rPr lang="en-US" sz="1200" kern="1200" dirty="0" smtClean="0">
                <a:solidFill>
                  <a:schemeClr val="tx1"/>
                </a:solidFill>
                <a:effectLst/>
                <a:latin typeface="+mn-lt"/>
                <a:ea typeface="+mn-ea"/>
                <a:cs typeface="+mn-cs"/>
              </a:rPr>
              <a:t>Diabetes mellitus can substantially impact the general health of Texans due to the increased risk of various complications and comorbidities. A few examples are heart disease, kidney failure, neuropathy, and visual loss. Good management can significantly improve the condition's patients' quality of life. Effective initiatives and programs include community people in their design and implementation and are tailored to the specific needs and concerns of the target audience.</a:t>
            </a:r>
          </a:p>
          <a:p>
            <a:r>
              <a:rPr lang="en-US" sz="1200" kern="1200" dirty="0" smtClean="0">
                <a:solidFill>
                  <a:schemeClr val="tx1"/>
                </a:solidFill>
                <a:effectLst/>
                <a:latin typeface="+mn-lt"/>
                <a:ea typeface="+mn-ea"/>
                <a:cs typeface="+mn-cs"/>
              </a:rPr>
              <a:t>A combination of public health campaigns and specialist therapy will be necessary to increase diabetes awareness in Texas. The field of public health is essential for enhancing our understanding of the condition and developing more effective treatments for those who suffer from it.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4</a:t>
            </a:fld>
            <a:endParaRPr lang="en-US"/>
          </a:p>
        </p:txBody>
      </p:sp>
    </p:spTree>
    <p:extLst>
      <p:ext uri="{BB962C8B-B14F-4D97-AF65-F5344CB8AC3E}">
        <p14:creationId xmlns:p14="http://schemas.microsoft.com/office/powerpoint/2010/main" val="88700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Texas has one of the nation's highest diabetes prevalence rates, with an estimated 3,9 million persons living with the illness. Its prevalence places a significant strain on the healthcare system and may make it difficult for people to receive the care they require.</a:t>
            </a:r>
          </a:p>
          <a:p>
            <a:r>
              <a:rPr lang="en-US" dirty="0" smtClean="0"/>
              <a:t>Access to healthcare is limited for many Texans, particularly those living in rural or low-income areas. As a result, they may find it difficult to control their diabetes and obtain the necessary medical treatment and medications.</a:t>
            </a:r>
          </a:p>
          <a:p>
            <a:r>
              <a:rPr lang="en-US" dirty="0" smtClean="0"/>
              <a:t>Texas has a number of lifestyle-related challenges that can accelerate the onset and progression of diabetes, including excessive sugar and fat intake, insufficient physical activity, and high rates of obesity. Managing the condition by addressing its underlying causes can be of critical importance.</a:t>
            </a:r>
          </a:p>
          <a:p>
            <a:r>
              <a:rPr lang="en-US" dirty="0" smtClean="0"/>
              <a:t>Diabetes management can be costly, with costs for drugs, supplies, and healthcare services fast accumulating. For many Texans, especially those without insurance or with large deductibles, the cost of treatment can be a substantial barrier to accessing the necessary care. </a:t>
            </a:r>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5</a:t>
            </a:fld>
            <a:endParaRPr lang="en-US"/>
          </a:p>
        </p:txBody>
      </p:sp>
    </p:spTree>
    <p:extLst>
      <p:ext uri="{BB962C8B-B14F-4D97-AF65-F5344CB8AC3E}">
        <p14:creationId xmlns:p14="http://schemas.microsoft.com/office/powerpoint/2010/main" val="3323030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Texas is surrounded on the west by New Mexico, on the north by Oklahoma, on the northeast by Arkansas, on the east by Louisiana, and the south by Mexico.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state is the second-largest in the country, with a total area of more than 268,000 square miles. While certain sections of the state have hot, dry summers, others have moderate winters and springs (Flores et al., 2022).</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Agriculture, oil, healthcare, and technology are just a few businesses contributing to Texas' thriving economy. Texas is the leading oil and gas producer in the United States and has a thriving healthcare industry with several outstanding medical facilities.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Each county in Texas has a unique combination of urban and rural residents. Houston, Dallas, San Antonio, Austin, and Fort Worth are a few of the most populated cities in Texas. These great cities offer a vast array of professional and academic resources, as well as vast and diverse populations.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Texas has a diversified population, with non-Hispanic whites constituting 41% and Hispanics and Latinos constituting 39%. There are minorities of Asian Americans and African Americans in the United States (Long Parma et al., 2021). Throughout Texas, Native American tribes such as the </a:t>
            </a:r>
            <a:r>
              <a:rPr lang="en-US" sz="1200" kern="1200" dirty="0" err="1" smtClean="0">
                <a:solidFill>
                  <a:schemeClr val="tx1"/>
                </a:solidFill>
                <a:effectLst/>
                <a:latin typeface="+mn-lt"/>
                <a:ea typeface="+mn-ea"/>
                <a:cs typeface="+mn-cs"/>
              </a:rPr>
              <a:t>Karankawa</a:t>
            </a:r>
            <a:r>
              <a:rPr lang="en-US" sz="1200" kern="1200" dirty="0" smtClean="0">
                <a:solidFill>
                  <a:schemeClr val="tx1"/>
                </a:solidFill>
                <a:effectLst/>
                <a:latin typeface="+mn-lt"/>
                <a:ea typeface="+mn-ea"/>
                <a:cs typeface="+mn-cs"/>
              </a:rPr>
              <a:t>, Comanche, and Lipan Apache have flourished.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Texas is a complex and diverse state home to numerous racial and ethnic groups, religious traditions, and social classes. Since these factors may influence the occurrence of health conditions such as Diabetes Mellitus II, it is essential to know community needs and build solutions that meet those needs.</a:t>
            </a:r>
          </a:p>
          <a:p>
            <a:endParaRPr lang="en-US" dirty="0" smtClean="0"/>
          </a:p>
          <a:p>
            <a:endParaRPr lang="en-US" sz="1200" kern="1200" dirty="0" smtClean="0">
              <a:solidFill>
                <a:schemeClr val="tx1"/>
              </a:solidFill>
              <a:effectLst/>
              <a:latin typeface="+mn-lt"/>
              <a:ea typeface="+mn-ea"/>
              <a:cs typeface="+mn-cs"/>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7C93430-CB7B-44AC-B763-C4AE1C997F82}" type="slidenum">
              <a:rPr lang="en-US" smtClean="0"/>
              <a:t>6</a:t>
            </a:fld>
            <a:endParaRPr lang="en-US"/>
          </a:p>
        </p:txBody>
      </p:sp>
    </p:spTree>
    <p:extLst>
      <p:ext uri="{BB962C8B-B14F-4D97-AF65-F5344CB8AC3E}">
        <p14:creationId xmlns:p14="http://schemas.microsoft.com/office/powerpoint/2010/main" val="3769965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Texas, where the prevalence of the disease is impacted by a vast array of geographical and political factors, the incidence of Diabetes mellitus II varies significantly across the state. Type 2 diabetes is more prevalent in Texas' cities than, for instance, in the state's rural areas (</a:t>
            </a:r>
            <a:r>
              <a:rPr lang="en-US" sz="1200" kern="1200" dirty="0" err="1" smtClean="0">
                <a:solidFill>
                  <a:schemeClr val="tx1"/>
                </a:solidFill>
                <a:effectLst/>
                <a:latin typeface="+mn-lt"/>
                <a:ea typeface="+mn-ea"/>
                <a:cs typeface="+mn-cs"/>
              </a:rPr>
              <a:t>Sheladia</a:t>
            </a:r>
            <a:r>
              <a:rPr lang="en-US" sz="1200" kern="1200" dirty="0" smtClean="0">
                <a:solidFill>
                  <a:schemeClr val="tx1"/>
                </a:solidFill>
                <a:effectLst/>
                <a:latin typeface="+mn-lt"/>
                <a:ea typeface="+mn-ea"/>
                <a:cs typeface="+mn-cs"/>
              </a:rPr>
              <a:t> &amp; Reddy, 2021). Differences in diet, physical activity, access to healthcare, and social and economic position are all potential causes.</a:t>
            </a:r>
          </a:p>
          <a:p>
            <a:r>
              <a:rPr lang="en-US" sz="1200" kern="1200" dirty="0" smtClean="0">
                <a:solidFill>
                  <a:schemeClr val="tx1"/>
                </a:solidFill>
                <a:effectLst/>
                <a:latin typeface="+mn-lt"/>
                <a:ea typeface="+mn-ea"/>
                <a:cs typeface="+mn-cs"/>
              </a:rPr>
              <a:t>Additionally, the incidence of Diabetes Mellitus II is higher in Texas's African American and Hispanic populations. Language and cultural challenges and a lack of health insurance may make it difficult for people in these groups to obtain the care they require to control their Diabetes.</a:t>
            </a:r>
          </a:p>
          <a:p>
            <a:r>
              <a:rPr lang="en-US" sz="1200" kern="1200" dirty="0" smtClean="0">
                <a:solidFill>
                  <a:schemeClr val="tx1"/>
                </a:solidFill>
                <a:effectLst/>
                <a:latin typeface="+mn-lt"/>
                <a:ea typeface="+mn-ea"/>
                <a:cs typeface="+mn-cs"/>
              </a:rPr>
              <a:t>Geographical factors, such as the state's healthcare system, transportation infrastructure, and availability of a varied diet, may influence the incidence of Type 2 Diabetes Mellitus in Texas. Individuals who reside in regions with less access to healthcare and nutritious food may be at a greater risk for developing Type 2 Diabetes Mellitus.</a:t>
            </a:r>
          </a:p>
          <a:p>
            <a:r>
              <a:rPr lang="en-US" sz="1200" kern="1200" dirty="0" smtClean="0">
                <a:solidFill>
                  <a:schemeClr val="tx1"/>
                </a:solidFill>
                <a:effectLst/>
                <a:latin typeface="+mn-lt"/>
                <a:ea typeface="+mn-ea"/>
                <a:cs typeface="+mn-cs"/>
              </a:rPr>
              <a:t>Any efforts to reduce the prevalence of Diabetes Mellitus II in Texas must consider the state's unique physical and political characteristics. It is possible to reduce the prevalence of Diabetes Mellitus II in Texas through community-specific efforts that focus on removing barriers to healthcare access and promoting healthy lifestyle choices. (</a:t>
            </a:r>
            <a:r>
              <a:rPr lang="en-US" sz="1200" kern="1200" dirty="0" err="1" smtClean="0">
                <a:solidFill>
                  <a:schemeClr val="tx1"/>
                </a:solidFill>
                <a:effectLst/>
                <a:latin typeface="+mn-lt"/>
                <a:ea typeface="+mn-ea"/>
                <a:cs typeface="+mn-cs"/>
              </a:rPr>
              <a:t>Sheladia</a:t>
            </a:r>
            <a:r>
              <a:rPr lang="en-US" sz="1200" kern="1200" dirty="0" smtClean="0">
                <a:solidFill>
                  <a:schemeClr val="tx1"/>
                </a:solidFill>
                <a:effectLst/>
                <a:latin typeface="+mn-lt"/>
                <a:ea typeface="+mn-ea"/>
                <a:cs typeface="+mn-cs"/>
              </a:rPr>
              <a:t> &amp; Reddy, 2021).</a:t>
            </a:r>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7</a:t>
            </a:fld>
            <a:endParaRPr lang="en-US"/>
          </a:p>
        </p:txBody>
      </p:sp>
    </p:spTree>
    <p:extLst>
      <p:ext uri="{BB962C8B-B14F-4D97-AF65-F5344CB8AC3E}">
        <p14:creationId xmlns:p14="http://schemas.microsoft.com/office/powerpoint/2010/main" val="216019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rate at which Type 2 Diabetes Mellitus develops can be affected by Texans' overall and local economic health. Diabetes mellitus II is more prevalent among people with lower incomes compared to those with higher income.</a:t>
            </a:r>
          </a:p>
          <a:p>
            <a:r>
              <a:rPr lang="en-US" sz="1200" kern="1200" dirty="0" smtClean="0">
                <a:solidFill>
                  <a:schemeClr val="tx1"/>
                </a:solidFill>
                <a:effectLst/>
                <a:latin typeface="+mn-lt"/>
                <a:ea typeface="+mn-ea"/>
                <a:cs typeface="+mn-cs"/>
              </a:rPr>
              <a:t>The poverty rate in Texas, at 14.7%, is significantly higher than the national average. It may be more challenging to control and prevent Type 2 Diabetes Mellitus if access is restricted by the inability to pay for nutritious food and medical care </a:t>
            </a:r>
            <a:r>
              <a:rPr lang="fr-FR" sz="1200" kern="1200" dirty="0" smtClean="0">
                <a:solidFill>
                  <a:schemeClr val="tx1"/>
                </a:solidFill>
                <a:effectLst/>
                <a:latin typeface="+mn-lt"/>
                <a:ea typeface="+mn-ea"/>
                <a:cs typeface="+mn-cs"/>
              </a:rPr>
              <a:t>(Long Parma et al., 2021)</a:t>
            </a:r>
            <a:r>
              <a:rPr lang="en-US" sz="1200" kern="1200" dirty="0" smtClean="0">
                <a:solidFill>
                  <a:schemeClr val="tx1"/>
                </a:solidFill>
                <a:effectLst/>
                <a:latin typeface="+mn-lt"/>
                <a:ea typeface="+mn-ea"/>
                <a:cs typeface="+mn-cs"/>
              </a:rPr>
              <a:t>. Other variables, such as unstable housing and a lack of mobility, may make it difficult for low-income persons to manage their Diabetes.</a:t>
            </a:r>
          </a:p>
          <a:p>
            <a:r>
              <a:rPr lang="en-US" sz="1200" kern="1200" dirty="0" smtClean="0">
                <a:solidFill>
                  <a:schemeClr val="tx1"/>
                </a:solidFill>
                <a:effectLst/>
                <a:latin typeface="+mn-lt"/>
                <a:ea typeface="+mn-ea"/>
                <a:cs typeface="+mn-cs"/>
              </a:rPr>
              <a:t>For Texans, the high expense of diabetes care can also be a substantial source of anxiety and financial pressure. Heart and kidney disease are two consequences of type 2 diabetes mellitus that can be costly and require constant monitoring.</a:t>
            </a:r>
          </a:p>
          <a:p>
            <a:r>
              <a:rPr lang="en-US" sz="1200" kern="1200" dirty="0" smtClean="0">
                <a:solidFill>
                  <a:schemeClr val="tx1"/>
                </a:solidFill>
                <a:effectLst/>
                <a:latin typeface="+mn-lt"/>
                <a:ea typeface="+mn-ea"/>
                <a:cs typeface="+mn-cs"/>
              </a:rPr>
              <a:t>Reducing poverty, increasing access to healthcare, and increasing the availability of nutrient-rich foods may aid in the prevention and control of Diabetes Mellitus II in at-risk populations. Individuals with Diabetes Mellitus II can benefit from initiatives to reduce the financial burden of the disease, such as expanding access to affordable medical care and treatment.</a:t>
            </a:r>
          </a:p>
        </p:txBody>
      </p:sp>
      <p:sp>
        <p:nvSpPr>
          <p:cNvPr id="4" name="Slide Number Placeholder 3"/>
          <p:cNvSpPr>
            <a:spLocks noGrp="1"/>
          </p:cNvSpPr>
          <p:nvPr>
            <p:ph type="sldNum" sz="quarter" idx="10"/>
          </p:nvPr>
        </p:nvSpPr>
        <p:spPr/>
        <p:txBody>
          <a:bodyPr/>
          <a:lstStyle/>
          <a:p>
            <a:fld id="{D7C93430-CB7B-44AC-B763-C4AE1C997F82}" type="slidenum">
              <a:rPr lang="en-US" smtClean="0"/>
              <a:t>8</a:t>
            </a:fld>
            <a:endParaRPr lang="en-US"/>
          </a:p>
        </p:txBody>
      </p:sp>
    </p:spTree>
    <p:extLst>
      <p:ext uri="{BB962C8B-B14F-4D97-AF65-F5344CB8AC3E}">
        <p14:creationId xmlns:p14="http://schemas.microsoft.com/office/powerpoint/2010/main" val="3622775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Education significantly impacts the prevalence of Type 2 Diabetes in Texas. Compared to people with higher levels of education, those with lower levels of education are more likely to acquire Diabetes Mellitus II.</a:t>
            </a:r>
          </a:p>
          <a:p>
            <a:r>
              <a:rPr lang="en-US" sz="1200" kern="1200" dirty="0" smtClean="0">
                <a:solidFill>
                  <a:schemeClr val="tx1"/>
                </a:solidFill>
                <a:effectLst/>
                <a:latin typeface="+mn-lt"/>
                <a:ea typeface="+mn-ea"/>
                <a:cs typeface="+mn-cs"/>
              </a:rPr>
              <a:t>Texas has a graduation rate of 89%, which is lower than the national average. For persons with lower levels of education, it may be more challenging to prevent and effectively manage Diabetes Mellitus II due to a lack of access to health services and information.</a:t>
            </a:r>
          </a:p>
          <a:p>
            <a:r>
              <a:rPr lang="en-US" sz="1200" kern="1200" dirty="0" smtClean="0">
                <a:solidFill>
                  <a:schemeClr val="tx1"/>
                </a:solidFill>
                <a:effectLst/>
                <a:latin typeface="+mn-lt"/>
                <a:ea typeface="+mn-ea"/>
                <a:cs typeface="+mn-cs"/>
              </a:rPr>
              <a:t>In addition, socioeconomic position and education are closely interrelated, with a greater level of education typically associated with higher salaries, improved access to healthcare, and healthier dietary options. Those with lesser levels of education may have more difficulty gaining access to healthcare and effectively managing their Diabetes, which could affect the prevalence of Diabetes Mellitus II.</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prevention and management of Diabetes Mellitus II in at-risk populations may benefit from increased access to healthcare and education. Those with the condition may benefit from efforts to enhance access to health care and nutritious meals.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9</a:t>
            </a:fld>
            <a:endParaRPr lang="en-US"/>
          </a:p>
        </p:txBody>
      </p:sp>
    </p:spTree>
    <p:extLst>
      <p:ext uri="{BB962C8B-B14F-4D97-AF65-F5344CB8AC3E}">
        <p14:creationId xmlns:p14="http://schemas.microsoft.com/office/powerpoint/2010/main" val="125846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 racial/ethnic groups are more likely than others to develop type 2 diabetes, according to studies. Hispanic Texans have a greater prevalence of diabetes compared to white Texans who are not of Hispanic heritage. Non-Hispanic whites are more likely to get diabetes, but so are people of color (particularly African Americans, Native Americans, and Asian Americans).</a:t>
            </a:r>
          </a:p>
          <a:p>
            <a:r>
              <a:rPr lang="en-US" sz="1200" kern="1200" dirty="0" smtClean="0">
                <a:solidFill>
                  <a:schemeClr val="tx1"/>
                </a:solidFill>
                <a:effectLst/>
                <a:latin typeface="+mn-lt"/>
                <a:ea typeface="+mn-ea"/>
                <a:cs typeface="+mn-cs"/>
              </a:rPr>
              <a:t>Texas has one of the highest rates of obesity in the country, and obesity is a major risk factor for type 2 diabetes. According to the Centers for Disease Control and Prevention, the obesity rate in Texas in 2019 was 33.7%</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Xie</a:t>
            </a:r>
            <a:r>
              <a:rPr lang="en-US" sz="1200" kern="1200" dirty="0" smtClean="0">
                <a:solidFill>
                  <a:schemeClr val="tx1"/>
                </a:solidFill>
                <a:effectLst/>
                <a:latin typeface="+mn-lt"/>
                <a:ea typeface="+mn-ea"/>
                <a:cs typeface="+mn-cs"/>
              </a:rPr>
              <a:t> et al., 2020). Insulin resistance raises the likelihood of developing type 2 diabetes, and being overweight or obese makes insulin resistance worse.</a:t>
            </a:r>
          </a:p>
          <a:p>
            <a:r>
              <a:rPr lang="en-US" sz="1200" kern="1200" dirty="0" smtClean="0">
                <a:solidFill>
                  <a:schemeClr val="tx1"/>
                </a:solidFill>
                <a:effectLst/>
                <a:latin typeface="+mn-lt"/>
                <a:ea typeface="+mn-ea"/>
                <a:cs typeface="+mn-cs"/>
              </a:rPr>
              <a:t>Lack of physical activity or sedentary behavior is another key risk factor for type 2 diabetes mellitus. Texans spend considerable time at their workstations, yet driving is also prevalent in this state. Inactivity raises the likelihood of acquiring diabetes by causing weight gain and insulin resistance.</a:t>
            </a:r>
          </a:p>
          <a:p>
            <a:r>
              <a:rPr lang="en-US" sz="1200" kern="1200" dirty="0" smtClean="0">
                <a:solidFill>
                  <a:schemeClr val="tx1"/>
                </a:solidFill>
                <a:effectLst/>
                <a:latin typeface="+mn-lt"/>
                <a:ea typeface="+mn-ea"/>
                <a:cs typeface="+mn-cs"/>
              </a:rPr>
              <a:t>Important risk factors for type 2 diabetes include age and a family history of the condition. The high diabetes prevalence in Texas can be largely attributed to the state's huge geriatric population. If diabetes runs in a person's family, he or she has an increased risk of having the disease. A large proportion of families in Texas have a history of diabetes, which adds to the high prevalence of the condition there.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C93430-CB7B-44AC-B763-C4AE1C997F82}" type="slidenum">
              <a:rPr lang="en-US" smtClean="0"/>
              <a:t>10</a:t>
            </a:fld>
            <a:endParaRPr lang="en-US"/>
          </a:p>
        </p:txBody>
      </p:sp>
    </p:spTree>
    <p:extLst>
      <p:ext uri="{BB962C8B-B14F-4D97-AF65-F5344CB8AC3E}">
        <p14:creationId xmlns:p14="http://schemas.microsoft.com/office/powerpoint/2010/main" val="3672590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549C859-2386-4A70-A69D-9DE751A967A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13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124307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507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916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179905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9808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24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22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09506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4566C-8B48-48F5-AD7D-F28DA12AFD1E}"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9C859-2386-4A70-A69D-9DE751A967A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952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34566C-8B48-48F5-AD7D-F28DA12AFD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00936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34566C-8B48-48F5-AD7D-F28DA12AFD1E}" type="datetimeFigureOut">
              <a:rPr lang="en-US" smtClean="0"/>
              <a:t>3/5/2023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9C859-2386-4A70-A69D-9DE751A967A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85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34566C-8B48-48F5-AD7D-F28DA12AFD1E}" type="datetimeFigureOut">
              <a:rPr lang="en-US" smtClean="0"/>
              <a:t>3/5/2023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9C859-2386-4A70-A69D-9DE751A967A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44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4566C-8B48-48F5-AD7D-F28DA12AFD1E}" type="datetimeFigureOut">
              <a:rPr lang="en-US" smtClean="0"/>
              <a:t>3/5/2023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280178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27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4566C-8B48-48F5-AD7D-F28DA12AFD1E}" type="datetimeFigureOut">
              <a:rPr lang="en-US" smtClean="0"/>
              <a:t>3/5/2023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9C859-2386-4A70-A69D-9DE751A967A3}" type="slidenum">
              <a:rPr lang="en-US" smtClean="0"/>
              <a:t>‹#›</a:t>
            </a:fld>
            <a:endParaRPr lang="en-US"/>
          </a:p>
        </p:txBody>
      </p:sp>
    </p:spTree>
    <p:extLst>
      <p:ext uri="{BB962C8B-B14F-4D97-AF65-F5344CB8AC3E}">
        <p14:creationId xmlns:p14="http://schemas.microsoft.com/office/powerpoint/2010/main" val="3613619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34566C-8B48-48F5-AD7D-F28DA12AFD1E}" type="datetimeFigureOut">
              <a:rPr lang="en-US" smtClean="0"/>
              <a:t>3/5/2023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49C859-2386-4A70-A69D-9DE751A967A3}" type="slidenum">
              <a:rPr lang="en-US" smtClean="0"/>
              <a:t>‹#›</a:t>
            </a:fld>
            <a:endParaRPr lang="en-US"/>
          </a:p>
        </p:txBody>
      </p:sp>
    </p:spTree>
    <p:extLst>
      <p:ext uri="{BB962C8B-B14F-4D97-AF65-F5344CB8AC3E}">
        <p14:creationId xmlns:p14="http://schemas.microsoft.com/office/powerpoint/2010/main" val="2563931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t>Community Assessment</a:t>
            </a:r>
            <a:endParaRPr lang="en-US" sz="4400" b="1" dirty="0"/>
          </a:p>
        </p:txBody>
      </p:sp>
      <p:sp>
        <p:nvSpPr>
          <p:cNvPr id="3" name="Subtitle 2"/>
          <p:cNvSpPr>
            <a:spLocks noGrp="1"/>
          </p:cNvSpPr>
          <p:nvPr>
            <p:ph type="subTitle" idx="1"/>
          </p:nvPr>
        </p:nvSpPr>
        <p:spPr/>
        <p:txBody>
          <a:bodyPr/>
          <a:lstStyle/>
          <a:p>
            <a:r>
              <a:rPr lang="en-US" dirty="0" smtClean="0"/>
              <a:t>Student’s Name</a:t>
            </a:r>
          </a:p>
          <a:p>
            <a:r>
              <a:rPr lang="en-US" dirty="0" smtClean="0"/>
              <a:t>Institutional Affiliation</a:t>
            </a:r>
            <a:endParaRPr lang="en-US" dirty="0"/>
          </a:p>
        </p:txBody>
      </p:sp>
    </p:spTree>
    <p:extLst>
      <p:ext uri="{BB962C8B-B14F-4D97-AF65-F5344CB8AC3E}">
        <p14:creationId xmlns:p14="http://schemas.microsoft.com/office/powerpoint/2010/main" val="372745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Ethnic and Phenomenological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06568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0636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Social Interactions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06795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68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Goals and Interests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059625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515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Summary </a:t>
            </a:r>
            <a:r>
              <a:rPr lang="en-US" b="1" dirty="0">
                <a:solidFill>
                  <a:schemeClr val="tx1"/>
                </a:solidFill>
              </a:rPr>
              <a:t>of </a:t>
            </a:r>
            <a:r>
              <a:rPr lang="en-US" b="1" dirty="0" smtClean="0">
                <a:solidFill>
                  <a:schemeClr val="tx1"/>
                </a:solidFill>
              </a:rPr>
              <a:t>Community </a:t>
            </a:r>
            <a:r>
              <a:rPr lang="en-US" b="1" dirty="0">
                <a:solidFill>
                  <a:schemeClr val="tx1"/>
                </a:solidFill>
              </a:rPr>
              <a:t>A</a:t>
            </a:r>
            <a:r>
              <a:rPr lang="en-US" b="1" dirty="0" smtClean="0">
                <a:solidFill>
                  <a:schemeClr val="tx1"/>
                </a:solidFill>
              </a:rPr>
              <a:t>ssessment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71455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35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Areas of Improvement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339081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563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923356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380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085155"/>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33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References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Flores</a:t>
            </a:r>
            <a:r>
              <a:rPr lang="en-US" dirty="0"/>
              <a:t>, N. M., </a:t>
            </a:r>
            <a:r>
              <a:rPr lang="en-US" dirty="0" err="1"/>
              <a:t>McBrien</a:t>
            </a:r>
            <a:r>
              <a:rPr lang="en-US" dirty="0"/>
              <a:t>, H., Do, V., Kiang, M. V., </a:t>
            </a:r>
            <a:r>
              <a:rPr lang="en-US" dirty="0" err="1"/>
              <a:t>Schlegelmilch</a:t>
            </a:r>
            <a:r>
              <a:rPr lang="en-US" dirty="0"/>
              <a:t>, J., &amp; Casey, J. A. (2022). The 2021 Texas Power Crisis: distribution, duration, and disparities. </a:t>
            </a:r>
            <a:r>
              <a:rPr lang="en-US" i="1" dirty="0"/>
              <a:t>Journal of Exposure Science &amp; Environmental Epidemiology</a:t>
            </a:r>
            <a:r>
              <a:rPr lang="en-US" dirty="0"/>
              <a:t>, 1–11. https://doi.org/10.1038/s41370-022-00462-5</a:t>
            </a:r>
          </a:p>
          <a:p>
            <a:r>
              <a:rPr lang="en-US" dirty="0"/>
              <a:t>Long Parma, D., Schmidt, S., Muñoz, E., &amp; Ramirez, A. G. (2021). Gastric adenocarcinoma burden and late‐stage diagnosis in Latino and non‐Latino populations in the United States and Texas, during 2004–2016: A multilevel analysis. </a:t>
            </a:r>
            <a:r>
              <a:rPr lang="en-US" i="1" dirty="0"/>
              <a:t>Cancer Medicine</a:t>
            </a:r>
            <a:r>
              <a:rPr lang="en-US" dirty="0"/>
              <a:t>, </a:t>
            </a:r>
            <a:r>
              <a:rPr lang="en-US" i="1" dirty="0"/>
              <a:t>10</a:t>
            </a:r>
            <a:r>
              <a:rPr lang="en-US" dirty="0"/>
              <a:t>(18), 6468–6479. https://doi.org/10.1002/cam4.4175</a:t>
            </a:r>
          </a:p>
          <a:p>
            <a:r>
              <a:rPr lang="en-US" dirty="0"/>
              <a:t>Powers, M. A., </a:t>
            </a:r>
            <a:r>
              <a:rPr lang="en-US" dirty="0" err="1"/>
              <a:t>Bardsley</a:t>
            </a:r>
            <a:r>
              <a:rPr lang="en-US" dirty="0"/>
              <a:t>, J. K., Cypress, M., </a:t>
            </a:r>
            <a:r>
              <a:rPr lang="en-US" dirty="0" err="1"/>
              <a:t>Funnell</a:t>
            </a:r>
            <a:r>
              <a:rPr lang="en-US" dirty="0"/>
              <a:t>, M. M., Harms, D., Hess-</a:t>
            </a:r>
            <a:r>
              <a:rPr lang="en-US" dirty="0" err="1"/>
              <a:t>Fischl</a:t>
            </a:r>
            <a:r>
              <a:rPr lang="en-US" dirty="0"/>
              <a:t>, A., Hooks, B., Isaacs, D., Mandel, E. D., </a:t>
            </a:r>
            <a:r>
              <a:rPr lang="en-US" dirty="0" err="1"/>
              <a:t>Maryniuk</a:t>
            </a:r>
            <a:r>
              <a:rPr lang="en-US" dirty="0"/>
              <a:t>, M. D., Norton, A., Rinker, J., </a:t>
            </a:r>
            <a:r>
              <a:rPr lang="en-US" dirty="0" err="1"/>
              <a:t>Siminerio</a:t>
            </a:r>
            <a:r>
              <a:rPr lang="en-US" dirty="0"/>
              <a:t>, L. M., &amp; </a:t>
            </a:r>
            <a:r>
              <a:rPr lang="en-US" dirty="0" err="1"/>
              <a:t>Uelmen</a:t>
            </a:r>
            <a:r>
              <a:rPr lang="en-US" dirty="0"/>
              <a:t>, S. (2020). Diabetes Self-management Education and Support in Adults With Type 2 Diabetes: A Consensus Report of the American Diabetes Association, the Association of Diabetes Care and Education Specialists, the Academy of Nutrition and Dietetics, the American Academy of Family Physicians, the American Academy of PAs, the American Association of Nurse Practitioners, and the American Pharmacists Association. </a:t>
            </a:r>
            <a:r>
              <a:rPr lang="en-US" i="1" dirty="0"/>
              <a:t>Diabetes Care</a:t>
            </a:r>
            <a:r>
              <a:rPr lang="en-US" dirty="0"/>
              <a:t>, </a:t>
            </a:r>
            <a:r>
              <a:rPr lang="en-US" i="1" dirty="0"/>
              <a:t>43</a:t>
            </a:r>
            <a:r>
              <a:rPr lang="en-US" dirty="0"/>
              <a:t>(7), dci200023. https://</a:t>
            </a:r>
            <a:r>
              <a:rPr lang="en-US" dirty="0" smtClean="0"/>
              <a:t>doi.org/10.2337/dci20-0023</a:t>
            </a:r>
            <a:endParaRPr lang="en-US" dirty="0"/>
          </a:p>
        </p:txBody>
      </p:sp>
    </p:spTree>
    <p:extLst>
      <p:ext uri="{BB962C8B-B14F-4D97-AF65-F5344CB8AC3E}">
        <p14:creationId xmlns:p14="http://schemas.microsoft.com/office/powerpoint/2010/main" val="407846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fontScale="92500"/>
          </a:bodyPr>
          <a:lstStyle/>
          <a:p>
            <a:r>
              <a:rPr lang="en-US" dirty="0" err="1"/>
              <a:t>Sheladia</a:t>
            </a:r>
            <a:r>
              <a:rPr lang="en-US" dirty="0"/>
              <a:t>, S., &amp; Reddy, P. H. (2021). Age-Related Chronic Diseases and Alzheimer’s Disease in Texas: A Hispanic Focused Study. </a:t>
            </a:r>
            <a:r>
              <a:rPr lang="en-US" i="1" dirty="0"/>
              <a:t>Journal of Alzheimer’s Disease Reports</a:t>
            </a:r>
            <a:r>
              <a:rPr lang="en-US" dirty="0"/>
              <a:t>, </a:t>
            </a:r>
            <a:r>
              <a:rPr lang="en-US" i="1" dirty="0"/>
              <a:t>5</a:t>
            </a:r>
            <a:r>
              <a:rPr lang="en-US" dirty="0"/>
              <a:t>(1), 121–133. https://doi.org/10.3233/adr-200277</a:t>
            </a:r>
          </a:p>
          <a:p>
            <a:r>
              <a:rPr lang="en-US" dirty="0" err="1"/>
              <a:t>Xie</a:t>
            </a:r>
            <a:r>
              <a:rPr lang="en-US" dirty="0"/>
              <a:t>, Z., Liu, K., Or, C., Chen, J., Yan, M., &amp; Wang, H. (2020). An examination of the socio-demographic correlates of patient adherence to self-management behaviors and the mediating roles of health attitudes and self-efficacy among patients with coexisting type 2 diabetes and hypertension. </a:t>
            </a:r>
            <a:r>
              <a:rPr lang="en-US" i="1" dirty="0"/>
              <a:t>BMC Public Health</a:t>
            </a:r>
            <a:r>
              <a:rPr lang="en-US" dirty="0"/>
              <a:t>, </a:t>
            </a:r>
            <a:r>
              <a:rPr lang="en-US" i="1" dirty="0"/>
              <a:t>20</a:t>
            </a:r>
            <a:r>
              <a:rPr lang="en-US" dirty="0"/>
              <a:t>(1). https://doi.org/10.1186/s12889-020-09274-4</a:t>
            </a:r>
          </a:p>
          <a:p>
            <a:endParaRPr lang="en-US" dirty="0"/>
          </a:p>
        </p:txBody>
      </p:sp>
    </p:spTree>
    <p:extLst>
      <p:ext uri="{BB962C8B-B14F-4D97-AF65-F5344CB8AC3E}">
        <p14:creationId xmlns:p14="http://schemas.microsoft.com/office/powerpoint/2010/main" val="33650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70205738"/>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2503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 Questions</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1030493"/>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22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Interview Responses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079277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85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Description of Community</a:t>
            </a:r>
            <a:br>
              <a:rPr lang="en-US" b="1" dirty="0"/>
            </a:br>
            <a:r>
              <a:rPr lang="en-US" b="1" dirty="0"/>
              <a:t>Challenges Identified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154926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50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The People and Geographic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7137530"/>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204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Geopolitical 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048297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05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Financial </a:t>
            </a:r>
            <a:r>
              <a:rPr lang="en-US" b="1" dirty="0"/>
              <a:t>Features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6235071"/>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135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Educational Features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747379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55920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234</TotalTime>
  <Words>4257</Words>
  <Application>Microsoft Office PowerPoint</Application>
  <PresentationFormat>Widescreen</PresentationFormat>
  <Paragraphs>184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Garamond</vt:lpstr>
      <vt:lpstr>Organic</vt:lpstr>
      <vt:lpstr>Community Assessment</vt:lpstr>
      <vt:lpstr>Outline</vt:lpstr>
      <vt:lpstr>Interview Questions</vt:lpstr>
      <vt:lpstr>Interview Responses</vt:lpstr>
      <vt:lpstr>Description of Community Challenges Identified</vt:lpstr>
      <vt:lpstr>The People and Geographic Features</vt:lpstr>
      <vt:lpstr>Geopolitical Features</vt:lpstr>
      <vt:lpstr>Financial Features</vt:lpstr>
      <vt:lpstr>Educational Features</vt:lpstr>
      <vt:lpstr>Ethnic and Phenomenological Features</vt:lpstr>
      <vt:lpstr>Social Interactions Features</vt:lpstr>
      <vt:lpstr>Common Goals and Interests</vt:lpstr>
      <vt:lpstr>Summary of Community Assessment</vt:lpstr>
      <vt:lpstr>Areas of Improvement</vt:lpstr>
      <vt:lpstr>Cont’</vt:lpstr>
      <vt:lpstr>Conclusion</vt:lpstr>
      <vt:lpstr>References</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2023-03-04T12:18:56Z</dcterms:created>
  <dcterms:modified xsi:type="dcterms:W3CDTF">2023-03-05T12:29:14Z</dcterms:modified>
</cp:coreProperties>
</file>