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5.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4434" autoAdjust="0"/>
  </p:normalViewPr>
  <p:slideViewPr>
    <p:cSldViewPr snapToGrid="0">
      <p:cViewPr varScale="1">
        <p:scale>
          <a:sx n="74" d="100"/>
          <a:sy n="74" d="100"/>
        </p:scale>
        <p:origin x="5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DBA56E-5996-4738-96BA-2EE9D524E6B9}" type="doc">
      <dgm:prSet loTypeId="urn:microsoft.com/office/officeart/2005/8/layout/hierarchy3" loCatId="hierarchy" qsTypeId="urn:microsoft.com/office/officeart/2005/8/quickstyle/simple1" qsCatId="simple" csTypeId="urn:microsoft.com/office/officeart/2005/8/colors/colorful3" csCatId="colorful" phldr="1"/>
      <dgm:spPr/>
      <dgm:t>
        <a:bodyPr/>
        <a:lstStyle/>
        <a:p>
          <a:endParaRPr lang="en-US"/>
        </a:p>
      </dgm:t>
    </dgm:pt>
    <dgm:pt modelId="{225F88B4-141A-4516-BCEB-11F7BA3866CB}">
      <dgm:prSet/>
      <dgm:spPr/>
      <dgm:t>
        <a:bodyPr/>
        <a:lstStyle/>
        <a:p>
          <a:pPr rtl="0"/>
          <a:r>
            <a:rPr lang="en-US" dirty="0" smtClean="0"/>
            <a:t>The interview questions were related to Diabetes Mellitus in Texas.</a:t>
          </a:r>
          <a:endParaRPr lang="en-US" dirty="0"/>
        </a:p>
      </dgm:t>
    </dgm:pt>
    <dgm:pt modelId="{3B3093BA-9EBE-4752-8DC7-61607ED7E518}" type="parTrans" cxnId="{21555962-B2A3-40C5-A180-616EB63D09DF}">
      <dgm:prSet/>
      <dgm:spPr/>
      <dgm:t>
        <a:bodyPr/>
        <a:lstStyle/>
        <a:p>
          <a:endParaRPr lang="en-US"/>
        </a:p>
      </dgm:t>
    </dgm:pt>
    <dgm:pt modelId="{38A5BD65-931C-4EBD-B1F0-343493AC2761}" type="sibTrans" cxnId="{21555962-B2A3-40C5-A180-616EB63D09DF}">
      <dgm:prSet/>
      <dgm:spPr/>
      <dgm:t>
        <a:bodyPr/>
        <a:lstStyle/>
        <a:p>
          <a:endParaRPr lang="en-US"/>
        </a:p>
      </dgm:t>
    </dgm:pt>
    <dgm:pt modelId="{6D522562-EC2D-4925-A194-5BEB2E21117D}">
      <dgm:prSet/>
      <dgm:spPr/>
      <dgm:t>
        <a:bodyPr/>
        <a:lstStyle/>
        <a:p>
          <a:pPr rtl="0"/>
          <a:r>
            <a:rPr lang="en-US" dirty="0" smtClean="0"/>
            <a:t>Included topics such as the prevalence of the disease, the impact on health outcomes, public health interventions and policies, barriers and challenges in addressing the disease, and strategies for improving education and awareness.</a:t>
          </a:r>
          <a:endParaRPr lang="en-US" dirty="0"/>
        </a:p>
      </dgm:t>
    </dgm:pt>
    <dgm:pt modelId="{1DD2C80E-2D35-43F5-AD8D-891F25CD120E}" type="parTrans" cxnId="{020FFAB8-9E93-4DC9-AE1C-7C209271E4BA}">
      <dgm:prSet/>
      <dgm:spPr/>
      <dgm:t>
        <a:bodyPr/>
        <a:lstStyle/>
        <a:p>
          <a:endParaRPr lang="en-US"/>
        </a:p>
      </dgm:t>
    </dgm:pt>
    <dgm:pt modelId="{03F8DADC-B962-4526-A4E1-938EF8FCBC92}" type="sibTrans" cxnId="{020FFAB8-9E93-4DC9-AE1C-7C209271E4BA}">
      <dgm:prSet/>
      <dgm:spPr/>
      <dgm:t>
        <a:bodyPr/>
        <a:lstStyle/>
        <a:p>
          <a:endParaRPr lang="en-US"/>
        </a:p>
      </dgm:t>
    </dgm:pt>
    <dgm:pt modelId="{DAA1ED52-06EF-43A5-9130-98204C30D4FC}" type="pres">
      <dgm:prSet presAssocID="{C8DBA56E-5996-4738-96BA-2EE9D524E6B9}" presName="diagram" presStyleCnt="0">
        <dgm:presLayoutVars>
          <dgm:chPref val="1"/>
          <dgm:dir/>
          <dgm:animOne val="branch"/>
          <dgm:animLvl val="lvl"/>
          <dgm:resizeHandles/>
        </dgm:presLayoutVars>
      </dgm:prSet>
      <dgm:spPr/>
    </dgm:pt>
    <dgm:pt modelId="{5B5B5AE4-A552-4D7F-B4BC-E553E6E7AC0D}" type="pres">
      <dgm:prSet presAssocID="{225F88B4-141A-4516-BCEB-11F7BA3866CB}" presName="root" presStyleCnt="0"/>
      <dgm:spPr/>
    </dgm:pt>
    <dgm:pt modelId="{6D141781-64ED-41EC-9416-FCAF29525287}" type="pres">
      <dgm:prSet presAssocID="{225F88B4-141A-4516-BCEB-11F7BA3866CB}" presName="rootComposite" presStyleCnt="0"/>
      <dgm:spPr/>
    </dgm:pt>
    <dgm:pt modelId="{4E270731-ABFC-4068-95D7-82DDE9791A74}" type="pres">
      <dgm:prSet presAssocID="{225F88B4-141A-4516-BCEB-11F7BA3866CB}" presName="rootText" presStyleLbl="node1" presStyleIdx="0" presStyleCnt="2"/>
      <dgm:spPr/>
    </dgm:pt>
    <dgm:pt modelId="{676BEE68-A26E-4F5D-9F8A-E72BC9644B84}" type="pres">
      <dgm:prSet presAssocID="{225F88B4-141A-4516-BCEB-11F7BA3866CB}" presName="rootConnector" presStyleLbl="node1" presStyleIdx="0" presStyleCnt="2"/>
      <dgm:spPr/>
    </dgm:pt>
    <dgm:pt modelId="{821C61D6-2931-48F9-B206-2BF00F6D343B}" type="pres">
      <dgm:prSet presAssocID="{225F88B4-141A-4516-BCEB-11F7BA3866CB}" presName="childShape" presStyleCnt="0"/>
      <dgm:spPr/>
    </dgm:pt>
    <dgm:pt modelId="{D193752F-1541-4351-832E-E49CE8844EFB}" type="pres">
      <dgm:prSet presAssocID="{6D522562-EC2D-4925-A194-5BEB2E21117D}" presName="root" presStyleCnt="0"/>
      <dgm:spPr/>
    </dgm:pt>
    <dgm:pt modelId="{A9CC8FB6-BAEC-4F52-A8BC-024701C2E0AF}" type="pres">
      <dgm:prSet presAssocID="{6D522562-EC2D-4925-A194-5BEB2E21117D}" presName="rootComposite" presStyleCnt="0"/>
      <dgm:spPr/>
    </dgm:pt>
    <dgm:pt modelId="{CAE93589-35C4-4359-B70B-526EEEBCA704}" type="pres">
      <dgm:prSet presAssocID="{6D522562-EC2D-4925-A194-5BEB2E21117D}" presName="rootText" presStyleLbl="node1" presStyleIdx="1" presStyleCnt="2" custScaleX="112050" custScaleY="128752"/>
      <dgm:spPr/>
    </dgm:pt>
    <dgm:pt modelId="{399EDC6C-0395-4526-BBF0-2C313D04C93F}" type="pres">
      <dgm:prSet presAssocID="{6D522562-EC2D-4925-A194-5BEB2E21117D}" presName="rootConnector" presStyleLbl="node1" presStyleIdx="1" presStyleCnt="2"/>
      <dgm:spPr/>
    </dgm:pt>
    <dgm:pt modelId="{5A8B54A5-F6A1-4962-ACC5-2D6C86810808}" type="pres">
      <dgm:prSet presAssocID="{6D522562-EC2D-4925-A194-5BEB2E21117D}" presName="childShape" presStyleCnt="0"/>
      <dgm:spPr/>
    </dgm:pt>
  </dgm:ptLst>
  <dgm:cxnLst>
    <dgm:cxn modelId="{129B7609-BDC6-41F1-9056-813FFA0D7132}" type="presOf" srcId="{C8DBA56E-5996-4738-96BA-2EE9D524E6B9}" destId="{DAA1ED52-06EF-43A5-9130-98204C30D4FC}" srcOrd="0" destOrd="0" presId="urn:microsoft.com/office/officeart/2005/8/layout/hierarchy3"/>
    <dgm:cxn modelId="{21555962-B2A3-40C5-A180-616EB63D09DF}" srcId="{C8DBA56E-5996-4738-96BA-2EE9D524E6B9}" destId="{225F88B4-141A-4516-BCEB-11F7BA3866CB}" srcOrd="0" destOrd="0" parTransId="{3B3093BA-9EBE-4752-8DC7-61607ED7E518}" sibTransId="{38A5BD65-931C-4EBD-B1F0-343493AC2761}"/>
    <dgm:cxn modelId="{049643F9-E990-4788-AE62-723FB0B12AFE}" type="presOf" srcId="{6D522562-EC2D-4925-A194-5BEB2E21117D}" destId="{CAE93589-35C4-4359-B70B-526EEEBCA704}" srcOrd="0" destOrd="0" presId="urn:microsoft.com/office/officeart/2005/8/layout/hierarchy3"/>
    <dgm:cxn modelId="{FCEE9FDE-3E5C-4E40-AF1A-84DC04AC7A16}" type="presOf" srcId="{225F88B4-141A-4516-BCEB-11F7BA3866CB}" destId="{676BEE68-A26E-4F5D-9F8A-E72BC9644B84}" srcOrd="1" destOrd="0" presId="urn:microsoft.com/office/officeart/2005/8/layout/hierarchy3"/>
    <dgm:cxn modelId="{8474E5A6-F7BE-4653-8F8E-E6A69E3EBF51}" type="presOf" srcId="{225F88B4-141A-4516-BCEB-11F7BA3866CB}" destId="{4E270731-ABFC-4068-95D7-82DDE9791A74}" srcOrd="0" destOrd="0" presId="urn:microsoft.com/office/officeart/2005/8/layout/hierarchy3"/>
    <dgm:cxn modelId="{020FFAB8-9E93-4DC9-AE1C-7C209271E4BA}" srcId="{C8DBA56E-5996-4738-96BA-2EE9D524E6B9}" destId="{6D522562-EC2D-4925-A194-5BEB2E21117D}" srcOrd="1" destOrd="0" parTransId="{1DD2C80E-2D35-43F5-AD8D-891F25CD120E}" sibTransId="{03F8DADC-B962-4526-A4E1-938EF8FCBC92}"/>
    <dgm:cxn modelId="{195DE9A6-B4D0-418F-853D-647A97BF93EB}" type="presOf" srcId="{6D522562-EC2D-4925-A194-5BEB2E21117D}" destId="{399EDC6C-0395-4526-BBF0-2C313D04C93F}" srcOrd="1" destOrd="0" presId="urn:microsoft.com/office/officeart/2005/8/layout/hierarchy3"/>
    <dgm:cxn modelId="{DCCCF476-A3E3-4EDE-98CA-B907E43D6440}" type="presParOf" srcId="{DAA1ED52-06EF-43A5-9130-98204C30D4FC}" destId="{5B5B5AE4-A552-4D7F-B4BC-E553E6E7AC0D}" srcOrd="0" destOrd="0" presId="urn:microsoft.com/office/officeart/2005/8/layout/hierarchy3"/>
    <dgm:cxn modelId="{4247CC07-2091-4E9E-945A-39A3B2B3AEC5}" type="presParOf" srcId="{5B5B5AE4-A552-4D7F-B4BC-E553E6E7AC0D}" destId="{6D141781-64ED-41EC-9416-FCAF29525287}" srcOrd="0" destOrd="0" presId="urn:microsoft.com/office/officeart/2005/8/layout/hierarchy3"/>
    <dgm:cxn modelId="{367DBA30-EA35-4E4B-B2EB-A92F36BFF96E}" type="presParOf" srcId="{6D141781-64ED-41EC-9416-FCAF29525287}" destId="{4E270731-ABFC-4068-95D7-82DDE9791A74}" srcOrd="0" destOrd="0" presId="urn:microsoft.com/office/officeart/2005/8/layout/hierarchy3"/>
    <dgm:cxn modelId="{315D6CC1-4DD7-427F-BE81-392435BC35D3}" type="presParOf" srcId="{6D141781-64ED-41EC-9416-FCAF29525287}" destId="{676BEE68-A26E-4F5D-9F8A-E72BC9644B84}" srcOrd="1" destOrd="0" presId="urn:microsoft.com/office/officeart/2005/8/layout/hierarchy3"/>
    <dgm:cxn modelId="{36533AF4-4533-4447-9956-887A3792DAE5}" type="presParOf" srcId="{5B5B5AE4-A552-4D7F-B4BC-E553E6E7AC0D}" destId="{821C61D6-2931-48F9-B206-2BF00F6D343B}" srcOrd="1" destOrd="0" presId="urn:microsoft.com/office/officeart/2005/8/layout/hierarchy3"/>
    <dgm:cxn modelId="{4BF85B1C-2647-4F55-8519-BEEE84B9A670}" type="presParOf" srcId="{DAA1ED52-06EF-43A5-9130-98204C30D4FC}" destId="{D193752F-1541-4351-832E-E49CE8844EFB}" srcOrd="1" destOrd="0" presId="urn:microsoft.com/office/officeart/2005/8/layout/hierarchy3"/>
    <dgm:cxn modelId="{0E2C8D4A-7CD4-4737-9311-0721FC1BD322}" type="presParOf" srcId="{D193752F-1541-4351-832E-E49CE8844EFB}" destId="{A9CC8FB6-BAEC-4F52-A8BC-024701C2E0AF}" srcOrd="0" destOrd="0" presId="urn:microsoft.com/office/officeart/2005/8/layout/hierarchy3"/>
    <dgm:cxn modelId="{8AC59849-EE58-4122-858A-56689E18B0C9}" type="presParOf" srcId="{A9CC8FB6-BAEC-4F52-A8BC-024701C2E0AF}" destId="{CAE93589-35C4-4359-B70B-526EEEBCA704}" srcOrd="0" destOrd="0" presId="urn:microsoft.com/office/officeart/2005/8/layout/hierarchy3"/>
    <dgm:cxn modelId="{D1CAF2C7-D3C8-4A5E-A65A-BFFA28D6F406}" type="presParOf" srcId="{A9CC8FB6-BAEC-4F52-A8BC-024701C2E0AF}" destId="{399EDC6C-0395-4526-BBF0-2C313D04C93F}" srcOrd="1" destOrd="0" presId="urn:microsoft.com/office/officeart/2005/8/layout/hierarchy3"/>
    <dgm:cxn modelId="{E5ADF310-5DA1-4EF4-8D91-20154CE67813}" type="presParOf" srcId="{D193752F-1541-4351-832E-E49CE8844EFB}" destId="{5A8B54A5-F6A1-4962-ACC5-2D6C86810808}"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74DDCA6-D41A-4432-9DD1-F05FBADCD511}"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n-US"/>
        </a:p>
      </dgm:t>
    </dgm:pt>
    <dgm:pt modelId="{E719C9B0-266A-41D9-B715-CC2B95DF5202}">
      <dgm:prSet/>
      <dgm:spPr/>
      <dgm:t>
        <a:bodyPr/>
        <a:lstStyle/>
        <a:p>
          <a:pPr rtl="0"/>
          <a:r>
            <a:rPr lang="en-US" smtClean="0"/>
            <a:t>Social support and access to resources Influence Diabetes management.</a:t>
          </a:r>
          <a:endParaRPr lang="en-US"/>
        </a:p>
      </dgm:t>
    </dgm:pt>
    <dgm:pt modelId="{F8C286D1-B136-4CAC-9D31-F96FD7AF0585}" type="parTrans" cxnId="{2B35E3A7-0E50-4DED-BD11-F4F9A35DEE7C}">
      <dgm:prSet/>
      <dgm:spPr/>
      <dgm:t>
        <a:bodyPr/>
        <a:lstStyle/>
        <a:p>
          <a:endParaRPr lang="en-US"/>
        </a:p>
      </dgm:t>
    </dgm:pt>
    <dgm:pt modelId="{C6CBBFC3-7C2B-441C-B7B7-D4CBAFDAA976}" type="sibTrans" cxnId="{2B35E3A7-0E50-4DED-BD11-F4F9A35DEE7C}">
      <dgm:prSet/>
      <dgm:spPr/>
      <dgm:t>
        <a:bodyPr/>
        <a:lstStyle/>
        <a:p>
          <a:endParaRPr lang="en-US"/>
        </a:p>
      </dgm:t>
    </dgm:pt>
    <dgm:pt modelId="{6A5BD464-E0FC-4409-813A-321A4D1C9D6E}">
      <dgm:prSet/>
      <dgm:spPr/>
      <dgm:t>
        <a:bodyPr/>
        <a:lstStyle/>
        <a:p>
          <a:pPr rtl="0"/>
          <a:r>
            <a:rPr lang="en-US" smtClean="0"/>
            <a:t>Examples- include family and community support systems, access to healthcare providers and resources, and participation in community programs and initiatives.</a:t>
          </a:r>
          <a:endParaRPr lang="en-US"/>
        </a:p>
      </dgm:t>
    </dgm:pt>
    <dgm:pt modelId="{D0D92663-6906-4586-BC5E-1EAE87EA9B5B}" type="parTrans" cxnId="{D51171A2-4F03-4CA7-8792-8AA104D2ACAD}">
      <dgm:prSet/>
      <dgm:spPr/>
      <dgm:t>
        <a:bodyPr/>
        <a:lstStyle/>
        <a:p>
          <a:endParaRPr lang="en-US"/>
        </a:p>
      </dgm:t>
    </dgm:pt>
    <dgm:pt modelId="{C48E56EF-C5A7-4AD8-B1A3-43CBBD6D7BB1}" type="sibTrans" cxnId="{D51171A2-4F03-4CA7-8792-8AA104D2ACAD}">
      <dgm:prSet/>
      <dgm:spPr/>
      <dgm:t>
        <a:bodyPr/>
        <a:lstStyle/>
        <a:p>
          <a:endParaRPr lang="en-US"/>
        </a:p>
      </dgm:t>
    </dgm:pt>
    <dgm:pt modelId="{1473C57E-1FB6-465F-8E0D-1C40D2137514}" type="pres">
      <dgm:prSet presAssocID="{674DDCA6-D41A-4432-9DD1-F05FBADCD511}" presName="linear" presStyleCnt="0">
        <dgm:presLayoutVars>
          <dgm:animLvl val="lvl"/>
          <dgm:resizeHandles val="exact"/>
        </dgm:presLayoutVars>
      </dgm:prSet>
      <dgm:spPr/>
    </dgm:pt>
    <dgm:pt modelId="{736D29F1-2B3E-4545-92AD-D352DECBD3ED}" type="pres">
      <dgm:prSet presAssocID="{E719C9B0-266A-41D9-B715-CC2B95DF5202}" presName="parentText" presStyleLbl="node1" presStyleIdx="0" presStyleCnt="2">
        <dgm:presLayoutVars>
          <dgm:chMax val="0"/>
          <dgm:bulletEnabled val="1"/>
        </dgm:presLayoutVars>
      </dgm:prSet>
      <dgm:spPr/>
    </dgm:pt>
    <dgm:pt modelId="{D72C0ED2-0598-495B-B43F-600A8F2B467D}" type="pres">
      <dgm:prSet presAssocID="{C6CBBFC3-7C2B-441C-B7B7-D4CBAFDAA976}" presName="spacer" presStyleCnt="0"/>
      <dgm:spPr/>
    </dgm:pt>
    <dgm:pt modelId="{1BEB465C-2F32-4885-9334-37A27F5BDC8F}" type="pres">
      <dgm:prSet presAssocID="{6A5BD464-E0FC-4409-813A-321A4D1C9D6E}" presName="parentText" presStyleLbl="node1" presStyleIdx="1" presStyleCnt="2">
        <dgm:presLayoutVars>
          <dgm:chMax val="0"/>
          <dgm:bulletEnabled val="1"/>
        </dgm:presLayoutVars>
      </dgm:prSet>
      <dgm:spPr/>
    </dgm:pt>
  </dgm:ptLst>
  <dgm:cxnLst>
    <dgm:cxn modelId="{D51171A2-4F03-4CA7-8792-8AA104D2ACAD}" srcId="{674DDCA6-D41A-4432-9DD1-F05FBADCD511}" destId="{6A5BD464-E0FC-4409-813A-321A4D1C9D6E}" srcOrd="1" destOrd="0" parTransId="{D0D92663-6906-4586-BC5E-1EAE87EA9B5B}" sibTransId="{C48E56EF-C5A7-4AD8-B1A3-43CBBD6D7BB1}"/>
    <dgm:cxn modelId="{2624E92D-5E41-46F4-8C09-F7F63D360B69}" type="presOf" srcId="{E719C9B0-266A-41D9-B715-CC2B95DF5202}" destId="{736D29F1-2B3E-4545-92AD-D352DECBD3ED}" srcOrd="0" destOrd="0" presId="urn:microsoft.com/office/officeart/2005/8/layout/vList2"/>
    <dgm:cxn modelId="{ACAE9C72-9235-4D36-AB94-68C7ACDC8C25}" type="presOf" srcId="{6A5BD464-E0FC-4409-813A-321A4D1C9D6E}" destId="{1BEB465C-2F32-4885-9334-37A27F5BDC8F}" srcOrd="0" destOrd="0" presId="urn:microsoft.com/office/officeart/2005/8/layout/vList2"/>
    <dgm:cxn modelId="{2B35E3A7-0E50-4DED-BD11-F4F9A35DEE7C}" srcId="{674DDCA6-D41A-4432-9DD1-F05FBADCD511}" destId="{E719C9B0-266A-41D9-B715-CC2B95DF5202}" srcOrd="0" destOrd="0" parTransId="{F8C286D1-B136-4CAC-9D31-F96FD7AF0585}" sibTransId="{C6CBBFC3-7C2B-441C-B7B7-D4CBAFDAA976}"/>
    <dgm:cxn modelId="{3C00D8DF-2EA6-43F4-8A42-6C1F1D992123}" type="presOf" srcId="{674DDCA6-D41A-4432-9DD1-F05FBADCD511}" destId="{1473C57E-1FB6-465F-8E0D-1C40D2137514}" srcOrd="0" destOrd="0" presId="urn:microsoft.com/office/officeart/2005/8/layout/vList2"/>
    <dgm:cxn modelId="{D87615D2-8914-4D40-9456-39517B26773D}" type="presParOf" srcId="{1473C57E-1FB6-465F-8E0D-1C40D2137514}" destId="{736D29F1-2B3E-4545-92AD-D352DECBD3ED}" srcOrd="0" destOrd="0" presId="urn:microsoft.com/office/officeart/2005/8/layout/vList2"/>
    <dgm:cxn modelId="{89DA59C8-C1EA-4274-A78D-734F983DF2F4}" type="presParOf" srcId="{1473C57E-1FB6-465F-8E0D-1C40D2137514}" destId="{D72C0ED2-0598-495B-B43F-600A8F2B467D}" srcOrd="1" destOrd="0" presId="urn:microsoft.com/office/officeart/2005/8/layout/vList2"/>
    <dgm:cxn modelId="{015F311B-71C4-4FB1-B0EA-52063CFE6ABC}" type="presParOf" srcId="{1473C57E-1FB6-465F-8E0D-1C40D2137514}" destId="{1BEB465C-2F32-4885-9334-37A27F5BDC8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8DF027E-D19C-45EF-89AE-D09F38D12743}"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US"/>
        </a:p>
      </dgm:t>
    </dgm:pt>
    <dgm:pt modelId="{32341E0E-F557-4DE3-9615-40601741BC85}">
      <dgm:prSet/>
      <dgm:spPr/>
      <dgm:t>
        <a:bodyPr/>
        <a:lstStyle/>
        <a:p>
          <a:pPr rtl="0"/>
          <a:r>
            <a:rPr lang="en-US" dirty="0" smtClean="0"/>
            <a:t>Shared goals and interests among individuals and communities in Texas may include;</a:t>
          </a:r>
          <a:endParaRPr lang="en-US" dirty="0"/>
        </a:p>
      </dgm:t>
    </dgm:pt>
    <dgm:pt modelId="{1163D784-B26D-40E7-9D6D-DB43AFF34DCB}" type="parTrans" cxnId="{FAAE0567-A173-4EF8-9229-19A399E64568}">
      <dgm:prSet/>
      <dgm:spPr/>
      <dgm:t>
        <a:bodyPr/>
        <a:lstStyle/>
        <a:p>
          <a:endParaRPr lang="en-US"/>
        </a:p>
      </dgm:t>
    </dgm:pt>
    <dgm:pt modelId="{C997B14B-6A25-458E-BA1E-FBEAAD17489A}" type="sibTrans" cxnId="{FAAE0567-A173-4EF8-9229-19A399E64568}">
      <dgm:prSet/>
      <dgm:spPr/>
      <dgm:t>
        <a:bodyPr/>
        <a:lstStyle/>
        <a:p>
          <a:endParaRPr lang="en-US"/>
        </a:p>
      </dgm:t>
    </dgm:pt>
    <dgm:pt modelId="{AE8F5A47-08A5-4CBF-B985-D54EDD091B2F}">
      <dgm:prSet/>
      <dgm:spPr/>
      <dgm:t>
        <a:bodyPr/>
        <a:lstStyle/>
        <a:p>
          <a:pPr rtl="0"/>
          <a:r>
            <a:rPr lang="en-US" smtClean="0"/>
            <a:t>improving overall health and well-being,</a:t>
          </a:r>
          <a:endParaRPr lang="en-US"/>
        </a:p>
      </dgm:t>
    </dgm:pt>
    <dgm:pt modelId="{F5E15271-6988-49D4-BE4D-2AFB74C069BC}" type="parTrans" cxnId="{490148AC-0BEA-47B4-801B-E10E3D3048D7}">
      <dgm:prSet/>
      <dgm:spPr/>
      <dgm:t>
        <a:bodyPr/>
        <a:lstStyle/>
        <a:p>
          <a:endParaRPr lang="en-US"/>
        </a:p>
      </dgm:t>
    </dgm:pt>
    <dgm:pt modelId="{3D4911C1-9D5B-435E-926C-3C389E82BDC3}" type="sibTrans" cxnId="{490148AC-0BEA-47B4-801B-E10E3D3048D7}">
      <dgm:prSet/>
      <dgm:spPr/>
      <dgm:t>
        <a:bodyPr/>
        <a:lstStyle/>
        <a:p>
          <a:endParaRPr lang="en-US"/>
        </a:p>
      </dgm:t>
    </dgm:pt>
    <dgm:pt modelId="{A63924B2-52E2-401D-9340-6CC65727A426}">
      <dgm:prSet/>
      <dgm:spPr/>
      <dgm:t>
        <a:bodyPr/>
        <a:lstStyle/>
        <a:p>
          <a:pPr rtl="0"/>
          <a:r>
            <a:rPr lang="en-US" smtClean="0"/>
            <a:t>preventing chronic diseases such as Diabetes Mellitus II,</a:t>
          </a:r>
          <a:endParaRPr lang="en-US"/>
        </a:p>
      </dgm:t>
    </dgm:pt>
    <dgm:pt modelId="{DC533DF1-DC85-436C-83A0-520E6F3AB5A9}" type="parTrans" cxnId="{E2D770E1-75A1-4C0D-9EA7-E6077AF01CF9}">
      <dgm:prSet/>
      <dgm:spPr/>
      <dgm:t>
        <a:bodyPr/>
        <a:lstStyle/>
        <a:p>
          <a:endParaRPr lang="en-US"/>
        </a:p>
      </dgm:t>
    </dgm:pt>
    <dgm:pt modelId="{0650CE97-E35F-403B-8BB5-44B1D742AD53}" type="sibTrans" cxnId="{E2D770E1-75A1-4C0D-9EA7-E6077AF01CF9}">
      <dgm:prSet/>
      <dgm:spPr/>
      <dgm:t>
        <a:bodyPr/>
        <a:lstStyle/>
        <a:p>
          <a:endParaRPr lang="en-US"/>
        </a:p>
      </dgm:t>
    </dgm:pt>
    <dgm:pt modelId="{724E9334-EB20-46F7-A234-B8AF4DCE85DF}">
      <dgm:prSet/>
      <dgm:spPr/>
      <dgm:t>
        <a:bodyPr/>
        <a:lstStyle/>
        <a:p>
          <a:pPr rtl="0"/>
          <a:r>
            <a:rPr lang="en-US" smtClean="0"/>
            <a:t>increasing access to healthcare and resources.</a:t>
          </a:r>
          <a:endParaRPr lang="en-US"/>
        </a:p>
      </dgm:t>
    </dgm:pt>
    <dgm:pt modelId="{B5D9455C-706A-408E-93AE-5628BEE487EE}" type="parTrans" cxnId="{B48AD1A7-B5AD-44A1-B2B3-CD23DBEBE9DA}">
      <dgm:prSet/>
      <dgm:spPr/>
      <dgm:t>
        <a:bodyPr/>
        <a:lstStyle/>
        <a:p>
          <a:endParaRPr lang="en-US"/>
        </a:p>
      </dgm:t>
    </dgm:pt>
    <dgm:pt modelId="{BCA6EE6D-91AB-453A-8F4E-28B4808E3FA4}" type="sibTrans" cxnId="{B48AD1A7-B5AD-44A1-B2B3-CD23DBEBE9DA}">
      <dgm:prSet/>
      <dgm:spPr/>
      <dgm:t>
        <a:bodyPr/>
        <a:lstStyle/>
        <a:p>
          <a:endParaRPr lang="en-US"/>
        </a:p>
      </dgm:t>
    </dgm:pt>
    <dgm:pt modelId="{44E78070-039D-4F9D-8069-6023FF60D3CD}" type="pres">
      <dgm:prSet presAssocID="{48DF027E-D19C-45EF-89AE-D09F38D12743}" presName="hierChild1" presStyleCnt="0">
        <dgm:presLayoutVars>
          <dgm:orgChart val="1"/>
          <dgm:chPref val="1"/>
          <dgm:dir/>
          <dgm:animOne val="branch"/>
          <dgm:animLvl val="lvl"/>
          <dgm:resizeHandles/>
        </dgm:presLayoutVars>
      </dgm:prSet>
      <dgm:spPr/>
    </dgm:pt>
    <dgm:pt modelId="{91772D79-D5CD-4539-8BFD-82E81FD37F93}" type="pres">
      <dgm:prSet presAssocID="{32341E0E-F557-4DE3-9615-40601741BC85}" presName="hierRoot1" presStyleCnt="0">
        <dgm:presLayoutVars>
          <dgm:hierBranch val="init"/>
        </dgm:presLayoutVars>
      </dgm:prSet>
      <dgm:spPr/>
    </dgm:pt>
    <dgm:pt modelId="{F325C1A8-F4D9-4556-A772-9E2EF6696939}" type="pres">
      <dgm:prSet presAssocID="{32341E0E-F557-4DE3-9615-40601741BC85}" presName="rootComposite1" presStyleCnt="0"/>
      <dgm:spPr/>
    </dgm:pt>
    <dgm:pt modelId="{85CF3468-1C70-4B3B-9D67-77272CD2DA58}" type="pres">
      <dgm:prSet presAssocID="{32341E0E-F557-4DE3-9615-40601741BC85}" presName="rootText1" presStyleLbl="node0" presStyleIdx="0" presStyleCnt="1" custScaleX="132114">
        <dgm:presLayoutVars>
          <dgm:chPref val="3"/>
        </dgm:presLayoutVars>
      </dgm:prSet>
      <dgm:spPr/>
    </dgm:pt>
    <dgm:pt modelId="{430ED63F-7359-4643-83C5-22D7D28FDADD}" type="pres">
      <dgm:prSet presAssocID="{32341E0E-F557-4DE3-9615-40601741BC85}" presName="rootConnector1" presStyleLbl="node1" presStyleIdx="0" presStyleCnt="0"/>
      <dgm:spPr/>
    </dgm:pt>
    <dgm:pt modelId="{3269BA69-A21F-497D-A618-D70F9DDC60D3}" type="pres">
      <dgm:prSet presAssocID="{32341E0E-F557-4DE3-9615-40601741BC85}" presName="hierChild2" presStyleCnt="0"/>
      <dgm:spPr/>
    </dgm:pt>
    <dgm:pt modelId="{5BE3A5C2-AEEF-409E-8C2A-1CE443BB89AB}" type="pres">
      <dgm:prSet presAssocID="{F5E15271-6988-49D4-BE4D-2AFB74C069BC}" presName="Name37" presStyleLbl="parChTrans1D2" presStyleIdx="0" presStyleCnt="3"/>
      <dgm:spPr/>
    </dgm:pt>
    <dgm:pt modelId="{B2D4F772-D8FC-4D91-B9A1-674D8382FD63}" type="pres">
      <dgm:prSet presAssocID="{AE8F5A47-08A5-4CBF-B985-D54EDD091B2F}" presName="hierRoot2" presStyleCnt="0">
        <dgm:presLayoutVars>
          <dgm:hierBranch val="init"/>
        </dgm:presLayoutVars>
      </dgm:prSet>
      <dgm:spPr/>
    </dgm:pt>
    <dgm:pt modelId="{60054522-F501-41B1-A587-8F6A5494BBAF}" type="pres">
      <dgm:prSet presAssocID="{AE8F5A47-08A5-4CBF-B985-D54EDD091B2F}" presName="rootComposite" presStyleCnt="0"/>
      <dgm:spPr/>
    </dgm:pt>
    <dgm:pt modelId="{74396A48-3A47-4DCF-A838-99F4ACADAF02}" type="pres">
      <dgm:prSet presAssocID="{AE8F5A47-08A5-4CBF-B985-D54EDD091B2F}" presName="rootText" presStyleLbl="node2" presStyleIdx="0" presStyleCnt="3">
        <dgm:presLayoutVars>
          <dgm:chPref val="3"/>
        </dgm:presLayoutVars>
      </dgm:prSet>
      <dgm:spPr/>
    </dgm:pt>
    <dgm:pt modelId="{6325F6F7-C1F2-4081-A784-FC861EDF6450}" type="pres">
      <dgm:prSet presAssocID="{AE8F5A47-08A5-4CBF-B985-D54EDD091B2F}" presName="rootConnector" presStyleLbl="node2" presStyleIdx="0" presStyleCnt="3"/>
      <dgm:spPr/>
    </dgm:pt>
    <dgm:pt modelId="{47329686-38FC-4D03-BC2F-B20C8D861F14}" type="pres">
      <dgm:prSet presAssocID="{AE8F5A47-08A5-4CBF-B985-D54EDD091B2F}" presName="hierChild4" presStyleCnt="0"/>
      <dgm:spPr/>
    </dgm:pt>
    <dgm:pt modelId="{E5CB0862-C393-4BD3-BF7D-38031AB66D21}" type="pres">
      <dgm:prSet presAssocID="{AE8F5A47-08A5-4CBF-B985-D54EDD091B2F}" presName="hierChild5" presStyleCnt="0"/>
      <dgm:spPr/>
    </dgm:pt>
    <dgm:pt modelId="{1EB5A5F7-B02F-463E-BE25-3CBF4FE1C624}" type="pres">
      <dgm:prSet presAssocID="{DC533DF1-DC85-436C-83A0-520E6F3AB5A9}" presName="Name37" presStyleLbl="parChTrans1D2" presStyleIdx="1" presStyleCnt="3"/>
      <dgm:spPr/>
    </dgm:pt>
    <dgm:pt modelId="{7D4B9985-D4A2-4E6E-8844-58801E4BFB8C}" type="pres">
      <dgm:prSet presAssocID="{A63924B2-52E2-401D-9340-6CC65727A426}" presName="hierRoot2" presStyleCnt="0">
        <dgm:presLayoutVars>
          <dgm:hierBranch val="init"/>
        </dgm:presLayoutVars>
      </dgm:prSet>
      <dgm:spPr/>
    </dgm:pt>
    <dgm:pt modelId="{A2A9CF93-F8D9-4D42-B948-3816D04F6AED}" type="pres">
      <dgm:prSet presAssocID="{A63924B2-52E2-401D-9340-6CC65727A426}" presName="rootComposite" presStyleCnt="0"/>
      <dgm:spPr/>
    </dgm:pt>
    <dgm:pt modelId="{9C67F4F4-808E-478F-AB56-EEA0FCAB702B}" type="pres">
      <dgm:prSet presAssocID="{A63924B2-52E2-401D-9340-6CC65727A426}" presName="rootText" presStyleLbl="node2" presStyleIdx="1" presStyleCnt="3">
        <dgm:presLayoutVars>
          <dgm:chPref val="3"/>
        </dgm:presLayoutVars>
      </dgm:prSet>
      <dgm:spPr/>
    </dgm:pt>
    <dgm:pt modelId="{0946E821-F9F2-4763-9969-92C5E267211C}" type="pres">
      <dgm:prSet presAssocID="{A63924B2-52E2-401D-9340-6CC65727A426}" presName="rootConnector" presStyleLbl="node2" presStyleIdx="1" presStyleCnt="3"/>
      <dgm:spPr/>
    </dgm:pt>
    <dgm:pt modelId="{852F1602-01D1-4A2B-A49B-6F9F1938C888}" type="pres">
      <dgm:prSet presAssocID="{A63924B2-52E2-401D-9340-6CC65727A426}" presName="hierChild4" presStyleCnt="0"/>
      <dgm:spPr/>
    </dgm:pt>
    <dgm:pt modelId="{B4A86B7A-5C04-4D52-9255-5FDFEF37AE27}" type="pres">
      <dgm:prSet presAssocID="{A63924B2-52E2-401D-9340-6CC65727A426}" presName="hierChild5" presStyleCnt="0"/>
      <dgm:spPr/>
    </dgm:pt>
    <dgm:pt modelId="{FA347D45-5A85-46B6-88C1-9B85BFD6FCC6}" type="pres">
      <dgm:prSet presAssocID="{B5D9455C-706A-408E-93AE-5628BEE487EE}" presName="Name37" presStyleLbl="parChTrans1D2" presStyleIdx="2" presStyleCnt="3"/>
      <dgm:spPr/>
    </dgm:pt>
    <dgm:pt modelId="{FE08CA46-6BD5-4DF0-97DA-3D38D52DB8E5}" type="pres">
      <dgm:prSet presAssocID="{724E9334-EB20-46F7-A234-B8AF4DCE85DF}" presName="hierRoot2" presStyleCnt="0">
        <dgm:presLayoutVars>
          <dgm:hierBranch val="init"/>
        </dgm:presLayoutVars>
      </dgm:prSet>
      <dgm:spPr/>
    </dgm:pt>
    <dgm:pt modelId="{68C83980-FCB1-4012-9946-DBF12DAC4CD5}" type="pres">
      <dgm:prSet presAssocID="{724E9334-EB20-46F7-A234-B8AF4DCE85DF}" presName="rootComposite" presStyleCnt="0"/>
      <dgm:spPr/>
    </dgm:pt>
    <dgm:pt modelId="{4A3B2FAC-E92E-4A5A-9D1A-A195FE065E25}" type="pres">
      <dgm:prSet presAssocID="{724E9334-EB20-46F7-A234-B8AF4DCE85DF}" presName="rootText" presStyleLbl="node2" presStyleIdx="2" presStyleCnt="3">
        <dgm:presLayoutVars>
          <dgm:chPref val="3"/>
        </dgm:presLayoutVars>
      </dgm:prSet>
      <dgm:spPr/>
    </dgm:pt>
    <dgm:pt modelId="{EAAF8008-231F-4DFD-BD6B-78D4D6C3F075}" type="pres">
      <dgm:prSet presAssocID="{724E9334-EB20-46F7-A234-B8AF4DCE85DF}" presName="rootConnector" presStyleLbl="node2" presStyleIdx="2" presStyleCnt="3"/>
      <dgm:spPr/>
    </dgm:pt>
    <dgm:pt modelId="{92B13390-B983-40DE-8EF1-0B38A8552B09}" type="pres">
      <dgm:prSet presAssocID="{724E9334-EB20-46F7-A234-B8AF4DCE85DF}" presName="hierChild4" presStyleCnt="0"/>
      <dgm:spPr/>
    </dgm:pt>
    <dgm:pt modelId="{8C4F48AA-7195-49D9-990E-72362B84A54B}" type="pres">
      <dgm:prSet presAssocID="{724E9334-EB20-46F7-A234-B8AF4DCE85DF}" presName="hierChild5" presStyleCnt="0"/>
      <dgm:spPr/>
    </dgm:pt>
    <dgm:pt modelId="{101ABCE1-FA27-4EDA-BC24-CBE89F04292E}" type="pres">
      <dgm:prSet presAssocID="{32341E0E-F557-4DE3-9615-40601741BC85}" presName="hierChild3" presStyleCnt="0"/>
      <dgm:spPr/>
    </dgm:pt>
  </dgm:ptLst>
  <dgm:cxnLst>
    <dgm:cxn modelId="{945DD72A-EEF9-4C90-93F1-0064E6FE807D}" type="presOf" srcId="{32341E0E-F557-4DE3-9615-40601741BC85}" destId="{85CF3468-1C70-4B3B-9D67-77272CD2DA58}" srcOrd="0" destOrd="0" presId="urn:microsoft.com/office/officeart/2005/8/layout/orgChart1"/>
    <dgm:cxn modelId="{490148AC-0BEA-47B4-801B-E10E3D3048D7}" srcId="{32341E0E-F557-4DE3-9615-40601741BC85}" destId="{AE8F5A47-08A5-4CBF-B985-D54EDD091B2F}" srcOrd="0" destOrd="0" parTransId="{F5E15271-6988-49D4-BE4D-2AFB74C069BC}" sibTransId="{3D4911C1-9D5B-435E-926C-3C389E82BDC3}"/>
    <dgm:cxn modelId="{6BCC463C-74D4-41AC-B762-BD0E11CD731B}" type="presOf" srcId="{32341E0E-F557-4DE3-9615-40601741BC85}" destId="{430ED63F-7359-4643-83C5-22D7D28FDADD}" srcOrd="1" destOrd="0" presId="urn:microsoft.com/office/officeart/2005/8/layout/orgChart1"/>
    <dgm:cxn modelId="{C1409FC8-49AE-412D-A7E4-9A7117B5E14F}" type="presOf" srcId="{AE8F5A47-08A5-4CBF-B985-D54EDD091B2F}" destId="{6325F6F7-C1F2-4081-A784-FC861EDF6450}" srcOrd="1" destOrd="0" presId="urn:microsoft.com/office/officeart/2005/8/layout/orgChart1"/>
    <dgm:cxn modelId="{83745655-4717-4616-B83F-446EF7356F9A}" type="presOf" srcId="{724E9334-EB20-46F7-A234-B8AF4DCE85DF}" destId="{EAAF8008-231F-4DFD-BD6B-78D4D6C3F075}" srcOrd="1" destOrd="0" presId="urn:microsoft.com/office/officeart/2005/8/layout/orgChart1"/>
    <dgm:cxn modelId="{B48AD1A7-B5AD-44A1-B2B3-CD23DBEBE9DA}" srcId="{32341E0E-F557-4DE3-9615-40601741BC85}" destId="{724E9334-EB20-46F7-A234-B8AF4DCE85DF}" srcOrd="2" destOrd="0" parTransId="{B5D9455C-706A-408E-93AE-5628BEE487EE}" sibTransId="{BCA6EE6D-91AB-453A-8F4E-28B4808E3FA4}"/>
    <dgm:cxn modelId="{D64CCDCE-E67C-4F68-B519-9C7AED84098C}" type="presOf" srcId="{A63924B2-52E2-401D-9340-6CC65727A426}" destId="{9C67F4F4-808E-478F-AB56-EEA0FCAB702B}" srcOrd="0" destOrd="0" presId="urn:microsoft.com/office/officeart/2005/8/layout/orgChart1"/>
    <dgm:cxn modelId="{02734467-7DC2-4413-A214-3C83908381D7}" type="presOf" srcId="{48DF027E-D19C-45EF-89AE-D09F38D12743}" destId="{44E78070-039D-4F9D-8069-6023FF60D3CD}" srcOrd="0" destOrd="0" presId="urn:microsoft.com/office/officeart/2005/8/layout/orgChart1"/>
    <dgm:cxn modelId="{54D5FA84-D427-4FF2-B799-C5312B9529FD}" type="presOf" srcId="{F5E15271-6988-49D4-BE4D-2AFB74C069BC}" destId="{5BE3A5C2-AEEF-409E-8C2A-1CE443BB89AB}" srcOrd="0" destOrd="0" presId="urn:microsoft.com/office/officeart/2005/8/layout/orgChart1"/>
    <dgm:cxn modelId="{DDC3ADC8-0D24-4FE3-B0F6-30A6570A2BCD}" type="presOf" srcId="{724E9334-EB20-46F7-A234-B8AF4DCE85DF}" destId="{4A3B2FAC-E92E-4A5A-9D1A-A195FE065E25}" srcOrd="0" destOrd="0" presId="urn:microsoft.com/office/officeart/2005/8/layout/orgChart1"/>
    <dgm:cxn modelId="{DB2E9F17-AC9A-4B99-8527-268EF3CF2B26}" type="presOf" srcId="{DC533DF1-DC85-436C-83A0-520E6F3AB5A9}" destId="{1EB5A5F7-B02F-463E-BE25-3CBF4FE1C624}" srcOrd="0" destOrd="0" presId="urn:microsoft.com/office/officeart/2005/8/layout/orgChart1"/>
    <dgm:cxn modelId="{A266A55B-FE12-453B-B6E7-DDB2E872B0AF}" type="presOf" srcId="{AE8F5A47-08A5-4CBF-B985-D54EDD091B2F}" destId="{74396A48-3A47-4DCF-A838-99F4ACADAF02}" srcOrd="0" destOrd="0" presId="urn:microsoft.com/office/officeart/2005/8/layout/orgChart1"/>
    <dgm:cxn modelId="{FAAE0567-A173-4EF8-9229-19A399E64568}" srcId="{48DF027E-D19C-45EF-89AE-D09F38D12743}" destId="{32341E0E-F557-4DE3-9615-40601741BC85}" srcOrd="0" destOrd="0" parTransId="{1163D784-B26D-40E7-9D6D-DB43AFF34DCB}" sibTransId="{C997B14B-6A25-458E-BA1E-FBEAAD17489A}"/>
    <dgm:cxn modelId="{682F7435-84E0-40E7-939C-A6CA5FB4AD64}" type="presOf" srcId="{A63924B2-52E2-401D-9340-6CC65727A426}" destId="{0946E821-F9F2-4763-9969-92C5E267211C}" srcOrd="1" destOrd="0" presId="urn:microsoft.com/office/officeart/2005/8/layout/orgChart1"/>
    <dgm:cxn modelId="{E2D770E1-75A1-4C0D-9EA7-E6077AF01CF9}" srcId="{32341E0E-F557-4DE3-9615-40601741BC85}" destId="{A63924B2-52E2-401D-9340-6CC65727A426}" srcOrd="1" destOrd="0" parTransId="{DC533DF1-DC85-436C-83A0-520E6F3AB5A9}" sibTransId="{0650CE97-E35F-403B-8BB5-44B1D742AD53}"/>
    <dgm:cxn modelId="{3B3DC4BD-4108-4E46-9469-CFB9E74BA519}" type="presOf" srcId="{B5D9455C-706A-408E-93AE-5628BEE487EE}" destId="{FA347D45-5A85-46B6-88C1-9B85BFD6FCC6}" srcOrd="0" destOrd="0" presId="urn:microsoft.com/office/officeart/2005/8/layout/orgChart1"/>
    <dgm:cxn modelId="{2A04D159-DB27-45C2-BB3C-12B34059A134}" type="presParOf" srcId="{44E78070-039D-4F9D-8069-6023FF60D3CD}" destId="{91772D79-D5CD-4539-8BFD-82E81FD37F93}" srcOrd="0" destOrd="0" presId="urn:microsoft.com/office/officeart/2005/8/layout/orgChart1"/>
    <dgm:cxn modelId="{CB04C14C-4CAE-4FF9-9794-4721065216CA}" type="presParOf" srcId="{91772D79-D5CD-4539-8BFD-82E81FD37F93}" destId="{F325C1A8-F4D9-4556-A772-9E2EF6696939}" srcOrd="0" destOrd="0" presId="urn:microsoft.com/office/officeart/2005/8/layout/orgChart1"/>
    <dgm:cxn modelId="{4ED468E0-FE81-46FC-BF82-ADAF3864716F}" type="presParOf" srcId="{F325C1A8-F4D9-4556-A772-9E2EF6696939}" destId="{85CF3468-1C70-4B3B-9D67-77272CD2DA58}" srcOrd="0" destOrd="0" presId="urn:microsoft.com/office/officeart/2005/8/layout/orgChart1"/>
    <dgm:cxn modelId="{42894E5B-EADF-4B88-931C-D39459CC8CDD}" type="presParOf" srcId="{F325C1A8-F4D9-4556-A772-9E2EF6696939}" destId="{430ED63F-7359-4643-83C5-22D7D28FDADD}" srcOrd="1" destOrd="0" presId="urn:microsoft.com/office/officeart/2005/8/layout/orgChart1"/>
    <dgm:cxn modelId="{FB127C9A-6137-44FA-AFE2-A839542A4DAD}" type="presParOf" srcId="{91772D79-D5CD-4539-8BFD-82E81FD37F93}" destId="{3269BA69-A21F-497D-A618-D70F9DDC60D3}" srcOrd="1" destOrd="0" presId="urn:microsoft.com/office/officeart/2005/8/layout/orgChart1"/>
    <dgm:cxn modelId="{D4AA58E0-1710-4ECE-9C30-4865AC6BD427}" type="presParOf" srcId="{3269BA69-A21F-497D-A618-D70F9DDC60D3}" destId="{5BE3A5C2-AEEF-409E-8C2A-1CE443BB89AB}" srcOrd="0" destOrd="0" presId="urn:microsoft.com/office/officeart/2005/8/layout/orgChart1"/>
    <dgm:cxn modelId="{ED3143D9-5C95-49C0-927F-7A98E9B62D43}" type="presParOf" srcId="{3269BA69-A21F-497D-A618-D70F9DDC60D3}" destId="{B2D4F772-D8FC-4D91-B9A1-674D8382FD63}" srcOrd="1" destOrd="0" presId="urn:microsoft.com/office/officeart/2005/8/layout/orgChart1"/>
    <dgm:cxn modelId="{C2038B6C-3AF5-4091-93FB-84FCC933A69C}" type="presParOf" srcId="{B2D4F772-D8FC-4D91-B9A1-674D8382FD63}" destId="{60054522-F501-41B1-A587-8F6A5494BBAF}" srcOrd="0" destOrd="0" presId="urn:microsoft.com/office/officeart/2005/8/layout/orgChart1"/>
    <dgm:cxn modelId="{BCD32E30-5D6C-43E7-8AEE-965CBF2E8DC1}" type="presParOf" srcId="{60054522-F501-41B1-A587-8F6A5494BBAF}" destId="{74396A48-3A47-4DCF-A838-99F4ACADAF02}" srcOrd="0" destOrd="0" presId="urn:microsoft.com/office/officeart/2005/8/layout/orgChart1"/>
    <dgm:cxn modelId="{6DC0A54D-BC36-4B08-97A6-A96B55DF009C}" type="presParOf" srcId="{60054522-F501-41B1-A587-8F6A5494BBAF}" destId="{6325F6F7-C1F2-4081-A784-FC861EDF6450}" srcOrd="1" destOrd="0" presId="urn:microsoft.com/office/officeart/2005/8/layout/orgChart1"/>
    <dgm:cxn modelId="{D32CA804-4452-4D2A-B4B3-7EAD4EB31F84}" type="presParOf" srcId="{B2D4F772-D8FC-4D91-B9A1-674D8382FD63}" destId="{47329686-38FC-4D03-BC2F-B20C8D861F14}" srcOrd="1" destOrd="0" presId="urn:microsoft.com/office/officeart/2005/8/layout/orgChart1"/>
    <dgm:cxn modelId="{E2AFF74B-3AEC-4ADB-977A-5547FDF1458F}" type="presParOf" srcId="{B2D4F772-D8FC-4D91-B9A1-674D8382FD63}" destId="{E5CB0862-C393-4BD3-BF7D-38031AB66D21}" srcOrd="2" destOrd="0" presId="urn:microsoft.com/office/officeart/2005/8/layout/orgChart1"/>
    <dgm:cxn modelId="{008DA367-E7BE-4D45-B57B-D591752A1EBD}" type="presParOf" srcId="{3269BA69-A21F-497D-A618-D70F9DDC60D3}" destId="{1EB5A5F7-B02F-463E-BE25-3CBF4FE1C624}" srcOrd="2" destOrd="0" presId="urn:microsoft.com/office/officeart/2005/8/layout/orgChart1"/>
    <dgm:cxn modelId="{4D76F0B4-11BA-45A1-A509-E96993A58D46}" type="presParOf" srcId="{3269BA69-A21F-497D-A618-D70F9DDC60D3}" destId="{7D4B9985-D4A2-4E6E-8844-58801E4BFB8C}" srcOrd="3" destOrd="0" presId="urn:microsoft.com/office/officeart/2005/8/layout/orgChart1"/>
    <dgm:cxn modelId="{D6FBB821-2386-412B-B6F8-F0D9343ACCA9}" type="presParOf" srcId="{7D4B9985-D4A2-4E6E-8844-58801E4BFB8C}" destId="{A2A9CF93-F8D9-4D42-B948-3816D04F6AED}" srcOrd="0" destOrd="0" presId="urn:microsoft.com/office/officeart/2005/8/layout/orgChart1"/>
    <dgm:cxn modelId="{EC686B28-837D-4C36-AEEC-E2D2755DB3B8}" type="presParOf" srcId="{A2A9CF93-F8D9-4D42-B948-3816D04F6AED}" destId="{9C67F4F4-808E-478F-AB56-EEA0FCAB702B}" srcOrd="0" destOrd="0" presId="urn:microsoft.com/office/officeart/2005/8/layout/orgChart1"/>
    <dgm:cxn modelId="{326DD922-A569-4270-AE66-53B9942F87C0}" type="presParOf" srcId="{A2A9CF93-F8D9-4D42-B948-3816D04F6AED}" destId="{0946E821-F9F2-4763-9969-92C5E267211C}" srcOrd="1" destOrd="0" presId="urn:microsoft.com/office/officeart/2005/8/layout/orgChart1"/>
    <dgm:cxn modelId="{D285955B-7EA2-4975-98D3-E11B49B4F2A8}" type="presParOf" srcId="{7D4B9985-D4A2-4E6E-8844-58801E4BFB8C}" destId="{852F1602-01D1-4A2B-A49B-6F9F1938C888}" srcOrd="1" destOrd="0" presId="urn:microsoft.com/office/officeart/2005/8/layout/orgChart1"/>
    <dgm:cxn modelId="{59CC0052-5B88-444D-9D68-9A12C9BC45E8}" type="presParOf" srcId="{7D4B9985-D4A2-4E6E-8844-58801E4BFB8C}" destId="{B4A86B7A-5C04-4D52-9255-5FDFEF37AE27}" srcOrd="2" destOrd="0" presId="urn:microsoft.com/office/officeart/2005/8/layout/orgChart1"/>
    <dgm:cxn modelId="{F17582A5-0D84-4970-8288-5D6106F73419}" type="presParOf" srcId="{3269BA69-A21F-497D-A618-D70F9DDC60D3}" destId="{FA347D45-5A85-46B6-88C1-9B85BFD6FCC6}" srcOrd="4" destOrd="0" presId="urn:microsoft.com/office/officeart/2005/8/layout/orgChart1"/>
    <dgm:cxn modelId="{7A640291-087E-42D8-8D19-EAD6A8FD19D4}" type="presParOf" srcId="{3269BA69-A21F-497D-A618-D70F9DDC60D3}" destId="{FE08CA46-6BD5-4DF0-97DA-3D38D52DB8E5}" srcOrd="5" destOrd="0" presId="urn:microsoft.com/office/officeart/2005/8/layout/orgChart1"/>
    <dgm:cxn modelId="{53F49FA9-48CA-4807-A575-03C22FC8A48C}" type="presParOf" srcId="{FE08CA46-6BD5-4DF0-97DA-3D38D52DB8E5}" destId="{68C83980-FCB1-4012-9946-DBF12DAC4CD5}" srcOrd="0" destOrd="0" presId="urn:microsoft.com/office/officeart/2005/8/layout/orgChart1"/>
    <dgm:cxn modelId="{D2220F0C-D84A-432A-89BB-117BB9121A43}" type="presParOf" srcId="{68C83980-FCB1-4012-9946-DBF12DAC4CD5}" destId="{4A3B2FAC-E92E-4A5A-9D1A-A195FE065E25}" srcOrd="0" destOrd="0" presId="urn:microsoft.com/office/officeart/2005/8/layout/orgChart1"/>
    <dgm:cxn modelId="{F9C72611-52CE-46CC-BD08-340DB1BD0A5D}" type="presParOf" srcId="{68C83980-FCB1-4012-9946-DBF12DAC4CD5}" destId="{EAAF8008-231F-4DFD-BD6B-78D4D6C3F075}" srcOrd="1" destOrd="0" presId="urn:microsoft.com/office/officeart/2005/8/layout/orgChart1"/>
    <dgm:cxn modelId="{FF058B02-80D2-4B44-916D-A2DEFD45EB7C}" type="presParOf" srcId="{FE08CA46-6BD5-4DF0-97DA-3D38D52DB8E5}" destId="{92B13390-B983-40DE-8EF1-0B38A8552B09}" srcOrd="1" destOrd="0" presId="urn:microsoft.com/office/officeart/2005/8/layout/orgChart1"/>
    <dgm:cxn modelId="{50542844-0CC2-472E-B01E-A7DD63DD7600}" type="presParOf" srcId="{FE08CA46-6BD5-4DF0-97DA-3D38D52DB8E5}" destId="{8C4F48AA-7195-49D9-990E-72362B84A54B}" srcOrd="2" destOrd="0" presId="urn:microsoft.com/office/officeart/2005/8/layout/orgChart1"/>
    <dgm:cxn modelId="{542D3E40-9B91-48F5-B14E-3A3B26D458CD}" type="presParOf" srcId="{91772D79-D5CD-4539-8BFD-82E81FD37F93}" destId="{101ABCE1-FA27-4EDA-BC24-CBE89F04292E}"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AA01A4D-0D59-458F-86A8-1519E1E75E95}"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n-US"/>
        </a:p>
      </dgm:t>
    </dgm:pt>
    <dgm:pt modelId="{C00B4D52-2F2E-4325-85EB-74C445048DDF}">
      <dgm:prSet/>
      <dgm:spPr/>
      <dgm:t>
        <a:bodyPr/>
        <a:lstStyle/>
        <a:p>
          <a:pPr rtl="0"/>
          <a:r>
            <a:rPr lang="en-US" smtClean="0"/>
            <a:t>Involved in interviewing some community members in Texas about Diabetes Mellitus II</a:t>
          </a:r>
          <a:endParaRPr lang="en-US"/>
        </a:p>
      </dgm:t>
    </dgm:pt>
    <dgm:pt modelId="{4076E48C-345E-4BDC-95B6-C17F57DA0DCF}" type="parTrans" cxnId="{0D604091-F121-4268-8D74-F13132626612}">
      <dgm:prSet/>
      <dgm:spPr/>
      <dgm:t>
        <a:bodyPr/>
        <a:lstStyle/>
        <a:p>
          <a:endParaRPr lang="en-US"/>
        </a:p>
      </dgm:t>
    </dgm:pt>
    <dgm:pt modelId="{81D547B8-D117-4C1C-B752-79036DE2CEF2}" type="sibTrans" cxnId="{0D604091-F121-4268-8D74-F13132626612}">
      <dgm:prSet/>
      <dgm:spPr/>
      <dgm:t>
        <a:bodyPr/>
        <a:lstStyle/>
        <a:p>
          <a:endParaRPr lang="en-US"/>
        </a:p>
      </dgm:t>
    </dgm:pt>
    <dgm:pt modelId="{6241483F-9493-4DED-82AB-31D2FBC10513}">
      <dgm:prSet/>
      <dgm:spPr/>
      <dgm:t>
        <a:bodyPr/>
        <a:lstStyle/>
        <a:p>
          <a:pPr rtl="0"/>
          <a:r>
            <a:rPr lang="en-US" smtClean="0"/>
            <a:t>The key findings were that diabetes Mellitus is a significant public health concern, and certain groups are more affected by the disease than others.</a:t>
          </a:r>
          <a:endParaRPr lang="en-US"/>
        </a:p>
      </dgm:t>
    </dgm:pt>
    <dgm:pt modelId="{DE6C903B-6147-4BF9-8825-E9C7D5710DE8}" type="parTrans" cxnId="{23DA91B3-8292-47E8-A530-3DF2E3729807}">
      <dgm:prSet/>
      <dgm:spPr/>
      <dgm:t>
        <a:bodyPr/>
        <a:lstStyle/>
        <a:p>
          <a:endParaRPr lang="en-US"/>
        </a:p>
      </dgm:t>
    </dgm:pt>
    <dgm:pt modelId="{79EA3C99-3AB9-4C23-AF91-3F72B42786A4}" type="sibTrans" cxnId="{23DA91B3-8292-47E8-A530-3DF2E3729807}">
      <dgm:prSet/>
      <dgm:spPr/>
      <dgm:t>
        <a:bodyPr/>
        <a:lstStyle/>
        <a:p>
          <a:endParaRPr lang="en-US"/>
        </a:p>
      </dgm:t>
    </dgm:pt>
    <dgm:pt modelId="{1FF283B9-BA81-4058-9B8D-C0364A848824}">
      <dgm:prSet/>
      <dgm:spPr/>
      <dgm:t>
        <a:bodyPr/>
        <a:lstStyle/>
        <a:p>
          <a:pPr rtl="0"/>
          <a:r>
            <a:rPr lang="en-US" smtClean="0"/>
            <a:t>Addressing Diabetes Mellitus in Texas will likely require collaborations between healthcare providers, community-based organizations, and public health agencies.</a:t>
          </a:r>
          <a:endParaRPr lang="en-US"/>
        </a:p>
      </dgm:t>
    </dgm:pt>
    <dgm:pt modelId="{6DEB0717-9FBC-414C-BBAF-AF811654DA7D}" type="parTrans" cxnId="{F286E843-1C68-4106-AE51-076E57161EBD}">
      <dgm:prSet/>
      <dgm:spPr/>
      <dgm:t>
        <a:bodyPr/>
        <a:lstStyle/>
        <a:p>
          <a:endParaRPr lang="en-US"/>
        </a:p>
      </dgm:t>
    </dgm:pt>
    <dgm:pt modelId="{C9B36B71-3FB0-4A94-91C2-1261310D8E29}" type="sibTrans" cxnId="{F286E843-1C68-4106-AE51-076E57161EBD}">
      <dgm:prSet/>
      <dgm:spPr/>
      <dgm:t>
        <a:bodyPr/>
        <a:lstStyle/>
        <a:p>
          <a:endParaRPr lang="en-US"/>
        </a:p>
      </dgm:t>
    </dgm:pt>
    <dgm:pt modelId="{1518DD98-347F-4757-AE7E-0297F1AC0893}">
      <dgm:prSet/>
      <dgm:spPr/>
      <dgm:t>
        <a:bodyPr/>
        <a:lstStyle/>
        <a:p>
          <a:pPr rtl="0"/>
          <a:r>
            <a:rPr lang="en-US" smtClean="0"/>
            <a:t>Funding for these programs may come from various sources, including government grants, private foundations, and philanthropic organizations.</a:t>
          </a:r>
          <a:endParaRPr lang="en-US"/>
        </a:p>
      </dgm:t>
    </dgm:pt>
    <dgm:pt modelId="{90C844CE-7DDD-4C1B-9CE6-AAAF5B386635}" type="parTrans" cxnId="{819C1C5D-CB61-4B35-84FE-C5840FC193D9}">
      <dgm:prSet/>
      <dgm:spPr/>
      <dgm:t>
        <a:bodyPr/>
        <a:lstStyle/>
        <a:p>
          <a:endParaRPr lang="en-US"/>
        </a:p>
      </dgm:t>
    </dgm:pt>
    <dgm:pt modelId="{10A1C42E-3685-4A93-8B54-55F29BC8618B}" type="sibTrans" cxnId="{819C1C5D-CB61-4B35-84FE-C5840FC193D9}">
      <dgm:prSet/>
      <dgm:spPr/>
      <dgm:t>
        <a:bodyPr/>
        <a:lstStyle/>
        <a:p>
          <a:endParaRPr lang="en-US"/>
        </a:p>
      </dgm:t>
    </dgm:pt>
    <dgm:pt modelId="{ECC79B58-19A9-4E29-B1FE-317C17667357}" type="pres">
      <dgm:prSet presAssocID="{0AA01A4D-0D59-458F-86A8-1519E1E75E95}" presName="linear" presStyleCnt="0">
        <dgm:presLayoutVars>
          <dgm:animLvl val="lvl"/>
          <dgm:resizeHandles val="exact"/>
        </dgm:presLayoutVars>
      </dgm:prSet>
      <dgm:spPr/>
    </dgm:pt>
    <dgm:pt modelId="{D8C56348-2C2F-4621-89C0-0E028DF51DB4}" type="pres">
      <dgm:prSet presAssocID="{C00B4D52-2F2E-4325-85EB-74C445048DDF}" presName="parentText" presStyleLbl="node1" presStyleIdx="0" presStyleCnt="4">
        <dgm:presLayoutVars>
          <dgm:chMax val="0"/>
          <dgm:bulletEnabled val="1"/>
        </dgm:presLayoutVars>
      </dgm:prSet>
      <dgm:spPr/>
    </dgm:pt>
    <dgm:pt modelId="{B015204A-DC7E-4648-B338-0629E1244852}" type="pres">
      <dgm:prSet presAssocID="{81D547B8-D117-4C1C-B752-79036DE2CEF2}" presName="spacer" presStyleCnt="0"/>
      <dgm:spPr/>
    </dgm:pt>
    <dgm:pt modelId="{D39B7E8F-CBEE-4EE4-890A-4E62A34DFB7E}" type="pres">
      <dgm:prSet presAssocID="{6241483F-9493-4DED-82AB-31D2FBC10513}" presName="parentText" presStyleLbl="node1" presStyleIdx="1" presStyleCnt="4">
        <dgm:presLayoutVars>
          <dgm:chMax val="0"/>
          <dgm:bulletEnabled val="1"/>
        </dgm:presLayoutVars>
      </dgm:prSet>
      <dgm:spPr/>
    </dgm:pt>
    <dgm:pt modelId="{C75BC838-708B-4C93-8A59-6DFA27835CE6}" type="pres">
      <dgm:prSet presAssocID="{79EA3C99-3AB9-4C23-AF91-3F72B42786A4}" presName="spacer" presStyleCnt="0"/>
      <dgm:spPr/>
    </dgm:pt>
    <dgm:pt modelId="{BD8D6C0E-CC5F-4A60-819B-68602E64BFDD}" type="pres">
      <dgm:prSet presAssocID="{1FF283B9-BA81-4058-9B8D-C0364A848824}" presName="parentText" presStyleLbl="node1" presStyleIdx="2" presStyleCnt="4">
        <dgm:presLayoutVars>
          <dgm:chMax val="0"/>
          <dgm:bulletEnabled val="1"/>
        </dgm:presLayoutVars>
      </dgm:prSet>
      <dgm:spPr/>
    </dgm:pt>
    <dgm:pt modelId="{9CAFA772-43C1-48CB-AC02-EC53921B8717}" type="pres">
      <dgm:prSet presAssocID="{C9B36B71-3FB0-4A94-91C2-1261310D8E29}" presName="spacer" presStyleCnt="0"/>
      <dgm:spPr/>
    </dgm:pt>
    <dgm:pt modelId="{5783026F-0864-4D5C-BB7D-3DB367F02A36}" type="pres">
      <dgm:prSet presAssocID="{1518DD98-347F-4757-AE7E-0297F1AC0893}" presName="parentText" presStyleLbl="node1" presStyleIdx="3" presStyleCnt="4">
        <dgm:presLayoutVars>
          <dgm:chMax val="0"/>
          <dgm:bulletEnabled val="1"/>
        </dgm:presLayoutVars>
      </dgm:prSet>
      <dgm:spPr/>
    </dgm:pt>
  </dgm:ptLst>
  <dgm:cxnLst>
    <dgm:cxn modelId="{DA7D65BB-8C54-475A-A8D8-0FE6FD418DA4}" type="presOf" srcId="{1FF283B9-BA81-4058-9B8D-C0364A848824}" destId="{BD8D6C0E-CC5F-4A60-819B-68602E64BFDD}" srcOrd="0" destOrd="0" presId="urn:microsoft.com/office/officeart/2005/8/layout/vList2"/>
    <dgm:cxn modelId="{23DA91B3-8292-47E8-A530-3DF2E3729807}" srcId="{0AA01A4D-0D59-458F-86A8-1519E1E75E95}" destId="{6241483F-9493-4DED-82AB-31D2FBC10513}" srcOrd="1" destOrd="0" parTransId="{DE6C903B-6147-4BF9-8825-E9C7D5710DE8}" sibTransId="{79EA3C99-3AB9-4C23-AF91-3F72B42786A4}"/>
    <dgm:cxn modelId="{600A1B04-91B6-4F46-9927-710C473190DA}" type="presOf" srcId="{0AA01A4D-0D59-458F-86A8-1519E1E75E95}" destId="{ECC79B58-19A9-4E29-B1FE-317C17667357}" srcOrd="0" destOrd="0" presId="urn:microsoft.com/office/officeart/2005/8/layout/vList2"/>
    <dgm:cxn modelId="{444041FC-68EC-49E9-A7F1-4E83FFBBED75}" type="presOf" srcId="{C00B4D52-2F2E-4325-85EB-74C445048DDF}" destId="{D8C56348-2C2F-4621-89C0-0E028DF51DB4}" srcOrd="0" destOrd="0" presId="urn:microsoft.com/office/officeart/2005/8/layout/vList2"/>
    <dgm:cxn modelId="{0D604091-F121-4268-8D74-F13132626612}" srcId="{0AA01A4D-0D59-458F-86A8-1519E1E75E95}" destId="{C00B4D52-2F2E-4325-85EB-74C445048DDF}" srcOrd="0" destOrd="0" parTransId="{4076E48C-345E-4BDC-95B6-C17F57DA0DCF}" sibTransId="{81D547B8-D117-4C1C-B752-79036DE2CEF2}"/>
    <dgm:cxn modelId="{F286E843-1C68-4106-AE51-076E57161EBD}" srcId="{0AA01A4D-0D59-458F-86A8-1519E1E75E95}" destId="{1FF283B9-BA81-4058-9B8D-C0364A848824}" srcOrd="2" destOrd="0" parTransId="{6DEB0717-9FBC-414C-BBAF-AF811654DA7D}" sibTransId="{C9B36B71-3FB0-4A94-91C2-1261310D8E29}"/>
    <dgm:cxn modelId="{8C1974A3-696C-4B79-A0A5-9B0E7C006EE3}" type="presOf" srcId="{1518DD98-347F-4757-AE7E-0297F1AC0893}" destId="{5783026F-0864-4D5C-BB7D-3DB367F02A36}" srcOrd="0" destOrd="0" presId="urn:microsoft.com/office/officeart/2005/8/layout/vList2"/>
    <dgm:cxn modelId="{CC6813C2-472D-414D-A969-4049D3490136}" type="presOf" srcId="{6241483F-9493-4DED-82AB-31D2FBC10513}" destId="{D39B7E8F-CBEE-4EE4-890A-4E62A34DFB7E}" srcOrd="0" destOrd="0" presId="urn:microsoft.com/office/officeart/2005/8/layout/vList2"/>
    <dgm:cxn modelId="{819C1C5D-CB61-4B35-84FE-C5840FC193D9}" srcId="{0AA01A4D-0D59-458F-86A8-1519E1E75E95}" destId="{1518DD98-347F-4757-AE7E-0297F1AC0893}" srcOrd="3" destOrd="0" parTransId="{90C844CE-7DDD-4C1B-9CE6-AAAF5B386635}" sibTransId="{10A1C42E-3685-4A93-8B54-55F29BC8618B}"/>
    <dgm:cxn modelId="{C0C91FF6-A6D4-4FD1-A90F-0C955A2B4299}" type="presParOf" srcId="{ECC79B58-19A9-4E29-B1FE-317C17667357}" destId="{D8C56348-2C2F-4621-89C0-0E028DF51DB4}" srcOrd="0" destOrd="0" presId="urn:microsoft.com/office/officeart/2005/8/layout/vList2"/>
    <dgm:cxn modelId="{7AC5AE0A-1B46-469F-8D3B-F133EB87A1C2}" type="presParOf" srcId="{ECC79B58-19A9-4E29-B1FE-317C17667357}" destId="{B015204A-DC7E-4648-B338-0629E1244852}" srcOrd="1" destOrd="0" presId="urn:microsoft.com/office/officeart/2005/8/layout/vList2"/>
    <dgm:cxn modelId="{8EEA880A-9E31-4013-B567-997471B8BB66}" type="presParOf" srcId="{ECC79B58-19A9-4E29-B1FE-317C17667357}" destId="{D39B7E8F-CBEE-4EE4-890A-4E62A34DFB7E}" srcOrd="2" destOrd="0" presId="urn:microsoft.com/office/officeart/2005/8/layout/vList2"/>
    <dgm:cxn modelId="{66A47419-CA50-4D14-B9C2-C99FFD3A94BC}" type="presParOf" srcId="{ECC79B58-19A9-4E29-B1FE-317C17667357}" destId="{C75BC838-708B-4C93-8A59-6DFA27835CE6}" srcOrd="3" destOrd="0" presId="urn:microsoft.com/office/officeart/2005/8/layout/vList2"/>
    <dgm:cxn modelId="{A10FC307-4BBE-45C1-A247-97AA1EED4496}" type="presParOf" srcId="{ECC79B58-19A9-4E29-B1FE-317C17667357}" destId="{BD8D6C0E-CC5F-4A60-819B-68602E64BFDD}" srcOrd="4" destOrd="0" presId="urn:microsoft.com/office/officeart/2005/8/layout/vList2"/>
    <dgm:cxn modelId="{3DF4C300-9BF4-491A-8570-476BCC70682E}" type="presParOf" srcId="{ECC79B58-19A9-4E29-B1FE-317C17667357}" destId="{9CAFA772-43C1-48CB-AC02-EC53921B8717}" srcOrd="5" destOrd="0" presId="urn:microsoft.com/office/officeart/2005/8/layout/vList2"/>
    <dgm:cxn modelId="{4FDE5346-7BD0-4152-ABA9-DA68C21B5531}" type="presParOf" srcId="{ECC79B58-19A9-4E29-B1FE-317C17667357}" destId="{5783026F-0864-4D5C-BB7D-3DB367F02A36}"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B7D9319-4A04-4361-B3B8-67064130F059}" type="doc">
      <dgm:prSet loTypeId="urn:microsoft.com/office/officeart/2005/8/layout/process1" loCatId="process" qsTypeId="urn:microsoft.com/office/officeart/2005/8/quickstyle/simple1" qsCatId="simple" csTypeId="urn:microsoft.com/office/officeart/2005/8/colors/colorful3" csCatId="colorful"/>
      <dgm:spPr/>
      <dgm:t>
        <a:bodyPr/>
        <a:lstStyle/>
        <a:p>
          <a:endParaRPr lang="en-US"/>
        </a:p>
      </dgm:t>
    </dgm:pt>
    <dgm:pt modelId="{FF3B0C5B-3A54-46D9-BB4C-961C5128B824}">
      <dgm:prSet/>
      <dgm:spPr/>
      <dgm:t>
        <a:bodyPr/>
        <a:lstStyle/>
        <a:p>
          <a:pPr rtl="0"/>
          <a:r>
            <a:rPr lang="en-US" smtClean="0"/>
            <a:t>Access to healthcare</a:t>
          </a:r>
          <a:endParaRPr lang="en-US"/>
        </a:p>
      </dgm:t>
    </dgm:pt>
    <dgm:pt modelId="{EB32F7BC-FBC1-42B7-B971-E25F435B1819}" type="parTrans" cxnId="{43C75976-BF46-4495-B5BF-5D596C0EF39F}">
      <dgm:prSet/>
      <dgm:spPr/>
      <dgm:t>
        <a:bodyPr/>
        <a:lstStyle/>
        <a:p>
          <a:endParaRPr lang="en-US"/>
        </a:p>
      </dgm:t>
    </dgm:pt>
    <dgm:pt modelId="{280D41E8-CE76-4225-ACE7-D6A46F93A59D}" type="sibTrans" cxnId="{43C75976-BF46-4495-B5BF-5D596C0EF39F}">
      <dgm:prSet/>
      <dgm:spPr/>
      <dgm:t>
        <a:bodyPr/>
        <a:lstStyle/>
        <a:p>
          <a:endParaRPr lang="en-US"/>
        </a:p>
      </dgm:t>
    </dgm:pt>
    <dgm:pt modelId="{C55D3F00-3A2E-44EB-A718-7CE81F3654EA}">
      <dgm:prSet/>
      <dgm:spPr/>
      <dgm:t>
        <a:bodyPr/>
        <a:lstStyle/>
        <a:p>
          <a:pPr rtl="0"/>
          <a:r>
            <a:rPr lang="en-US" smtClean="0"/>
            <a:t>Knowledge of Diabetes Mellitus II</a:t>
          </a:r>
          <a:endParaRPr lang="en-US"/>
        </a:p>
      </dgm:t>
    </dgm:pt>
    <dgm:pt modelId="{532ECDE0-FEE0-405E-B693-D36E1F5AF6FE}" type="parTrans" cxnId="{5486E069-183F-49C0-8AB8-EBED7ADC8549}">
      <dgm:prSet/>
      <dgm:spPr/>
      <dgm:t>
        <a:bodyPr/>
        <a:lstStyle/>
        <a:p>
          <a:endParaRPr lang="en-US"/>
        </a:p>
      </dgm:t>
    </dgm:pt>
    <dgm:pt modelId="{E5AF0410-5A95-4E74-BC79-DABD0CCCA80E}" type="sibTrans" cxnId="{5486E069-183F-49C0-8AB8-EBED7ADC8549}">
      <dgm:prSet/>
      <dgm:spPr/>
      <dgm:t>
        <a:bodyPr/>
        <a:lstStyle/>
        <a:p>
          <a:endParaRPr lang="en-US"/>
        </a:p>
      </dgm:t>
    </dgm:pt>
    <dgm:pt modelId="{3EFA3003-3C08-4769-8606-774F7C5E246C}" type="pres">
      <dgm:prSet presAssocID="{6B7D9319-4A04-4361-B3B8-67064130F059}" presName="Name0" presStyleCnt="0">
        <dgm:presLayoutVars>
          <dgm:dir/>
          <dgm:resizeHandles val="exact"/>
        </dgm:presLayoutVars>
      </dgm:prSet>
      <dgm:spPr/>
    </dgm:pt>
    <dgm:pt modelId="{A387A9BF-4B99-48EF-B441-D4C1805051B0}" type="pres">
      <dgm:prSet presAssocID="{FF3B0C5B-3A54-46D9-BB4C-961C5128B824}" presName="node" presStyleLbl="node1" presStyleIdx="0" presStyleCnt="2">
        <dgm:presLayoutVars>
          <dgm:bulletEnabled val="1"/>
        </dgm:presLayoutVars>
      </dgm:prSet>
      <dgm:spPr/>
    </dgm:pt>
    <dgm:pt modelId="{6C2056C1-5F0C-4400-B668-06D52BC02093}" type="pres">
      <dgm:prSet presAssocID="{280D41E8-CE76-4225-ACE7-D6A46F93A59D}" presName="sibTrans" presStyleLbl="sibTrans2D1" presStyleIdx="0" presStyleCnt="1"/>
      <dgm:spPr/>
    </dgm:pt>
    <dgm:pt modelId="{59170318-D9F4-49C1-B192-55D77FB0550D}" type="pres">
      <dgm:prSet presAssocID="{280D41E8-CE76-4225-ACE7-D6A46F93A59D}" presName="connectorText" presStyleLbl="sibTrans2D1" presStyleIdx="0" presStyleCnt="1"/>
      <dgm:spPr/>
    </dgm:pt>
    <dgm:pt modelId="{0FB6D791-8BE0-401D-AE94-FC701C1AAD43}" type="pres">
      <dgm:prSet presAssocID="{C55D3F00-3A2E-44EB-A718-7CE81F3654EA}" presName="node" presStyleLbl="node1" presStyleIdx="1" presStyleCnt="2">
        <dgm:presLayoutVars>
          <dgm:bulletEnabled val="1"/>
        </dgm:presLayoutVars>
      </dgm:prSet>
      <dgm:spPr/>
    </dgm:pt>
  </dgm:ptLst>
  <dgm:cxnLst>
    <dgm:cxn modelId="{26ED066A-089D-49A1-BE29-86D2F7F09996}" type="presOf" srcId="{280D41E8-CE76-4225-ACE7-D6A46F93A59D}" destId="{6C2056C1-5F0C-4400-B668-06D52BC02093}" srcOrd="0" destOrd="0" presId="urn:microsoft.com/office/officeart/2005/8/layout/process1"/>
    <dgm:cxn modelId="{5486E069-183F-49C0-8AB8-EBED7ADC8549}" srcId="{6B7D9319-4A04-4361-B3B8-67064130F059}" destId="{C55D3F00-3A2E-44EB-A718-7CE81F3654EA}" srcOrd="1" destOrd="0" parTransId="{532ECDE0-FEE0-405E-B693-D36E1F5AF6FE}" sibTransId="{E5AF0410-5A95-4E74-BC79-DABD0CCCA80E}"/>
    <dgm:cxn modelId="{8C8D50EC-32F8-4C36-B47C-77767EB0B316}" type="presOf" srcId="{280D41E8-CE76-4225-ACE7-D6A46F93A59D}" destId="{59170318-D9F4-49C1-B192-55D77FB0550D}" srcOrd="1" destOrd="0" presId="urn:microsoft.com/office/officeart/2005/8/layout/process1"/>
    <dgm:cxn modelId="{43C75976-BF46-4495-B5BF-5D596C0EF39F}" srcId="{6B7D9319-4A04-4361-B3B8-67064130F059}" destId="{FF3B0C5B-3A54-46D9-BB4C-961C5128B824}" srcOrd="0" destOrd="0" parTransId="{EB32F7BC-FBC1-42B7-B971-E25F435B1819}" sibTransId="{280D41E8-CE76-4225-ACE7-D6A46F93A59D}"/>
    <dgm:cxn modelId="{B98D37AE-7B67-45CF-B5E3-288AD3CB2E5A}" type="presOf" srcId="{FF3B0C5B-3A54-46D9-BB4C-961C5128B824}" destId="{A387A9BF-4B99-48EF-B441-D4C1805051B0}" srcOrd="0" destOrd="0" presId="urn:microsoft.com/office/officeart/2005/8/layout/process1"/>
    <dgm:cxn modelId="{337E262B-AFD9-4DE3-8EB4-46FD38CDC3AA}" type="presOf" srcId="{C55D3F00-3A2E-44EB-A718-7CE81F3654EA}" destId="{0FB6D791-8BE0-401D-AE94-FC701C1AAD43}" srcOrd="0" destOrd="0" presId="urn:microsoft.com/office/officeart/2005/8/layout/process1"/>
    <dgm:cxn modelId="{18A6B4D2-5A5C-4850-88C3-D4838C86F0BB}" type="presOf" srcId="{6B7D9319-4A04-4361-B3B8-67064130F059}" destId="{3EFA3003-3C08-4769-8606-774F7C5E246C}" srcOrd="0" destOrd="0" presId="urn:microsoft.com/office/officeart/2005/8/layout/process1"/>
    <dgm:cxn modelId="{EA6FA6E9-E014-418D-8175-EF2DFBFF9BF5}" type="presParOf" srcId="{3EFA3003-3C08-4769-8606-774F7C5E246C}" destId="{A387A9BF-4B99-48EF-B441-D4C1805051B0}" srcOrd="0" destOrd="0" presId="urn:microsoft.com/office/officeart/2005/8/layout/process1"/>
    <dgm:cxn modelId="{3963AFC1-1806-46A2-A225-06DE96A86BA3}" type="presParOf" srcId="{3EFA3003-3C08-4769-8606-774F7C5E246C}" destId="{6C2056C1-5F0C-4400-B668-06D52BC02093}" srcOrd="1" destOrd="0" presId="urn:microsoft.com/office/officeart/2005/8/layout/process1"/>
    <dgm:cxn modelId="{43C5CE9C-B2A8-445D-8E84-273AA5D73244}" type="presParOf" srcId="{6C2056C1-5F0C-4400-B668-06D52BC02093}" destId="{59170318-D9F4-49C1-B192-55D77FB0550D}" srcOrd="0" destOrd="0" presId="urn:microsoft.com/office/officeart/2005/8/layout/process1"/>
    <dgm:cxn modelId="{63351831-B8A7-45DD-A92F-B7E34BB60A6F}" type="presParOf" srcId="{3EFA3003-3C08-4769-8606-774F7C5E246C}" destId="{0FB6D791-8BE0-401D-AE94-FC701C1AAD43}"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8CBB755-F598-4E6A-A088-A6D028AA8501}" type="doc">
      <dgm:prSet loTypeId="urn:microsoft.com/office/officeart/2005/8/layout/process1" loCatId="process" qsTypeId="urn:microsoft.com/office/officeart/2005/8/quickstyle/simple1" qsCatId="simple" csTypeId="urn:microsoft.com/office/officeart/2005/8/colors/colorful3" csCatId="colorful"/>
      <dgm:spPr/>
      <dgm:t>
        <a:bodyPr/>
        <a:lstStyle/>
        <a:p>
          <a:endParaRPr lang="en-US"/>
        </a:p>
      </dgm:t>
    </dgm:pt>
    <dgm:pt modelId="{7C931D73-E35D-4FF3-811C-DAD8F311B361}">
      <dgm:prSet/>
      <dgm:spPr/>
      <dgm:t>
        <a:bodyPr/>
        <a:lstStyle/>
        <a:p>
          <a:pPr rtl="0"/>
          <a:r>
            <a:rPr lang="en-US" smtClean="0"/>
            <a:t>Access to healthy food options</a:t>
          </a:r>
          <a:endParaRPr lang="en-US"/>
        </a:p>
      </dgm:t>
    </dgm:pt>
    <dgm:pt modelId="{F8BBB40F-67DD-486D-8BC8-FAF48DA2C498}" type="parTrans" cxnId="{F7DA55CA-7387-412C-A015-2AAA453F5FC0}">
      <dgm:prSet/>
      <dgm:spPr/>
      <dgm:t>
        <a:bodyPr/>
        <a:lstStyle/>
        <a:p>
          <a:endParaRPr lang="en-US"/>
        </a:p>
      </dgm:t>
    </dgm:pt>
    <dgm:pt modelId="{77AF8AEA-45A9-4F51-B6EC-ED75CFEC7839}" type="sibTrans" cxnId="{F7DA55CA-7387-412C-A015-2AAA453F5FC0}">
      <dgm:prSet/>
      <dgm:spPr/>
      <dgm:t>
        <a:bodyPr/>
        <a:lstStyle/>
        <a:p>
          <a:endParaRPr lang="en-US"/>
        </a:p>
      </dgm:t>
    </dgm:pt>
    <dgm:pt modelId="{5B8848DE-4971-4280-A393-C2C0AA60ABE9}">
      <dgm:prSet/>
      <dgm:spPr/>
      <dgm:t>
        <a:bodyPr/>
        <a:lstStyle/>
        <a:p>
          <a:pPr rtl="0"/>
          <a:r>
            <a:rPr lang="en-US" smtClean="0"/>
            <a:t>Physical activity opportunities</a:t>
          </a:r>
          <a:endParaRPr lang="en-US"/>
        </a:p>
      </dgm:t>
    </dgm:pt>
    <dgm:pt modelId="{9661D856-132F-4185-8668-339024F3F9D1}" type="parTrans" cxnId="{E2C97EDF-BC8F-4177-8728-0360D7789C32}">
      <dgm:prSet/>
      <dgm:spPr/>
      <dgm:t>
        <a:bodyPr/>
        <a:lstStyle/>
        <a:p>
          <a:endParaRPr lang="en-US"/>
        </a:p>
      </dgm:t>
    </dgm:pt>
    <dgm:pt modelId="{3440D313-BDA0-4FDA-A7EC-0A1021B923C9}" type="sibTrans" cxnId="{E2C97EDF-BC8F-4177-8728-0360D7789C32}">
      <dgm:prSet/>
      <dgm:spPr/>
      <dgm:t>
        <a:bodyPr/>
        <a:lstStyle/>
        <a:p>
          <a:endParaRPr lang="en-US"/>
        </a:p>
      </dgm:t>
    </dgm:pt>
    <dgm:pt modelId="{55211302-C10B-4B23-9123-50EB334F5395}" type="pres">
      <dgm:prSet presAssocID="{08CBB755-F598-4E6A-A088-A6D028AA8501}" presName="Name0" presStyleCnt="0">
        <dgm:presLayoutVars>
          <dgm:dir/>
          <dgm:resizeHandles val="exact"/>
        </dgm:presLayoutVars>
      </dgm:prSet>
      <dgm:spPr/>
    </dgm:pt>
    <dgm:pt modelId="{85D753B3-6B8D-49BC-8183-B2B7A1E98E42}" type="pres">
      <dgm:prSet presAssocID="{7C931D73-E35D-4FF3-811C-DAD8F311B361}" presName="node" presStyleLbl="node1" presStyleIdx="0" presStyleCnt="2">
        <dgm:presLayoutVars>
          <dgm:bulletEnabled val="1"/>
        </dgm:presLayoutVars>
      </dgm:prSet>
      <dgm:spPr/>
    </dgm:pt>
    <dgm:pt modelId="{C903FB85-9F7D-4B72-BC51-ABF083305FDD}" type="pres">
      <dgm:prSet presAssocID="{77AF8AEA-45A9-4F51-B6EC-ED75CFEC7839}" presName="sibTrans" presStyleLbl="sibTrans2D1" presStyleIdx="0" presStyleCnt="1"/>
      <dgm:spPr/>
    </dgm:pt>
    <dgm:pt modelId="{49044494-2810-4FB4-A485-051755A8B219}" type="pres">
      <dgm:prSet presAssocID="{77AF8AEA-45A9-4F51-B6EC-ED75CFEC7839}" presName="connectorText" presStyleLbl="sibTrans2D1" presStyleIdx="0" presStyleCnt="1"/>
      <dgm:spPr/>
    </dgm:pt>
    <dgm:pt modelId="{484CFA43-E467-41DE-9F3D-FBEB7241A2DA}" type="pres">
      <dgm:prSet presAssocID="{5B8848DE-4971-4280-A393-C2C0AA60ABE9}" presName="node" presStyleLbl="node1" presStyleIdx="1" presStyleCnt="2">
        <dgm:presLayoutVars>
          <dgm:bulletEnabled val="1"/>
        </dgm:presLayoutVars>
      </dgm:prSet>
      <dgm:spPr/>
    </dgm:pt>
  </dgm:ptLst>
  <dgm:cxnLst>
    <dgm:cxn modelId="{F7DA55CA-7387-412C-A015-2AAA453F5FC0}" srcId="{08CBB755-F598-4E6A-A088-A6D028AA8501}" destId="{7C931D73-E35D-4FF3-811C-DAD8F311B361}" srcOrd="0" destOrd="0" parTransId="{F8BBB40F-67DD-486D-8BC8-FAF48DA2C498}" sibTransId="{77AF8AEA-45A9-4F51-B6EC-ED75CFEC7839}"/>
    <dgm:cxn modelId="{AE697B0D-D079-414A-AABC-EA8EB69B2743}" type="presOf" srcId="{77AF8AEA-45A9-4F51-B6EC-ED75CFEC7839}" destId="{49044494-2810-4FB4-A485-051755A8B219}" srcOrd="1" destOrd="0" presId="urn:microsoft.com/office/officeart/2005/8/layout/process1"/>
    <dgm:cxn modelId="{C0C7F434-D028-4F62-8CB7-678FDE61606C}" type="presOf" srcId="{77AF8AEA-45A9-4F51-B6EC-ED75CFEC7839}" destId="{C903FB85-9F7D-4B72-BC51-ABF083305FDD}" srcOrd="0" destOrd="0" presId="urn:microsoft.com/office/officeart/2005/8/layout/process1"/>
    <dgm:cxn modelId="{65E1D0D6-4174-45E0-96D7-99358532E777}" type="presOf" srcId="{08CBB755-F598-4E6A-A088-A6D028AA8501}" destId="{55211302-C10B-4B23-9123-50EB334F5395}" srcOrd="0" destOrd="0" presId="urn:microsoft.com/office/officeart/2005/8/layout/process1"/>
    <dgm:cxn modelId="{E2C97EDF-BC8F-4177-8728-0360D7789C32}" srcId="{08CBB755-F598-4E6A-A088-A6D028AA8501}" destId="{5B8848DE-4971-4280-A393-C2C0AA60ABE9}" srcOrd="1" destOrd="0" parTransId="{9661D856-132F-4185-8668-339024F3F9D1}" sibTransId="{3440D313-BDA0-4FDA-A7EC-0A1021B923C9}"/>
    <dgm:cxn modelId="{F73CEB69-FCB4-4EFB-857A-6B9C2155A96D}" type="presOf" srcId="{7C931D73-E35D-4FF3-811C-DAD8F311B361}" destId="{85D753B3-6B8D-49BC-8183-B2B7A1E98E42}" srcOrd="0" destOrd="0" presId="urn:microsoft.com/office/officeart/2005/8/layout/process1"/>
    <dgm:cxn modelId="{905CC02B-07BE-49BE-AFAA-9AA4FD56F344}" type="presOf" srcId="{5B8848DE-4971-4280-A393-C2C0AA60ABE9}" destId="{484CFA43-E467-41DE-9F3D-FBEB7241A2DA}" srcOrd="0" destOrd="0" presId="urn:microsoft.com/office/officeart/2005/8/layout/process1"/>
    <dgm:cxn modelId="{9B5DF107-F9E3-4DFC-86E3-07854CC0EBE1}" type="presParOf" srcId="{55211302-C10B-4B23-9123-50EB334F5395}" destId="{85D753B3-6B8D-49BC-8183-B2B7A1E98E42}" srcOrd="0" destOrd="0" presId="urn:microsoft.com/office/officeart/2005/8/layout/process1"/>
    <dgm:cxn modelId="{8ED71DDA-3D79-4B97-9994-B9D437B7914D}" type="presParOf" srcId="{55211302-C10B-4B23-9123-50EB334F5395}" destId="{C903FB85-9F7D-4B72-BC51-ABF083305FDD}" srcOrd="1" destOrd="0" presId="urn:microsoft.com/office/officeart/2005/8/layout/process1"/>
    <dgm:cxn modelId="{1B0BF333-951F-4A81-B1A9-484B4C0F1E5B}" type="presParOf" srcId="{C903FB85-9F7D-4B72-BC51-ABF083305FDD}" destId="{49044494-2810-4FB4-A485-051755A8B219}" srcOrd="0" destOrd="0" presId="urn:microsoft.com/office/officeart/2005/8/layout/process1"/>
    <dgm:cxn modelId="{B3011AA5-91DE-4F27-8D60-2BBF2D963E0D}" type="presParOf" srcId="{55211302-C10B-4B23-9123-50EB334F5395}" destId="{484CFA43-E467-41DE-9F3D-FBEB7241A2DA}"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2DA0698-8598-42ED-876F-52FBFDAB02C0}" type="doc">
      <dgm:prSet loTypeId="urn:microsoft.com/office/officeart/2005/8/layout/hierarchy3" loCatId="hierarchy" qsTypeId="urn:microsoft.com/office/officeart/2005/8/quickstyle/simple1" qsCatId="simple" csTypeId="urn:microsoft.com/office/officeart/2005/8/colors/colorful3" csCatId="colorful" phldr="1"/>
      <dgm:spPr/>
      <dgm:t>
        <a:bodyPr/>
        <a:lstStyle/>
        <a:p>
          <a:endParaRPr lang="en-US"/>
        </a:p>
      </dgm:t>
    </dgm:pt>
    <dgm:pt modelId="{6684CEBC-4671-47DB-B7AC-59321497CCA3}">
      <dgm:prSet/>
      <dgm:spPr/>
      <dgm:t>
        <a:bodyPr/>
        <a:lstStyle/>
        <a:p>
          <a:pPr rtl="0"/>
          <a:r>
            <a:rPr lang="en-US" dirty="0" smtClean="0"/>
            <a:t>The prevalence of Diabetes Mellitus II is high in the state</a:t>
          </a:r>
          <a:endParaRPr lang="en-US" dirty="0"/>
        </a:p>
      </dgm:t>
    </dgm:pt>
    <dgm:pt modelId="{8C8498C9-91A8-4D17-ABF7-5F354F41FF34}" type="parTrans" cxnId="{D63FE78D-D842-486C-82DA-D2675BC2AF99}">
      <dgm:prSet/>
      <dgm:spPr/>
      <dgm:t>
        <a:bodyPr/>
        <a:lstStyle/>
        <a:p>
          <a:endParaRPr lang="en-US"/>
        </a:p>
      </dgm:t>
    </dgm:pt>
    <dgm:pt modelId="{70CA1158-533E-4239-809E-6F2469854DCA}" type="sibTrans" cxnId="{D63FE78D-D842-486C-82DA-D2675BC2AF99}">
      <dgm:prSet/>
      <dgm:spPr/>
      <dgm:t>
        <a:bodyPr/>
        <a:lstStyle/>
        <a:p>
          <a:endParaRPr lang="en-US"/>
        </a:p>
      </dgm:t>
    </dgm:pt>
    <dgm:pt modelId="{2CC6C08A-EF2D-414A-84DE-E77C2270AEFA}">
      <dgm:prSet/>
      <dgm:spPr/>
      <dgm:t>
        <a:bodyPr/>
        <a:lstStyle/>
        <a:p>
          <a:pPr rtl="0"/>
          <a:r>
            <a:rPr lang="en-US" dirty="0" smtClean="0"/>
            <a:t>There are several barriers to the effective management of Diabetes Mellitus II</a:t>
          </a:r>
          <a:endParaRPr lang="en-US" dirty="0"/>
        </a:p>
      </dgm:t>
    </dgm:pt>
    <dgm:pt modelId="{C05AF87A-EF83-4D8F-8E53-B3D9AB2E970F}" type="parTrans" cxnId="{DE1B80D0-11A3-49A1-9F1F-E5CD5311A796}">
      <dgm:prSet/>
      <dgm:spPr/>
      <dgm:t>
        <a:bodyPr/>
        <a:lstStyle/>
        <a:p>
          <a:endParaRPr lang="en-US"/>
        </a:p>
      </dgm:t>
    </dgm:pt>
    <dgm:pt modelId="{C83BA617-8A2F-4623-84F5-E8296DD32959}" type="sibTrans" cxnId="{DE1B80D0-11A3-49A1-9F1F-E5CD5311A796}">
      <dgm:prSet/>
      <dgm:spPr/>
      <dgm:t>
        <a:bodyPr/>
        <a:lstStyle/>
        <a:p>
          <a:endParaRPr lang="en-US"/>
        </a:p>
      </dgm:t>
    </dgm:pt>
    <dgm:pt modelId="{8EAD5B83-8CBE-4B2B-856A-B20EEF3B013F}">
      <dgm:prSet/>
      <dgm:spPr/>
      <dgm:t>
        <a:bodyPr/>
        <a:lstStyle/>
        <a:p>
          <a:pPr rtl="0"/>
          <a:r>
            <a:rPr lang="en-US" dirty="0" smtClean="0"/>
            <a:t>There are also several strengths and resources within the community</a:t>
          </a:r>
          <a:endParaRPr lang="en-US" dirty="0"/>
        </a:p>
      </dgm:t>
    </dgm:pt>
    <dgm:pt modelId="{8C2E4C73-59CC-43C5-A7D9-A991B62D0B90}" type="parTrans" cxnId="{95289E9E-49AB-4D18-A94A-E97F2CCBC627}">
      <dgm:prSet/>
      <dgm:spPr/>
      <dgm:t>
        <a:bodyPr/>
        <a:lstStyle/>
        <a:p>
          <a:endParaRPr lang="en-US"/>
        </a:p>
      </dgm:t>
    </dgm:pt>
    <dgm:pt modelId="{CEA9DBCB-EED1-40A7-9F2C-1B1DCC1A018F}" type="sibTrans" cxnId="{95289E9E-49AB-4D18-A94A-E97F2CCBC627}">
      <dgm:prSet/>
      <dgm:spPr/>
      <dgm:t>
        <a:bodyPr/>
        <a:lstStyle/>
        <a:p>
          <a:endParaRPr lang="en-US"/>
        </a:p>
      </dgm:t>
    </dgm:pt>
    <dgm:pt modelId="{98A77CDB-EA7F-4123-B430-B8A1CBC68B62}" type="pres">
      <dgm:prSet presAssocID="{82DA0698-8598-42ED-876F-52FBFDAB02C0}" presName="diagram" presStyleCnt="0">
        <dgm:presLayoutVars>
          <dgm:chPref val="1"/>
          <dgm:dir/>
          <dgm:animOne val="branch"/>
          <dgm:animLvl val="lvl"/>
          <dgm:resizeHandles/>
        </dgm:presLayoutVars>
      </dgm:prSet>
      <dgm:spPr/>
    </dgm:pt>
    <dgm:pt modelId="{05EDBDE7-6A2F-4DFB-99E0-6FC0A24C280C}" type="pres">
      <dgm:prSet presAssocID="{6684CEBC-4671-47DB-B7AC-59321497CCA3}" presName="root" presStyleCnt="0"/>
      <dgm:spPr/>
    </dgm:pt>
    <dgm:pt modelId="{88FFBC24-24B0-4F86-9E3D-D983972452B2}" type="pres">
      <dgm:prSet presAssocID="{6684CEBC-4671-47DB-B7AC-59321497CCA3}" presName="rootComposite" presStyleCnt="0"/>
      <dgm:spPr/>
    </dgm:pt>
    <dgm:pt modelId="{2A68B2A9-8586-4682-9058-F3216D38BED1}" type="pres">
      <dgm:prSet presAssocID="{6684CEBC-4671-47DB-B7AC-59321497CCA3}" presName="rootText" presStyleLbl="node1" presStyleIdx="0" presStyleCnt="3" custScaleY="116678"/>
      <dgm:spPr/>
    </dgm:pt>
    <dgm:pt modelId="{CECD1118-DBC3-4C10-9453-4D0A85432FDE}" type="pres">
      <dgm:prSet presAssocID="{6684CEBC-4671-47DB-B7AC-59321497CCA3}" presName="rootConnector" presStyleLbl="node1" presStyleIdx="0" presStyleCnt="3"/>
      <dgm:spPr/>
    </dgm:pt>
    <dgm:pt modelId="{0190FB7C-7AAE-48CB-AF0B-F6DBC309AD94}" type="pres">
      <dgm:prSet presAssocID="{6684CEBC-4671-47DB-B7AC-59321497CCA3}" presName="childShape" presStyleCnt="0"/>
      <dgm:spPr/>
    </dgm:pt>
    <dgm:pt modelId="{01F9AFFD-A113-4638-98C4-A7448030C6F0}" type="pres">
      <dgm:prSet presAssocID="{2CC6C08A-EF2D-414A-84DE-E77C2270AEFA}" presName="root" presStyleCnt="0"/>
      <dgm:spPr/>
    </dgm:pt>
    <dgm:pt modelId="{13AD73AA-E87D-4EBF-89E6-2D6643260D32}" type="pres">
      <dgm:prSet presAssocID="{2CC6C08A-EF2D-414A-84DE-E77C2270AEFA}" presName="rootComposite" presStyleCnt="0"/>
      <dgm:spPr/>
    </dgm:pt>
    <dgm:pt modelId="{006F1779-D628-493D-903C-458CF220B25F}" type="pres">
      <dgm:prSet presAssocID="{2CC6C08A-EF2D-414A-84DE-E77C2270AEFA}" presName="rootText" presStyleLbl="node1" presStyleIdx="1" presStyleCnt="3" custScaleY="145784"/>
      <dgm:spPr/>
    </dgm:pt>
    <dgm:pt modelId="{977248B8-65F9-4F69-BDF6-6A9F3F675FB2}" type="pres">
      <dgm:prSet presAssocID="{2CC6C08A-EF2D-414A-84DE-E77C2270AEFA}" presName="rootConnector" presStyleLbl="node1" presStyleIdx="1" presStyleCnt="3"/>
      <dgm:spPr/>
    </dgm:pt>
    <dgm:pt modelId="{EB7E2E2E-1514-4A79-950D-C1C15FB71945}" type="pres">
      <dgm:prSet presAssocID="{2CC6C08A-EF2D-414A-84DE-E77C2270AEFA}" presName="childShape" presStyleCnt="0"/>
      <dgm:spPr/>
    </dgm:pt>
    <dgm:pt modelId="{FBA3197C-23C5-43A9-B7F7-2D4EAAF98C4B}" type="pres">
      <dgm:prSet presAssocID="{8EAD5B83-8CBE-4B2B-856A-B20EEF3B013F}" presName="root" presStyleCnt="0"/>
      <dgm:spPr/>
    </dgm:pt>
    <dgm:pt modelId="{31A59CFA-EA86-49F4-A130-3A95AEC18BC3}" type="pres">
      <dgm:prSet presAssocID="{8EAD5B83-8CBE-4B2B-856A-B20EEF3B013F}" presName="rootComposite" presStyleCnt="0"/>
      <dgm:spPr/>
    </dgm:pt>
    <dgm:pt modelId="{8B5EDD9B-77E0-4EAF-9A6A-155F2EEFB8B8}" type="pres">
      <dgm:prSet presAssocID="{8EAD5B83-8CBE-4B2B-856A-B20EEF3B013F}" presName="rootText" presStyleLbl="node1" presStyleIdx="2" presStyleCnt="3" custScaleY="173960"/>
      <dgm:spPr/>
    </dgm:pt>
    <dgm:pt modelId="{CF48B9EC-B3FE-4974-AA58-6787E7F254E6}" type="pres">
      <dgm:prSet presAssocID="{8EAD5B83-8CBE-4B2B-856A-B20EEF3B013F}" presName="rootConnector" presStyleLbl="node1" presStyleIdx="2" presStyleCnt="3"/>
      <dgm:spPr/>
    </dgm:pt>
    <dgm:pt modelId="{5535CF32-6FA5-416C-B6B5-B630DC3B565B}" type="pres">
      <dgm:prSet presAssocID="{8EAD5B83-8CBE-4B2B-856A-B20EEF3B013F}" presName="childShape" presStyleCnt="0"/>
      <dgm:spPr/>
    </dgm:pt>
  </dgm:ptLst>
  <dgm:cxnLst>
    <dgm:cxn modelId="{DE1B80D0-11A3-49A1-9F1F-E5CD5311A796}" srcId="{82DA0698-8598-42ED-876F-52FBFDAB02C0}" destId="{2CC6C08A-EF2D-414A-84DE-E77C2270AEFA}" srcOrd="1" destOrd="0" parTransId="{C05AF87A-EF83-4D8F-8E53-B3D9AB2E970F}" sibTransId="{C83BA617-8A2F-4623-84F5-E8296DD32959}"/>
    <dgm:cxn modelId="{64A88996-A9BA-49BA-8FEF-002BBD519625}" type="presOf" srcId="{82DA0698-8598-42ED-876F-52FBFDAB02C0}" destId="{98A77CDB-EA7F-4123-B430-B8A1CBC68B62}" srcOrd="0" destOrd="0" presId="urn:microsoft.com/office/officeart/2005/8/layout/hierarchy3"/>
    <dgm:cxn modelId="{95289E9E-49AB-4D18-A94A-E97F2CCBC627}" srcId="{82DA0698-8598-42ED-876F-52FBFDAB02C0}" destId="{8EAD5B83-8CBE-4B2B-856A-B20EEF3B013F}" srcOrd="2" destOrd="0" parTransId="{8C2E4C73-59CC-43C5-A7D9-A991B62D0B90}" sibTransId="{CEA9DBCB-EED1-40A7-9F2C-1B1DCC1A018F}"/>
    <dgm:cxn modelId="{097BB122-9FD2-44E3-BB60-12B1377C71F9}" type="presOf" srcId="{2CC6C08A-EF2D-414A-84DE-E77C2270AEFA}" destId="{977248B8-65F9-4F69-BDF6-6A9F3F675FB2}" srcOrd="1" destOrd="0" presId="urn:microsoft.com/office/officeart/2005/8/layout/hierarchy3"/>
    <dgm:cxn modelId="{139A48FF-DA14-45D6-8968-5BF859FF1152}" type="presOf" srcId="{8EAD5B83-8CBE-4B2B-856A-B20EEF3B013F}" destId="{CF48B9EC-B3FE-4974-AA58-6787E7F254E6}" srcOrd="1" destOrd="0" presId="urn:microsoft.com/office/officeart/2005/8/layout/hierarchy3"/>
    <dgm:cxn modelId="{166FF2EA-CFDB-4394-A5EB-485101EBD623}" type="presOf" srcId="{6684CEBC-4671-47DB-B7AC-59321497CCA3}" destId="{2A68B2A9-8586-4682-9058-F3216D38BED1}" srcOrd="0" destOrd="0" presId="urn:microsoft.com/office/officeart/2005/8/layout/hierarchy3"/>
    <dgm:cxn modelId="{4BD50E38-EE6C-4C3A-AC9F-9A88963E2E29}" type="presOf" srcId="{6684CEBC-4671-47DB-B7AC-59321497CCA3}" destId="{CECD1118-DBC3-4C10-9453-4D0A85432FDE}" srcOrd="1" destOrd="0" presId="urn:microsoft.com/office/officeart/2005/8/layout/hierarchy3"/>
    <dgm:cxn modelId="{D63FE78D-D842-486C-82DA-D2675BC2AF99}" srcId="{82DA0698-8598-42ED-876F-52FBFDAB02C0}" destId="{6684CEBC-4671-47DB-B7AC-59321497CCA3}" srcOrd="0" destOrd="0" parTransId="{8C8498C9-91A8-4D17-ABF7-5F354F41FF34}" sibTransId="{70CA1158-533E-4239-809E-6F2469854DCA}"/>
    <dgm:cxn modelId="{02E1667C-6645-429D-B3C7-7D5574A5B5B6}" type="presOf" srcId="{2CC6C08A-EF2D-414A-84DE-E77C2270AEFA}" destId="{006F1779-D628-493D-903C-458CF220B25F}" srcOrd="0" destOrd="0" presId="urn:microsoft.com/office/officeart/2005/8/layout/hierarchy3"/>
    <dgm:cxn modelId="{A3A8C671-45C6-4C7D-80D7-6F465AE97E93}" type="presOf" srcId="{8EAD5B83-8CBE-4B2B-856A-B20EEF3B013F}" destId="{8B5EDD9B-77E0-4EAF-9A6A-155F2EEFB8B8}" srcOrd="0" destOrd="0" presId="urn:microsoft.com/office/officeart/2005/8/layout/hierarchy3"/>
    <dgm:cxn modelId="{548D871F-792C-41BD-BF7B-02E84FCC9B33}" type="presParOf" srcId="{98A77CDB-EA7F-4123-B430-B8A1CBC68B62}" destId="{05EDBDE7-6A2F-4DFB-99E0-6FC0A24C280C}" srcOrd="0" destOrd="0" presId="urn:microsoft.com/office/officeart/2005/8/layout/hierarchy3"/>
    <dgm:cxn modelId="{0D8806DA-409F-4E41-841B-194F57B0D069}" type="presParOf" srcId="{05EDBDE7-6A2F-4DFB-99E0-6FC0A24C280C}" destId="{88FFBC24-24B0-4F86-9E3D-D983972452B2}" srcOrd="0" destOrd="0" presId="urn:microsoft.com/office/officeart/2005/8/layout/hierarchy3"/>
    <dgm:cxn modelId="{97EE7465-957F-49D7-832C-FE8B669662AE}" type="presParOf" srcId="{88FFBC24-24B0-4F86-9E3D-D983972452B2}" destId="{2A68B2A9-8586-4682-9058-F3216D38BED1}" srcOrd="0" destOrd="0" presId="urn:microsoft.com/office/officeart/2005/8/layout/hierarchy3"/>
    <dgm:cxn modelId="{A3BC3D0F-1BD2-4D82-9A28-D3B2282E1575}" type="presParOf" srcId="{88FFBC24-24B0-4F86-9E3D-D983972452B2}" destId="{CECD1118-DBC3-4C10-9453-4D0A85432FDE}" srcOrd="1" destOrd="0" presId="urn:microsoft.com/office/officeart/2005/8/layout/hierarchy3"/>
    <dgm:cxn modelId="{15FF0994-0B62-48D5-97DA-5E1A5D414467}" type="presParOf" srcId="{05EDBDE7-6A2F-4DFB-99E0-6FC0A24C280C}" destId="{0190FB7C-7AAE-48CB-AF0B-F6DBC309AD94}" srcOrd="1" destOrd="0" presId="urn:microsoft.com/office/officeart/2005/8/layout/hierarchy3"/>
    <dgm:cxn modelId="{9B57CCD0-5261-4E19-8D34-AE5A924DEB21}" type="presParOf" srcId="{98A77CDB-EA7F-4123-B430-B8A1CBC68B62}" destId="{01F9AFFD-A113-4638-98C4-A7448030C6F0}" srcOrd="1" destOrd="0" presId="urn:microsoft.com/office/officeart/2005/8/layout/hierarchy3"/>
    <dgm:cxn modelId="{5D9E8F75-5840-47C7-8A75-A222DDC5AB01}" type="presParOf" srcId="{01F9AFFD-A113-4638-98C4-A7448030C6F0}" destId="{13AD73AA-E87D-4EBF-89E6-2D6643260D32}" srcOrd="0" destOrd="0" presId="urn:microsoft.com/office/officeart/2005/8/layout/hierarchy3"/>
    <dgm:cxn modelId="{0A49813E-8795-4135-9470-D31B7D4CF954}" type="presParOf" srcId="{13AD73AA-E87D-4EBF-89E6-2D6643260D32}" destId="{006F1779-D628-493D-903C-458CF220B25F}" srcOrd="0" destOrd="0" presId="urn:microsoft.com/office/officeart/2005/8/layout/hierarchy3"/>
    <dgm:cxn modelId="{FDBAB71E-F762-491C-832D-49539D042863}" type="presParOf" srcId="{13AD73AA-E87D-4EBF-89E6-2D6643260D32}" destId="{977248B8-65F9-4F69-BDF6-6A9F3F675FB2}" srcOrd="1" destOrd="0" presId="urn:microsoft.com/office/officeart/2005/8/layout/hierarchy3"/>
    <dgm:cxn modelId="{CD672168-EC70-47F3-9244-AFB081E8242A}" type="presParOf" srcId="{01F9AFFD-A113-4638-98C4-A7448030C6F0}" destId="{EB7E2E2E-1514-4A79-950D-C1C15FB71945}" srcOrd="1" destOrd="0" presId="urn:microsoft.com/office/officeart/2005/8/layout/hierarchy3"/>
    <dgm:cxn modelId="{9DA24620-5B21-403D-9210-63DB44A11717}" type="presParOf" srcId="{98A77CDB-EA7F-4123-B430-B8A1CBC68B62}" destId="{FBA3197C-23C5-43A9-B7F7-2D4EAAF98C4B}" srcOrd="2" destOrd="0" presId="urn:microsoft.com/office/officeart/2005/8/layout/hierarchy3"/>
    <dgm:cxn modelId="{1DACCB72-EA6C-4506-8458-CDA700207EFE}" type="presParOf" srcId="{FBA3197C-23C5-43A9-B7F7-2D4EAAF98C4B}" destId="{31A59CFA-EA86-49F4-A130-3A95AEC18BC3}" srcOrd="0" destOrd="0" presId="urn:microsoft.com/office/officeart/2005/8/layout/hierarchy3"/>
    <dgm:cxn modelId="{1B749AC1-52A4-4106-8098-9E96C3FA2A13}" type="presParOf" srcId="{31A59CFA-EA86-49F4-A130-3A95AEC18BC3}" destId="{8B5EDD9B-77E0-4EAF-9A6A-155F2EEFB8B8}" srcOrd="0" destOrd="0" presId="urn:microsoft.com/office/officeart/2005/8/layout/hierarchy3"/>
    <dgm:cxn modelId="{39303367-DA70-473D-96C9-A6215912C027}" type="presParOf" srcId="{31A59CFA-EA86-49F4-A130-3A95AEC18BC3}" destId="{CF48B9EC-B3FE-4974-AA58-6787E7F254E6}" srcOrd="1" destOrd="0" presId="urn:microsoft.com/office/officeart/2005/8/layout/hierarchy3"/>
    <dgm:cxn modelId="{3A967E0C-B31D-4BCC-9883-763344B20E1E}" type="presParOf" srcId="{FBA3197C-23C5-43A9-B7F7-2D4EAAF98C4B}" destId="{5535CF32-6FA5-416C-B6B5-B630DC3B565B}"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2DBC16-9B02-4A48-84CF-D74931276998}" type="doc">
      <dgm:prSet loTypeId="urn:microsoft.com/office/officeart/2005/8/layout/process1" loCatId="process" qsTypeId="urn:microsoft.com/office/officeart/2005/8/quickstyle/simple1" qsCatId="simple" csTypeId="urn:microsoft.com/office/officeart/2005/8/colors/colorful3" csCatId="colorful"/>
      <dgm:spPr/>
      <dgm:t>
        <a:bodyPr/>
        <a:lstStyle/>
        <a:p>
          <a:endParaRPr lang="en-US"/>
        </a:p>
      </dgm:t>
    </dgm:pt>
    <dgm:pt modelId="{B78C71ED-0762-4BE8-B1E0-CD370FB580D8}">
      <dgm:prSet/>
      <dgm:spPr/>
      <dgm:t>
        <a:bodyPr/>
        <a:lstStyle/>
        <a:p>
          <a:pPr rtl="0"/>
          <a:r>
            <a:rPr lang="en-US" smtClean="0"/>
            <a:t>High prevalence of Diabetes Mellitus in Texas and the groups most affected by the disease.</a:t>
          </a:r>
          <a:endParaRPr lang="en-US"/>
        </a:p>
      </dgm:t>
    </dgm:pt>
    <dgm:pt modelId="{C35AF271-B1B0-4B67-B20E-9293AA23AD7F}" type="parTrans" cxnId="{F15AB141-E70A-4482-9042-78141FECC238}">
      <dgm:prSet/>
      <dgm:spPr/>
      <dgm:t>
        <a:bodyPr/>
        <a:lstStyle/>
        <a:p>
          <a:endParaRPr lang="en-US"/>
        </a:p>
      </dgm:t>
    </dgm:pt>
    <dgm:pt modelId="{0B0DE115-C66D-48C6-AB87-ED95A85A216C}" type="sibTrans" cxnId="{F15AB141-E70A-4482-9042-78141FECC238}">
      <dgm:prSet/>
      <dgm:spPr/>
      <dgm:t>
        <a:bodyPr/>
        <a:lstStyle/>
        <a:p>
          <a:endParaRPr lang="en-US"/>
        </a:p>
      </dgm:t>
    </dgm:pt>
    <dgm:pt modelId="{2D9C7E89-302C-4591-8EAB-2E3E46DBDCB6}">
      <dgm:prSet/>
      <dgm:spPr/>
      <dgm:t>
        <a:bodyPr/>
        <a:lstStyle/>
        <a:p>
          <a:pPr rtl="0"/>
          <a:r>
            <a:rPr lang="en-US" smtClean="0"/>
            <a:t>Public health interventions have been undertaken to address Diabetes Mellitus in Texas.</a:t>
          </a:r>
          <a:endParaRPr lang="en-US"/>
        </a:p>
      </dgm:t>
    </dgm:pt>
    <dgm:pt modelId="{78D2CA66-57BC-4AFF-9283-E4CBF981AA43}" type="parTrans" cxnId="{ABD27557-75CA-4C6E-B37C-E2DF3FBF28B2}">
      <dgm:prSet/>
      <dgm:spPr/>
      <dgm:t>
        <a:bodyPr/>
        <a:lstStyle/>
        <a:p>
          <a:endParaRPr lang="en-US"/>
        </a:p>
      </dgm:t>
    </dgm:pt>
    <dgm:pt modelId="{B2684DBE-BB0A-4611-A113-4031129807FC}" type="sibTrans" cxnId="{ABD27557-75CA-4C6E-B37C-E2DF3FBF28B2}">
      <dgm:prSet/>
      <dgm:spPr/>
      <dgm:t>
        <a:bodyPr/>
        <a:lstStyle/>
        <a:p>
          <a:endParaRPr lang="en-US"/>
        </a:p>
      </dgm:t>
    </dgm:pt>
    <dgm:pt modelId="{1B1C56CD-8C0C-4D8A-B987-B51977B87D11}">
      <dgm:prSet/>
      <dgm:spPr/>
      <dgm:t>
        <a:bodyPr/>
        <a:lstStyle/>
        <a:p>
          <a:pPr rtl="0"/>
          <a:r>
            <a:rPr lang="en-US" smtClean="0"/>
            <a:t>Policies or regulations that could be implemented to help prevent or manage the disease.</a:t>
          </a:r>
          <a:endParaRPr lang="en-US"/>
        </a:p>
      </dgm:t>
    </dgm:pt>
    <dgm:pt modelId="{F69DF127-4A74-4195-85D2-BD57659F04BB}" type="parTrans" cxnId="{41CB540B-6F96-4D1D-BB9F-00437A241B98}">
      <dgm:prSet/>
      <dgm:spPr/>
      <dgm:t>
        <a:bodyPr/>
        <a:lstStyle/>
        <a:p>
          <a:endParaRPr lang="en-US"/>
        </a:p>
      </dgm:t>
    </dgm:pt>
    <dgm:pt modelId="{714F460A-F666-42F4-9EAD-629ADCC7C17D}" type="sibTrans" cxnId="{41CB540B-6F96-4D1D-BB9F-00437A241B98}">
      <dgm:prSet/>
      <dgm:spPr/>
      <dgm:t>
        <a:bodyPr/>
        <a:lstStyle/>
        <a:p>
          <a:endParaRPr lang="en-US"/>
        </a:p>
      </dgm:t>
    </dgm:pt>
    <dgm:pt modelId="{FF47E48E-D5F7-444B-82D1-3FA752D45997}" type="pres">
      <dgm:prSet presAssocID="{892DBC16-9B02-4A48-84CF-D74931276998}" presName="Name0" presStyleCnt="0">
        <dgm:presLayoutVars>
          <dgm:dir/>
          <dgm:resizeHandles val="exact"/>
        </dgm:presLayoutVars>
      </dgm:prSet>
      <dgm:spPr/>
    </dgm:pt>
    <dgm:pt modelId="{EDA0531B-8DBA-4758-AF25-388F31B7FF02}" type="pres">
      <dgm:prSet presAssocID="{B78C71ED-0762-4BE8-B1E0-CD370FB580D8}" presName="node" presStyleLbl="node1" presStyleIdx="0" presStyleCnt="3">
        <dgm:presLayoutVars>
          <dgm:bulletEnabled val="1"/>
        </dgm:presLayoutVars>
      </dgm:prSet>
      <dgm:spPr/>
    </dgm:pt>
    <dgm:pt modelId="{E77D1FF3-A5C4-409A-8DD7-B6A8285D9904}" type="pres">
      <dgm:prSet presAssocID="{0B0DE115-C66D-48C6-AB87-ED95A85A216C}" presName="sibTrans" presStyleLbl="sibTrans2D1" presStyleIdx="0" presStyleCnt="2"/>
      <dgm:spPr/>
    </dgm:pt>
    <dgm:pt modelId="{49D83CE6-1B10-4424-9088-E4434532A671}" type="pres">
      <dgm:prSet presAssocID="{0B0DE115-C66D-48C6-AB87-ED95A85A216C}" presName="connectorText" presStyleLbl="sibTrans2D1" presStyleIdx="0" presStyleCnt="2"/>
      <dgm:spPr/>
    </dgm:pt>
    <dgm:pt modelId="{462C176E-42C3-4617-9D4E-C4AC3933C867}" type="pres">
      <dgm:prSet presAssocID="{2D9C7E89-302C-4591-8EAB-2E3E46DBDCB6}" presName="node" presStyleLbl="node1" presStyleIdx="1" presStyleCnt="3">
        <dgm:presLayoutVars>
          <dgm:bulletEnabled val="1"/>
        </dgm:presLayoutVars>
      </dgm:prSet>
      <dgm:spPr/>
    </dgm:pt>
    <dgm:pt modelId="{AA0F3661-B94A-4516-A53C-D9AE0C8F01E9}" type="pres">
      <dgm:prSet presAssocID="{B2684DBE-BB0A-4611-A113-4031129807FC}" presName="sibTrans" presStyleLbl="sibTrans2D1" presStyleIdx="1" presStyleCnt="2"/>
      <dgm:spPr/>
    </dgm:pt>
    <dgm:pt modelId="{483E4DC6-3C99-4C9E-BC2E-0108B79F6508}" type="pres">
      <dgm:prSet presAssocID="{B2684DBE-BB0A-4611-A113-4031129807FC}" presName="connectorText" presStyleLbl="sibTrans2D1" presStyleIdx="1" presStyleCnt="2"/>
      <dgm:spPr/>
    </dgm:pt>
    <dgm:pt modelId="{543511C5-03BC-400F-9479-F66271C035D7}" type="pres">
      <dgm:prSet presAssocID="{1B1C56CD-8C0C-4D8A-B987-B51977B87D11}" presName="node" presStyleLbl="node1" presStyleIdx="2" presStyleCnt="3">
        <dgm:presLayoutVars>
          <dgm:bulletEnabled val="1"/>
        </dgm:presLayoutVars>
      </dgm:prSet>
      <dgm:spPr/>
    </dgm:pt>
  </dgm:ptLst>
  <dgm:cxnLst>
    <dgm:cxn modelId="{3C932F1F-6664-42AA-B7F3-84302EC4BAE4}" type="presOf" srcId="{B2684DBE-BB0A-4611-A113-4031129807FC}" destId="{AA0F3661-B94A-4516-A53C-D9AE0C8F01E9}" srcOrd="0" destOrd="0" presId="urn:microsoft.com/office/officeart/2005/8/layout/process1"/>
    <dgm:cxn modelId="{936FD557-C2E8-4F0F-AA24-54CD2F836F0C}" type="presOf" srcId="{892DBC16-9B02-4A48-84CF-D74931276998}" destId="{FF47E48E-D5F7-444B-82D1-3FA752D45997}" srcOrd="0" destOrd="0" presId="urn:microsoft.com/office/officeart/2005/8/layout/process1"/>
    <dgm:cxn modelId="{C51ED2A1-8B8C-4CAD-9DE3-0CD018A82471}" type="presOf" srcId="{1B1C56CD-8C0C-4D8A-B987-B51977B87D11}" destId="{543511C5-03BC-400F-9479-F66271C035D7}" srcOrd="0" destOrd="0" presId="urn:microsoft.com/office/officeart/2005/8/layout/process1"/>
    <dgm:cxn modelId="{41CB540B-6F96-4D1D-BB9F-00437A241B98}" srcId="{892DBC16-9B02-4A48-84CF-D74931276998}" destId="{1B1C56CD-8C0C-4D8A-B987-B51977B87D11}" srcOrd="2" destOrd="0" parTransId="{F69DF127-4A74-4195-85D2-BD57659F04BB}" sibTransId="{714F460A-F666-42F4-9EAD-629ADCC7C17D}"/>
    <dgm:cxn modelId="{7902F09E-8E72-47D6-8835-8B72A9775358}" type="presOf" srcId="{B2684DBE-BB0A-4611-A113-4031129807FC}" destId="{483E4DC6-3C99-4C9E-BC2E-0108B79F6508}" srcOrd="1" destOrd="0" presId="urn:microsoft.com/office/officeart/2005/8/layout/process1"/>
    <dgm:cxn modelId="{ABD27557-75CA-4C6E-B37C-E2DF3FBF28B2}" srcId="{892DBC16-9B02-4A48-84CF-D74931276998}" destId="{2D9C7E89-302C-4591-8EAB-2E3E46DBDCB6}" srcOrd="1" destOrd="0" parTransId="{78D2CA66-57BC-4AFF-9283-E4CBF981AA43}" sibTransId="{B2684DBE-BB0A-4611-A113-4031129807FC}"/>
    <dgm:cxn modelId="{E887B9CC-28C1-4091-95AA-E5F6E9AAA6D2}" type="presOf" srcId="{B78C71ED-0762-4BE8-B1E0-CD370FB580D8}" destId="{EDA0531B-8DBA-4758-AF25-388F31B7FF02}" srcOrd="0" destOrd="0" presId="urn:microsoft.com/office/officeart/2005/8/layout/process1"/>
    <dgm:cxn modelId="{90AEAC0A-0EC7-4B18-B2F9-7C5522985916}" type="presOf" srcId="{0B0DE115-C66D-48C6-AB87-ED95A85A216C}" destId="{49D83CE6-1B10-4424-9088-E4434532A671}" srcOrd="1" destOrd="0" presId="urn:microsoft.com/office/officeart/2005/8/layout/process1"/>
    <dgm:cxn modelId="{F4EEAE80-B484-44EE-9C2E-E014626E40CA}" type="presOf" srcId="{2D9C7E89-302C-4591-8EAB-2E3E46DBDCB6}" destId="{462C176E-42C3-4617-9D4E-C4AC3933C867}" srcOrd="0" destOrd="0" presId="urn:microsoft.com/office/officeart/2005/8/layout/process1"/>
    <dgm:cxn modelId="{F15AB141-E70A-4482-9042-78141FECC238}" srcId="{892DBC16-9B02-4A48-84CF-D74931276998}" destId="{B78C71ED-0762-4BE8-B1E0-CD370FB580D8}" srcOrd="0" destOrd="0" parTransId="{C35AF271-B1B0-4B67-B20E-9293AA23AD7F}" sibTransId="{0B0DE115-C66D-48C6-AB87-ED95A85A216C}"/>
    <dgm:cxn modelId="{D1C571F7-3C25-4C66-900F-404FE93E9230}" type="presOf" srcId="{0B0DE115-C66D-48C6-AB87-ED95A85A216C}" destId="{E77D1FF3-A5C4-409A-8DD7-B6A8285D9904}" srcOrd="0" destOrd="0" presId="urn:microsoft.com/office/officeart/2005/8/layout/process1"/>
    <dgm:cxn modelId="{50A1EB69-25DC-477A-900E-36317E9C834A}" type="presParOf" srcId="{FF47E48E-D5F7-444B-82D1-3FA752D45997}" destId="{EDA0531B-8DBA-4758-AF25-388F31B7FF02}" srcOrd="0" destOrd="0" presId="urn:microsoft.com/office/officeart/2005/8/layout/process1"/>
    <dgm:cxn modelId="{24275EEC-3BEE-47EA-AFAE-96AB7F3A6478}" type="presParOf" srcId="{FF47E48E-D5F7-444B-82D1-3FA752D45997}" destId="{E77D1FF3-A5C4-409A-8DD7-B6A8285D9904}" srcOrd="1" destOrd="0" presId="urn:microsoft.com/office/officeart/2005/8/layout/process1"/>
    <dgm:cxn modelId="{ABD1ED93-DF2C-4C46-B9AD-6268C7302BB0}" type="presParOf" srcId="{E77D1FF3-A5C4-409A-8DD7-B6A8285D9904}" destId="{49D83CE6-1B10-4424-9088-E4434532A671}" srcOrd="0" destOrd="0" presId="urn:microsoft.com/office/officeart/2005/8/layout/process1"/>
    <dgm:cxn modelId="{11C617C5-3B80-40F3-B522-A869EF299262}" type="presParOf" srcId="{FF47E48E-D5F7-444B-82D1-3FA752D45997}" destId="{462C176E-42C3-4617-9D4E-C4AC3933C867}" srcOrd="2" destOrd="0" presId="urn:microsoft.com/office/officeart/2005/8/layout/process1"/>
    <dgm:cxn modelId="{1CA713E9-C7AA-4944-A325-1744B7DC70D0}" type="presParOf" srcId="{FF47E48E-D5F7-444B-82D1-3FA752D45997}" destId="{AA0F3661-B94A-4516-A53C-D9AE0C8F01E9}" srcOrd="3" destOrd="0" presId="urn:microsoft.com/office/officeart/2005/8/layout/process1"/>
    <dgm:cxn modelId="{2A7C5C95-E1B6-4DC6-98A3-5F9766212DF0}" type="presParOf" srcId="{AA0F3661-B94A-4516-A53C-D9AE0C8F01E9}" destId="{483E4DC6-3C99-4C9E-BC2E-0108B79F6508}" srcOrd="0" destOrd="0" presId="urn:microsoft.com/office/officeart/2005/8/layout/process1"/>
    <dgm:cxn modelId="{7627BBC4-46BD-4E18-BD8A-1F1057CBDA97}" type="presParOf" srcId="{FF47E48E-D5F7-444B-82D1-3FA752D45997}" destId="{543511C5-03BC-400F-9479-F66271C035D7}"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B6A54D-2645-422D-AAA7-79D1EE0F3658}" type="doc">
      <dgm:prSet loTypeId="urn:microsoft.com/office/officeart/2005/8/layout/process1" loCatId="process" qsTypeId="urn:microsoft.com/office/officeart/2005/8/quickstyle/simple1" qsCatId="simple" csTypeId="urn:microsoft.com/office/officeart/2005/8/colors/colorful3" csCatId="colorful" phldr="1"/>
      <dgm:spPr/>
      <dgm:t>
        <a:bodyPr/>
        <a:lstStyle/>
        <a:p>
          <a:endParaRPr lang="en-US"/>
        </a:p>
      </dgm:t>
    </dgm:pt>
    <dgm:pt modelId="{D32EA4DF-CC3B-478B-B9A9-B25A9E888A95}">
      <dgm:prSet/>
      <dgm:spPr/>
      <dgm:t>
        <a:bodyPr/>
        <a:lstStyle/>
        <a:p>
          <a:pPr rtl="0"/>
          <a:r>
            <a:rPr lang="en-US" dirty="0" smtClean="0"/>
            <a:t>Limited access to care.</a:t>
          </a:r>
          <a:endParaRPr lang="en-US" dirty="0"/>
        </a:p>
      </dgm:t>
    </dgm:pt>
    <dgm:pt modelId="{0E5D12D1-0224-49DD-9A1D-3A187F9D53DF}" type="parTrans" cxnId="{E4C93F05-6C27-475F-AC6D-8B0802B2071C}">
      <dgm:prSet/>
      <dgm:spPr/>
      <dgm:t>
        <a:bodyPr/>
        <a:lstStyle/>
        <a:p>
          <a:endParaRPr lang="en-US"/>
        </a:p>
      </dgm:t>
    </dgm:pt>
    <dgm:pt modelId="{7FB87706-1B20-47B8-8CA8-B08B1F1AF9B1}" type="sibTrans" cxnId="{E4C93F05-6C27-475F-AC6D-8B0802B2071C}">
      <dgm:prSet/>
      <dgm:spPr/>
      <dgm:t>
        <a:bodyPr/>
        <a:lstStyle/>
        <a:p>
          <a:endParaRPr lang="en-US"/>
        </a:p>
      </dgm:t>
    </dgm:pt>
    <dgm:pt modelId="{EC19146C-3F1E-404A-8754-F23D6400170A}">
      <dgm:prSet/>
      <dgm:spPr/>
      <dgm:t>
        <a:bodyPr/>
        <a:lstStyle/>
        <a:p>
          <a:pPr rtl="0"/>
          <a:r>
            <a:rPr lang="en-US" dirty="0" smtClean="0"/>
            <a:t>Lack of awareness or understanding of the disease.</a:t>
          </a:r>
          <a:endParaRPr lang="en-US" dirty="0"/>
        </a:p>
      </dgm:t>
    </dgm:pt>
    <dgm:pt modelId="{E588CB45-6DB3-4B62-A429-48C7668FC99C}" type="parTrans" cxnId="{5BE85E46-3A08-4F0C-885B-044DCE4880CD}">
      <dgm:prSet/>
      <dgm:spPr/>
      <dgm:t>
        <a:bodyPr/>
        <a:lstStyle/>
        <a:p>
          <a:endParaRPr lang="en-US"/>
        </a:p>
      </dgm:t>
    </dgm:pt>
    <dgm:pt modelId="{453A20F2-A8BF-4D86-A55A-24223AF044AB}" type="sibTrans" cxnId="{5BE85E46-3A08-4F0C-885B-044DCE4880CD}">
      <dgm:prSet/>
      <dgm:spPr/>
      <dgm:t>
        <a:bodyPr/>
        <a:lstStyle/>
        <a:p>
          <a:endParaRPr lang="en-US"/>
        </a:p>
      </dgm:t>
    </dgm:pt>
    <dgm:pt modelId="{52544B53-CC5F-4C0F-8E8F-2CC7F4256566}">
      <dgm:prSet/>
      <dgm:spPr/>
      <dgm:t>
        <a:bodyPr/>
        <a:lstStyle/>
        <a:p>
          <a:pPr rtl="0"/>
          <a:r>
            <a:rPr lang="en-US" dirty="0" smtClean="0"/>
            <a:t>The stigma surrounding the disease.</a:t>
          </a:r>
          <a:endParaRPr lang="en-US" dirty="0"/>
        </a:p>
      </dgm:t>
    </dgm:pt>
    <dgm:pt modelId="{F3D67A0A-2753-43CC-822D-600DD18FC1FF}" type="parTrans" cxnId="{60BC1495-73CB-43EB-BB28-3D54012C136A}">
      <dgm:prSet/>
      <dgm:spPr/>
      <dgm:t>
        <a:bodyPr/>
        <a:lstStyle/>
        <a:p>
          <a:endParaRPr lang="en-US"/>
        </a:p>
      </dgm:t>
    </dgm:pt>
    <dgm:pt modelId="{4FEF9329-9DA0-49D5-A6FF-578E40ADB7E1}" type="sibTrans" cxnId="{60BC1495-73CB-43EB-BB28-3D54012C136A}">
      <dgm:prSet/>
      <dgm:spPr/>
      <dgm:t>
        <a:bodyPr/>
        <a:lstStyle/>
        <a:p>
          <a:endParaRPr lang="en-US"/>
        </a:p>
      </dgm:t>
    </dgm:pt>
    <dgm:pt modelId="{B49791A0-5517-49CF-9CE7-68348E2FDB42}">
      <dgm:prSet/>
      <dgm:spPr/>
      <dgm:t>
        <a:bodyPr/>
        <a:lstStyle/>
        <a:p>
          <a:pPr rtl="0"/>
          <a:r>
            <a:rPr lang="en-US" smtClean="0"/>
            <a:t>Limited resources for prevention and management of the disease.</a:t>
          </a:r>
          <a:endParaRPr lang="en-US"/>
        </a:p>
      </dgm:t>
    </dgm:pt>
    <dgm:pt modelId="{32754466-A5F0-411F-9540-5BFE454D406B}" type="parTrans" cxnId="{FA9CE91F-5031-466E-B843-2215EAD3A5EA}">
      <dgm:prSet/>
      <dgm:spPr/>
      <dgm:t>
        <a:bodyPr/>
        <a:lstStyle/>
        <a:p>
          <a:endParaRPr lang="en-US"/>
        </a:p>
      </dgm:t>
    </dgm:pt>
    <dgm:pt modelId="{162BA38A-0B23-4BFF-800F-B2BA42965A11}" type="sibTrans" cxnId="{FA9CE91F-5031-466E-B843-2215EAD3A5EA}">
      <dgm:prSet/>
      <dgm:spPr/>
      <dgm:t>
        <a:bodyPr/>
        <a:lstStyle/>
        <a:p>
          <a:endParaRPr lang="en-US"/>
        </a:p>
      </dgm:t>
    </dgm:pt>
    <dgm:pt modelId="{B3C731CC-F00F-4F33-9298-76C769DAFDD0}" type="pres">
      <dgm:prSet presAssocID="{C1B6A54D-2645-422D-AAA7-79D1EE0F3658}" presName="Name0" presStyleCnt="0">
        <dgm:presLayoutVars>
          <dgm:dir/>
          <dgm:resizeHandles val="exact"/>
        </dgm:presLayoutVars>
      </dgm:prSet>
      <dgm:spPr/>
    </dgm:pt>
    <dgm:pt modelId="{25FA320F-EC78-490D-9FE8-50D66FA2EC10}" type="pres">
      <dgm:prSet presAssocID="{D32EA4DF-CC3B-478B-B9A9-B25A9E888A95}" presName="node" presStyleLbl="node1" presStyleIdx="0" presStyleCnt="4" custScaleY="140838">
        <dgm:presLayoutVars>
          <dgm:bulletEnabled val="1"/>
        </dgm:presLayoutVars>
      </dgm:prSet>
      <dgm:spPr/>
    </dgm:pt>
    <dgm:pt modelId="{3D681D9C-3A4D-4841-B41C-9AA9DD0F71FC}" type="pres">
      <dgm:prSet presAssocID="{7FB87706-1B20-47B8-8CA8-B08B1F1AF9B1}" presName="sibTrans" presStyleLbl="sibTrans2D1" presStyleIdx="0" presStyleCnt="3"/>
      <dgm:spPr/>
    </dgm:pt>
    <dgm:pt modelId="{2E4723CF-F830-49F8-A00F-87CA025F290B}" type="pres">
      <dgm:prSet presAssocID="{7FB87706-1B20-47B8-8CA8-B08B1F1AF9B1}" presName="connectorText" presStyleLbl="sibTrans2D1" presStyleIdx="0" presStyleCnt="3"/>
      <dgm:spPr/>
    </dgm:pt>
    <dgm:pt modelId="{ED126C33-67C2-4E9D-B8B4-5035870B2440}" type="pres">
      <dgm:prSet presAssocID="{EC19146C-3F1E-404A-8754-F23D6400170A}" presName="node" presStyleLbl="node1" presStyleIdx="1" presStyleCnt="4" custScaleY="130974">
        <dgm:presLayoutVars>
          <dgm:bulletEnabled val="1"/>
        </dgm:presLayoutVars>
      </dgm:prSet>
      <dgm:spPr/>
    </dgm:pt>
    <dgm:pt modelId="{2C0EB66B-7A2B-4D4A-B82B-03B39E0369CB}" type="pres">
      <dgm:prSet presAssocID="{453A20F2-A8BF-4D86-A55A-24223AF044AB}" presName="sibTrans" presStyleLbl="sibTrans2D1" presStyleIdx="1" presStyleCnt="3"/>
      <dgm:spPr/>
    </dgm:pt>
    <dgm:pt modelId="{D521D677-4488-46C5-BDBF-466CFF422C02}" type="pres">
      <dgm:prSet presAssocID="{453A20F2-A8BF-4D86-A55A-24223AF044AB}" presName="connectorText" presStyleLbl="sibTrans2D1" presStyleIdx="1" presStyleCnt="3"/>
      <dgm:spPr/>
    </dgm:pt>
    <dgm:pt modelId="{71D106B5-FD37-417D-BE7B-97443E698772}" type="pres">
      <dgm:prSet presAssocID="{52544B53-CC5F-4C0F-8E8F-2CC7F4256566}" presName="node" presStyleLbl="node1" presStyleIdx="2" presStyleCnt="4" custScaleY="155634">
        <dgm:presLayoutVars>
          <dgm:bulletEnabled val="1"/>
        </dgm:presLayoutVars>
      </dgm:prSet>
      <dgm:spPr/>
    </dgm:pt>
    <dgm:pt modelId="{D72D8899-6444-4459-956C-D29B6854EA92}" type="pres">
      <dgm:prSet presAssocID="{4FEF9329-9DA0-49D5-A6FF-578E40ADB7E1}" presName="sibTrans" presStyleLbl="sibTrans2D1" presStyleIdx="2" presStyleCnt="3"/>
      <dgm:spPr/>
    </dgm:pt>
    <dgm:pt modelId="{80B76B5F-CA4D-499B-818A-9F641FC339F7}" type="pres">
      <dgm:prSet presAssocID="{4FEF9329-9DA0-49D5-A6FF-578E40ADB7E1}" presName="connectorText" presStyleLbl="sibTrans2D1" presStyleIdx="2" presStyleCnt="3"/>
      <dgm:spPr/>
    </dgm:pt>
    <dgm:pt modelId="{9A47CFCD-1DD8-485E-96B5-254EB9A6625E}" type="pres">
      <dgm:prSet presAssocID="{B49791A0-5517-49CF-9CE7-68348E2FDB42}" presName="node" presStyleLbl="node1" presStyleIdx="3" presStyleCnt="4" custScaleY="150702">
        <dgm:presLayoutVars>
          <dgm:bulletEnabled val="1"/>
        </dgm:presLayoutVars>
      </dgm:prSet>
      <dgm:spPr/>
    </dgm:pt>
  </dgm:ptLst>
  <dgm:cxnLst>
    <dgm:cxn modelId="{44741346-8F3C-4EDA-9715-44F2E4A6DA3B}" type="presOf" srcId="{B49791A0-5517-49CF-9CE7-68348E2FDB42}" destId="{9A47CFCD-1DD8-485E-96B5-254EB9A6625E}" srcOrd="0" destOrd="0" presId="urn:microsoft.com/office/officeart/2005/8/layout/process1"/>
    <dgm:cxn modelId="{4C5E20AB-3BA7-4CC0-AB28-70BE7805F9F0}" type="presOf" srcId="{453A20F2-A8BF-4D86-A55A-24223AF044AB}" destId="{2C0EB66B-7A2B-4D4A-B82B-03B39E0369CB}" srcOrd="0" destOrd="0" presId="urn:microsoft.com/office/officeart/2005/8/layout/process1"/>
    <dgm:cxn modelId="{AE91BCC9-7CEA-4C34-B591-B968E177F69B}" type="presOf" srcId="{D32EA4DF-CC3B-478B-B9A9-B25A9E888A95}" destId="{25FA320F-EC78-490D-9FE8-50D66FA2EC10}" srcOrd="0" destOrd="0" presId="urn:microsoft.com/office/officeart/2005/8/layout/process1"/>
    <dgm:cxn modelId="{3A0253D2-3FD0-4543-A6FE-3520192E474E}" type="presOf" srcId="{EC19146C-3F1E-404A-8754-F23D6400170A}" destId="{ED126C33-67C2-4E9D-B8B4-5035870B2440}" srcOrd="0" destOrd="0" presId="urn:microsoft.com/office/officeart/2005/8/layout/process1"/>
    <dgm:cxn modelId="{E0C6475D-F4E0-47D3-9447-D9F713566FFA}" type="presOf" srcId="{52544B53-CC5F-4C0F-8E8F-2CC7F4256566}" destId="{71D106B5-FD37-417D-BE7B-97443E698772}" srcOrd="0" destOrd="0" presId="urn:microsoft.com/office/officeart/2005/8/layout/process1"/>
    <dgm:cxn modelId="{5BE85E46-3A08-4F0C-885B-044DCE4880CD}" srcId="{C1B6A54D-2645-422D-AAA7-79D1EE0F3658}" destId="{EC19146C-3F1E-404A-8754-F23D6400170A}" srcOrd="1" destOrd="0" parTransId="{E588CB45-6DB3-4B62-A429-48C7668FC99C}" sibTransId="{453A20F2-A8BF-4D86-A55A-24223AF044AB}"/>
    <dgm:cxn modelId="{8A6CB0E0-E6D2-4A20-8324-2C895DB239A4}" type="presOf" srcId="{7FB87706-1B20-47B8-8CA8-B08B1F1AF9B1}" destId="{3D681D9C-3A4D-4841-B41C-9AA9DD0F71FC}" srcOrd="0" destOrd="0" presId="urn:microsoft.com/office/officeart/2005/8/layout/process1"/>
    <dgm:cxn modelId="{60BC1495-73CB-43EB-BB28-3D54012C136A}" srcId="{C1B6A54D-2645-422D-AAA7-79D1EE0F3658}" destId="{52544B53-CC5F-4C0F-8E8F-2CC7F4256566}" srcOrd="2" destOrd="0" parTransId="{F3D67A0A-2753-43CC-822D-600DD18FC1FF}" sibTransId="{4FEF9329-9DA0-49D5-A6FF-578E40ADB7E1}"/>
    <dgm:cxn modelId="{2A92DEC0-C5A3-4890-8D70-988F91E9FFEA}" type="presOf" srcId="{453A20F2-A8BF-4D86-A55A-24223AF044AB}" destId="{D521D677-4488-46C5-BDBF-466CFF422C02}" srcOrd="1" destOrd="0" presId="urn:microsoft.com/office/officeart/2005/8/layout/process1"/>
    <dgm:cxn modelId="{39EDC104-1AEB-466C-A138-7FAB61847AE5}" type="presOf" srcId="{4FEF9329-9DA0-49D5-A6FF-578E40ADB7E1}" destId="{D72D8899-6444-4459-956C-D29B6854EA92}" srcOrd="0" destOrd="0" presId="urn:microsoft.com/office/officeart/2005/8/layout/process1"/>
    <dgm:cxn modelId="{E4C93F05-6C27-475F-AC6D-8B0802B2071C}" srcId="{C1B6A54D-2645-422D-AAA7-79D1EE0F3658}" destId="{D32EA4DF-CC3B-478B-B9A9-B25A9E888A95}" srcOrd="0" destOrd="0" parTransId="{0E5D12D1-0224-49DD-9A1D-3A187F9D53DF}" sibTransId="{7FB87706-1B20-47B8-8CA8-B08B1F1AF9B1}"/>
    <dgm:cxn modelId="{981ADA51-2860-4D72-A5F7-FE5FACD632C3}" type="presOf" srcId="{4FEF9329-9DA0-49D5-A6FF-578E40ADB7E1}" destId="{80B76B5F-CA4D-499B-818A-9F641FC339F7}" srcOrd="1" destOrd="0" presId="urn:microsoft.com/office/officeart/2005/8/layout/process1"/>
    <dgm:cxn modelId="{1D29FB4C-83BA-45B2-B2AC-73D09B48E745}" type="presOf" srcId="{C1B6A54D-2645-422D-AAA7-79D1EE0F3658}" destId="{B3C731CC-F00F-4F33-9298-76C769DAFDD0}" srcOrd="0" destOrd="0" presId="urn:microsoft.com/office/officeart/2005/8/layout/process1"/>
    <dgm:cxn modelId="{A6949115-990D-4ADE-99B0-CE6C58503351}" type="presOf" srcId="{7FB87706-1B20-47B8-8CA8-B08B1F1AF9B1}" destId="{2E4723CF-F830-49F8-A00F-87CA025F290B}" srcOrd="1" destOrd="0" presId="urn:microsoft.com/office/officeart/2005/8/layout/process1"/>
    <dgm:cxn modelId="{FA9CE91F-5031-466E-B843-2215EAD3A5EA}" srcId="{C1B6A54D-2645-422D-AAA7-79D1EE0F3658}" destId="{B49791A0-5517-49CF-9CE7-68348E2FDB42}" srcOrd="3" destOrd="0" parTransId="{32754466-A5F0-411F-9540-5BFE454D406B}" sibTransId="{162BA38A-0B23-4BFF-800F-B2BA42965A11}"/>
    <dgm:cxn modelId="{253D9574-EB8F-4920-9C4D-DF036C85A5F0}" type="presParOf" srcId="{B3C731CC-F00F-4F33-9298-76C769DAFDD0}" destId="{25FA320F-EC78-490D-9FE8-50D66FA2EC10}" srcOrd="0" destOrd="0" presId="urn:microsoft.com/office/officeart/2005/8/layout/process1"/>
    <dgm:cxn modelId="{398F1601-7F79-4A11-B163-C2F16B3978AA}" type="presParOf" srcId="{B3C731CC-F00F-4F33-9298-76C769DAFDD0}" destId="{3D681D9C-3A4D-4841-B41C-9AA9DD0F71FC}" srcOrd="1" destOrd="0" presId="urn:microsoft.com/office/officeart/2005/8/layout/process1"/>
    <dgm:cxn modelId="{730B44CF-507C-4710-B59B-1CF1989AF983}" type="presParOf" srcId="{3D681D9C-3A4D-4841-B41C-9AA9DD0F71FC}" destId="{2E4723CF-F830-49F8-A00F-87CA025F290B}" srcOrd="0" destOrd="0" presId="urn:microsoft.com/office/officeart/2005/8/layout/process1"/>
    <dgm:cxn modelId="{03422903-B5E4-4759-92DD-92D919FE1027}" type="presParOf" srcId="{B3C731CC-F00F-4F33-9298-76C769DAFDD0}" destId="{ED126C33-67C2-4E9D-B8B4-5035870B2440}" srcOrd="2" destOrd="0" presId="urn:microsoft.com/office/officeart/2005/8/layout/process1"/>
    <dgm:cxn modelId="{122E5E2A-9DA1-436C-85F4-EC760BA7A2AE}" type="presParOf" srcId="{B3C731CC-F00F-4F33-9298-76C769DAFDD0}" destId="{2C0EB66B-7A2B-4D4A-B82B-03B39E0369CB}" srcOrd="3" destOrd="0" presId="urn:microsoft.com/office/officeart/2005/8/layout/process1"/>
    <dgm:cxn modelId="{D984C46E-0B73-445A-8DF4-E2BFFEE3A171}" type="presParOf" srcId="{2C0EB66B-7A2B-4D4A-B82B-03B39E0369CB}" destId="{D521D677-4488-46C5-BDBF-466CFF422C02}" srcOrd="0" destOrd="0" presId="urn:microsoft.com/office/officeart/2005/8/layout/process1"/>
    <dgm:cxn modelId="{B9B7153C-28F5-4408-B786-81A9815342B9}" type="presParOf" srcId="{B3C731CC-F00F-4F33-9298-76C769DAFDD0}" destId="{71D106B5-FD37-417D-BE7B-97443E698772}" srcOrd="4" destOrd="0" presId="urn:microsoft.com/office/officeart/2005/8/layout/process1"/>
    <dgm:cxn modelId="{D3E84004-111E-4C33-909B-ADF804E6F75C}" type="presParOf" srcId="{B3C731CC-F00F-4F33-9298-76C769DAFDD0}" destId="{D72D8899-6444-4459-956C-D29B6854EA92}" srcOrd="5" destOrd="0" presId="urn:microsoft.com/office/officeart/2005/8/layout/process1"/>
    <dgm:cxn modelId="{B12B5593-9125-45E7-8BA9-635D94D31265}" type="presParOf" srcId="{D72D8899-6444-4459-956C-D29B6854EA92}" destId="{80B76B5F-CA4D-499B-818A-9F641FC339F7}" srcOrd="0" destOrd="0" presId="urn:microsoft.com/office/officeart/2005/8/layout/process1"/>
    <dgm:cxn modelId="{56CB9B36-7B01-4EE2-BF5A-9A2BFBB045D1}" type="presParOf" srcId="{B3C731CC-F00F-4F33-9298-76C769DAFDD0}" destId="{9A47CFCD-1DD8-485E-96B5-254EB9A6625E}"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920003-BE07-4F0D-91F9-2ED64E798609}" type="doc">
      <dgm:prSet loTypeId="urn:microsoft.com/office/officeart/2005/8/layout/process1" loCatId="process" qsTypeId="urn:microsoft.com/office/officeart/2005/8/quickstyle/simple1" qsCatId="simple" csTypeId="urn:microsoft.com/office/officeart/2005/8/colors/colorful3" csCatId="colorful"/>
      <dgm:spPr/>
      <dgm:t>
        <a:bodyPr/>
        <a:lstStyle/>
        <a:p>
          <a:endParaRPr lang="en-US"/>
        </a:p>
      </dgm:t>
    </dgm:pt>
    <dgm:pt modelId="{0C6C9C25-3BE4-4CA5-BEF5-C7F8D5AE5540}">
      <dgm:prSet/>
      <dgm:spPr/>
      <dgm:t>
        <a:bodyPr/>
        <a:lstStyle/>
        <a:p>
          <a:pPr rtl="0"/>
          <a:r>
            <a:rPr lang="en-US" smtClean="0"/>
            <a:t>Neighbours</a:t>
          </a:r>
          <a:endParaRPr lang="en-US"/>
        </a:p>
      </dgm:t>
    </dgm:pt>
    <dgm:pt modelId="{0AB983CD-8D4E-4828-BC47-6F35EEAA9667}" type="parTrans" cxnId="{BDDD5030-C211-4BC5-B864-F216DDA19D95}">
      <dgm:prSet/>
      <dgm:spPr/>
      <dgm:t>
        <a:bodyPr/>
        <a:lstStyle/>
        <a:p>
          <a:endParaRPr lang="en-US"/>
        </a:p>
      </dgm:t>
    </dgm:pt>
    <dgm:pt modelId="{54104C52-595E-4FB9-B518-3EE4EB78CAD2}" type="sibTrans" cxnId="{BDDD5030-C211-4BC5-B864-F216DDA19D95}">
      <dgm:prSet/>
      <dgm:spPr/>
      <dgm:t>
        <a:bodyPr/>
        <a:lstStyle/>
        <a:p>
          <a:endParaRPr lang="en-US"/>
        </a:p>
      </dgm:t>
    </dgm:pt>
    <dgm:pt modelId="{5960687C-F11B-46BF-80A8-B3FEF9468FFE}">
      <dgm:prSet/>
      <dgm:spPr/>
      <dgm:t>
        <a:bodyPr/>
        <a:lstStyle/>
        <a:p>
          <a:pPr rtl="0"/>
          <a:r>
            <a:rPr lang="en-US" smtClean="0"/>
            <a:t>Mexico</a:t>
          </a:r>
          <a:endParaRPr lang="en-US"/>
        </a:p>
      </dgm:t>
    </dgm:pt>
    <dgm:pt modelId="{0029892C-405F-452E-BA7D-283CB52E01ED}" type="parTrans" cxnId="{9B5B3606-C74C-492E-AFFE-7A48F086E984}">
      <dgm:prSet/>
      <dgm:spPr/>
      <dgm:t>
        <a:bodyPr/>
        <a:lstStyle/>
        <a:p>
          <a:endParaRPr lang="en-US"/>
        </a:p>
      </dgm:t>
    </dgm:pt>
    <dgm:pt modelId="{CCAB8C3C-D928-44A7-9EF3-4E82566196B7}" type="sibTrans" cxnId="{9B5B3606-C74C-492E-AFFE-7A48F086E984}">
      <dgm:prSet/>
      <dgm:spPr/>
      <dgm:t>
        <a:bodyPr/>
        <a:lstStyle/>
        <a:p>
          <a:endParaRPr lang="en-US"/>
        </a:p>
      </dgm:t>
    </dgm:pt>
    <dgm:pt modelId="{47B0B6B8-FD0C-4EE9-A895-6F312A4865F0}">
      <dgm:prSet/>
      <dgm:spPr/>
      <dgm:t>
        <a:bodyPr/>
        <a:lstStyle/>
        <a:p>
          <a:pPr rtl="0"/>
          <a:r>
            <a:rPr lang="en-US" smtClean="0"/>
            <a:t>Oklahoma</a:t>
          </a:r>
          <a:endParaRPr lang="en-US"/>
        </a:p>
      </dgm:t>
    </dgm:pt>
    <dgm:pt modelId="{3354767E-0D61-4CBA-B4F0-D38DA60B7C27}" type="parTrans" cxnId="{9A1D4B15-211B-46F3-A4FB-0322D981C0F0}">
      <dgm:prSet/>
      <dgm:spPr/>
      <dgm:t>
        <a:bodyPr/>
        <a:lstStyle/>
        <a:p>
          <a:endParaRPr lang="en-US"/>
        </a:p>
      </dgm:t>
    </dgm:pt>
    <dgm:pt modelId="{6ECDA558-1C7C-4296-8528-371703BA47C2}" type="sibTrans" cxnId="{9A1D4B15-211B-46F3-A4FB-0322D981C0F0}">
      <dgm:prSet/>
      <dgm:spPr/>
      <dgm:t>
        <a:bodyPr/>
        <a:lstStyle/>
        <a:p>
          <a:endParaRPr lang="en-US"/>
        </a:p>
      </dgm:t>
    </dgm:pt>
    <dgm:pt modelId="{943BA520-5147-4857-B51D-9283FB255A85}">
      <dgm:prSet/>
      <dgm:spPr/>
      <dgm:t>
        <a:bodyPr/>
        <a:lstStyle/>
        <a:p>
          <a:pPr rtl="0"/>
          <a:r>
            <a:rPr lang="en-US" smtClean="0"/>
            <a:t>Arkansas</a:t>
          </a:r>
          <a:endParaRPr lang="en-US"/>
        </a:p>
      </dgm:t>
    </dgm:pt>
    <dgm:pt modelId="{679F7B9D-0F71-4083-853B-C2DF59D39B3E}" type="parTrans" cxnId="{96377305-1B32-4251-8FCB-C441578C3C12}">
      <dgm:prSet/>
      <dgm:spPr/>
      <dgm:t>
        <a:bodyPr/>
        <a:lstStyle/>
        <a:p>
          <a:endParaRPr lang="en-US"/>
        </a:p>
      </dgm:t>
    </dgm:pt>
    <dgm:pt modelId="{7B99925E-4B19-4F12-9DDC-5CDC891CC539}" type="sibTrans" cxnId="{96377305-1B32-4251-8FCB-C441578C3C12}">
      <dgm:prSet/>
      <dgm:spPr/>
      <dgm:t>
        <a:bodyPr/>
        <a:lstStyle/>
        <a:p>
          <a:endParaRPr lang="en-US"/>
        </a:p>
      </dgm:t>
    </dgm:pt>
    <dgm:pt modelId="{4F84ADDF-1A8F-4A9F-8DD5-A51FF43D66A4}">
      <dgm:prSet/>
      <dgm:spPr/>
      <dgm:t>
        <a:bodyPr/>
        <a:lstStyle/>
        <a:p>
          <a:pPr rtl="0"/>
          <a:r>
            <a:rPr lang="en-US" smtClean="0"/>
            <a:t>Louisiana</a:t>
          </a:r>
          <a:endParaRPr lang="en-US"/>
        </a:p>
      </dgm:t>
    </dgm:pt>
    <dgm:pt modelId="{EA02D849-B6B4-42BD-A8A8-878A8F804E59}" type="parTrans" cxnId="{C6B093D0-C02B-4089-AE5E-86C3ECFCE12C}">
      <dgm:prSet/>
      <dgm:spPr/>
      <dgm:t>
        <a:bodyPr/>
        <a:lstStyle/>
        <a:p>
          <a:endParaRPr lang="en-US"/>
        </a:p>
      </dgm:t>
    </dgm:pt>
    <dgm:pt modelId="{5856D0DB-06ED-45C4-9900-542CDD1F5E81}" type="sibTrans" cxnId="{C6B093D0-C02B-4089-AE5E-86C3ECFCE12C}">
      <dgm:prSet/>
      <dgm:spPr/>
      <dgm:t>
        <a:bodyPr/>
        <a:lstStyle/>
        <a:p>
          <a:endParaRPr lang="en-US"/>
        </a:p>
      </dgm:t>
    </dgm:pt>
    <dgm:pt modelId="{7B445440-2DFB-4A2B-B28C-DF5B330BC129}">
      <dgm:prSet/>
      <dgm:spPr/>
      <dgm:t>
        <a:bodyPr/>
        <a:lstStyle/>
        <a:p>
          <a:pPr rtl="0"/>
          <a:r>
            <a:rPr lang="en-US" smtClean="0"/>
            <a:t>Varied economy</a:t>
          </a:r>
          <a:endParaRPr lang="en-US"/>
        </a:p>
      </dgm:t>
    </dgm:pt>
    <dgm:pt modelId="{781C35C3-048A-4ED3-B51E-68B731449187}" type="parTrans" cxnId="{5D194DDD-E4AF-4E18-BC48-925734AB82E8}">
      <dgm:prSet/>
      <dgm:spPr/>
      <dgm:t>
        <a:bodyPr/>
        <a:lstStyle/>
        <a:p>
          <a:endParaRPr lang="en-US"/>
        </a:p>
      </dgm:t>
    </dgm:pt>
    <dgm:pt modelId="{7A018134-3236-4E4A-A48D-0B906901894D}" type="sibTrans" cxnId="{5D194DDD-E4AF-4E18-BC48-925734AB82E8}">
      <dgm:prSet/>
      <dgm:spPr/>
      <dgm:t>
        <a:bodyPr/>
        <a:lstStyle/>
        <a:p>
          <a:endParaRPr lang="en-US"/>
        </a:p>
      </dgm:t>
    </dgm:pt>
    <dgm:pt modelId="{E83711A2-661E-4927-8F3B-57169229ACA5}">
      <dgm:prSet/>
      <dgm:spPr/>
      <dgm:t>
        <a:bodyPr/>
        <a:lstStyle/>
        <a:p>
          <a:pPr rtl="0"/>
          <a:r>
            <a:rPr lang="en-US" smtClean="0"/>
            <a:t>Agriculture</a:t>
          </a:r>
          <a:endParaRPr lang="en-US"/>
        </a:p>
      </dgm:t>
    </dgm:pt>
    <dgm:pt modelId="{D226BFEB-B5FA-4590-84B1-8CC505BDE7A6}" type="parTrans" cxnId="{55742DFF-09BF-4BCA-8D1C-8BBF41E4C7F8}">
      <dgm:prSet/>
      <dgm:spPr/>
      <dgm:t>
        <a:bodyPr/>
        <a:lstStyle/>
        <a:p>
          <a:endParaRPr lang="en-US"/>
        </a:p>
      </dgm:t>
    </dgm:pt>
    <dgm:pt modelId="{4A7620C3-E40F-47A5-BC66-CC99BAA11FF7}" type="sibTrans" cxnId="{55742DFF-09BF-4BCA-8D1C-8BBF41E4C7F8}">
      <dgm:prSet/>
      <dgm:spPr/>
      <dgm:t>
        <a:bodyPr/>
        <a:lstStyle/>
        <a:p>
          <a:endParaRPr lang="en-US"/>
        </a:p>
      </dgm:t>
    </dgm:pt>
    <dgm:pt modelId="{E5E3215F-9D5C-4F9D-BF88-2D0DE844C692}">
      <dgm:prSet/>
      <dgm:spPr/>
      <dgm:t>
        <a:bodyPr/>
        <a:lstStyle/>
        <a:p>
          <a:pPr rtl="0"/>
          <a:r>
            <a:rPr lang="en-US" smtClean="0"/>
            <a:t>Energy</a:t>
          </a:r>
          <a:endParaRPr lang="en-US"/>
        </a:p>
      </dgm:t>
    </dgm:pt>
    <dgm:pt modelId="{0095475C-696B-431F-85A3-812B570327BD}" type="parTrans" cxnId="{47F346A5-3BD9-433C-805B-AC68E2507B75}">
      <dgm:prSet/>
      <dgm:spPr/>
      <dgm:t>
        <a:bodyPr/>
        <a:lstStyle/>
        <a:p>
          <a:endParaRPr lang="en-US"/>
        </a:p>
      </dgm:t>
    </dgm:pt>
    <dgm:pt modelId="{DE6ED6C3-737C-4453-BC6C-4D0587B723DE}" type="sibTrans" cxnId="{47F346A5-3BD9-433C-805B-AC68E2507B75}">
      <dgm:prSet/>
      <dgm:spPr/>
      <dgm:t>
        <a:bodyPr/>
        <a:lstStyle/>
        <a:p>
          <a:endParaRPr lang="en-US"/>
        </a:p>
      </dgm:t>
    </dgm:pt>
    <dgm:pt modelId="{F48F5E36-1F28-439C-9434-82C5BEDF3EC7}">
      <dgm:prSet/>
      <dgm:spPr/>
      <dgm:t>
        <a:bodyPr/>
        <a:lstStyle/>
        <a:p>
          <a:pPr rtl="0"/>
          <a:r>
            <a:rPr lang="en-US" smtClean="0"/>
            <a:t>Technology</a:t>
          </a:r>
          <a:endParaRPr lang="en-US"/>
        </a:p>
      </dgm:t>
    </dgm:pt>
    <dgm:pt modelId="{51F559FB-5AE4-48A3-AF05-60D8CD71F99E}" type="parTrans" cxnId="{9EB3988F-6FC8-40D4-A066-4C907C3D9366}">
      <dgm:prSet/>
      <dgm:spPr/>
      <dgm:t>
        <a:bodyPr/>
        <a:lstStyle/>
        <a:p>
          <a:endParaRPr lang="en-US"/>
        </a:p>
      </dgm:t>
    </dgm:pt>
    <dgm:pt modelId="{1902644B-67E6-4DF0-A914-3F7CD5E62DDE}" type="sibTrans" cxnId="{9EB3988F-6FC8-40D4-A066-4C907C3D9366}">
      <dgm:prSet/>
      <dgm:spPr/>
      <dgm:t>
        <a:bodyPr/>
        <a:lstStyle/>
        <a:p>
          <a:endParaRPr lang="en-US"/>
        </a:p>
      </dgm:t>
    </dgm:pt>
    <dgm:pt modelId="{A459573F-0023-4EFA-9F53-098AD2DC077A}" type="pres">
      <dgm:prSet presAssocID="{77920003-BE07-4F0D-91F9-2ED64E798609}" presName="Name0" presStyleCnt="0">
        <dgm:presLayoutVars>
          <dgm:dir/>
          <dgm:resizeHandles val="exact"/>
        </dgm:presLayoutVars>
      </dgm:prSet>
      <dgm:spPr/>
    </dgm:pt>
    <dgm:pt modelId="{B233CC9B-0331-423B-BEC9-04D862F6B3A5}" type="pres">
      <dgm:prSet presAssocID="{0C6C9C25-3BE4-4CA5-BEF5-C7F8D5AE5540}" presName="node" presStyleLbl="node1" presStyleIdx="0" presStyleCnt="2">
        <dgm:presLayoutVars>
          <dgm:bulletEnabled val="1"/>
        </dgm:presLayoutVars>
      </dgm:prSet>
      <dgm:spPr/>
    </dgm:pt>
    <dgm:pt modelId="{95000903-8BF9-430B-BB55-219C77A45DAE}" type="pres">
      <dgm:prSet presAssocID="{54104C52-595E-4FB9-B518-3EE4EB78CAD2}" presName="sibTrans" presStyleLbl="sibTrans2D1" presStyleIdx="0" presStyleCnt="1"/>
      <dgm:spPr/>
    </dgm:pt>
    <dgm:pt modelId="{3C76A939-D361-4B5E-B864-515A5C9A4DFC}" type="pres">
      <dgm:prSet presAssocID="{54104C52-595E-4FB9-B518-3EE4EB78CAD2}" presName="connectorText" presStyleLbl="sibTrans2D1" presStyleIdx="0" presStyleCnt="1"/>
      <dgm:spPr/>
    </dgm:pt>
    <dgm:pt modelId="{06A69F7E-AE57-4BCD-B960-DF439AC529F2}" type="pres">
      <dgm:prSet presAssocID="{7B445440-2DFB-4A2B-B28C-DF5B330BC129}" presName="node" presStyleLbl="node1" presStyleIdx="1" presStyleCnt="2">
        <dgm:presLayoutVars>
          <dgm:bulletEnabled val="1"/>
        </dgm:presLayoutVars>
      </dgm:prSet>
      <dgm:spPr/>
    </dgm:pt>
  </dgm:ptLst>
  <dgm:cxnLst>
    <dgm:cxn modelId="{F387ACF3-B480-49AC-B094-3FBA036B3A18}" type="presOf" srcId="{54104C52-595E-4FB9-B518-3EE4EB78CAD2}" destId="{3C76A939-D361-4B5E-B864-515A5C9A4DFC}" srcOrd="1" destOrd="0" presId="urn:microsoft.com/office/officeart/2005/8/layout/process1"/>
    <dgm:cxn modelId="{9A1D4B15-211B-46F3-A4FB-0322D981C0F0}" srcId="{0C6C9C25-3BE4-4CA5-BEF5-C7F8D5AE5540}" destId="{47B0B6B8-FD0C-4EE9-A895-6F312A4865F0}" srcOrd="1" destOrd="0" parTransId="{3354767E-0D61-4CBA-B4F0-D38DA60B7C27}" sibTransId="{6ECDA558-1C7C-4296-8528-371703BA47C2}"/>
    <dgm:cxn modelId="{65BCA733-A64A-472C-BB73-995D49E3C07A}" type="presOf" srcId="{77920003-BE07-4F0D-91F9-2ED64E798609}" destId="{A459573F-0023-4EFA-9F53-098AD2DC077A}" srcOrd="0" destOrd="0" presId="urn:microsoft.com/office/officeart/2005/8/layout/process1"/>
    <dgm:cxn modelId="{FF72C68C-0873-4EEF-9632-4C1DA0A75FCB}" type="presOf" srcId="{E83711A2-661E-4927-8F3B-57169229ACA5}" destId="{06A69F7E-AE57-4BCD-B960-DF439AC529F2}" srcOrd="0" destOrd="1" presId="urn:microsoft.com/office/officeart/2005/8/layout/process1"/>
    <dgm:cxn modelId="{9B5B3606-C74C-492E-AFFE-7A48F086E984}" srcId="{0C6C9C25-3BE4-4CA5-BEF5-C7F8D5AE5540}" destId="{5960687C-F11B-46BF-80A8-B3FEF9468FFE}" srcOrd="0" destOrd="0" parTransId="{0029892C-405F-452E-BA7D-283CB52E01ED}" sibTransId="{CCAB8C3C-D928-44A7-9EF3-4E82566196B7}"/>
    <dgm:cxn modelId="{0802CAD6-DC80-4DD0-9870-3CF3CFC1144B}" type="presOf" srcId="{F48F5E36-1F28-439C-9434-82C5BEDF3EC7}" destId="{06A69F7E-AE57-4BCD-B960-DF439AC529F2}" srcOrd="0" destOrd="3" presId="urn:microsoft.com/office/officeart/2005/8/layout/process1"/>
    <dgm:cxn modelId="{8EC3FD65-7047-4594-9601-68AF72868334}" type="presOf" srcId="{54104C52-595E-4FB9-B518-3EE4EB78CAD2}" destId="{95000903-8BF9-430B-BB55-219C77A45DAE}" srcOrd="0" destOrd="0" presId="urn:microsoft.com/office/officeart/2005/8/layout/process1"/>
    <dgm:cxn modelId="{C44A1279-DF71-4334-A57A-0F8296423A72}" type="presOf" srcId="{0C6C9C25-3BE4-4CA5-BEF5-C7F8D5AE5540}" destId="{B233CC9B-0331-423B-BEC9-04D862F6B3A5}" srcOrd="0" destOrd="0" presId="urn:microsoft.com/office/officeart/2005/8/layout/process1"/>
    <dgm:cxn modelId="{A397A1B3-0B94-4857-9C38-4E4D5D30B2DF}" type="presOf" srcId="{E5E3215F-9D5C-4F9D-BF88-2D0DE844C692}" destId="{06A69F7E-AE57-4BCD-B960-DF439AC529F2}" srcOrd="0" destOrd="2" presId="urn:microsoft.com/office/officeart/2005/8/layout/process1"/>
    <dgm:cxn modelId="{BB09BC04-9377-4148-85C5-25258C9098A3}" type="presOf" srcId="{943BA520-5147-4857-B51D-9283FB255A85}" destId="{B233CC9B-0331-423B-BEC9-04D862F6B3A5}" srcOrd="0" destOrd="3" presId="urn:microsoft.com/office/officeart/2005/8/layout/process1"/>
    <dgm:cxn modelId="{2092D5F6-85E5-481F-9869-54D341BCA84D}" type="presOf" srcId="{5960687C-F11B-46BF-80A8-B3FEF9468FFE}" destId="{B233CC9B-0331-423B-BEC9-04D862F6B3A5}" srcOrd="0" destOrd="1" presId="urn:microsoft.com/office/officeart/2005/8/layout/process1"/>
    <dgm:cxn modelId="{9EB3988F-6FC8-40D4-A066-4C907C3D9366}" srcId="{7B445440-2DFB-4A2B-B28C-DF5B330BC129}" destId="{F48F5E36-1F28-439C-9434-82C5BEDF3EC7}" srcOrd="2" destOrd="0" parTransId="{51F559FB-5AE4-48A3-AF05-60D8CD71F99E}" sibTransId="{1902644B-67E6-4DF0-A914-3F7CD5E62DDE}"/>
    <dgm:cxn modelId="{C6B093D0-C02B-4089-AE5E-86C3ECFCE12C}" srcId="{0C6C9C25-3BE4-4CA5-BEF5-C7F8D5AE5540}" destId="{4F84ADDF-1A8F-4A9F-8DD5-A51FF43D66A4}" srcOrd="3" destOrd="0" parTransId="{EA02D849-B6B4-42BD-A8A8-878A8F804E59}" sibTransId="{5856D0DB-06ED-45C4-9900-542CDD1F5E81}"/>
    <dgm:cxn modelId="{5D194DDD-E4AF-4E18-BC48-925734AB82E8}" srcId="{77920003-BE07-4F0D-91F9-2ED64E798609}" destId="{7B445440-2DFB-4A2B-B28C-DF5B330BC129}" srcOrd="1" destOrd="0" parTransId="{781C35C3-048A-4ED3-B51E-68B731449187}" sibTransId="{7A018134-3236-4E4A-A48D-0B906901894D}"/>
    <dgm:cxn modelId="{BC61C64E-6A10-4449-A8FC-58A351AF803C}" type="presOf" srcId="{4F84ADDF-1A8F-4A9F-8DD5-A51FF43D66A4}" destId="{B233CC9B-0331-423B-BEC9-04D862F6B3A5}" srcOrd="0" destOrd="4" presId="urn:microsoft.com/office/officeart/2005/8/layout/process1"/>
    <dgm:cxn modelId="{0CE19221-0590-4E1F-A246-9610635F5CC7}" type="presOf" srcId="{47B0B6B8-FD0C-4EE9-A895-6F312A4865F0}" destId="{B233CC9B-0331-423B-BEC9-04D862F6B3A5}" srcOrd="0" destOrd="2" presId="urn:microsoft.com/office/officeart/2005/8/layout/process1"/>
    <dgm:cxn modelId="{E8A964FB-D7D1-4989-8A87-B609F44AE4EA}" type="presOf" srcId="{7B445440-2DFB-4A2B-B28C-DF5B330BC129}" destId="{06A69F7E-AE57-4BCD-B960-DF439AC529F2}" srcOrd="0" destOrd="0" presId="urn:microsoft.com/office/officeart/2005/8/layout/process1"/>
    <dgm:cxn modelId="{BDDD5030-C211-4BC5-B864-F216DDA19D95}" srcId="{77920003-BE07-4F0D-91F9-2ED64E798609}" destId="{0C6C9C25-3BE4-4CA5-BEF5-C7F8D5AE5540}" srcOrd="0" destOrd="0" parTransId="{0AB983CD-8D4E-4828-BC47-6F35EEAA9667}" sibTransId="{54104C52-595E-4FB9-B518-3EE4EB78CAD2}"/>
    <dgm:cxn modelId="{55742DFF-09BF-4BCA-8D1C-8BBF41E4C7F8}" srcId="{7B445440-2DFB-4A2B-B28C-DF5B330BC129}" destId="{E83711A2-661E-4927-8F3B-57169229ACA5}" srcOrd="0" destOrd="0" parTransId="{D226BFEB-B5FA-4590-84B1-8CC505BDE7A6}" sibTransId="{4A7620C3-E40F-47A5-BC66-CC99BAA11FF7}"/>
    <dgm:cxn modelId="{47F346A5-3BD9-433C-805B-AC68E2507B75}" srcId="{7B445440-2DFB-4A2B-B28C-DF5B330BC129}" destId="{E5E3215F-9D5C-4F9D-BF88-2D0DE844C692}" srcOrd="1" destOrd="0" parTransId="{0095475C-696B-431F-85A3-812B570327BD}" sibTransId="{DE6ED6C3-737C-4453-BC6C-4D0587B723DE}"/>
    <dgm:cxn modelId="{96377305-1B32-4251-8FCB-C441578C3C12}" srcId="{0C6C9C25-3BE4-4CA5-BEF5-C7F8D5AE5540}" destId="{943BA520-5147-4857-B51D-9283FB255A85}" srcOrd="2" destOrd="0" parTransId="{679F7B9D-0F71-4083-853B-C2DF59D39B3E}" sibTransId="{7B99925E-4B19-4F12-9DDC-5CDC891CC539}"/>
    <dgm:cxn modelId="{CE1C5AF0-B9AA-4CEA-80BD-CEEB2C592E9C}" type="presParOf" srcId="{A459573F-0023-4EFA-9F53-098AD2DC077A}" destId="{B233CC9B-0331-423B-BEC9-04D862F6B3A5}" srcOrd="0" destOrd="0" presId="urn:microsoft.com/office/officeart/2005/8/layout/process1"/>
    <dgm:cxn modelId="{F0427712-96D7-4539-AFC3-4D1DAA0E0E78}" type="presParOf" srcId="{A459573F-0023-4EFA-9F53-098AD2DC077A}" destId="{95000903-8BF9-430B-BB55-219C77A45DAE}" srcOrd="1" destOrd="0" presId="urn:microsoft.com/office/officeart/2005/8/layout/process1"/>
    <dgm:cxn modelId="{99D43F2F-D42E-4BB2-9166-4A03093D7B34}" type="presParOf" srcId="{95000903-8BF9-430B-BB55-219C77A45DAE}" destId="{3C76A939-D361-4B5E-B864-515A5C9A4DFC}" srcOrd="0" destOrd="0" presId="urn:microsoft.com/office/officeart/2005/8/layout/process1"/>
    <dgm:cxn modelId="{B100E1C1-2080-46D4-A96F-548388530E42}" type="presParOf" srcId="{A459573F-0023-4EFA-9F53-098AD2DC077A}" destId="{06A69F7E-AE57-4BCD-B960-DF439AC529F2}"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24FAD11-71C5-43EC-A651-D6AA1A2AF3B1}"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DF3FED3D-1EDC-45A7-8418-627C85352B1D}">
      <dgm:prSet/>
      <dgm:spPr/>
      <dgm:t>
        <a:bodyPr/>
        <a:lstStyle/>
        <a:p>
          <a:pPr rtl="0"/>
          <a:r>
            <a:rPr lang="en-US" smtClean="0"/>
            <a:t>The population of approximately 29 Million people.</a:t>
          </a:r>
          <a:endParaRPr lang="en-US"/>
        </a:p>
      </dgm:t>
    </dgm:pt>
    <dgm:pt modelId="{7B2EB512-0021-468D-A974-7D9EA1770C19}" type="parTrans" cxnId="{DB8FE742-609B-4735-A993-49377B0B196D}">
      <dgm:prSet/>
      <dgm:spPr/>
      <dgm:t>
        <a:bodyPr/>
        <a:lstStyle/>
        <a:p>
          <a:endParaRPr lang="en-US"/>
        </a:p>
      </dgm:t>
    </dgm:pt>
    <dgm:pt modelId="{E3C0C6B6-7C1A-437E-84B2-C29497A76420}" type="sibTrans" cxnId="{DB8FE742-609B-4735-A993-49377B0B196D}">
      <dgm:prSet/>
      <dgm:spPr/>
      <dgm:t>
        <a:bodyPr/>
        <a:lstStyle/>
        <a:p>
          <a:endParaRPr lang="en-US"/>
        </a:p>
      </dgm:t>
    </dgm:pt>
    <dgm:pt modelId="{36595BE9-B170-4573-BEB8-8AD8CCC755E0}">
      <dgm:prSet/>
      <dgm:spPr/>
      <dgm:t>
        <a:bodyPr/>
        <a:lstStyle/>
        <a:p>
          <a:pPr rtl="0"/>
          <a:r>
            <a:rPr lang="en-US" smtClean="0"/>
            <a:t>A mixture of urban and rural communities</a:t>
          </a:r>
          <a:endParaRPr lang="en-US"/>
        </a:p>
      </dgm:t>
    </dgm:pt>
    <dgm:pt modelId="{99ECEF74-DBE4-4153-8E13-A240BE0EC829}" type="parTrans" cxnId="{FCDBE91C-9DD0-4EBF-AD4C-58A82F68249C}">
      <dgm:prSet/>
      <dgm:spPr/>
      <dgm:t>
        <a:bodyPr/>
        <a:lstStyle/>
        <a:p>
          <a:endParaRPr lang="en-US"/>
        </a:p>
      </dgm:t>
    </dgm:pt>
    <dgm:pt modelId="{B0A26E1C-BF8D-4A8A-84E1-73F6F73CAB48}" type="sibTrans" cxnId="{FCDBE91C-9DD0-4EBF-AD4C-58A82F68249C}">
      <dgm:prSet/>
      <dgm:spPr/>
      <dgm:t>
        <a:bodyPr/>
        <a:lstStyle/>
        <a:p>
          <a:endParaRPr lang="en-US"/>
        </a:p>
      </dgm:t>
    </dgm:pt>
    <dgm:pt modelId="{AFE5639A-DB43-4298-A1AB-5B60C82BF2CB}">
      <dgm:prSet/>
      <dgm:spPr/>
      <dgm:t>
        <a:bodyPr/>
        <a:lstStyle/>
        <a:p>
          <a:pPr rtl="0"/>
          <a:r>
            <a:rPr lang="en-US" dirty="0" smtClean="0"/>
            <a:t>The population of Texas is diverse, with Hispanic/Latino individuals accounting for 39% of the total population, followed by non-Hispanic white individuals at 41%.</a:t>
          </a:r>
          <a:endParaRPr lang="en-US" dirty="0"/>
        </a:p>
      </dgm:t>
    </dgm:pt>
    <dgm:pt modelId="{E94C62F4-7649-431A-B6BF-3B78E99416E4}" type="parTrans" cxnId="{CC7AEC52-7CE2-49AF-90F3-7A23973152E4}">
      <dgm:prSet/>
      <dgm:spPr/>
      <dgm:t>
        <a:bodyPr/>
        <a:lstStyle/>
        <a:p>
          <a:endParaRPr lang="en-US"/>
        </a:p>
      </dgm:t>
    </dgm:pt>
    <dgm:pt modelId="{7553FE80-DACD-458F-88D5-4C196391D1E6}" type="sibTrans" cxnId="{CC7AEC52-7CE2-49AF-90F3-7A23973152E4}">
      <dgm:prSet/>
      <dgm:spPr/>
      <dgm:t>
        <a:bodyPr/>
        <a:lstStyle/>
        <a:p>
          <a:endParaRPr lang="en-US"/>
        </a:p>
      </dgm:t>
    </dgm:pt>
    <dgm:pt modelId="{1A15871D-3FBF-41B5-9A8F-592DABFD28F4}" type="pres">
      <dgm:prSet presAssocID="{A24FAD11-71C5-43EC-A651-D6AA1A2AF3B1}" presName="linear" presStyleCnt="0">
        <dgm:presLayoutVars>
          <dgm:animLvl val="lvl"/>
          <dgm:resizeHandles val="exact"/>
        </dgm:presLayoutVars>
      </dgm:prSet>
      <dgm:spPr/>
    </dgm:pt>
    <dgm:pt modelId="{191CA7FC-F126-4771-A9BE-D722A65E4AA2}" type="pres">
      <dgm:prSet presAssocID="{DF3FED3D-1EDC-45A7-8418-627C85352B1D}" presName="parentText" presStyleLbl="node1" presStyleIdx="0" presStyleCnt="3">
        <dgm:presLayoutVars>
          <dgm:chMax val="0"/>
          <dgm:bulletEnabled val="1"/>
        </dgm:presLayoutVars>
      </dgm:prSet>
      <dgm:spPr/>
    </dgm:pt>
    <dgm:pt modelId="{E778BDB5-305C-4A87-9C20-5727D82A7871}" type="pres">
      <dgm:prSet presAssocID="{E3C0C6B6-7C1A-437E-84B2-C29497A76420}" presName="spacer" presStyleCnt="0"/>
      <dgm:spPr/>
    </dgm:pt>
    <dgm:pt modelId="{8671EF3D-9EB4-4EFB-BDC6-7AA4BBBCADA7}" type="pres">
      <dgm:prSet presAssocID="{36595BE9-B170-4573-BEB8-8AD8CCC755E0}" presName="parentText" presStyleLbl="node1" presStyleIdx="1" presStyleCnt="3">
        <dgm:presLayoutVars>
          <dgm:chMax val="0"/>
          <dgm:bulletEnabled val="1"/>
        </dgm:presLayoutVars>
      </dgm:prSet>
      <dgm:spPr/>
    </dgm:pt>
    <dgm:pt modelId="{17EF68CA-4325-41B3-873B-5DE3C11ECA2C}" type="pres">
      <dgm:prSet presAssocID="{B0A26E1C-BF8D-4A8A-84E1-73F6F73CAB48}" presName="spacer" presStyleCnt="0"/>
      <dgm:spPr/>
    </dgm:pt>
    <dgm:pt modelId="{F406668C-0B44-42FC-8B0C-9296B40B25BD}" type="pres">
      <dgm:prSet presAssocID="{AFE5639A-DB43-4298-A1AB-5B60C82BF2CB}" presName="parentText" presStyleLbl="node1" presStyleIdx="2" presStyleCnt="3" custScaleY="151422">
        <dgm:presLayoutVars>
          <dgm:chMax val="0"/>
          <dgm:bulletEnabled val="1"/>
        </dgm:presLayoutVars>
      </dgm:prSet>
      <dgm:spPr/>
    </dgm:pt>
  </dgm:ptLst>
  <dgm:cxnLst>
    <dgm:cxn modelId="{CC7AEC52-7CE2-49AF-90F3-7A23973152E4}" srcId="{A24FAD11-71C5-43EC-A651-D6AA1A2AF3B1}" destId="{AFE5639A-DB43-4298-A1AB-5B60C82BF2CB}" srcOrd="2" destOrd="0" parTransId="{E94C62F4-7649-431A-B6BF-3B78E99416E4}" sibTransId="{7553FE80-DACD-458F-88D5-4C196391D1E6}"/>
    <dgm:cxn modelId="{24CBAD7F-A7A8-4B20-8772-965AB3B2E67A}" type="presOf" srcId="{DF3FED3D-1EDC-45A7-8418-627C85352B1D}" destId="{191CA7FC-F126-4771-A9BE-D722A65E4AA2}" srcOrd="0" destOrd="0" presId="urn:microsoft.com/office/officeart/2005/8/layout/vList2"/>
    <dgm:cxn modelId="{FCDBE91C-9DD0-4EBF-AD4C-58A82F68249C}" srcId="{A24FAD11-71C5-43EC-A651-D6AA1A2AF3B1}" destId="{36595BE9-B170-4573-BEB8-8AD8CCC755E0}" srcOrd="1" destOrd="0" parTransId="{99ECEF74-DBE4-4153-8E13-A240BE0EC829}" sibTransId="{B0A26E1C-BF8D-4A8A-84E1-73F6F73CAB48}"/>
    <dgm:cxn modelId="{7B2877FE-F3AB-48DC-B2BA-42F457C7C785}" type="presOf" srcId="{36595BE9-B170-4573-BEB8-8AD8CCC755E0}" destId="{8671EF3D-9EB4-4EFB-BDC6-7AA4BBBCADA7}" srcOrd="0" destOrd="0" presId="urn:microsoft.com/office/officeart/2005/8/layout/vList2"/>
    <dgm:cxn modelId="{A78CBA51-EEE8-459C-9F63-D9181CA5AF2A}" type="presOf" srcId="{A24FAD11-71C5-43EC-A651-D6AA1A2AF3B1}" destId="{1A15871D-3FBF-41B5-9A8F-592DABFD28F4}" srcOrd="0" destOrd="0" presId="urn:microsoft.com/office/officeart/2005/8/layout/vList2"/>
    <dgm:cxn modelId="{DB8FE742-609B-4735-A993-49377B0B196D}" srcId="{A24FAD11-71C5-43EC-A651-D6AA1A2AF3B1}" destId="{DF3FED3D-1EDC-45A7-8418-627C85352B1D}" srcOrd="0" destOrd="0" parTransId="{7B2EB512-0021-468D-A974-7D9EA1770C19}" sibTransId="{E3C0C6B6-7C1A-437E-84B2-C29497A76420}"/>
    <dgm:cxn modelId="{CD22465E-DE07-4E93-B49D-7A1D979FD2E5}" type="presOf" srcId="{AFE5639A-DB43-4298-A1AB-5B60C82BF2CB}" destId="{F406668C-0B44-42FC-8B0C-9296B40B25BD}" srcOrd="0" destOrd="0" presId="urn:microsoft.com/office/officeart/2005/8/layout/vList2"/>
    <dgm:cxn modelId="{D56A4DCD-6F2A-4928-8F0B-46B8F83AD41C}" type="presParOf" srcId="{1A15871D-3FBF-41B5-9A8F-592DABFD28F4}" destId="{191CA7FC-F126-4771-A9BE-D722A65E4AA2}" srcOrd="0" destOrd="0" presId="urn:microsoft.com/office/officeart/2005/8/layout/vList2"/>
    <dgm:cxn modelId="{C9973B66-789F-46A0-80E3-D3182C4F0F36}" type="presParOf" srcId="{1A15871D-3FBF-41B5-9A8F-592DABFD28F4}" destId="{E778BDB5-305C-4A87-9C20-5727D82A7871}" srcOrd="1" destOrd="0" presId="urn:microsoft.com/office/officeart/2005/8/layout/vList2"/>
    <dgm:cxn modelId="{A6A43057-9475-4088-8A7B-CA201D1EBD6A}" type="presParOf" srcId="{1A15871D-3FBF-41B5-9A8F-592DABFD28F4}" destId="{8671EF3D-9EB4-4EFB-BDC6-7AA4BBBCADA7}" srcOrd="2" destOrd="0" presId="urn:microsoft.com/office/officeart/2005/8/layout/vList2"/>
    <dgm:cxn modelId="{89ABB19E-9CB1-4FDD-A516-FF73791FDB12}" type="presParOf" srcId="{1A15871D-3FBF-41B5-9A8F-592DABFD28F4}" destId="{17EF68CA-4325-41B3-873B-5DE3C11ECA2C}" srcOrd="3" destOrd="0" presId="urn:microsoft.com/office/officeart/2005/8/layout/vList2"/>
    <dgm:cxn modelId="{67A27388-79EE-447F-A930-93B2E34E36A8}" type="presParOf" srcId="{1A15871D-3FBF-41B5-9A8F-592DABFD28F4}" destId="{F406668C-0B44-42FC-8B0C-9296B40B25B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B6034B3-7779-49A1-9971-937B6EA3F705}"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n-US"/>
        </a:p>
      </dgm:t>
    </dgm:pt>
    <dgm:pt modelId="{CDA2279F-FA67-4F6D-9B05-3D8DD07A9EFD}">
      <dgm:prSet/>
      <dgm:spPr/>
      <dgm:t>
        <a:bodyPr/>
        <a:lstStyle/>
        <a:p>
          <a:pPr rtl="0"/>
          <a:r>
            <a:rPr lang="en-US" smtClean="0"/>
            <a:t>The prevalence of Diabetes Mellitus II is higher in urban areas compared to rural areas in Texas.</a:t>
          </a:r>
          <a:endParaRPr lang="en-US"/>
        </a:p>
      </dgm:t>
    </dgm:pt>
    <dgm:pt modelId="{F5914FB5-6BF8-4EA4-A348-4F88A67DCD83}" type="parTrans" cxnId="{CA2784D7-48DC-435C-80B7-48DDFB04389D}">
      <dgm:prSet/>
      <dgm:spPr/>
      <dgm:t>
        <a:bodyPr/>
        <a:lstStyle/>
        <a:p>
          <a:endParaRPr lang="en-US"/>
        </a:p>
      </dgm:t>
    </dgm:pt>
    <dgm:pt modelId="{808DB0E8-D3C7-4679-AD98-E74C52A893E5}" type="sibTrans" cxnId="{CA2784D7-48DC-435C-80B7-48DDFB04389D}">
      <dgm:prSet/>
      <dgm:spPr/>
      <dgm:t>
        <a:bodyPr/>
        <a:lstStyle/>
        <a:p>
          <a:endParaRPr lang="en-US"/>
        </a:p>
      </dgm:t>
    </dgm:pt>
    <dgm:pt modelId="{623E7605-D307-4A90-BEF5-F977DA8701CA}">
      <dgm:prSet/>
      <dgm:spPr/>
      <dgm:t>
        <a:bodyPr/>
        <a:lstStyle/>
        <a:p>
          <a:pPr rtl="0"/>
          <a:r>
            <a:rPr lang="en-US" smtClean="0"/>
            <a:t>The prevalence of Diabetes Mellitus II is higher in certain ethnic groups in Texas.</a:t>
          </a:r>
          <a:endParaRPr lang="en-US"/>
        </a:p>
      </dgm:t>
    </dgm:pt>
    <dgm:pt modelId="{E87520D4-23BA-4247-A550-75AB975BCDBA}" type="parTrans" cxnId="{A5347EF2-B50E-47D9-BBF4-C0FE132FAF3F}">
      <dgm:prSet/>
      <dgm:spPr/>
      <dgm:t>
        <a:bodyPr/>
        <a:lstStyle/>
        <a:p>
          <a:endParaRPr lang="en-US"/>
        </a:p>
      </dgm:t>
    </dgm:pt>
    <dgm:pt modelId="{AC1BE323-C084-4103-BC4D-57FEDF70DBF8}" type="sibTrans" cxnId="{A5347EF2-B50E-47D9-BBF4-C0FE132FAF3F}">
      <dgm:prSet/>
      <dgm:spPr/>
      <dgm:t>
        <a:bodyPr/>
        <a:lstStyle/>
        <a:p>
          <a:endParaRPr lang="en-US"/>
        </a:p>
      </dgm:t>
    </dgm:pt>
    <dgm:pt modelId="{C3D5B1C7-A15C-4BD6-979B-05571F2CBFFF}">
      <dgm:prSet/>
      <dgm:spPr/>
      <dgm:t>
        <a:bodyPr/>
        <a:lstStyle/>
        <a:p>
          <a:pPr rtl="0"/>
          <a:r>
            <a:rPr lang="en-US" smtClean="0"/>
            <a:t>Factors such as healthcare infrastructure, transportation, and access to healthy food options can also impact the prevalence of Diabetes Mellitus II in Texas.</a:t>
          </a:r>
          <a:endParaRPr lang="en-US"/>
        </a:p>
      </dgm:t>
    </dgm:pt>
    <dgm:pt modelId="{F77EFB0F-2FD5-40BC-9A24-68D5E1E72CEB}" type="parTrans" cxnId="{9727CD3B-DD66-44E0-9F4A-81B8994CED79}">
      <dgm:prSet/>
      <dgm:spPr/>
      <dgm:t>
        <a:bodyPr/>
        <a:lstStyle/>
        <a:p>
          <a:endParaRPr lang="en-US"/>
        </a:p>
      </dgm:t>
    </dgm:pt>
    <dgm:pt modelId="{DF38DF8E-A0BB-4752-922F-06DB6E0F421F}" type="sibTrans" cxnId="{9727CD3B-DD66-44E0-9F4A-81B8994CED79}">
      <dgm:prSet/>
      <dgm:spPr/>
      <dgm:t>
        <a:bodyPr/>
        <a:lstStyle/>
        <a:p>
          <a:endParaRPr lang="en-US"/>
        </a:p>
      </dgm:t>
    </dgm:pt>
    <dgm:pt modelId="{14A018A4-CE1B-40CB-9825-81DC20B73EF4}" type="pres">
      <dgm:prSet presAssocID="{2B6034B3-7779-49A1-9971-937B6EA3F705}" presName="linear" presStyleCnt="0">
        <dgm:presLayoutVars>
          <dgm:animLvl val="lvl"/>
          <dgm:resizeHandles val="exact"/>
        </dgm:presLayoutVars>
      </dgm:prSet>
      <dgm:spPr/>
    </dgm:pt>
    <dgm:pt modelId="{BB86F1CD-74C5-442F-86C7-837FC4DE2A68}" type="pres">
      <dgm:prSet presAssocID="{CDA2279F-FA67-4F6D-9B05-3D8DD07A9EFD}" presName="parentText" presStyleLbl="node1" presStyleIdx="0" presStyleCnt="3">
        <dgm:presLayoutVars>
          <dgm:chMax val="0"/>
          <dgm:bulletEnabled val="1"/>
        </dgm:presLayoutVars>
      </dgm:prSet>
      <dgm:spPr/>
    </dgm:pt>
    <dgm:pt modelId="{2751229F-38E3-47DF-9398-671282A4D394}" type="pres">
      <dgm:prSet presAssocID="{808DB0E8-D3C7-4679-AD98-E74C52A893E5}" presName="spacer" presStyleCnt="0"/>
      <dgm:spPr/>
    </dgm:pt>
    <dgm:pt modelId="{D8507824-692F-4832-9CE0-2A0F2CAD46EC}" type="pres">
      <dgm:prSet presAssocID="{623E7605-D307-4A90-BEF5-F977DA8701CA}" presName="parentText" presStyleLbl="node1" presStyleIdx="1" presStyleCnt="3">
        <dgm:presLayoutVars>
          <dgm:chMax val="0"/>
          <dgm:bulletEnabled val="1"/>
        </dgm:presLayoutVars>
      </dgm:prSet>
      <dgm:spPr/>
    </dgm:pt>
    <dgm:pt modelId="{4241851E-277E-4C44-ADFC-488948CD5EA0}" type="pres">
      <dgm:prSet presAssocID="{AC1BE323-C084-4103-BC4D-57FEDF70DBF8}" presName="spacer" presStyleCnt="0"/>
      <dgm:spPr/>
    </dgm:pt>
    <dgm:pt modelId="{17505284-3B64-4D0C-A140-FD7304C14EC5}" type="pres">
      <dgm:prSet presAssocID="{C3D5B1C7-A15C-4BD6-979B-05571F2CBFFF}" presName="parentText" presStyleLbl="node1" presStyleIdx="2" presStyleCnt="3">
        <dgm:presLayoutVars>
          <dgm:chMax val="0"/>
          <dgm:bulletEnabled val="1"/>
        </dgm:presLayoutVars>
      </dgm:prSet>
      <dgm:spPr/>
    </dgm:pt>
  </dgm:ptLst>
  <dgm:cxnLst>
    <dgm:cxn modelId="{A5347EF2-B50E-47D9-BBF4-C0FE132FAF3F}" srcId="{2B6034B3-7779-49A1-9971-937B6EA3F705}" destId="{623E7605-D307-4A90-BEF5-F977DA8701CA}" srcOrd="1" destOrd="0" parTransId="{E87520D4-23BA-4247-A550-75AB975BCDBA}" sibTransId="{AC1BE323-C084-4103-BC4D-57FEDF70DBF8}"/>
    <dgm:cxn modelId="{CA2784D7-48DC-435C-80B7-48DDFB04389D}" srcId="{2B6034B3-7779-49A1-9971-937B6EA3F705}" destId="{CDA2279F-FA67-4F6D-9B05-3D8DD07A9EFD}" srcOrd="0" destOrd="0" parTransId="{F5914FB5-6BF8-4EA4-A348-4F88A67DCD83}" sibTransId="{808DB0E8-D3C7-4679-AD98-E74C52A893E5}"/>
    <dgm:cxn modelId="{9727CD3B-DD66-44E0-9F4A-81B8994CED79}" srcId="{2B6034B3-7779-49A1-9971-937B6EA3F705}" destId="{C3D5B1C7-A15C-4BD6-979B-05571F2CBFFF}" srcOrd="2" destOrd="0" parTransId="{F77EFB0F-2FD5-40BC-9A24-68D5E1E72CEB}" sibTransId="{DF38DF8E-A0BB-4752-922F-06DB6E0F421F}"/>
    <dgm:cxn modelId="{715CED18-6249-498C-9D39-5EAA4D7C7C33}" type="presOf" srcId="{CDA2279F-FA67-4F6D-9B05-3D8DD07A9EFD}" destId="{BB86F1CD-74C5-442F-86C7-837FC4DE2A68}" srcOrd="0" destOrd="0" presId="urn:microsoft.com/office/officeart/2005/8/layout/vList2"/>
    <dgm:cxn modelId="{6B786D67-CB80-415E-9414-019535A3718A}" type="presOf" srcId="{C3D5B1C7-A15C-4BD6-979B-05571F2CBFFF}" destId="{17505284-3B64-4D0C-A140-FD7304C14EC5}" srcOrd="0" destOrd="0" presId="urn:microsoft.com/office/officeart/2005/8/layout/vList2"/>
    <dgm:cxn modelId="{E5E9E4A9-4955-4A87-9C63-F32AFCC3A523}" type="presOf" srcId="{2B6034B3-7779-49A1-9971-937B6EA3F705}" destId="{14A018A4-CE1B-40CB-9825-81DC20B73EF4}" srcOrd="0" destOrd="0" presId="urn:microsoft.com/office/officeart/2005/8/layout/vList2"/>
    <dgm:cxn modelId="{2BF4651E-3550-48FC-8B6D-5D1BB7B44333}" type="presOf" srcId="{623E7605-D307-4A90-BEF5-F977DA8701CA}" destId="{D8507824-692F-4832-9CE0-2A0F2CAD46EC}" srcOrd="0" destOrd="0" presId="urn:microsoft.com/office/officeart/2005/8/layout/vList2"/>
    <dgm:cxn modelId="{7CC133E5-4B14-4945-A92B-0B1133A43BC6}" type="presParOf" srcId="{14A018A4-CE1B-40CB-9825-81DC20B73EF4}" destId="{BB86F1CD-74C5-442F-86C7-837FC4DE2A68}" srcOrd="0" destOrd="0" presId="urn:microsoft.com/office/officeart/2005/8/layout/vList2"/>
    <dgm:cxn modelId="{3DDA5434-1004-4488-94E2-3A627872F23A}" type="presParOf" srcId="{14A018A4-CE1B-40CB-9825-81DC20B73EF4}" destId="{2751229F-38E3-47DF-9398-671282A4D394}" srcOrd="1" destOrd="0" presId="urn:microsoft.com/office/officeart/2005/8/layout/vList2"/>
    <dgm:cxn modelId="{23F9309B-E7C1-4F9C-9A74-FD08B36A79E7}" type="presParOf" srcId="{14A018A4-CE1B-40CB-9825-81DC20B73EF4}" destId="{D8507824-692F-4832-9CE0-2A0F2CAD46EC}" srcOrd="2" destOrd="0" presId="urn:microsoft.com/office/officeart/2005/8/layout/vList2"/>
    <dgm:cxn modelId="{141B466F-9BF9-49CF-B775-C7B5114D6BD9}" type="presParOf" srcId="{14A018A4-CE1B-40CB-9825-81DC20B73EF4}" destId="{4241851E-277E-4C44-ADFC-488948CD5EA0}" srcOrd="3" destOrd="0" presId="urn:microsoft.com/office/officeart/2005/8/layout/vList2"/>
    <dgm:cxn modelId="{FC7A589F-618B-4A75-BC8E-7967B19A0CA6}" type="presParOf" srcId="{14A018A4-CE1B-40CB-9825-81DC20B73EF4}" destId="{17505284-3B64-4D0C-A140-FD7304C14EC5}"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DE2A49B-DF89-472F-A9E1-1319ECA8121A}" type="doc">
      <dgm:prSet loTypeId="urn:microsoft.com/office/officeart/2005/8/layout/process1" loCatId="process" qsTypeId="urn:microsoft.com/office/officeart/2005/8/quickstyle/simple1" qsCatId="simple" csTypeId="urn:microsoft.com/office/officeart/2005/8/colors/colorful3" csCatId="colorful" phldr="1"/>
      <dgm:spPr/>
      <dgm:t>
        <a:bodyPr/>
        <a:lstStyle/>
        <a:p>
          <a:endParaRPr lang="en-US"/>
        </a:p>
      </dgm:t>
    </dgm:pt>
    <dgm:pt modelId="{6A0D711E-7651-4EDF-8979-AA33C138A5A1}">
      <dgm:prSet/>
      <dgm:spPr/>
      <dgm:t>
        <a:bodyPr/>
        <a:lstStyle/>
        <a:p>
          <a:pPr rtl="0"/>
          <a:r>
            <a:rPr lang="en-US" dirty="0" smtClean="0"/>
            <a:t>Individuals with lower incomes and less education are more likely to develop Diabetes Mellitus II</a:t>
          </a:r>
          <a:endParaRPr lang="en-US" dirty="0"/>
        </a:p>
      </dgm:t>
    </dgm:pt>
    <dgm:pt modelId="{B391A09C-15B9-44A5-B1B8-6B4D7448C765}" type="parTrans" cxnId="{EDB7CA5F-D442-4A9B-B4EB-3EABEC13765B}">
      <dgm:prSet/>
      <dgm:spPr/>
      <dgm:t>
        <a:bodyPr/>
        <a:lstStyle/>
        <a:p>
          <a:endParaRPr lang="en-US"/>
        </a:p>
      </dgm:t>
    </dgm:pt>
    <dgm:pt modelId="{B09019B2-632D-41B8-8661-AD38F4F5BB52}" type="sibTrans" cxnId="{EDB7CA5F-D442-4A9B-B4EB-3EABEC13765B}">
      <dgm:prSet/>
      <dgm:spPr/>
      <dgm:t>
        <a:bodyPr/>
        <a:lstStyle/>
        <a:p>
          <a:endParaRPr lang="en-US"/>
        </a:p>
      </dgm:t>
    </dgm:pt>
    <dgm:pt modelId="{A8E43279-2B4D-4B4B-BE5E-D6BD36C3ACA0}">
      <dgm:prSet/>
      <dgm:spPr/>
      <dgm:t>
        <a:bodyPr/>
        <a:lstStyle/>
        <a:p>
          <a:pPr rtl="0"/>
          <a:r>
            <a:rPr lang="en-US" dirty="0" smtClean="0"/>
            <a:t>The poverty rate is 14.7% in Texas.</a:t>
          </a:r>
          <a:endParaRPr lang="en-US" dirty="0"/>
        </a:p>
      </dgm:t>
    </dgm:pt>
    <dgm:pt modelId="{51AEF491-1281-4401-AB6E-07586A4D0E6E}" type="parTrans" cxnId="{FE4D8DDF-E77F-48EC-892F-ED94BB56A472}">
      <dgm:prSet/>
      <dgm:spPr/>
      <dgm:t>
        <a:bodyPr/>
        <a:lstStyle/>
        <a:p>
          <a:endParaRPr lang="en-US"/>
        </a:p>
      </dgm:t>
    </dgm:pt>
    <dgm:pt modelId="{64A3D6DD-24A8-41EC-9FB5-138702DAFFDF}" type="sibTrans" cxnId="{FE4D8DDF-E77F-48EC-892F-ED94BB56A472}">
      <dgm:prSet/>
      <dgm:spPr/>
      <dgm:t>
        <a:bodyPr/>
        <a:lstStyle/>
        <a:p>
          <a:endParaRPr lang="en-US"/>
        </a:p>
      </dgm:t>
    </dgm:pt>
    <dgm:pt modelId="{4A256F71-02D7-45F3-8678-452F39C0FFB8}">
      <dgm:prSet/>
      <dgm:spPr/>
      <dgm:t>
        <a:bodyPr/>
        <a:lstStyle/>
        <a:p>
          <a:pPr rtl="0"/>
          <a:r>
            <a:rPr lang="en-US" dirty="0" smtClean="0"/>
            <a:t>Healthcare costs associated with managing Diabetes Mellitus II.</a:t>
          </a:r>
          <a:endParaRPr lang="en-US" dirty="0"/>
        </a:p>
      </dgm:t>
    </dgm:pt>
    <dgm:pt modelId="{6F32EC12-E109-4FBA-8470-40C6EE096C3A}" type="parTrans" cxnId="{AE75CD47-E008-43C8-8CC8-74F6DEB8C6BE}">
      <dgm:prSet/>
      <dgm:spPr/>
      <dgm:t>
        <a:bodyPr/>
        <a:lstStyle/>
        <a:p>
          <a:endParaRPr lang="en-US"/>
        </a:p>
      </dgm:t>
    </dgm:pt>
    <dgm:pt modelId="{6173F26D-5564-468B-B199-166CD15F13A1}" type="sibTrans" cxnId="{AE75CD47-E008-43C8-8CC8-74F6DEB8C6BE}">
      <dgm:prSet/>
      <dgm:spPr/>
      <dgm:t>
        <a:bodyPr/>
        <a:lstStyle/>
        <a:p>
          <a:endParaRPr lang="en-US"/>
        </a:p>
      </dgm:t>
    </dgm:pt>
    <dgm:pt modelId="{B894279A-78B9-4126-865E-7B6ACD8AA07B}" type="pres">
      <dgm:prSet presAssocID="{EDE2A49B-DF89-472F-A9E1-1319ECA8121A}" presName="Name0" presStyleCnt="0">
        <dgm:presLayoutVars>
          <dgm:dir/>
          <dgm:resizeHandles val="exact"/>
        </dgm:presLayoutVars>
      </dgm:prSet>
      <dgm:spPr/>
    </dgm:pt>
    <dgm:pt modelId="{DFBC5FA2-94E8-4BE7-87E9-CD7219098C59}" type="pres">
      <dgm:prSet presAssocID="{6A0D711E-7651-4EDF-8979-AA33C138A5A1}" presName="node" presStyleLbl="node1" presStyleIdx="0" presStyleCnt="3" custScaleX="123186" custScaleY="200280">
        <dgm:presLayoutVars>
          <dgm:bulletEnabled val="1"/>
        </dgm:presLayoutVars>
      </dgm:prSet>
      <dgm:spPr/>
      <dgm:t>
        <a:bodyPr/>
        <a:lstStyle/>
        <a:p>
          <a:endParaRPr lang="en-US"/>
        </a:p>
      </dgm:t>
    </dgm:pt>
    <dgm:pt modelId="{986BD67C-61FB-4BDC-8A9E-C6C7696DE210}" type="pres">
      <dgm:prSet presAssocID="{B09019B2-632D-41B8-8661-AD38F4F5BB52}" presName="sibTrans" presStyleLbl="sibTrans2D1" presStyleIdx="0" presStyleCnt="2"/>
      <dgm:spPr/>
    </dgm:pt>
    <dgm:pt modelId="{EEEC67CE-2162-4D6D-840F-CE76746A86D5}" type="pres">
      <dgm:prSet presAssocID="{B09019B2-632D-41B8-8661-AD38F4F5BB52}" presName="connectorText" presStyleLbl="sibTrans2D1" presStyleIdx="0" presStyleCnt="2"/>
      <dgm:spPr/>
    </dgm:pt>
    <dgm:pt modelId="{16A92691-A7A4-44D9-BD50-FCD6007F6C47}" type="pres">
      <dgm:prSet presAssocID="{A8E43279-2B4D-4B4B-BE5E-D6BD36C3ACA0}" presName="node" presStyleLbl="node1" presStyleIdx="1" presStyleCnt="3" custScaleY="150268">
        <dgm:presLayoutVars>
          <dgm:bulletEnabled val="1"/>
        </dgm:presLayoutVars>
      </dgm:prSet>
      <dgm:spPr/>
    </dgm:pt>
    <dgm:pt modelId="{5BD8F522-2E81-401F-BF08-EE6108D996CB}" type="pres">
      <dgm:prSet presAssocID="{64A3D6DD-24A8-41EC-9FB5-138702DAFFDF}" presName="sibTrans" presStyleLbl="sibTrans2D1" presStyleIdx="1" presStyleCnt="2"/>
      <dgm:spPr/>
    </dgm:pt>
    <dgm:pt modelId="{E8AA59B6-74DD-42DB-AF67-F78DB654EDF9}" type="pres">
      <dgm:prSet presAssocID="{64A3D6DD-24A8-41EC-9FB5-138702DAFFDF}" presName="connectorText" presStyleLbl="sibTrans2D1" presStyleIdx="1" presStyleCnt="2"/>
      <dgm:spPr/>
    </dgm:pt>
    <dgm:pt modelId="{99FA75D2-CB83-4472-A6A2-33D2FA048521}" type="pres">
      <dgm:prSet presAssocID="{4A256F71-02D7-45F3-8678-452F39C0FFB8}" presName="node" presStyleLbl="node1" presStyleIdx="2" presStyleCnt="3" custScaleX="116719" custScaleY="207916">
        <dgm:presLayoutVars>
          <dgm:bulletEnabled val="1"/>
        </dgm:presLayoutVars>
      </dgm:prSet>
      <dgm:spPr/>
      <dgm:t>
        <a:bodyPr/>
        <a:lstStyle/>
        <a:p>
          <a:endParaRPr lang="en-US"/>
        </a:p>
      </dgm:t>
    </dgm:pt>
  </dgm:ptLst>
  <dgm:cxnLst>
    <dgm:cxn modelId="{8AC23F99-C460-4887-B8B5-4F0EC0C5DE6F}" type="presOf" srcId="{EDE2A49B-DF89-472F-A9E1-1319ECA8121A}" destId="{B894279A-78B9-4126-865E-7B6ACD8AA07B}" srcOrd="0" destOrd="0" presId="urn:microsoft.com/office/officeart/2005/8/layout/process1"/>
    <dgm:cxn modelId="{36F97A4D-2DB8-4F8D-B4FB-E2D87BFF1811}" type="presOf" srcId="{A8E43279-2B4D-4B4B-BE5E-D6BD36C3ACA0}" destId="{16A92691-A7A4-44D9-BD50-FCD6007F6C47}" srcOrd="0" destOrd="0" presId="urn:microsoft.com/office/officeart/2005/8/layout/process1"/>
    <dgm:cxn modelId="{5D5E0FED-D41C-405A-BBDE-7D404E443458}" type="presOf" srcId="{6A0D711E-7651-4EDF-8979-AA33C138A5A1}" destId="{DFBC5FA2-94E8-4BE7-87E9-CD7219098C59}" srcOrd="0" destOrd="0" presId="urn:microsoft.com/office/officeart/2005/8/layout/process1"/>
    <dgm:cxn modelId="{EF65F01E-611E-4901-B3C3-79386A905C72}" type="presOf" srcId="{4A256F71-02D7-45F3-8678-452F39C0FFB8}" destId="{99FA75D2-CB83-4472-A6A2-33D2FA048521}" srcOrd="0" destOrd="0" presId="urn:microsoft.com/office/officeart/2005/8/layout/process1"/>
    <dgm:cxn modelId="{FE4D8DDF-E77F-48EC-892F-ED94BB56A472}" srcId="{EDE2A49B-DF89-472F-A9E1-1319ECA8121A}" destId="{A8E43279-2B4D-4B4B-BE5E-D6BD36C3ACA0}" srcOrd="1" destOrd="0" parTransId="{51AEF491-1281-4401-AB6E-07586A4D0E6E}" sibTransId="{64A3D6DD-24A8-41EC-9FB5-138702DAFFDF}"/>
    <dgm:cxn modelId="{AE75CD47-E008-43C8-8CC8-74F6DEB8C6BE}" srcId="{EDE2A49B-DF89-472F-A9E1-1319ECA8121A}" destId="{4A256F71-02D7-45F3-8678-452F39C0FFB8}" srcOrd="2" destOrd="0" parTransId="{6F32EC12-E109-4FBA-8470-40C6EE096C3A}" sibTransId="{6173F26D-5564-468B-B199-166CD15F13A1}"/>
    <dgm:cxn modelId="{D4C9494C-1578-40EF-B566-8D9559771AB2}" type="presOf" srcId="{B09019B2-632D-41B8-8661-AD38F4F5BB52}" destId="{986BD67C-61FB-4BDC-8A9E-C6C7696DE210}" srcOrd="0" destOrd="0" presId="urn:microsoft.com/office/officeart/2005/8/layout/process1"/>
    <dgm:cxn modelId="{26DC9F73-FD3B-483F-B5BA-D4A7914DDC85}" type="presOf" srcId="{B09019B2-632D-41B8-8661-AD38F4F5BB52}" destId="{EEEC67CE-2162-4D6D-840F-CE76746A86D5}" srcOrd="1" destOrd="0" presId="urn:microsoft.com/office/officeart/2005/8/layout/process1"/>
    <dgm:cxn modelId="{EDB7CA5F-D442-4A9B-B4EB-3EABEC13765B}" srcId="{EDE2A49B-DF89-472F-A9E1-1319ECA8121A}" destId="{6A0D711E-7651-4EDF-8979-AA33C138A5A1}" srcOrd="0" destOrd="0" parTransId="{B391A09C-15B9-44A5-B1B8-6B4D7448C765}" sibTransId="{B09019B2-632D-41B8-8661-AD38F4F5BB52}"/>
    <dgm:cxn modelId="{9643F34A-90C9-474B-A443-B5287C40CE07}" type="presOf" srcId="{64A3D6DD-24A8-41EC-9FB5-138702DAFFDF}" destId="{5BD8F522-2E81-401F-BF08-EE6108D996CB}" srcOrd="0" destOrd="0" presId="urn:microsoft.com/office/officeart/2005/8/layout/process1"/>
    <dgm:cxn modelId="{DA5DD77A-1E2F-4C21-9B67-926C959B996B}" type="presOf" srcId="{64A3D6DD-24A8-41EC-9FB5-138702DAFFDF}" destId="{E8AA59B6-74DD-42DB-AF67-F78DB654EDF9}" srcOrd="1" destOrd="0" presId="urn:microsoft.com/office/officeart/2005/8/layout/process1"/>
    <dgm:cxn modelId="{7178CC80-D6FF-4CC7-91CD-3B22DEF708F8}" type="presParOf" srcId="{B894279A-78B9-4126-865E-7B6ACD8AA07B}" destId="{DFBC5FA2-94E8-4BE7-87E9-CD7219098C59}" srcOrd="0" destOrd="0" presId="urn:microsoft.com/office/officeart/2005/8/layout/process1"/>
    <dgm:cxn modelId="{BB810241-FDA3-4F50-9E06-088B219ADF5E}" type="presParOf" srcId="{B894279A-78B9-4126-865E-7B6ACD8AA07B}" destId="{986BD67C-61FB-4BDC-8A9E-C6C7696DE210}" srcOrd="1" destOrd="0" presId="urn:microsoft.com/office/officeart/2005/8/layout/process1"/>
    <dgm:cxn modelId="{5F950C5F-F54B-4C08-82BA-B7A8112AAB37}" type="presParOf" srcId="{986BD67C-61FB-4BDC-8A9E-C6C7696DE210}" destId="{EEEC67CE-2162-4D6D-840F-CE76746A86D5}" srcOrd="0" destOrd="0" presId="urn:microsoft.com/office/officeart/2005/8/layout/process1"/>
    <dgm:cxn modelId="{9A956E59-0E81-4005-8871-10BA4470DB0F}" type="presParOf" srcId="{B894279A-78B9-4126-865E-7B6ACD8AA07B}" destId="{16A92691-A7A4-44D9-BD50-FCD6007F6C47}" srcOrd="2" destOrd="0" presId="urn:microsoft.com/office/officeart/2005/8/layout/process1"/>
    <dgm:cxn modelId="{930C19D7-6886-448D-A6DC-4BC9BAF52B5F}" type="presParOf" srcId="{B894279A-78B9-4126-865E-7B6ACD8AA07B}" destId="{5BD8F522-2E81-401F-BF08-EE6108D996CB}" srcOrd="3" destOrd="0" presId="urn:microsoft.com/office/officeart/2005/8/layout/process1"/>
    <dgm:cxn modelId="{3C66E8A7-E0E0-41C9-9508-431D14A04367}" type="presParOf" srcId="{5BD8F522-2E81-401F-BF08-EE6108D996CB}" destId="{E8AA59B6-74DD-42DB-AF67-F78DB654EDF9}" srcOrd="0" destOrd="0" presId="urn:microsoft.com/office/officeart/2005/8/layout/process1"/>
    <dgm:cxn modelId="{FBF2FB70-16DA-4DE8-9798-7F8DBE91A2C2}" type="presParOf" srcId="{B894279A-78B9-4126-865E-7B6ACD8AA07B}" destId="{99FA75D2-CB83-4472-A6A2-33D2FA048521}"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D444DD0-A117-469D-8080-5ECA81CF8509}" type="doc">
      <dgm:prSet loTypeId="urn:microsoft.com/office/officeart/2005/8/layout/process1" loCatId="process" qsTypeId="urn:microsoft.com/office/officeart/2005/8/quickstyle/simple1" qsCatId="simple" csTypeId="urn:microsoft.com/office/officeart/2005/8/colors/colorful3" csCatId="colorful" phldr="1"/>
      <dgm:spPr/>
      <dgm:t>
        <a:bodyPr/>
        <a:lstStyle/>
        <a:p>
          <a:endParaRPr lang="en-US"/>
        </a:p>
      </dgm:t>
    </dgm:pt>
    <dgm:pt modelId="{C64E659F-A9A4-4135-80EA-72E702007F0A}">
      <dgm:prSet/>
      <dgm:spPr/>
      <dgm:t>
        <a:bodyPr/>
        <a:lstStyle/>
        <a:p>
          <a:pPr rtl="0"/>
          <a:r>
            <a:rPr lang="en-US" dirty="0" smtClean="0"/>
            <a:t>Education is an essential factor that can impact the prevalence of Diabetes Mellitus II in Texas.</a:t>
          </a:r>
          <a:endParaRPr lang="en-US" dirty="0"/>
        </a:p>
      </dgm:t>
    </dgm:pt>
    <dgm:pt modelId="{81564316-31F9-42BC-BA12-B17CCAEEB7F4}" type="parTrans" cxnId="{43262ADE-51DE-4892-8147-4DC8D4D43E64}">
      <dgm:prSet/>
      <dgm:spPr/>
      <dgm:t>
        <a:bodyPr/>
        <a:lstStyle/>
        <a:p>
          <a:endParaRPr lang="en-US"/>
        </a:p>
      </dgm:t>
    </dgm:pt>
    <dgm:pt modelId="{67C1CF39-4E54-404A-910D-E0FE5D940D69}" type="sibTrans" cxnId="{43262ADE-51DE-4892-8147-4DC8D4D43E64}">
      <dgm:prSet/>
      <dgm:spPr/>
      <dgm:t>
        <a:bodyPr/>
        <a:lstStyle/>
        <a:p>
          <a:endParaRPr lang="en-US"/>
        </a:p>
      </dgm:t>
    </dgm:pt>
    <dgm:pt modelId="{2CAAF073-1604-41B2-B878-BE20A7680E96}">
      <dgm:prSet/>
      <dgm:spPr/>
      <dgm:t>
        <a:bodyPr/>
        <a:lstStyle/>
        <a:p>
          <a:pPr rtl="0"/>
          <a:r>
            <a:rPr lang="en-US" dirty="0" smtClean="0"/>
            <a:t>In Texas, the high school graduation rate is 89%.</a:t>
          </a:r>
          <a:endParaRPr lang="en-US" dirty="0"/>
        </a:p>
      </dgm:t>
    </dgm:pt>
    <dgm:pt modelId="{0878D4B8-12FA-4944-9703-978884C2545B}" type="parTrans" cxnId="{8BF853FE-D968-4EA2-9CBA-45E258728E49}">
      <dgm:prSet/>
      <dgm:spPr/>
      <dgm:t>
        <a:bodyPr/>
        <a:lstStyle/>
        <a:p>
          <a:endParaRPr lang="en-US"/>
        </a:p>
      </dgm:t>
    </dgm:pt>
    <dgm:pt modelId="{BD1B3687-6D79-4EB6-847E-E67611F5506C}" type="sibTrans" cxnId="{8BF853FE-D968-4EA2-9CBA-45E258728E49}">
      <dgm:prSet/>
      <dgm:spPr/>
      <dgm:t>
        <a:bodyPr/>
        <a:lstStyle/>
        <a:p>
          <a:endParaRPr lang="en-US"/>
        </a:p>
      </dgm:t>
    </dgm:pt>
    <dgm:pt modelId="{FE2D198D-4D61-4AF2-A25C-273CCE1E7F64}">
      <dgm:prSet/>
      <dgm:spPr/>
      <dgm:t>
        <a:bodyPr/>
        <a:lstStyle/>
        <a:p>
          <a:pPr rtl="0"/>
          <a:r>
            <a:rPr lang="en-US" dirty="0" smtClean="0"/>
            <a:t>Education is closely tied to socioeconomic status.</a:t>
          </a:r>
          <a:endParaRPr lang="en-US" dirty="0"/>
        </a:p>
      </dgm:t>
    </dgm:pt>
    <dgm:pt modelId="{38E8FEA8-4A9A-4956-B770-8AA511ED81E9}" type="parTrans" cxnId="{E83EEBA3-5BAE-4B2D-B1E9-4C48EEDE8834}">
      <dgm:prSet/>
      <dgm:spPr/>
      <dgm:t>
        <a:bodyPr/>
        <a:lstStyle/>
        <a:p>
          <a:endParaRPr lang="en-US"/>
        </a:p>
      </dgm:t>
    </dgm:pt>
    <dgm:pt modelId="{3F03F07A-56DA-4ADA-82F4-DFCCA7C903E5}" type="sibTrans" cxnId="{E83EEBA3-5BAE-4B2D-B1E9-4C48EEDE8834}">
      <dgm:prSet/>
      <dgm:spPr/>
      <dgm:t>
        <a:bodyPr/>
        <a:lstStyle/>
        <a:p>
          <a:endParaRPr lang="en-US"/>
        </a:p>
      </dgm:t>
    </dgm:pt>
    <dgm:pt modelId="{237951AA-1F9B-4CF7-8437-0FD0EF9BA95F}" type="pres">
      <dgm:prSet presAssocID="{ED444DD0-A117-469D-8080-5ECA81CF8509}" presName="Name0" presStyleCnt="0">
        <dgm:presLayoutVars>
          <dgm:dir/>
          <dgm:resizeHandles val="exact"/>
        </dgm:presLayoutVars>
      </dgm:prSet>
      <dgm:spPr/>
    </dgm:pt>
    <dgm:pt modelId="{442CBEAF-0ECC-4BC0-89B8-C575BFC204ED}" type="pres">
      <dgm:prSet presAssocID="{C64E659F-A9A4-4135-80EA-72E702007F0A}" presName="node" presStyleLbl="node1" presStyleIdx="0" presStyleCnt="3" custScaleY="156934">
        <dgm:presLayoutVars>
          <dgm:bulletEnabled val="1"/>
        </dgm:presLayoutVars>
      </dgm:prSet>
      <dgm:spPr/>
    </dgm:pt>
    <dgm:pt modelId="{A42925CA-270B-4523-9C8C-A0A478F75A73}" type="pres">
      <dgm:prSet presAssocID="{67C1CF39-4E54-404A-910D-E0FE5D940D69}" presName="sibTrans" presStyleLbl="sibTrans2D1" presStyleIdx="0" presStyleCnt="2"/>
      <dgm:spPr/>
    </dgm:pt>
    <dgm:pt modelId="{26533ED0-BC11-4B6C-8E2C-308072F5B1D6}" type="pres">
      <dgm:prSet presAssocID="{67C1CF39-4E54-404A-910D-E0FE5D940D69}" presName="connectorText" presStyleLbl="sibTrans2D1" presStyleIdx="0" presStyleCnt="2"/>
      <dgm:spPr/>
    </dgm:pt>
    <dgm:pt modelId="{47DEDE4C-EDD1-42D9-877B-5A37BFA5A737}" type="pres">
      <dgm:prSet presAssocID="{2CAAF073-1604-41B2-B878-BE20A7680E96}" presName="node" presStyleLbl="node1" presStyleIdx="1" presStyleCnt="3" custScaleY="156934">
        <dgm:presLayoutVars>
          <dgm:bulletEnabled val="1"/>
        </dgm:presLayoutVars>
      </dgm:prSet>
      <dgm:spPr/>
    </dgm:pt>
    <dgm:pt modelId="{DC4F25F3-748D-4FDD-9953-4F812B4E3204}" type="pres">
      <dgm:prSet presAssocID="{BD1B3687-6D79-4EB6-847E-E67611F5506C}" presName="sibTrans" presStyleLbl="sibTrans2D1" presStyleIdx="1" presStyleCnt="2"/>
      <dgm:spPr/>
    </dgm:pt>
    <dgm:pt modelId="{4EB1D364-E863-4A89-819E-FC47B0C870BF}" type="pres">
      <dgm:prSet presAssocID="{BD1B3687-6D79-4EB6-847E-E67611F5506C}" presName="connectorText" presStyleLbl="sibTrans2D1" presStyleIdx="1" presStyleCnt="2"/>
      <dgm:spPr/>
    </dgm:pt>
    <dgm:pt modelId="{BAA4B5D4-2721-4326-84D9-3120349A9744}" type="pres">
      <dgm:prSet presAssocID="{FE2D198D-4D61-4AF2-A25C-273CCE1E7F64}" presName="node" presStyleLbl="node1" presStyleIdx="2" presStyleCnt="3" custScaleY="172040">
        <dgm:presLayoutVars>
          <dgm:bulletEnabled val="1"/>
        </dgm:presLayoutVars>
      </dgm:prSet>
      <dgm:spPr/>
    </dgm:pt>
  </dgm:ptLst>
  <dgm:cxnLst>
    <dgm:cxn modelId="{7785795D-66C7-4AA7-979F-C579C8E06098}" type="presOf" srcId="{C64E659F-A9A4-4135-80EA-72E702007F0A}" destId="{442CBEAF-0ECC-4BC0-89B8-C575BFC204ED}" srcOrd="0" destOrd="0" presId="urn:microsoft.com/office/officeart/2005/8/layout/process1"/>
    <dgm:cxn modelId="{8BF853FE-D968-4EA2-9CBA-45E258728E49}" srcId="{ED444DD0-A117-469D-8080-5ECA81CF8509}" destId="{2CAAF073-1604-41B2-B878-BE20A7680E96}" srcOrd="1" destOrd="0" parTransId="{0878D4B8-12FA-4944-9703-978884C2545B}" sibTransId="{BD1B3687-6D79-4EB6-847E-E67611F5506C}"/>
    <dgm:cxn modelId="{2966FDBE-4F9C-4374-B10E-2C205E6ABA40}" type="presOf" srcId="{ED444DD0-A117-469D-8080-5ECA81CF8509}" destId="{237951AA-1F9B-4CF7-8437-0FD0EF9BA95F}" srcOrd="0" destOrd="0" presId="urn:microsoft.com/office/officeart/2005/8/layout/process1"/>
    <dgm:cxn modelId="{29DC7C50-AE36-4EF8-B851-FB014298625B}" type="presOf" srcId="{67C1CF39-4E54-404A-910D-E0FE5D940D69}" destId="{A42925CA-270B-4523-9C8C-A0A478F75A73}" srcOrd="0" destOrd="0" presId="urn:microsoft.com/office/officeart/2005/8/layout/process1"/>
    <dgm:cxn modelId="{FD1DF4E6-57A5-4DAC-ACB9-B6C2C34982FE}" type="presOf" srcId="{FE2D198D-4D61-4AF2-A25C-273CCE1E7F64}" destId="{BAA4B5D4-2721-4326-84D9-3120349A9744}" srcOrd="0" destOrd="0" presId="urn:microsoft.com/office/officeart/2005/8/layout/process1"/>
    <dgm:cxn modelId="{43262ADE-51DE-4892-8147-4DC8D4D43E64}" srcId="{ED444DD0-A117-469D-8080-5ECA81CF8509}" destId="{C64E659F-A9A4-4135-80EA-72E702007F0A}" srcOrd="0" destOrd="0" parTransId="{81564316-31F9-42BC-BA12-B17CCAEEB7F4}" sibTransId="{67C1CF39-4E54-404A-910D-E0FE5D940D69}"/>
    <dgm:cxn modelId="{F6ED6D08-A9BF-4E77-A987-0E1F7B1175A6}" type="presOf" srcId="{67C1CF39-4E54-404A-910D-E0FE5D940D69}" destId="{26533ED0-BC11-4B6C-8E2C-308072F5B1D6}" srcOrd="1" destOrd="0" presId="urn:microsoft.com/office/officeart/2005/8/layout/process1"/>
    <dgm:cxn modelId="{E83EEBA3-5BAE-4B2D-B1E9-4C48EEDE8834}" srcId="{ED444DD0-A117-469D-8080-5ECA81CF8509}" destId="{FE2D198D-4D61-4AF2-A25C-273CCE1E7F64}" srcOrd="2" destOrd="0" parTransId="{38E8FEA8-4A9A-4956-B770-8AA511ED81E9}" sibTransId="{3F03F07A-56DA-4ADA-82F4-DFCCA7C903E5}"/>
    <dgm:cxn modelId="{5BB5B4AC-1C1C-4200-A177-6C0BF5458206}" type="presOf" srcId="{2CAAF073-1604-41B2-B878-BE20A7680E96}" destId="{47DEDE4C-EDD1-42D9-877B-5A37BFA5A737}" srcOrd="0" destOrd="0" presId="urn:microsoft.com/office/officeart/2005/8/layout/process1"/>
    <dgm:cxn modelId="{4576F364-9582-4C4F-878D-9D6DE462C498}" type="presOf" srcId="{BD1B3687-6D79-4EB6-847E-E67611F5506C}" destId="{DC4F25F3-748D-4FDD-9953-4F812B4E3204}" srcOrd="0" destOrd="0" presId="urn:microsoft.com/office/officeart/2005/8/layout/process1"/>
    <dgm:cxn modelId="{6F8F741E-8DAF-451C-A68E-126E8051A1FD}" type="presOf" srcId="{BD1B3687-6D79-4EB6-847E-E67611F5506C}" destId="{4EB1D364-E863-4A89-819E-FC47B0C870BF}" srcOrd="1" destOrd="0" presId="urn:microsoft.com/office/officeart/2005/8/layout/process1"/>
    <dgm:cxn modelId="{19B90DBA-27DB-4878-9F66-CBEEBDBC5AC4}" type="presParOf" srcId="{237951AA-1F9B-4CF7-8437-0FD0EF9BA95F}" destId="{442CBEAF-0ECC-4BC0-89B8-C575BFC204ED}" srcOrd="0" destOrd="0" presId="urn:microsoft.com/office/officeart/2005/8/layout/process1"/>
    <dgm:cxn modelId="{364DDC0D-CF15-4E1B-88F5-2E0306334D4C}" type="presParOf" srcId="{237951AA-1F9B-4CF7-8437-0FD0EF9BA95F}" destId="{A42925CA-270B-4523-9C8C-A0A478F75A73}" srcOrd="1" destOrd="0" presId="urn:microsoft.com/office/officeart/2005/8/layout/process1"/>
    <dgm:cxn modelId="{198A2873-9B2C-41EB-BBD6-1F6669BD48EB}" type="presParOf" srcId="{A42925CA-270B-4523-9C8C-A0A478F75A73}" destId="{26533ED0-BC11-4B6C-8E2C-308072F5B1D6}" srcOrd="0" destOrd="0" presId="urn:microsoft.com/office/officeart/2005/8/layout/process1"/>
    <dgm:cxn modelId="{B77114BB-97E7-4ED8-BA48-28F80E80F7E6}" type="presParOf" srcId="{237951AA-1F9B-4CF7-8437-0FD0EF9BA95F}" destId="{47DEDE4C-EDD1-42D9-877B-5A37BFA5A737}" srcOrd="2" destOrd="0" presId="urn:microsoft.com/office/officeart/2005/8/layout/process1"/>
    <dgm:cxn modelId="{181DDCA9-B790-4D98-B30B-BA48F0A796E1}" type="presParOf" srcId="{237951AA-1F9B-4CF7-8437-0FD0EF9BA95F}" destId="{DC4F25F3-748D-4FDD-9953-4F812B4E3204}" srcOrd="3" destOrd="0" presId="urn:microsoft.com/office/officeart/2005/8/layout/process1"/>
    <dgm:cxn modelId="{41E860D4-554D-4A31-B4AA-28644A253F12}" type="presParOf" srcId="{DC4F25F3-748D-4FDD-9953-4F812B4E3204}" destId="{4EB1D364-E863-4A89-819E-FC47B0C870BF}" srcOrd="0" destOrd="0" presId="urn:microsoft.com/office/officeart/2005/8/layout/process1"/>
    <dgm:cxn modelId="{369CE1B1-E702-4BEF-B3C6-C4D7204D2090}" type="presParOf" srcId="{237951AA-1F9B-4CF7-8437-0FD0EF9BA95F}" destId="{BAA4B5D4-2721-4326-84D9-3120349A9744}"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4E82289-82AB-4E9D-A085-13771FA5D0C0}" type="doc">
      <dgm:prSet loTypeId="urn:microsoft.com/office/officeart/2005/8/layout/process1" loCatId="process" qsTypeId="urn:microsoft.com/office/officeart/2005/8/quickstyle/simple1" qsCatId="simple" csTypeId="urn:microsoft.com/office/officeart/2005/8/colors/colorful3" csCatId="colorful"/>
      <dgm:spPr/>
      <dgm:t>
        <a:bodyPr/>
        <a:lstStyle/>
        <a:p>
          <a:endParaRPr lang="en-US"/>
        </a:p>
      </dgm:t>
    </dgm:pt>
    <dgm:pt modelId="{342E8E72-5144-405B-A7C4-D7ADDEDE94E4}">
      <dgm:prSet/>
      <dgm:spPr/>
      <dgm:t>
        <a:bodyPr/>
        <a:lstStyle/>
        <a:p>
          <a:pPr rtl="0"/>
          <a:r>
            <a:rPr lang="en-US" smtClean="0"/>
            <a:t>Ethnicity and race can impact the prevalence of Diabetes Mellitus II in Texas.</a:t>
          </a:r>
          <a:endParaRPr lang="en-US"/>
        </a:p>
      </dgm:t>
    </dgm:pt>
    <dgm:pt modelId="{02FD6D86-C95F-42EF-AD7D-34D9E6333EEC}" type="parTrans" cxnId="{86F19917-1884-4E41-8918-76CFB75E9B18}">
      <dgm:prSet/>
      <dgm:spPr/>
      <dgm:t>
        <a:bodyPr/>
        <a:lstStyle/>
        <a:p>
          <a:endParaRPr lang="en-US"/>
        </a:p>
      </dgm:t>
    </dgm:pt>
    <dgm:pt modelId="{F54BB657-849D-4E0A-A185-DCC7341472BD}" type="sibTrans" cxnId="{86F19917-1884-4E41-8918-76CFB75E9B18}">
      <dgm:prSet/>
      <dgm:spPr/>
      <dgm:t>
        <a:bodyPr/>
        <a:lstStyle/>
        <a:p>
          <a:endParaRPr lang="en-US"/>
        </a:p>
      </dgm:t>
    </dgm:pt>
    <dgm:pt modelId="{73E8BAF8-1011-48A4-8093-B6222BB202EB}">
      <dgm:prSet/>
      <dgm:spPr/>
      <dgm:t>
        <a:bodyPr/>
        <a:lstStyle/>
        <a:p>
          <a:pPr rtl="0"/>
          <a:r>
            <a:rPr lang="en-US" smtClean="0"/>
            <a:t>Phenomenological features such as cultural beliefs and practices can impact the prevalence of Diabetes Mellitus II in Texas.</a:t>
          </a:r>
          <a:endParaRPr lang="en-US"/>
        </a:p>
      </dgm:t>
    </dgm:pt>
    <dgm:pt modelId="{46816948-5959-4DFC-A735-7FB1B676441D}" type="parTrans" cxnId="{3B67ECD2-310C-4523-B0DD-3F8348F6373B}">
      <dgm:prSet/>
      <dgm:spPr/>
      <dgm:t>
        <a:bodyPr/>
        <a:lstStyle/>
        <a:p>
          <a:endParaRPr lang="en-US"/>
        </a:p>
      </dgm:t>
    </dgm:pt>
    <dgm:pt modelId="{F545651B-CCDE-466A-9B3F-1C4422F31108}" type="sibTrans" cxnId="{3B67ECD2-310C-4523-B0DD-3F8348F6373B}">
      <dgm:prSet/>
      <dgm:spPr/>
      <dgm:t>
        <a:bodyPr/>
        <a:lstStyle/>
        <a:p>
          <a:endParaRPr lang="en-US"/>
        </a:p>
      </dgm:t>
    </dgm:pt>
    <dgm:pt modelId="{49F1715D-0506-4405-87BD-54FB36A81016}" type="pres">
      <dgm:prSet presAssocID="{34E82289-82AB-4E9D-A085-13771FA5D0C0}" presName="Name0" presStyleCnt="0">
        <dgm:presLayoutVars>
          <dgm:dir/>
          <dgm:resizeHandles val="exact"/>
        </dgm:presLayoutVars>
      </dgm:prSet>
      <dgm:spPr/>
    </dgm:pt>
    <dgm:pt modelId="{E9B4EFF3-F005-4966-A95C-D11DD6923D3A}" type="pres">
      <dgm:prSet presAssocID="{342E8E72-5144-405B-A7C4-D7ADDEDE94E4}" presName="node" presStyleLbl="node1" presStyleIdx="0" presStyleCnt="2">
        <dgm:presLayoutVars>
          <dgm:bulletEnabled val="1"/>
        </dgm:presLayoutVars>
      </dgm:prSet>
      <dgm:spPr/>
    </dgm:pt>
    <dgm:pt modelId="{9E24561A-DAAA-4A98-AB31-1D0199D7E6F6}" type="pres">
      <dgm:prSet presAssocID="{F54BB657-849D-4E0A-A185-DCC7341472BD}" presName="sibTrans" presStyleLbl="sibTrans2D1" presStyleIdx="0" presStyleCnt="1"/>
      <dgm:spPr/>
    </dgm:pt>
    <dgm:pt modelId="{00E85598-1C6B-489A-BCF2-349EFCB85AAF}" type="pres">
      <dgm:prSet presAssocID="{F54BB657-849D-4E0A-A185-DCC7341472BD}" presName="connectorText" presStyleLbl="sibTrans2D1" presStyleIdx="0" presStyleCnt="1"/>
      <dgm:spPr/>
    </dgm:pt>
    <dgm:pt modelId="{F4FD76D2-D81C-4D69-9629-DD0F0AFEF71C}" type="pres">
      <dgm:prSet presAssocID="{73E8BAF8-1011-48A4-8093-B6222BB202EB}" presName="node" presStyleLbl="node1" presStyleIdx="1" presStyleCnt="2">
        <dgm:presLayoutVars>
          <dgm:bulletEnabled val="1"/>
        </dgm:presLayoutVars>
      </dgm:prSet>
      <dgm:spPr/>
    </dgm:pt>
  </dgm:ptLst>
  <dgm:cxnLst>
    <dgm:cxn modelId="{B5F37FC5-1D57-4D42-BB74-C40279330C28}" type="presOf" srcId="{342E8E72-5144-405B-A7C4-D7ADDEDE94E4}" destId="{E9B4EFF3-F005-4966-A95C-D11DD6923D3A}" srcOrd="0" destOrd="0" presId="urn:microsoft.com/office/officeart/2005/8/layout/process1"/>
    <dgm:cxn modelId="{C57525C0-77D3-432C-90FC-8A450B71321F}" type="presOf" srcId="{34E82289-82AB-4E9D-A085-13771FA5D0C0}" destId="{49F1715D-0506-4405-87BD-54FB36A81016}" srcOrd="0" destOrd="0" presId="urn:microsoft.com/office/officeart/2005/8/layout/process1"/>
    <dgm:cxn modelId="{68E57C6C-2376-4D4E-81D6-225384A7CF99}" type="presOf" srcId="{F54BB657-849D-4E0A-A185-DCC7341472BD}" destId="{9E24561A-DAAA-4A98-AB31-1D0199D7E6F6}" srcOrd="0" destOrd="0" presId="urn:microsoft.com/office/officeart/2005/8/layout/process1"/>
    <dgm:cxn modelId="{11B3A655-4A91-411D-9A20-440F85AAD6EA}" type="presOf" srcId="{73E8BAF8-1011-48A4-8093-B6222BB202EB}" destId="{F4FD76D2-D81C-4D69-9629-DD0F0AFEF71C}" srcOrd="0" destOrd="0" presId="urn:microsoft.com/office/officeart/2005/8/layout/process1"/>
    <dgm:cxn modelId="{86F19917-1884-4E41-8918-76CFB75E9B18}" srcId="{34E82289-82AB-4E9D-A085-13771FA5D0C0}" destId="{342E8E72-5144-405B-A7C4-D7ADDEDE94E4}" srcOrd="0" destOrd="0" parTransId="{02FD6D86-C95F-42EF-AD7D-34D9E6333EEC}" sibTransId="{F54BB657-849D-4E0A-A185-DCC7341472BD}"/>
    <dgm:cxn modelId="{3B67ECD2-310C-4523-B0DD-3F8348F6373B}" srcId="{34E82289-82AB-4E9D-A085-13771FA5D0C0}" destId="{73E8BAF8-1011-48A4-8093-B6222BB202EB}" srcOrd="1" destOrd="0" parTransId="{46816948-5959-4DFC-A735-7FB1B676441D}" sibTransId="{F545651B-CCDE-466A-9B3F-1C4422F31108}"/>
    <dgm:cxn modelId="{DAAF4B37-D514-4E27-9C97-2E786BCE6B6A}" type="presOf" srcId="{F54BB657-849D-4E0A-A185-DCC7341472BD}" destId="{00E85598-1C6B-489A-BCF2-349EFCB85AAF}" srcOrd="1" destOrd="0" presId="urn:microsoft.com/office/officeart/2005/8/layout/process1"/>
    <dgm:cxn modelId="{53EAE759-59D6-4DB8-ABE0-65A518E6E9A5}" type="presParOf" srcId="{49F1715D-0506-4405-87BD-54FB36A81016}" destId="{E9B4EFF3-F005-4966-A95C-D11DD6923D3A}" srcOrd="0" destOrd="0" presId="urn:microsoft.com/office/officeart/2005/8/layout/process1"/>
    <dgm:cxn modelId="{86681120-BF69-461B-A819-90104F766115}" type="presParOf" srcId="{49F1715D-0506-4405-87BD-54FB36A81016}" destId="{9E24561A-DAAA-4A98-AB31-1D0199D7E6F6}" srcOrd="1" destOrd="0" presId="urn:microsoft.com/office/officeart/2005/8/layout/process1"/>
    <dgm:cxn modelId="{98E19D50-40E1-4C7E-B1EF-03AF1DA95A52}" type="presParOf" srcId="{9E24561A-DAAA-4A98-AB31-1D0199D7E6F6}" destId="{00E85598-1C6B-489A-BCF2-349EFCB85AAF}" srcOrd="0" destOrd="0" presId="urn:microsoft.com/office/officeart/2005/8/layout/process1"/>
    <dgm:cxn modelId="{229EAF7D-0B65-4435-AB4B-20BB8F8951A8}" type="presParOf" srcId="{49F1715D-0506-4405-87BD-54FB36A81016}" destId="{F4FD76D2-D81C-4D69-9629-DD0F0AFEF71C}"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270731-ABFC-4068-95D7-82DDE9791A74}">
      <dsp:nvSpPr>
        <dsp:cNvPr id="0" name=""/>
        <dsp:cNvSpPr/>
      </dsp:nvSpPr>
      <dsp:spPr>
        <a:xfrm>
          <a:off x="5294" y="357200"/>
          <a:ext cx="4045816" cy="2022908"/>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lvl="0" algn="ctr" defTabSz="1022350" rtl="0">
            <a:lnSpc>
              <a:spcPct val="90000"/>
            </a:lnSpc>
            <a:spcBef>
              <a:spcPct val="0"/>
            </a:spcBef>
            <a:spcAft>
              <a:spcPct val="35000"/>
            </a:spcAft>
          </a:pPr>
          <a:r>
            <a:rPr lang="en-US" sz="2300" kern="1200" dirty="0" smtClean="0"/>
            <a:t>The interview questions were related to Diabetes Mellitus in Texas.</a:t>
          </a:r>
          <a:endParaRPr lang="en-US" sz="2300" kern="1200" dirty="0"/>
        </a:p>
      </dsp:txBody>
      <dsp:txXfrm>
        <a:off x="64543" y="416449"/>
        <a:ext cx="3927318" cy="1904410"/>
      </dsp:txXfrm>
    </dsp:sp>
    <dsp:sp modelId="{CAE93589-35C4-4359-B70B-526EEEBCA704}">
      <dsp:nvSpPr>
        <dsp:cNvPr id="0" name=""/>
        <dsp:cNvSpPr/>
      </dsp:nvSpPr>
      <dsp:spPr>
        <a:xfrm>
          <a:off x="5062564" y="357200"/>
          <a:ext cx="4533337" cy="2604534"/>
        </a:xfrm>
        <a:prstGeom prst="roundRect">
          <a:avLst>
            <a:gd name="adj" fmla="val 10000"/>
          </a:avLst>
        </a:prstGeom>
        <a:solidFill>
          <a:schemeClr val="accent3">
            <a:hueOff val="-12328166"/>
            <a:satOff val="12562"/>
            <a:lumOff val="-23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lvl="0" algn="ctr" defTabSz="1022350" rtl="0">
            <a:lnSpc>
              <a:spcPct val="90000"/>
            </a:lnSpc>
            <a:spcBef>
              <a:spcPct val="0"/>
            </a:spcBef>
            <a:spcAft>
              <a:spcPct val="35000"/>
            </a:spcAft>
          </a:pPr>
          <a:r>
            <a:rPr lang="en-US" sz="2300" kern="1200" dirty="0" smtClean="0"/>
            <a:t>Included topics such as the prevalence of the disease, the impact on health outcomes, public health interventions and policies, barriers and challenges in addressing the disease, and strategies for improving education and awareness.</a:t>
          </a:r>
          <a:endParaRPr lang="en-US" sz="2300" kern="1200" dirty="0"/>
        </a:p>
      </dsp:txBody>
      <dsp:txXfrm>
        <a:off x="5138848" y="433484"/>
        <a:ext cx="4380769" cy="245196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6D29F1-2B3E-4545-92AD-D352DECBD3ED}">
      <dsp:nvSpPr>
        <dsp:cNvPr id="0" name=""/>
        <dsp:cNvSpPr/>
      </dsp:nvSpPr>
      <dsp:spPr>
        <a:xfrm>
          <a:off x="0" y="18948"/>
          <a:ext cx="9601196" cy="159588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smtClean="0"/>
            <a:t>Social support and access to resources Influence Diabetes management.</a:t>
          </a:r>
          <a:endParaRPr lang="en-US" sz="3100" kern="1200"/>
        </a:p>
      </dsp:txBody>
      <dsp:txXfrm>
        <a:off x="77904" y="96852"/>
        <a:ext cx="9445388" cy="1440072"/>
      </dsp:txXfrm>
    </dsp:sp>
    <dsp:sp modelId="{1BEB465C-2F32-4885-9334-37A27F5BDC8F}">
      <dsp:nvSpPr>
        <dsp:cNvPr id="0" name=""/>
        <dsp:cNvSpPr/>
      </dsp:nvSpPr>
      <dsp:spPr>
        <a:xfrm>
          <a:off x="0" y="1704108"/>
          <a:ext cx="9601196" cy="1595880"/>
        </a:xfrm>
        <a:prstGeom prst="roundRect">
          <a:avLst/>
        </a:prstGeom>
        <a:solidFill>
          <a:schemeClr val="accent3">
            <a:hueOff val="-12328166"/>
            <a:satOff val="12562"/>
            <a:lumOff val="-23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smtClean="0"/>
            <a:t>Examples- include family and community support systems, access to healthcare providers and resources, and participation in community programs and initiatives.</a:t>
          </a:r>
          <a:endParaRPr lang="en-US" sz="3100" kern="1200"/>
        </a:p>
      </dsp:txBody>
      <dsp:txXfrm>
        <a:off x="77904" y="1782012"/>
        <a:ext cx="9445388" cy="144007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347D45-5A85-46B6-88C1-9B85BFD6FCC6}">
      <dsp:nvSpPr>
        <dsp:cNvPr id="0" name=""/>
        <dsp:cNvSpPr/>
      </dsp:nvSpPr>
      <dsp:spPr>
        <a:xfrm>
          <a:off x="4800598" y="1371502"/>
          <a:ext cx="3318460" cy="575931"/>
        </a:xfrm>
        <a:custGeom>
          <a:avLst/>
          <a:gdLst/>
          <a:ahLst/>
          <a:cxnLst/>
          <a:rect l="0" t="0" r="0" b="0"/>
          <a:pathLst>
            <a:path>
              <a:moveTo>
                <a:pt x="0" y="0"/>
              </a:moveTo>
              <a:lnTo>
                <a:pt x="0" y="287965"/>
              </a:lnTo>
              <a:lnTo>
                <a:pt x="3318460" y="287965"/>
              </a:lnTo>
              <a:lnTo>
                <a:pt x="3318460" y="575931"/>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B5A5F7-B02F-463E-BE25-3CBF4FE1C624}">
      <dsp:nvSpPr>
        <dsp:cNvPr id="0" name=""/>
        <dsp:cNvSpPr/>
      </dsp:nvSpPr>
      <dsp:spPr>
        <a:xfrm>
          <a:off x="4754878" y="1371502"/>
          <a:ext cx="91440" cy="575931"/>
        </a:xfrm>
        <a:custGeom>
          <a:avLst/>
          <a:gdLst/>
          <a:ahLst/>
          <a:cxnLst/>
          <a:rect l="0" t="0" r="0" b="0"/>
          <a:pathLst>
            <a:path>
              <a:moveTo>
                <a:pt x="45720" y="0"/>
              </a:moveTo>
              <a:lnTo>
                <a:pt x="45720" y="575931"/>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E3A5C2-AEEF-409E-8C2A-1CE443BB89AB}">
      <dsp:nvSpPr>
        <dsp:cNvPr id="0" name=""/>
        <dsp:cNvSpPr/>
      </dsp:nvSpPr>
      <dsp:spPr>
        <a:xfrm>
          <a:off x="1482137" y="1371502"/>
          <a:ext cx="3318460" cy="575931"/>
        </a:xfrm>
        <a:custGeom>
          <a:avLst/>
          <a:gdLst/>
          <a:ahLst/>
          <a:cxnLst/>
          <a:rect l="0" t="0" r="0" b="0"/>
          <a:pathLst>
            <a:path>
              <a:moveTo>
                <a:pt x="3318460" y="0"/>
              </a:moveTo>
              <a:lnTo>
                <a:pt x="3318460" y="287965"/>
              </a:lnTo>
              <a:lnTo>
                <a:pt x="0" y="287965"/>
              </a:lnTo>
              <a:lnTo>
                <a:pt x="0" y="575931"/>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CF3468-1C70-4B3B-9D67-77272CD2DA58}">
      <dsp:nvSpPr>
        <dsp:cNvPr id="0" name=""/>
        <dsp:cNvSpPr/>
      </dsp:nvSpPr>
      <dsp:spPr>
        <a:xfrm>
          <a:off x="2988965" y="237"/>
          <a:ext cx="3623264" cy="137126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n-US" sz="2500" kern="1200" dirty="0" smtClean="0"/>
            <a:t>Shared goals and interests among individuals and communities in Texas may include;</a:t>
          </a:r>
          <a:endParaRPr lang="en-US" sz="2500" kern="1200" dirty="0"/>
        </a:p>
      </dsp:txBody>
      <dsp:txXfrm>
        <a:off x="2988965" y="237"/>
        <a:ext cx="3623264" cy="1371264"/>
      </dsp:txXfrm>
    </dsp:sp>
    <dsp:sp modelId="{74396A48-3A47-4DCF-A838-99F4ACADAF02}">
      <dsp:nvSpPr>
        <dsp:cNvPr id="0" name=""/>
        <dsp:cNvSpPr/>
      </dsp:nvSpPr>
      <dsp:spPr>
        <a:xfrm>
          <a:off x="110873" y="1947433"/>
          <a:ext cx="2742529" cy="1371264"/>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n-US" sz="2500" kern="1200" smtClean="0"/>
            <a:t>improving overall health and well-being,</a:t>
          </a:r>
          <a:endParaRPr lang="en-US" sz="2500" kern="1200"/>
        </a:p>
      </dsp:txBody>
      <dsp:txXfrm>
        <a:off x="110873" y="1947433"/>
        <a:ext cx="2742529" cy="1371264"/>
      </dsp:txXfrm>
    </dsp:sp>
    <dsp:sp modelId="{9C67F4F4-808E-478F-AB56-EEA0FCAB702B}">
      <dsp:nvSpPr>
        <dsp:cNvPr id="0" name=""/>
        <dsp:cNvSpPr/>
      </dsp:nvSpPr>
      <dsp:spPr>
        <a:xfrm>
          <a:off x="3429333" y="1947433"/>
          <a:ext cx="2742529" cy="1371264"/>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n-US" sz="2500" kern="1200" smtClean="0"/>
            <a:t>preventing chronic diseases such as Diabetes Mellitus II,</a:t>
          </a:r>
          <a:endParaRPr lang="en-US" sz="2500" kern="1200"/>
        </a:p>
      </dsp:txBody>
      <dsp:txXfrm>
        <a:off x="3429333" y="1947433"/>
        <a:ext cx="2742529" cy="1371264"/>
      </dsp:txXfrm>
    </dsp:sp>
    <dsp:sp modelId="{4A3B2FAC-E92E-4A5A-9D1A-A195FE065E25}">
      <dsp:nvSpPr>
        <dsp:cNvPr id="0" name=""/>
        <dsp:cNvSpPr/>
      </dsp:nvSpPr>
      <dsp:spPr>
        <a:xfrm>
          <a:off x="6747793" y="1947433"/>
          <a:ext cx="2742529" cy="1371264"/>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n-US" sz="2500" kern="1200" smtClean="0"/>
            <a:t>increasing access to healthcare and resources.</a:t>
          </a:r>
          <a:endParaRPr lang="en-US" sz="2500" kern="1200"/>
        </a:p>
      </dsp:txBody>
      <dsp:txXfrm>
        <a:off x="6747793" y="1947433"/>
        <a:ext cx="2742529" cy="137126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56348-2C2F-4621-89C0-0E028DF51DB4}">
      <dsp:nvSpPr>
        <dsp:cNvPr id="0" name=""/>
        <dsp:cNvSpPr/>
      </dsp:nvSpPr>
      <dsp:spPr>
        <a:xfrm>
          <a:off x="0" y="43750"/>
          <a:ext cx="9601196" cy="764658"/>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Involved in interviewing some community members in Texas about Diabetes Mellitus II</a:t>
          </a:r>
          <a:endParaRPr lang="en-US" sz="2000" kern="1200"/>
        </a:p>
      </dsp:txBody>
      <dsp:txXfrm>
        <a:off x="37328" y="81078"/>
        <a:ext cx="9526540" cy="690002"/>
      </dsp:txXfrm>
    </dsp:sp>
    <dsp:sp modelId="{D39B7E8F-CBEE-4EE4-890A-4E62A34DFB7E}">
      <dsp:nvSpPr>
        <dsp:cNvPr id="0" name=""/>
        <dsp:cNvSpPr/>
      </dsp:nvSpPr>
      <dsp:spPr>
        <a:xfrm>
          <a:off x="0" y="866009"/>
          <a:ext cx="9601196" cy="764658"/>
        </a:xfrm>
        <a:prstGeom prst="roundRect">
          <a:avLst/>
        </a:prstGeom>
        <a:solidFill>
          <a:schemeClr val="accent3">
            <a:hueOff val="-4109389"/>
            <a:satOff val="4187"/>
            <a:lumOff val="-78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The key findings were that diabetes Mellitus is a significant public health concern, and certain groups are more affected by the disease than others.</a:t>
          </a:r>
          <a:endParaRPr lang="en-US" sz="2000" kern="1200"/>
        </a:p>
      </dsp:txBody>
      <dsp:txXfrm>
        <a:off x="37328" y="903337"/>
        <a:ext cx="9526540" cy="690002"/>
      </dsp:txXfrm>
    </dsp:sp>
    <dsp:sp modelId="{BD8D6C0E-CC5F-4A60-819B-68602E64BFDD}">
      <dsp:nvSpPr>
        <dsp:cNvPr id="0" name=""/>
        <dsp:cNvSpPr/>
      </dsp:nvSpPr>
      <dsp:spPr>
        <a:xfrm>
          <a:off x="0" y="1688268"/>
          <a:ext cx="9601196" cy="764658"/>
        </a:xfrm>
        <a:prstGeom prst="roundRect">
          <a:avLst/>
        </a:prstGeom>
        <a:solidFill>
          <a:schemeClr val="accent3">
            <a:hueOff val="-8218778"/>
            <a:satOff val="8375"/>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Addressing Diabetes Mellitus in Texas will likely require collaborations between healthcare providers, community-based organizations, and public health agencies.</a:t>
          </a:r>
          <a:endParaRPr lang="en-US" sz="2000" kern="1200"/>
        </a:p>
      </dsp:txBody>
      <dsp:txXfrm>
        <a:off x="37328" y="1725596"/>
        <a:ext cx="9526540" cy="690002"/>
      </dsp:txXfrm>
    </dsp:sp>
    <dsp:sp modelId="{5783026F-0864-4D5C-BB7D-3DB367F02A36}">
      <dsp:nvSpPr>
        <dsp:cNvPr id="0" name=""/>
        <dsp:cNvSpPr/>
      </dsp:nvSpPr>
      <dsp:spPr>
        <a:xfrm>
          <a:off x="0" y="2510526"/>
          <a:ext cx="9601196" cy="764658"/>
        </a:xfrm>
        <a:prstGeom prst="roundRect">
          <a:avLst/>
        </a:prstGeom>
        <a:solidFill>
          <a:schemeClr val="accent3">
            <a:hueOff val="-12328166"/>
            <a:satOff val="12562"/>
            <a:lumOff val="-23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Funding for these programs may come from various sources, including government grants, private foundations, and philanthropic organizations.</a:t>
          </a:r>
          <a:endParaRPr lang="en-US" sz="2000" kern="1200"/>
        </a:p>
      </dsp:txBody>
      <dsp:txXfrm>
        <a:off x="37328" y="2547854"/>
        <a:ext cx="9526540" cy="69000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7A9BF-4B99-48EF-B441-D4C1805051B0}">
      <dsp:nvSpPr>
        <dsp:cNvPr id="0" name=""/>
        <dsp:cNvSpPr/>
      </dsp:nvSpPr>
      <dsp:spPr>
        <a:xfrm>
          <a:off x="1875" y="459787"/>
          <a:ext cx="3998935" cy="2399361"/>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rtl="0">
            <a:lnSpc>
              <a:spcPct val="90000"/>
            </a:lnSpc>
            <a:spcBef>
              <a:spcPct val="0"/>
            </a:spcBef>
            <a:spcAft>
              <a:spcPct val="35000"/>
            </a:spcAft>
          </a:pPr>
          <a:r>
            <a:rPr lang="en-US" sz="4800" kern="1200" smtClean="0"/>
            <a:t>Access to healthcare</a:t>
          </a:r>
          <a:endParaRPr lang="en-US" sz="4800" kern="1200"/>
        </a:p>
      </dsp:txBody>
      <dsp:txXfrm>
        <a:off x="72150" y="530062"/>
        <a:ext cx="3858385" cy="2258811"/>
      </dsp:txXfrm>
    </dsp:sp>
    <dsp:sp modelId="{6C2056C1-5F0C-4400-B668-06D52BC02093}">
      <dsp:nvSpPr>
        <dsp:cNvPr id="0" name=""/>
        <dsp:cNvSpPr/>
      </dsp:nvSpPr>
      <dsp:spPr>
        <a:xfrm>
          <a:off x="4400704" y="1163599"/>
          <a:ext cx="847774" cy="991736"/>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endParaRPr lang="en-US" sz="3800" kern="1200"/>
        </a:p>
      </dsp:txBody>
      <dsp:txXfrm>
        <a:off x="4400704" y="1361946"/>
        <a:ext cx="593442" cy="595042"/>
      </dsp:txXfrm>
    </dsp:sp>
    <dsp:sp modelId="{0FB6D791-8BE0-401D-AE94-FC701C1AAD43}">
      <dsp:nvSpPr>
        <dsp:cNvPr id="0" name=""/>
        <dsp:cNvSpPr/>
      </dsp:nvSpPr>
      <dsp:spPr>
        <a:xfrm>
          <a:off x="5600385" y="459787"/>
          <a:ext cx="3998935" cy="2399361"/>
        </a:xfrm>
        <a:prstGeom prst="roundRect">
          <a:avLst>
            <a:gd name="adj" fmla="val 10000"/>
          </a:avLst>
        </a:prstGeom>
        <a:solidFill>
          <a:schemeClr val="accent3">
            <a:hueOff val="-12328166"/>
            <a:satOff val="12562"/>
            <a:lumOff val="-23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rtl="0">
            <a:lnSpc>
              <a:spcPct val="90000"/>
            </a:lnSpc>
            <a:spcBef>
              <a:spcPct val="0"/>
            </a:spcBef>
            <a:spcAft>
              <a:spcPct val="35000"/>
            </a:spcAft>
          </a:pPr>
          <a:r>
            <a:rPr lang="en-US" sz="4800" kern="1200" smtClean="0"/>
            <a:t>Knowledge of Diabetes Mellitus II</a:t>
          </a:r>
          <a:endParaRPr lang="en-US" sz="4800" kern="1200"/>
        </a:p>
      </dsp:txBody>
      <dsp:txXfrm>
        <a:off x="5670660" y="530062"/>
        <a:ext cx="3858385" cy="225881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D753B3-6B8D-49BC-8183-B2B7A1E98E42}">
      <dsp:nvSpPr>
        <dsp:cNvPr id="0" name=""/>
        <dsp:cNvSpPr/>
      </dsp:nvSpPr>
      <dsp:spPr>
        <a:xfrm>
          <a:off x="1875" y="459787"/>
          <a:ext cx="3998935" cy="2399361"/>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rtl="0">
            <a:lnSpc>
              <a:spcPct val="90000"/>
            </a:lnSpc>
            <a:spcBef>
              <a:spcPct val="0"/>
            </a:spcBef>
            <a:spcAft>
              <a:spcPct val="35000"/>
            </a:spcAft>
          </a:pPr>
          <a:r>
            <a:rPr lang="en-US" sz="4800" kern="1200" smtClean="0"/>
            <a:t>Access to healthy food options</a:t>
          </a:r>
          <a:endParaRPr lang="en-US" sz="4800" kern="1200"/>
        </a:p>
      </dsp:txBody>
      <dsp:txXfrm>
        <a:off x="72150" y="530062"/>
        <a:ext cx="3858385" cy="2258811"/>
      </dsp:txXfrm>
    </dsp:sp>
    <dsp:sp modelId="{C903FB85-9F7D-4B72-BC51-ABF083305FDD}">
      <dsp:nvSpPr>
        <dsp:cNvPr id="0" name=""/>
        <dsp:cNvSpPr/>
      </dsp:nvSpPr>
      <dsp:spPr>
        <a:xfrm>
          <a:off x="4400704" y="1163599"/>
          <a:ext cx="847774" cy="991736"/>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endParaRPr lang="en-US" sz="3800" kern="1200"/>
        </a:p>
      </dsp:txBody>
      <dsp:txXfrm>
        <a:off x="4400704" y="1361946"/>
        <a:ext cx="593442" cy="595042"/>
      </dsp:txXfrm>
    </dsp:sp>
    <dsp:sp modelId="{484CFA43-E467-41DE-9F3D-FBEB7241A2DA}">
      <dsp:nvSpPr>
        <dsp:cNvPr id="0" name=""/>
        <dsp:cNvSpPr/>
      </dsp:nvSpPr>
      <dsp:spPr>
        <a:xfrm>
          <a:off x="5600385" y="459787"/>
          <a:ext cx="3998935" cy="2399361"/>
        </a:xfrm>
        <a:prstGeom prst="roundRect">
          <a:avLst>
            <a:gd name="adj" fmla="val 10000"/>
          </a:avLst>
        </a:prstGeom>
        <a:solidFill>
          <a:schemeClr val="accent3">
            <a:hueOff val="-12328166"/>
            <a:satOff val="12562"/>
            <a:lumOff val="-23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rtl="0">
            <a:lnSpc>
              <a:spcPct val="90000"/>
            </a:lnSpc>
            <a:spcBef>
              <a:spcPct val="0"/>
            </a:spcBef>
            <a:spcAft>
              <a:spcPct val="35000"/>
            </a:spcAft>
          </a:pPr>
          <a:r>
            <a:rPr lang="en-US" sz="4800" kern="1200" smtClean="0"/>
            <a:t>Physical activity opportunities</a:t>
          </a:r>
          <a:endParaRPr lang="en-US" sz="4800" kern="1200"/>
        </a:p>
      </dsp:txBody>
      <dsp:txXfrm>
        <a:off x="5670660" y="530062"/>
        <a:ext cx="3858385" cy="225881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68B2A9-8586-4682-9058-F3216D38BED1}">
      <dsp:nvSpPr>
        <dsp:cNvPr id="0" name=""/>
        <dsp:cNvSpPr/>
      </dsp:nvSpPr>
      <dsp:spPr>
        <a:xfrm>
          <a:off x="1172" y="466742"/>
          <a:ext cx="2742529" cy="1599964"/>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en-US" sz="2500" kern="1200" dirty="0" smtClean="0"/>
            <a:t>The prevalence of Diabetes Mellitus II is high in the state</a:t>
          </a:r>
          <a:endParaRPr lang="en-US" sz="2500" kern="1200" dirty="0"/>
        </a:p>
      </dsp:txBody>
      <dsp:txXfrm>
        <a:off x="48033" y="513603"/>
        <a:ext cx="2648807" cy="1506242"/>
      </dsp:txXfrm>
    </dsp:sp>
    <dsp:sp modelId="{006F1779-D628-493D-903C-458CF220B25F}">
      <dsp:nvSpPr>
        <dsp:cNvPr id="0" name=""/>
        <dsp:cNvSpPr/>
      </dsp:nvSpPr>
      <dsp:spPr>
        <a:xfrm>
          <a:off x="3429333" y="466742"/>
          <a:ext cx="2742529" cy="1999084"/>
        </a:xfrm>
        <a:prstGeom prst="roundRect">
          <a:avLst>
            <a:gd name="adj" fmla="val 10000"/>
          </a:avLst>
        </a:prstGeom>
        <a:solidFill>
          <a:schemeClr val="accent3">
            <a:hueOff val="-6164083"/>
            <a:satOff val="6281"/>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en-US" sz="2500" kern="1200" dirty="0" smtClean="0"/>
            <a:t>There are several barriers to the effective management of Diabetes Mellitus II</a:t>
          </a:r>
          <a:endParaRPr lang="en-US" sz="2500" kern="1200" dirty="0"/>
        </a:p>
      </dsp:txBody>
      <dsp:txXfrm>
        <a:off x="3487884" y="525293"/>
        <a:ext cx="2625427" cy="1881982"/>
      </dsp:txXfrm>
    </dsp:sp>
    <dsp:sp modelId="{8B5EDD9B-77E0-4EAF-9A6A-155F2EEFB8B8}">
      <dsp:nvSpPr>
        <dsp:cNvPr id="0" name=""/>
        <dsp:cNvSpPr/>
      </dsp:nvSpPr>
      <dsp:spPr>
        <a:xfrm>
          <a:off x="6857494" y="466742"/>
          <a:ext cx="2742529" cy="2385451"/>
        </a:xfrm>
        <a:prstGeom prst="roundRect">
          <a:avLst>
            <a:gd name="adj" fmla="val 10000"/>
          </a:avLst>
        </a:prstGeom>
        <a:solidFill>
          <a:schemeClr val="accent3">
            <a:hueOff val="-12328166"/>
            <a:satOff val="12562"/>
            <a:lumOff val="-23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en-US" sz="2500" kern="1200" dirty="0" smtClean="0"/>
            <a:t>There are also several strengths and resources within the community</a:t>
          </a:r>
          <a:endParaRPr lang="en-US" sz="2500" kern="1200" dirty="0"/>
        </a:p>
      </dsp:txBody>
      <dsp:txXfrm>
        <a:off x="6927361" y="536609"/>
        <a:ext cx="2602795" cy="22457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A0531B-8DBA-4758-AF25-388F31B7FF02}">
      <dsp:nvSpPr>
        <dsp:cNvPr id="0" name=""/>
        <dsp:cNvSpPr/>
      </dsp:nvSpPr>
      <dsp:spPr>
        <a:xfrm>
          <a:off x="8438" y="902811"/>
          <a:ext cx="2522189" cy="1513313"/>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High prevalence of Diabetes Mellitus in Texas and the groups most affected by the disease.</a:t>
          </a:r>
          <a:endParaRPr lang="en-US" sz="1900" kern="1200"/>
        </a:p>
      </dsp:txBody>
      <dsp:txXfrm>
        <a:off x="52761" y="947134"/>
        <a:ext cx="2433543" cy="1424667"/>
      </dsp:txXfrm>
    </dsp:sp>
    <dsp:sp modelId="{E77D1FF3-A5C4-409A-8DD7-B6A8285D9904}">
      <dsp:nvSpPr>
        <dsp:cNvPr id="0" name=""/>
        <dsp:cNvSpPr/>
      </dsp:nvSpPr>
      <dsp:spPr>
        <a:xfrm>
          <a:off x="2782846" y="1346716"/>
          <a:ext cx="534704" cy="62550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2782846" y="1471816"/>
        <a:ext cx="374293" cy="375302"/>
      </dsp:txXfrm>
    </dsp:sp>
    <dsp:sp modelId="{462C176E-42C3-4617-9D4E-C4AC3933C867}">
      <dsp:nvSpPr>
        <dsp:cNvPr id="0" name=""/>
        <dsp:cNvSpPr/>
      </dsp:nvSpPr>
      <dsp:spPr>
        <a:xfrm>
          <a:off x="3539503" y="902811"/>
          <a:ext cx="2522189" cy="1513313"/>
        </a:xfrm>
        <a:prstGeom prst="roundRect">
          <a:avLst>
            <a:gd name="adj" fmla="val 10000"/>
          </a:avLst>
        </a:prstGeom>
        <a:solidFill>
          <a:schemeClr val="accent3">
            <a:hueOff val="-6164083"/>
            <a:satOff val="6281"/>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Public health interventions have been undertaken to address Diabetes Mellitus in Texas.</a:t>
          </a:r>
          <a:endParaRPr lang="en-US" sz="1900" kern="1200"/>
        </a:p>
      </dsp:txBody>
      <dsp:txXfrm>
        <a:off x="3583826" y="947134"/>
        <a:ext cx="2433543" cy="1424667"/>
      </dsp:txXfrm>
    </dsp:sp>
    <dsp:sp modelId="{AA0F3661-B94A-4516-A53C-D9AE0C8F01E9}">
      <dsp:nvSpPr>
        <dsp:cNvPr id="0" name=""/>
        <dsp:cNvSpPr/>
      </dsp:nvSpPr>
      <dsp:spPr>
        <a:xfrm>
          <a:off x="6313911" y="1346716"/>
          <a:ext cx="534704" cy="625502"/>
        </a:xfrm>
        <a:prstGeom prst="rightArrow">
          <a:avLst>
            <a:gd name="adj1" fmla="val 60000"/>
            <a:gd name="adj2" fmla="val 50000"/>
          </a:avLst>
        </a:prstGeom>
        <a:solidFill>
          <a:schemeClr val="accent3">
            <a:hueOff val="-12328166"/>
            <a:satOff val="12562"/>
            <a:lumOff val="-235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6313911" y="1471816"/>
        <a:ext cx="374293" cy="375302"/>
      </dsp:txXfrm>
    </dsp:sp>
    <dsp:sp modelId="{543511C5-03BC-400F-9479-F66271C035D7}">
      <dsp:nvSpPr>
        <dsp:cNvPr id="0" name=""/>
        <dsp:cNvSpPr/>
      </dsp:nvSpPr>
      <dsp:spPr>
        <a:xfrm>
          <a:off x="7070568" y="902811"/>
          <a:ext cx="2522189" cy="1513313"/>
        </a:xfrm>
        <a:prstGeom prst="roundRect">
          <a:avLst>
            <a:gd name="adj" fmla="val 10000"/>
          </a:avLst>
        </a:prstGeom>
        <a:solidFill>
          <a:schemeClr val="accent3">
            <a:hueOff val="-12328166"/>
            <a:satOff val="12562"/>
            <a:lumOff val="-23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Policies or regulations that could be implemented to help prevent or manage the disease.</a:t>
          </a:r>
          <a:endParaRPr lang="en-US" sz="1900" kern="1200"/>
        </a:p>
      </dsp:txBody>
      <dsp:txXfrm>
        <a:off x="7114891" y="947134"/>
        <a:ext cx="2433543" cy="14246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FA320F-EC78-490D-9FE8-50D66FA2EC10}">
      <dsp:nvSpPr>
        <dsp:cNvPr id="0" name=""/>
        <dsp:cNvSpPr/>
      </dsp:nvSpPr>
      <dsp:spPr>
        <a:xfrm>
          <a:off x="4219" y="880030"/>
          <a:ext cx="1844761" cy="1558874"/>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t>Limited access to care.</a:t>
          </a:r>
          <a:endParaRPr lang="en-US" sz="1900" kern="1200" dirty="0"/>
        </a:p>
      </dsp:txBody>
      <dsp:txXfrm>
        <a:off x="49877" y="925688"/>
        <a:ext cx="1753445" cy="1467558"/>
      </dsp:txXfrm>
    </dsp:sp>
    <dsp:sp modelId="{3D681D9C-3A4D-4841-B41C-9AA9DD0F71FC}">
      <dsp:nvSpPr>
        <dsp:cNvPr id="0" name=""/>
        <dsp:cNvSpPr/>
      </dsp:nvSpPr>
      <dsp:spPr>
        <a:xfrm>
          <a:off x="2033456" y="1430717"/>
          <a:ext cx="391089" cy="45750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2033456" y="1522217"/>
        <a:ext cx="273762" cy="274500"/>
      </dsp:txXfrm>
    </dsp:sp>
    <dsp:sp modelId="{ED126C33-67C2-4E9D-B8B4-5035870B2440}">
      <dsp:nvSpPr>
        <dsp:cNvPr id="0" name=""/>
        <dsp:cNvSpPr/>
      </dsp:nvSpPr>
      <dsp:spPr>
        <a:xfrm>
          <a:off x="2586884" y="934620"/>
          <a:ext cx="1844761" cy="1449694"/>
        </a:xfrm>
        <a:prstGeom prst="roundRect">
          <a:avLst>
            <a:gd name="adj" fmla="val 10000"/>
          </a:avLst>
        </a:prstGeom>
        <a:solidFill>
          <a:schemeClr val="accent3">
            <a:hueOff val="-4109389"/>
            <a:satOff val="4187"/>
            <a:lumOff val="-78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t>Lack of awareness or understanding of the disease.</a:t>
          </a:r>
          <a:endParaRPr lang="en-US" sz="1900" kern="1200" dirty="0"/>
        </a:p>
      </dsp:txBody>
      <dsp:txXfrm>
        <a:off x="2629344" y="977080"/>
        <a:ext cx="1759841" cy="1364774"/>
      </dsp:txXfrm>
    </dsp:sp>
    <dsp:sp modelId="{2C0EB66B-7A2B-4D4A-B82B-03B39E0369CB}">
      <dsp:nvSpPr>
        <dsp:cNvPr id="0" name=""/>
        <dsp:cNvSpPr/>
      </dsp:nvSpPr>
      <dsp:spPr>
        <a:xfrm>
          <a:off x="4616121" y="1430717"/>
          <a:ext cx="391089" cy="457500"/>
        </a:xfrm>
        <a:prstGeom prst="rightArrow">
          <a:avLst>
            <a:gd name="adj1" fmla="val 60000"/>
            <a:gd name="adj2" fmla="val 50000"/>
          </a:avLst>
        </a:prstGeom>
        <a:solidFill>
          <a:schemeClr val="accent3">
            <a:hueOff val="-6164083"/>
            <a:satOff val="6281"/>
            <a:lumOff val="-1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4616121" y="1522217"/>
        <a:ext cx="273762" cy="274500"/>
      </dsp:txXfrm>
    </dsp:sp>
    <dsp:sp modelId="{71D106B5-FD37-417D-BE7B-97443E698772}">
      <dsp:nvSpPr>
        <dsp:cNvPr id="0" name=""/>
        <dsp:cNvSpPr/>
      </dsp:nvSpPr>
      <dsp:spPr>
        <a:xfrm>
          <a:off x="5169550" y="798145"/>
          <a:ext cx="1844761" cy="1722645"/>
        </a:xfrm>
        <a:prstGeom prst="roundRect">
          <a:avLst>
            <a:gd name="adj" fmla="val 10000"/>
          </a:avLst>
        </a:prstGeom>
        <a:solidFill>
          <a:schemeClr val="accent3">
            <a:hueOff val="-8218778"/>
            <a:satOff val="8375"/>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t>The stigma surrounding the disease.</a:t>
          </a:r>
          <a:endParaRPr lang="en-US" sz="1900" kern="1200" dirty="0"/>
        </a:p>
      </dsp:txBody>
      <dsp:txXfrm>
        <a:off x="5220005" y="848600"/>
        <a:ext cx="1743851" cy="1621735"/>
      </dsp:txXfrm>
    </dsp:sp>
    <dsp:sp modelId="{D72D8899-6444-4459-956C-D29B6854EA92}">
      <dsp:nvSpPr>
        <dsp:cNvPr id="0" name=""/>
        <dsp:cNvSpPr/>
      </dsp:nvSpPr>
      <dsp:spPr>
        <a:xfrm>
          <a:off x="7198787" y="1430717"/>
          <a:ext cx="391089" cy="457500"/>
        </a:xfrm>
        <a:prstGeom prst="rightArrow">
          <a:avLst>
            <a:gd name="adj1" fmla="val 60000"/>
            <a:gd name="adj2" fmla="val 50000"/>
          </a:avLst>
        </a:prstGeom>
        <a:solidFill>
          <a:schemeClr val="accent3">
            <a:hueOff val="-12328166"/>
            <a:satOff val="12562"/>
            <a:lumOff val="-235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7198787" y="1522217"/>
        <a:ext cx="273762" cy="274500"/>
      </dsp:txXfrm>
    </dsp:sp>
    <dsp:sp modelId="{9A47CFCD-1DD8-485E-96B5-254EB9A6625E}">
      <dsp:nvSpPr>
        <dsp:cNvPr id="0" name=""/>
        <dsp:cNvSpPr/>
      </dsp:nvSpPr>
      <dsp:spPr>
        <a:xfrm>
          <a:off x="7752215" y="825440"/>
          <a:ext cx="1844761" cy="1668055"/>
        </a:xfrm>
        <a:prstGeom prst="roundRect">
          <a:avLst>
            <a:gd name="adj" fmla="val 10000"/>
          </a:avLst>
        </a:prstGeom>
        <a:solidFill>
          <a:schemeClr val="accent3">
            <a:hueOff val="-12328166"/>
            <a:satOff val="12562"/>
            <a:lumOff val="-23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Limited resources for prevention and management of the disease.</a:t>
          </a:r>
          <a:endParaRPr lang="en-US" sz="1800" kern="1200"/>
        </a:p>
      </dsp:txBody>
      <dsp:txXfrm>
        <a:off x="7801071" y="874296"/>
        <a:ext cx="1747049" cy="15703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33CC9B-0331-423B-BEC9-04D862F6B3A5}">
      <dsp:nvSpPr>
        <dsp:cNvPr id="0" name=""/>
        <dsp:cNvSpPr/>
      </dsp:nvSpPr>
      <dsp:spPr>
        <a:xfrm>
          <a:off x="1875" y="459787"/>
          <a:ext cx="3998935" cy="2399361"/>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t" anchorCtr="0">
          <a:noAutofit/>
        </a:bodyPr>
        <a:lstStyle/>
        <a:p>
          <a:pPr lvl="0" algn="l" defTabSz="1377950" rtl="0">
            <a:lnSpc>
              <a:spcPct val="90000"/>
            </a:lnSpc>
            <a:spcBef>
              <a:spcPct val="0"/>
            </a:spcBef>
            <a:spcAft>
              <a:spcPct val="35000"/>
            </a:spcAft>
          </a:pPr>
          <a:r>
            <a:rPr lang="en-US" sz="3100" kern="1200" smtClean="0"/>
            <a:t>Neighbours</a:t>
          </a:r>
          <a:endParaRPr lang="en-US" sz="3100" kern="1200"/>
        </a:p>
        <a:p>
          <a:pPr marL="228600" lvl="1" indent="-228600" algn="l" defTabSz="1066800" rtl="0">
            <a:lnSpc>
              <a:spcPct val="90000"/>
            </a:lnSpc>
            <a:spcBef>
              <a:spcPct val="0"/>
            </a:spcBef>
            <a:spcAft>
              <a:spcPct val="15000"/>
            </a:spcAft>
            <a:buChar char="••"/>
          </a:pPr>
          <a:r>
            <a:rPr lang="en-US" sz="2400" kern="1200" smtClean="0"/>
            <a:t>Mexico</a:t>
          </a:r>
          <a:endParaRPr lang="en-US" sz="2400" kern="1200"/>
        </a:p>
        <a:p>
          <a:pPr marL="228600" lvl="1" indent="-228600" algn="l" defTabSz="1066800" rtl="0">
            <a:lnSpc>
              <a:spcPct val="90000"/>
            </a:lnSpc>
            <a:spcBef>
              <a:spcPct val="0"/>
            </a:spcBef>
            <a:spcAft>
              <a:spcPct val="15000"/>
            </a:spcAft>
            <a:buChar char="••"/>
          </a:pPr>
          <a:r>
            <a:rPr lang="en-US" sz="2400" kern="1200" smtClean="0"/>
            <a:t>Oklahoma</a:t>
          </a:r>
          <a:endParaRPr lang="en-US" sz="2400" kern="1200"/>
        </a:p>
        <a:p>
          <a:pPr marL="228600" lvl="1" indent="-228600" algn="l" defTabSz="1066800" rtl="0">
            <a:lnSpc>
              <a:spcPct val="90000"/>
            </a:lnSpc>
            <a:spcBef>
              <a:spcPct val="0"/>
            </a:spcBef>
            <a:spcAft>
              <a:spcPct val="15000"/>
            </a:spcAft>
            <a:buChar char="••"/>
          </a:pPr>
          <a:r>
            <a:rPr lang="en-US" sz="2400" kern="1200" smtClean="0"/>
            <a:t>Arkansas</a:t>
          </a:r>
          <a:endParaRPr lang="en-US" sz="2400" kern="1200"/>
        </a:p>
        <a:p>
          <a:pPr marL="228600" lvl="1" indent="-228600" algn="l" defTabSz="1066800" rtl="0">
            <a:lnSpc>
              <a:spcPct val="90000"/>
            </a:lnSpc>
            <a:spcBef>
              <a:spcPct val="0"/>
            </a:spcBef>
            <a:spcAft>
              <a:spcPct val="15000"/>
            </a:spcAft>
            <a:buChar char="••"/>
          </a:pPr>
          <a:r>
            <a:rPr lang="en-US" sz="2400" kern="1200" smtClean="0"/>
            <a:t>Louisiana</a:t>
          </a:r>
          <a:endParaRPr lang="en-US" sz="2400" kern="1200"/>
        </a:p>
      </dsp:txBody>
      <dsp:txXfrm>
        <a:off x="72150" y="530062"/>
        <a:ext cx="3858385" cy="2258811"/>
      </dsp:txXfrm>
    </dsp:sp>
    <dsp:sp modelId="{95000903-8BF9-430B-BB55-219C77A45DAE}">
      <dsp:nvSpPr>
        <dsp:cNvPr id="0" name=""/>
        <dsp:cNvSpPr/>
      </dsp:nvSpPr>
      <dsp:spPr>
        <a:xfrm>
          <a:off x="4400704" y="1163599"/>
          <a:ext cx="847774" cy="991736"/>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4400704" y="1361946"/>
        <a:ext cx="593442" cy="595042"/>
      </dsp:txXfrm>
    </dsp:sp>
    <dsp:sp modelId="{06A69F7E-AE57-4BCD-B960-DF439AC529F2}">
      <dsp:nvSpPr>
        <dsp:cNvPr id="0" name=""/>
        <dsp:cNvSpPr/>
      </dsp:nvSpPr>
      <dsp:spPr>
        <a:xfrm>
          <a:off x="5600385" y="459787"/>
          <a:ext cx="3998935" cy="2399361"/>
        </a:xfrm>
        <a:prstGeom prst="roundRect">
          <a:avLst>
            <a:gd name="adj" fmla="val 10000"/>
          </a:avLst>
        </a:prstGeom>
        <a:solidFill>
          <a:schemeClr val="accent3">
            <a:hueOff val="-12328166"/>
            <a:satOff val="12562"/>
            <a:lumOff val="-23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t" anchorCtr="0">
          <a:noAutofit/>
        </a:bodyPr>
        <a:lstStyle/>
        <a:p>
          <a:pPr lvl="0" algn="l" defTabSz="1377950" rtl="0">
            <a:lnSpc>
              <a:spcPct val="90000"/>
            </a:lnSpc>
            <a:spcBef>
              <a:spcPct val="0"/>
            </a:spcBef>
            <a:spcAft>
              <a:spcPct val="35000"/>
            </a:spcAft>
          </a:pPr>
          <a:r>
            <a:rPr lang="en-US" sz="3100" kern="1200" smtClean="0"/>
            <a:t>Varied economy</a:t>
          </a:r>
          <a:endParaRPr lang="en-US" sz="3100" kern="1200"/>
        </a:p>
        <a:p>
          <a:pPr marL="228600" lvl="1" indent="-228600" algn="l" defTabSz="1066800" rtl="0">
            <a:lnSpc>
              <a:spcPct val="90000"/>
            </a:lnSpc>
            <a:spcBef>
              <a:spcPct val="0"/>
            </a:spcBef>
            <a:spcAft>
              <a:spcPct val="15000"/>
            </a:spcAft>
            <a:buChar char="••"/>
          </a:pPr>
          <a:r>
            <a:rPr lang="en-US" sz="2400" kern="1200" smtClean="0"/>
            <a:t>Agriculture</a:t>
          </a:r>
          <a:endParaRPr lang="en-US" sz="2400" kern="1200"/>
        </a:p>
        <a:p>
          <a:pPr marL="228600" lvl="1" indent="-228600" algn="l" defTabSz="1066800" rtl="0">
            <a:lnSpc>
              <a:spcPct val="90000"/>
            </a:lnSpc>
            <a:spcBef>
              <a:spcPct val="0"/>
            </a:spcBef>
            <a:spcAft>
              <a:spcPct val="15000"/>
            </a:spcAft>
            <a:buChar char="••"/>
          </a:pPr>
          <a:r>
            <a:rPr lang="en-US" sz="2400" kern="1200" smtClean="0"/>
            <a:t>Energy</a:t>
          </a:r>
          <a:endParaRPr lang="en-US" sz="2400" kern="1200"/>
        </a:p>
        <a:p>
          <a:pPr marL="228600" lvl="1" indent="-228600" algn="l" defTabSz="1066800" rtl="0">
            <a:lnSpc>
              <a:spcPct val="90000"/>
            </a:lnSpc>
            <a:spcBef>
              <a:spcPct val="0"/>
            </a:spcBef>
            <a:spcAft>
              <a:spcPct val="15000"/>
            </a:spcAft>
            <a:buChar char="••"/>
          </a:pPr>
          <a:r>
            <a:rPr lang="en-US" sz="2400" kern="1200" smtClean="0"/>
            <a:t>Technology</a:t>
          </a:r>
          <a:endParaRPr lang="en-US" sz="2400" kern="1200"/>
        </a:p>
      </dsp:txBody>
      <dsp:txXfrm>
        <a:off x="5670660" y="530062"/>
        <a:ext cx="3858385" cy="225881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1CA7FC-F126-4771-A9BE-D722A65E4AA2}">
      <dsp:nvSpPr>
        <dsp:cNvPr id="0" name=""/>
        <dsp:cNvSpPr/>
      </dsp:nvSpPr>
      <dsp:spPr>
        <a:xfrm>
          <a:off x="0" y="146581"/>
          <a:ext cx="9601196" cy="824949"/>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smtClean="0"/>
            <a:t>The population of approximately 29 Million people.</a:t>
          </a:r>
          <a:endParaRPr lang="en-US" sz="2200" kern="1200"/>
        </a:p>
      </dsp:txBody>
      <dsp:txXfrm>
        <a:off x="40271" y="186852"/>
        <a:ext cx="9520654" cy="744407"/>
      </dsp:txXfrm>
    </dsp:sp>
    <dsp:sp modelId="{8671EF3D-9EB4-4EFB-BDC6-7AA4BBBCADA7}">
      <dsp:nvSpPr>
        <dsp:cNvPr id="0" name=""/>
        <dsp:cNvSpPr/>
      </dsp:nvSpPr>
      <dsp:spPr>
        <a:xfrm>
          <a:off x="0" y="1034890"/>
          <a:ext cx="9601196" cy="824949"/>
        </a:xfrm>
        <a:prstGeom prst="roundRect">
          <a:avLst/>
        </a:prstGeom>
        <a:solidFill>
          <a:schemeClr val="accent3">
            <a:hueOff val="-6164083"/>
            <a:satOff val="6281"/>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smtClean="0"/>
            <a:t>A mixture of urban and rural communities</a:t>
          </a:r>
          <a:endParaRPr lang="en-US" sz="2200" kern="1200"/>
        </a:p>
      </dsp:txBody>
      <dsp:txXfrm>
        <a:off x="40271" y="1075161"/>
        <a:ext cx="9520654" cy="744407"/>
      </dsp:txXfrm>
    </dsp:sp>
    <dsp:sp modelId="{F406668C-0B44-42FC-8B0C-9296B40B25BD}">
      <dsp:nvSpPr>
        <dsp:cNvPr id="0" name=""/>
        <dsp:cNvSpPr/>
      </dsp:nvSpPr>
      <dsp:spPr>
        <a:xfrm>
          <a:off x="0" y="1923199"/>
          <a:ext cx="9601196" cy="1249154"/>
        </a:xfrm>
        <a:prstGeom prst="roundRect">
          <a:avLst/>
        </a:prstGeom>
        <a:solidFill>
          <a:schemeClr val="accent3">
            <a:hueOff val="-12328166"/>
            <a:satOff val="12562"/>
            <a:lumOff val="-23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The population of Texas is diverse, with Hispanic/Latino individuals accounting for 39% of the total population, followed by non-Hispanic white individuals at 41%.</a:t>
          </a:r>
          <a:endParaRPr lang="en-US" sz="2200" kern="1200" dirty="0"/>
        </a:p>
      </dsp:txBody>
      <dsp:txXfrm>
        <a:off x="60979" y="1984178"/>
        <a:ext cx="9479238" cy="11271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86F1CD-74C5-442F-86C7-837FC4DE2A68}">
      <dsp:nvSpPr>
        <dsp:cNvPr id="0" name=""/>
        <dsp:cNvSpPr/>
      </dsp:nvSpPr>
      <dsp:spPr>
        <a:xfrm>
          <a:off x="0" y="242508"/>
          <a:ext cx="9601196" cy="89856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t>The prevalence of Diabetes Mellitus II is higher in urban areas compared to rural areas in Texas.</a:t>
          </a:r>
          <a:endParaRPr lang="en-US" sz="2400" kern="1200"/>
        </a:p>
      </dsp:txBody>
      <dsp:txXfrm>
        <a:off x="43864" y="286372"/>
        <a:ext cx="9513468" cy="810832"/>
      </dsp:txXfrm>
    </dsp:sp>
    <dsp:sp modelId="{D8507824-692F-4832-9CE0-2A0F2CAD46EC}">
      <dsp:nvSpPr>
        <dsp:cNvPr id="0" name=""/>
        <dsp:cNvSpPr/>
      </dsp:nvSpPr>
      <dsp:spPr>
        <a:xfrm>
          <a:off x="0" y="1210188"/>
          <a:ext cx="9601196" cy="898560"/>
        </a:xfrm>
        <a:prstGeom prst="roundRect">
          <a:avLst/>
        </a:prstGeom>
        <a:solidFill>
          <a:schemeClr val="accent3">
            <a:hueOff val="-6164083"/>
            <a:satOff val="6281"/>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t>The prevalence of Diabetes Mellitus II is higher in certain ethnic groups in Texas.</a:t>
          </a:r>
          <a:endParaRPr lang="en-US" sz="2400" kern="1200"/>
        </a:p>
      </dsp:txBody>
      <dsp:txXfrm>
        <a:off x="43864" y="1254052"/>
        <a:ext cx="9513468" cy="810832"/>
      </dsp:txXfrm>
    </dsp:sp>
    <dsp:sp modelId="{17505284-3B64-4D0C-A140-FD7304C14EC5}">
      <dsp:nvSpPr>
        <dsp:cNvPr id="0" name=""/>
        <dsp:cNvSpPr/>
      </dsp:nvSpPr>
      <dsp:spPr>
        <a:xfrm>
          <a:off x="0" y="2177868"/>
          <a:ext cx="9601196" cy="898560"/>
        </a:xfrm>
        <a:prstGeom prst="roundRect">
          <a:avLst/>
        </a:prstGeom>
        <a:solidFill>
          <a:schemeClr val="accent3">
            <a:hueOff val="-12328166"/>
            <a:satOff val="12562"/>
            <a:lumOff val="-23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t>Factors such as healthcare infrastructure, transportation, and access to healthy food options can also impact the prevalence of Diabetes Mellitus II in Texas.</a:t>
          </a:r>
          <a:endParaRPr lang="en-US" sz="2400" kern="1200"/>
        </a:p>
      </dsp:txBody>
      <dsp:txXfrm>
        <a:off x="43864" y="2221732"/>
        <a:ext cx="9513468" cy="81083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BC5FA2-94E8-4BE7-87E9-CD7219098C59}">
      <dsp:nvSpPr>
        <dsp:cNvPr id="0" name=""/>
        <dsp:cNvSpPr/>
      </dsp:nvSpPr>
      <dsp:spPr>
        <a:xfrm>
          <a:off x="2257" y="286283"/>
          <a:ext cx="2815343" cy="2746368"/>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Individuals with lower incomes and less education are more likely to develop Diabetes Mellitus II</a:t>
          </a:r>
          <a:endParaRPr lang="en-US" sz="2300" kern="1200" dirty="0"/>
        </a:p>
      </dsp:txBody>
      <dsp:txXfrm>
        <a:off x="82695" y="366721"/>
        <a:ext cx="2654467" cy="2585492"/>
      </dsp:txXfrm>
    </dsp:sp>
    <dsp:sp modelId="{986BD67C-61FB-4BDC-8A9E-C6C7696DE210}">
      <dsp:nvSpPr>
        <dsp:cNvPr id="0" name=""/>
        <dsp:cNvSpPr/>
      </dsp:nvSpPr>
      <dsp:spPr>
        <a:xfrm>
          <a:off x="3046144" y="1376073"/>
          <a:ext cx="484513" cy="56678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3046144" y="1489431"/>
        <a:ext cx="339159" cy="340073"/>
      </dsp:txXfrm>
    </dsp:sp>
    <dsp:sp modelId="{16A92691-A7A4-44D9-BD50-FCD6007F6C47}">
      <dsp:nvSpPr>
        <dsp:cNvPr id="0" name=""/>
        <dsp:cNvSpPr/>
      </dsp:nvSpPr>
      <dsp:spPr>
        <a:xfrm>
          <a:off x="3731777" y="629182"/>
          <a:ext cx="2285440" cy="2060571"/>
        </a:xfrm>
        <a:prstGeom prst="roundRect">
          <a:avLst>
            <a:gd name="adj" fmla="val 10000"/>
          </a:avLst>
        </a:prstGeom>
        <a:solidFill>
          <a:schemeClr val="accent3">
            <a:hueOff val="-6164083"/>
            <a:satOff val="6281"/>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The poverty rate is 14.7% in Texas.</a:t>
          </a:r>
          <a:endParaRPr lang="en-US" sz="2300" kern="1200" dirty="0"/>
        </a:p>
      </dsp:txBody>
      <dsp:txXfrm>
        <a:off x="3792129" y="689534"/>
        <a:ext cx="2164736" cy="1939867"/>
      </dsp:txXfrm>
    </dsp:sp>
    <dsp:sp modelId="{5BD8F522-2E81-401F-BF08-EE6108D996CB}">
      <dsp:nvSpPr>
        <dsp:cNvPr id="0" name=""/>
        <dsp:cNvSpPr/>
      </dsp:nvSpPr>
      <dsp:spPr>
        <a:xfrm>
          <a:off x="6245762" y="1376073"/>
          <a:ext cx="484513" cy="566789"/>
        </a:xfrm>
        <a:prstGeom prst="rightArrow">
          <a:avLst>
            <a:gd name="adj1" fmla="val 60000"/>
            <a:gd name="adj2" fmla="val 50000"/>
          </a:avLst>
        </a:prstGeom>
        <a:solidFill>
          <a:schemeClr val="accent3">
            <a:hueOff val="-12328166"/>
            <a:satOff val="12562"/>
            <a:lumOff val="-235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6245762" y="1489431"/>
        <a:ext cx="339159" cy="340073"/>
      </dsp:txXfrm>
    </dsp:sp>
    <dsp:sp modelId="{99FA75D2-CB83-4472-A6A2-33D2FA048521}">
      <dsp:nvSpPr>
        <dsp:cNvPr id="0" name=""/>
        <dsp:cNvSpPr/>
      </dsp:nvSpPr>
      <dsp:spPr>
        <a:xfrm>
          <a:off x="6931394" y="233928"/>
          <a:ext cx="2667543" cy="2851078"/>
        </a:xfrm>
        <a:prstGeom prst="roundRect">
          <a:avLst>
            <a:gd name="adj" fmla="val 10000"/>
          </a:avLst>
        </a:prstGeom>
        <a:solidFill>
          <a:schemeClr val="accent3">
            <a:hueOff val="-12328166"/>
            <a:satOff val="12562"/>
            <a:lumOff val="-23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dirty="0" smtClean="0"/>
            <a:t>Healthcare costs associated with managing Diabetes Mellitus II.</a:t>
          </a:r>
          <a:endParaRPr lang="en-US" sz="2200" kern="1200" dirty="0"/>
        </a:p>
      </dsp:txBody>
      <dsp:txXfrm>
        <a:off x="7009524" y="312058"/>
        <a:ext cx="2511283" cy="269481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2CBEAF-0ECC-4BC0-89B8-C575BFC204ED}">
      <dsp:nvSpPr>
        <dsp:cNvPr id="0" name=""/>
        <dsp:cNvSpPr/>
      </dsp:nvSpPr>
      <dsp:spPr>
        <a:xfrm>
          <a:off x="8438" y="472016"/>
          <a:ext cx="2522189" cy="2374903"/>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Education is an essential factor that can impact the prevalence of Diabetes Mellitus II in Texas.</a:t>
          </a:r>
          <a:endParaRPr lang="en-US" sz="2300" kern="1200" dirty="0"/>
        </a:p>
      </dsp:txBody>
      <dsp:txXfrm>
        <a:off x="77997" y="541575"/>
        <a:ext cx="2383071" cy="2235785"/>
      </dsp:txXfrm>
    </dsp:sp>
    <dsp:sp modelId="{A42925CA-270B-4523-9C8C-A0A478F75A73}">
      <dsp:nvSpPr>
        <dsp:cNvPr id="0" name=""/>
        <dsp:cNvSpPr/>
      </dsp:nvSpPr>
      <dsp:spPr>
        <a:xfrm>
          <a:off x="2782846" y="1346716"/>
          <a:ext cx="534704" cy="62550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2782846" y="1471816"/>
        <a:ext cx="374293" cy="375302"/>
      </dsp:txXfrm>
    </dsp:sp>
    <dsp:sp modelId="{47DEDE4C-EDD1-42D9-877B-5A37BFA5A737}">
      <dsp:nvSpPr>
        <dsp:cNvPr id="0" name=""/>
        <dsp:cNvSpPr/>
      </dsp:nvSpPr>
      <dsp:spPr>
        <a:xfrm>
          <a:off x="3539503" y="472016"/>
          <a:ext cx="2522189" cy="2374903"/>
        </a:xfrm>
        <a:prstGeom prst="roundRect">
          <a:avLst>
            <a:gd name="adj" fmla="val 10000"/>
          </a:avLst>
        </a:prstGeom>
        <a:solidFill>
          <a:schemeClr val="accent3">
            <a:hueOff val="-6164083"/>
            <a:satOff val="6281"/>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In Texas, the high school graduation rate is 89%.</a:t>
          </a:r>
          <a:endParaRPr lang="en-US" sz="2300" kern="1200" dirty="0"/>
        </a:p>
      </dsp:txBody>
      <dsp:txXfrm>
        <a:off x="3609062" y="541575"/>
        <a:ext cx="2383071" cy="2235785"/>
      </dsp:txXfrm>
    </dsp:sp>
    <dsp:sp modelId="{DC4F25F3-748D-4FDD-9953-4F812B4E3204}">
      <dsp:nvSpPr>
        <dsp:cNvPr id="0" name=""/>
        <dsp:cNvSpPr/>
      </dsp:nvSpPr>
      <dsp:spPr>
        <a:xfrm>
          <a:off x="6313911" y="1346716"/>
          <a:ext cx="534704" cy="625502"/>
        </a:xfrm>
        <a:prstGeom prst="rightArrow">
          <a:avLst>
            <a:gd name="adj1" fmla="val 60000"/>
            <a:gd name="adj2" fmla="val 50000"/>
          </a:avLst>
        </a:prstGeom>
        <a:solidFill>
          <a:schemeClr val="accent3">
            <a:hueOff val="-12328166"/>
            <a:satOff val="12562"/>
            <a:lumOff val="-235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6313911" y="1471816"/>
        <a:ext cx="374293" cy="375302"/>
      </dsp:txXfrm>
    </dsp:sp>
    <dsp:sp modelId="{BAA4B5D4-2721-4326-84D9-3120349A9744}">
      <dsp:nvSpPr>
        <dsp:cNvPr id="0" name=""/>
        <dsp:cNvSpPr/>
      </dsp:nvSpPr>
      <dsp:spPr>
        <a:xfrm>
          <a:off x="7070568" y="357715"/>
          <a:ext cx="2522189" cy="2603504"/>
        </a:xfrm>
        <a:prstGeom prst="roundRect">
          <a:avLst>
            <a:gd name="adj" fmla="val 10000"/>
          </a:avLst>
        </a:prstGeom>
        <a:solidFill>
          <a:schemeClr val="accent3">
            <a:hueOff val="-12328166"/>
            <a:satOff val="12562"/>
            <a:lumOff val="-23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Education is closely tied to socioeconomic status.</a:t>
          </a:r>
          <a:endParaRPr lang="en-US" sz="2300" kern="1200" dirty="0"/>
        </a:p>
      </dsp:txBody>
      <dsp:txXfrm>
        <a:off x="7144440" y="431587"/>
        <a:ext cx="2374445" cy="24557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B4EFF3-F005-4966-A95C-D11DD6923D3A}">
      <dsp:nvSpPr>
        <dsp:cNvPr id="0" name=""/>
        <dsp:cNvSpPr/>
      </dsp:nvSpPr>
      <dsp:spPr>
        <a:xfrm>
          <a:off x="1875" y="459787"/>
          <a:ext cx="3998935" cy="2399361"/>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kern="1200" smtClean="0"/>
            <a:t>Ethnicity and race can impact the prevalence of Diabetes Mellitus II in Texas.</a:t>
          </a:r>
          <a:endParaRPr lang="en-US" sz="2700" kern="1200"/>
        </a:p>
      </dsp:txBody>
      <dsp:txXfrm>
        <a:off x="72150" y="530062"/>
        <a:ext cx="3858385" cy="2258811"/>
      </dsp:txXfrm>
    </dsp:sp>
    <dsp:sp modelId="{9E24561A-DAAA-4A98-AB31-1D0199D7E6F6}">
      <dsp:nvSpPr>
        <dsp:cNvPr id="0" name=""/>
        <dsp:cNvSpPr/>
      </dsp:nvSpPr>
      <dsp:spPr>
        <a:xfrm>
          <a:off x="4400704" y="1163599"/>
          <a:ext cx="847774" cy="991736"/>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4400704" y="1361946"/>
        <a:ext cx="593442" cy="595042"/>
      </dsp:txXfrm>
    </dsp:sp>
    <dsp:sp modelId="{F4FD76D2-D81C-4D69-9629-DD0F0AFEF71C}">
      <dsp:nvSpPr>
        <dsp:cNvPr id="0" name=""/>
        <dsp:cNvSpPr/>
      </dsp:nvSpPr>
      <dsp:spPr>
        <a:xfrm>
          <a:off x="5600385" y="459787"/>
          <a:ext cx="3998935" cy="2399361"/>
        </a:xfrm>
        <a:prstGeom prst="roundRect">
          <a:avLst>
            <a:gd name="adj" fmla="val 10000"/>
          </a:avLst>
        </a:prstGeom>
        <a:solidFill>
          <a:schemeClr val="accent3">
            <a:hueOff val="-12328166"/>
            <a:satOff val="12562"/>
            <a:lumOff val="-23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kern="1200" smtClean="0"/>
            <a:t>Phenomenological features such as cultural beliefs and practices can impact the prevalence of Diabetes Mellitus II in Texas.</a:t>
          </a:r>
          <a:endParaRPr lang="en-US" sz="2700" kern="1200"/>
        </a:p>
      </dsp:txBody>
      <dsp:txXfrm>
        <a:off x="5670660" y="530062"/>
        <a:ext cx="3858385" cy="225881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E52667-F431-44A7-8A5F-593423C24EBB}" type="datetimeFigureOut">
              <a:rPr lang="en-US" smtClean="0"/>
              <a:t>3/4/2023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C93430-CB7B-44AC-B763-C4AE1C997F82}" type="slidenum">
              <a:rPr lang="en-US" smtClean="0"/>
              <a:t>‹#›</a:t>
            </a:fld>
            <a:endParaRPr lang="en-US"/>
          </a:p>
        </p:txBody>
      </p:sp>
    </p:spTree>
    <p:extLst>
      <p:ext uri="{BB962C8B-B14F-4D97-AF65-F5344CB8AC3E}">
        <p14:creationId xmlns:p14="http://schemas.microsoft.com/office/powerpoint/2010/main" val="2932964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The majority of the interview questions focused on the effects of Diabetes mellitus on Texans' health. The questions focused on the prevalence of the disease in Texas, the characteristics of those most affected, and the disease's overall impact on health outcomes and quality of life.</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We also inquired whether or not any public health programs had been initiated to combat the condition and whether any rules or regulations had been proposed to prevent or limit the spread of the disease. Interviewees were asked about the state of Diabetes education and awareness in Texas and any obstacles they had to overcome while battling the disease.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solidFill>
                  <a:schemeClr val="tx1"/>
                </a:solidFill>
              </a:rPr>
              <a:t>The questions aimed to provide insight into the current state of Diabetes Mellitus in Texas and potential strategies for improving prevention and management efforts</a:t>
            </a:r>
            <a:endParaRPr lang="en-US" dirty="0" smtClean="0"/>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7C93430-CB7B-44AC-B763-C4AE1C997F82}" type="slidenum">
              <a:rPr lang="en-US" smtClean="0"/>
              <a:t>2</a:t>
            </a:fld>
            <a:endParaRPr lang="en-US"/>
          </a:p>
        </p:txBody>
      </p:sp>
    </p:spTree>
    <p:extLst>
      <p:ext uri="{BB962C8B-B14F-4D97-AF65-F5344CB8AC3E}">
        <p14:creationId xmlns:p14="http://schemas.microsoft.com/office/powerpoint/2010/main" val="1414607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Social determinants of health, such as social support and access to resources, can significantly contribute to preventing and managing type 2 diabetes mellitus.</a:t>
            </a:r>
          </a:p>
          <a:p>
            <a:r>
              <a:rPr lang="en-US" sz="1200" kern="1200" dirty="0" smtClean="0">
                <a:solidFill>
                  <a:schemeClr val="tx1"/>
                </a:solidFill>
                <a:effectLst/>
                <a:latin typeface="+mn-lt"/>
                <a:ea typeface="+mn-ea"/>
                <a:cs typeface="+mn-cs"/>
              </a:rPr>
              <a:t>Many social networks and interactions may influence diabetes outcomes in Texas. A few examples are having the support of individuals you know and trust, having rapid access to healthcare alternatives, and participating in </a:t>
            </a:r>
            <a:r>
              <a:rPr lang="en-US" sz="1200" kern="1200" dirty="0" err="1" smtClean="0">
                <a:solidFill>
                  <a:schemeClr val="tx1"/>
                </a:solidFill>
                <a:effectLst/>
                <a:latin typeface="+mn-lt"/>
                <a:ea typeface="+mn-ea"/>
                <a:cs typeface="+mn-cs"/>
              </a:rPr>
              <a:t>neighbourhood</a:t>
            </a:r>
            <a:r>
              <a:rPr lang="en-US" sz="1200" kern="1200" dirty="0" smtClean="0">
                <a:solidFill>
                  <a:schemeClr val="tx1"/>
                </a:solidFill>
                <a:effectLst/>
                <a:latin typeface="+mn-lt"/>
                <a:ea typeface="+mn-ea"/>
                <a:cs typeface="+mn-cs"/>
              </a:rPr>
              <a:t> projects. Increasing access to resources, social support networks, and healthcare professionals can reduce the incidence of Diabetes Mellitus II in at-risk populations.</a:t>
            </a:r>
          </a:p>
          <a:p>
            <a:endParaRPr lang="en-US" dirty="0"/>
          </a:p>
        </p:txBody>
      </p:sp>
      <p:sp>
        <p:nvSpPr>
          <p:cNvPr id="4" name="Slide Number Placeholder 3"/>
          <p:cNvSpPr>
            <a:spLocks noGrp="1"/>
          </p:cNvSpPr>
          <p:nvPr>
            <p:ph type="sldNum" sz="quarter" idx="10"/>
          </p:nvPr>
        </p:nvSpPr>
        <p:spPr/>
        <p:txBody>
          <a:bodyPr/>
          <a:lstStyle/>
          <a:p>
            <a:fld id="{D7C93430-CB7B-44AC-B763-C4AE1C997F82}" type="slidenum">
              <a:rPr lang="en-US" smtClean="0"/>
              <a:t>11</a:t>
            </a:fld>
            <a:endParaRPr lang="en-US"/>
          </a:p>
        </p:txBody>
      </p:sp>
    </p:spTree>
    <p:extLst>
      <p:ext uri="{BB962C8B-B14F-4D97-AF65-F5344CB8AC3E}">
        <p14:creationId xmlns:p14="http://schemas.microsoft.com/office/powerpoint/2010/main" val="617132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Improving health and well-being, preventing chronic diseases such as Diabetes Mellitus II, and enhancing access to services and treatment may be shared goals for all of Texas and certain localities.</a:t>
            </a:r>
          </a:p>
          <a:p>
            <a:r>
              <a:rPr lang="en-US" sz="1200" kern="1200" dirty="0" smtClean="0">
                <a:solidFill>
                  <a:schemeClr val="tx1"/>
                </a:solidFill>
                <a:effectLst/>
                <a:latin typeface="+mn-lt"/>
                <a:ea typeface="+mn-ea"/>
                <a:cs typeface="+mn-cs"/>
              </a:rPr>
              <a:t>Despite this, several obstacles and concerns can impact Diabetes Mellitus II treatment and prevention in the Lone Star State (Powers et al., 2020). Among these difficulties are cultural beliefs or norms that discourage people from seeking medical care, a lack of health insurance or other financial support, and restricted access to healthcare, especially in rural or disadvantaged areas.</a:t>
            </a:r>
          </a:p>
          <a:p>
            <a:r>
              <a:rPr lang="en-US" sz="1200" kern="1200" dirty="0" smtClean="0">
                <a:solidFill>
                  <a:schemeClr val="tx1"/>
                </a:solidFill>
                <a:effectLst/>
                <a:latin typeface="+mn-lt"/>
                <a:ea typeface="+mn-ea"/>
                <a:cs typeface="+mn-cs"/>
              </a:rPr>
              <a:t>Poverty, food insecurity, and a lack of access to nutritious food options and physical activity opportunities have been linked to poor health outcomes and an increased risk of developing type 2 diabetes.</a:t>
            </a:r>
          </a:p>
          <a:p>
            <a:r>
              <a:rPr lang="en-US" sz="1200" kern="1200" dirty="0" smtClean="0">
                <a:solidFill>
                  <a:schemeClr val="tx1"/>
                </a:solidFill>
                <a:effectLst/>
                <a:latin typeface="+mn-lt"/>
                <a:ea typeface="+mn-ea"/>
                <a:cs typeface="+mn-cs"/>
              </a:rPr>
              <a:t>To reduce the prevalence of Type 2 Diabetes in Texas, certain obstacles must be overcome. Increasing access to healthcare and resources, promoting healthy lifestyle choices and education, and addressing socioeconomic determinants of health can all improve outcomes for those with the illness and prevent the emergence of new instances.</a:t>
            </a:r>
          </a:p>
          <a:p>
            <a:endParaRPr lang="en-US" dirty="0"/>
          </a:p>
        </p:txBody>
      </p:sp>
      <p:sp>
        <p:nvSpPr>
          <p:cNvPr id="4" name="Slide Number Placeholder 3"/>
          <p:cNvSpPr>
            <a:spLocks noGrp="1"/>
          </p:cNvSpPr>
          <p:nvPr>
            <p:ph type="sldNum" sz="quarter" idx="10"/>
          </p:nvPr>
        </p:nvSpPr>
        <p:spPr/>
        <p:txBody>
          <a:bodyPr/>
          <a:lstStyle/>
          <a:p>
            <a:fld id="{D7C93430-CB7B-44AC-B763-C4AE1C997F82}" type="slidenum">
              <a:rPr lang="en-US" smtClean="0"/>
              <a:t>12</a:t>
            </a:fld>
            <a:endParaRPr lang="en-US"/>
          </a:p>
        </p:txBody>
      </p:sp>
    </p:spTree>
    <p:extLst>
      <p:ext uri="{BB962C8B-B14F-4D97-AF65-F5344CB8AC3E}">
        <p14:creationId xmlns:p14="http://schemas.microsoft.com/office/powerpoint/2010/main" val="2292003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incidence and consequences of type II diabetes were the focal points of the community assessment conducted in Texas. Interviews were held with medical professionals and locals to obtain information on the incidence and prevalence of the condition in Texas.</a:t>
            </a:r>
          </a:p>
          <a:p>
            <a:r>
              <a:rPr lang="en-US" sz="1200" kern="1200" dirty="0" smtClean="0">
                <a:solidFill>
                  <a:schemeClr val="tx1"/>
                </a:solidFill>
                <a:effectLst/>
                <a:latin typeface="+mn-lt"/>
                <a:ea typeface="+mn-ea"/>
                <a:cs typeface="+mn-cs"/>
              </a:rPr>
              <a:t>More than 2.8 million Texans were diagnosed with diabetes mellitus, making it a significant public health issue in the state (Powers et al., 2020). The disease, which disproportionately affects Native Americans, African Americans, and Latinos, may be caused by genetic, environmental, and socioeconomic factors.</a:t>
            </a:r>
          </a:p>
          <a:p>
            <a:r>
              <a:rPr lang="en-US" sz="1200" kern="1200" dirty="0" smtClean="0">
                <a:solidFill>
                  <a:schemeClr val="tx1"/>
                </a:solidFill>
                <a:effectLst/>
                <a:latin typeface="+mn-lt"/>
                <a:ea typeface="+mn-ea"/>
                <a:cs typeface="+mn-cs"/>
              </a:rPr>
              <a:t>Diabetes mellitus, which increases the likelihood of many side effects and comorbidities, including cardiovascular disease, kidney disease, neuropathy, and vision loss, can significantly impact Texans' health outcomes, according to the report.</a:t>
            </a:r>
          </a:p>
          <a:p>
            <a:r>
              <a:rPr lang="en-US" sz="1200" kern="1200" dirty="0" smtClean="0">
                <a:solidFill>
                  <a:schemeClr val="tx1"/>
                </a:solidFill>
                <a:effectLst/>
                <a:latin typeface="+mn-lt"/>
                <a:ea typeface="+mn-ea"/>
                <a:cs typeface="+mn-cs"/>
              </a:rPr>
              <a:t>It is projected that partnerships between healthcare professionals, community organizations, and public health authorities will be crucial for combating Diabetes in Texas. Government grants, corporate sponsorships, and charitable contributions are only a handful of the potential financing sources for such projects.</a:t>
            </a:r>
          </a:p>
          <a:p>
            <a:endParaRPr lang="en-US" dirty="0"/>
          </a:p>
        </p:txBody>
      </p:sp>
      <p:sp>
        <p:nvSpPr>
          <p:cNvPr id="4" name="Slide Number Placeholder 3"/>
          <p:cNvSpPr>
            <a:spLocks noGrp="1"/>
          </p:cNvSpPr>
          <p:nvPr>
            <p:ph type="sldNum" sz="quarter" idx="10"/>
          </p:nvPr>
        </p:nvSpPr>
        <p:spPr/>
        <p:txBody>
          <a:bodyPr/>
          <a:lstStyle/>
          <a:p>
            <a:fld id="{D7C93430-CB7B-44AC-B763-C4AE1C997F82}" type="slidenum">
              <a:rPr lang="en-US" smtClean="0"/>
              <a:t>13</a:t>
            </a:fld>
            <a:endParaRPr lang="en-US"/>
          </a:p>
        </p:txBody>
      </p:sp>
    </p:spTree>
    <p:extLst>
      <p:ext uri="{BB962C8B-B14F-4D97-AF65-F5344CB8AC3E}">
        <p14:creationId xmlns:p14="http://schemas.microsoft.com/office/powerpoint/2010/main" val="3266516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Addressing various type 2 diabetes-related concerns mentioned during interviews and the community health assessment will assist Texas health promotion activities.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Access to healthcare was noted as a significant issue in the community evaluation, particularly in disadvantaged regions. Hence, it may be difficult for patients with Diabetes Mellitus II to obtain the essential medication, other treatments, and routine testing and exams. Community health clinics, telemedicine services, and other gadgets that make high-quality medical care more inexpensive and accessible can be included in a lesson plan to address this issue.</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The lack of awareness of Diabetes Mellitus II among some community members was one of the topics discussed throughout the discussion (Powers et al., 2020). As a result, it may be difficult for individuals to detect the symptoms and take the necessary steps to treat the disease properly. Good nutrition, regular exercise, and medication administration could be incorporated into a lesson plan for Type 2 Diabetes Mellitus prevention and treatment measures.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7C93430-CB7B-44AC-B763-C4AE1C997F82}" type="slidenum">
              <a:rPr lang="en-US" smtClean="0"/>
              <a:t>14</a:t>
            </a:fld>
            <a:endParaRPr lang="en-US"/>
          </a:p>
        </p:txBody>
      </p:sp>
    </p:spTree>
    <p:extLst>
      <p:ext uri="{BB962C8B-B14F-4D97-AF65-F5344CB8AC3E}">
        <p14:creationId xmlns:p14="http://schemas.microsoft.com/office/powerpoint/2010/main" val="2139852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lack of affordable, nutritious food options in rural and low-income areas of Texas severely impacts these populations. This makes it challenging for individuals with Diabetes Mellitus II to maintain a healthy diet and effectively control their illness. Community gardens and farmer's markets are two locations where people can obtain fresh, local, and healthy food (Powers et al., 2020). Hence, it is likely that lessons on these topics could be incorporated into the curriculum to assist with this issue.</a:t>
            </a:r>
          </a:p>
          <a:p>
            <a:r>
              <a:rPr lang="en-US" sz="1200" kern="1200" dirty="0" smtClean="0">
                <a:solidFill>
                  <a:schemeClr val="tx1"/>
                </a:solidFill>
                <a:effectLst/>
                <a:latin typeface="+mn-lt"/>
                <a:ea typeface="+mn-ea"/>
                <a:cs typeface="+mn-cs"/>
              </a:rPr>
              <a:t>Although regular physical activity is essential for maintaining type 2 diabetes, some individuals may lack the time or resources to engage in it. This is especially true in urban regions with high population densities but limited green space and rural areas with few recreational alternatives. The lesson plan may contain techniques for locating and utilizing opportunities for physical activity, such as walking groups and community fitness programs, to aid in managing Type 2 Diabetes Mellitus.</a:t>
            </a:r>
          </a:p>
          <a:p>
            <a:r>
              <a:rPr lang="en-US" sz="1200" kern="1200" dirty="0" smtClean="0">
                <a:solidFill>
                  <a:schemeClr val="tx1"/>
                </a:solidFill>
                <a:effectLst/>
                <a:latin typeface="+mn-lt"/>
                <a:ea typeface="+mn-ea"/>
                <a:cs typeface="+mn-cs"/>
              </a:rPr>
              <a:t>By incorporating these concerns into their training programs, healthcare professionals and community organizations in Texas may be able to do more to promote healthy lifestyles and improve the results for individuals with Diabetes Mellitus Type II.</a:t>
            </a:r>
          </a:p>
          <a:p>
            <a:endParaRPr lang="en-US" dirty="0"/>
          </a:p>
        </p:txBody>
      </p:sp>
      <p:sp>
        <p:nvSpPr>
          <p:cNvPr id="4" name="Slide Number Placeholder 3"/>
          <p:cNvSpPr>
            <a:spLocks noGrp="1"/>
          </p:cNvSpPr>
          <p:nvPr>
            <p:ph type="sldNum" sz="quarter" idx="10"/>
          </p:nvPr>
        </p:nvSpPr>
        <p:spPr/>
        <p:txBody>
          <a:bodyPr/>
          <a:lstStyle/>
          <a:p>
            <a:fld id="{D7C93430-CB7B-44AC-B763-C4AE1C997F82}" type="slidenum">
              <a:rPr lang="en-US" smtClean="0"/>
              <a:t>15</a:t>
            </a:fld>
            <a:endParaRPr lang="en-US"/>
          </a:p>
        </p:txBody>
      </p:sp>
    </p:spTree>
    <p:extLst>
      <p:ext uri="{BB962C8B-B14F-4D97-AF65-F5344CB8AC3E}">
        <p14:creationId xmlns:p14="http://schemas.microsoft.com/office/powerpoint/2010/main" val="871433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following are a few of the most significant findings involving Type 2 diabetes in Texas, based on interviews and community assessments: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In this state, Diabetes Mellitus II is more prevalent than typical among African Americans, Hispanic Americans, and low-income or rural populations.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Diabetes Mellitus II is poorly controlled due to several issues, including a lack of awareness of the condition, restricted access to nutritious food options, and limited possibilities for physical activity.</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Local resources and assets, such as community groups, public health programs, and healthcare experts, can be used to improve the health of individuals with Diabetes Mellitus Type II and, ultimately, their outcomes.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I'm not sure how I feel about the overall condition of the area. There are obstacles and opportunities for progress in promoting health and avoiding chronic diseases such as Diabetes Mellitus II. Together, we can improve the health and well-being of Texans by addressing these difficulties and capitalizing on their strengths.</a:t>
            </a:r>
          </a:p>
          <a:p>
            <a:endParaRPr lang="en-US" dirty="0"/>
          </a:p>
        </p:txBody>
      </p:sp>
      <p:sp>
        <p:nvSpPr>
          <p:cNvPr id="4" name="Slide Number Placeholder 3"/>
          <p:cNvSpPr>
            <a:spLocks noGrp="1"/>
          </p:cNvSpPr>
          <p:nvPr>
            <p:ph type="sldNum" sz="quarter" idx="10"/>
          </p:nvPr>
        </p:nvSpPr>
        <p:spPr/>
        <p:txBody>
          <a:bodyPr/>
          <a:lstStyle/>
          <a:p>
            <a:fld id="{D7C93430-CB7B-44AC-B763-C4AE1C997F82}" type="slidenum">
              <a:rPr lang="en-US" smtClean="0"/>
              <a:t>16</a:t>
            </a:fld>
            <a:endParaRPr lang="en-US"/>
          </a:p>
        </p:txBody>
      </p:sp>
    </p:spTree>
    <p:extLst>
      <p:ext uri="{BB962C8B-B14F-4D97-AF65-F5344CB8AC3E}">
        <p14:creationId xmlns:p14="http://schemas.microsoft.com/office/powerpoint/2010/main" val="1530588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C93430-CB7B-44AC-B763-C4AE1C997F82}" type="slidenum">
              <a:rPr lang="en-US" smtClean="0"/>
              <a:t>18</a:t>
            </a:fld>
            <a:endParaRPr lang="en-US"/>
          </a:p>
        </p:txBody>
      </p:sp>
    </p:spTree>
    <p:extLst>
      <p:ext uri="{BB962C8B-B14F-4D97-AF65-F5344CB8AC3E}">
        <p14:creationId xmlns:p14="http://schemas.microsoft.com/office/powerpoint/2010/main" val="1541831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During the interview, we discussed the following points: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High prevalence of Diabetes Mellitus in Texas and the groups most affected by the disease.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Impact of Diabetes Mellitus on overall health outcomes in Texas, including complications and comorbidities associated with the disease.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Public health interventions have been undertaken to address Diabetes Mellitus in Texas.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Policies or regulations that could be implemented to help prevent or manage the disease.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According to the responses, diabetes mellitus is a severe public health issue in Texas. The illness affects more than 2.8 million persons in the state, significantly higher than the national average. Due to a mix of genetic, environmental, and socioeconomic variables, African Americans, Hispanics, and Native Americans are among the groups most impacted by the disease.</a:t>
            </a:r>
          </a:p>
          <a:p>
            <a:r>
              <a:rPr lang="en-US" sz="1200" kern="1200" dirty="0" smtClean="0">
                <a:solidFill>
                  <a:schemeClr val="tx1"/>
                </a:solidFill>
                <a:effectLst/>
                <a:latin typeface="+mn-lt"/>
                <a:ea typeface="+mn-ea"/>
                <a:cs typeface="+mn-cs"/>
              </a:rPr>
              <a:t>Diabetes mellitus can substantially impact the general health of Texans due to the increased risk of various complications and comorbidities. A few examples are heart disease, kidney failure, neuropathy, and visual loss. Good management can significantly improve the condition's patients' quality of life. Effective initiatives and programs include community people in their design and implementation and are tailored to the specific needs and concerns of the target audience.</a:t>
            </a:r>
          </a:p>
          <a:p>
            <a:r>
              <a:rPr lang="en-US" sz="1200" kern="1200" dirty="0" smtClean="0">
                <a:solidFill>
                  <a:schemeClr val="tx1"/>
                </a:solidFill>
                <a:effectLst/>
                <a:latin typeface="+mn-lt"/>
                <a:ea typeface="+mn-ea"/>
                <a:cs typeface="+mn-cs"/>
              </a:rPr>
              <a:t>A combination of public health campaigns and specialist therapy will be necessary to increase diabetes awareness in Texas. The field of public health is essential for enhancing our understanding of the condition and developing more effective treatments for those who suffer from it.</a:t>
            </a:r>
          </a:p>
          <a:p>
            <a:endParaRPr lang="en-US" dirty="0"/>
          </a:p>
        </p:txBody>
      </p:sp>
      <p:sp>
        <p:nvSpPr>
          <p:cNvPr id="4" name="Slide Number Placeholder 3"/>
          <p:cNvSpPr>
            <a:spLocks noGrp="1"/>
          </p:cNvSpPr>
          <p:nvPr>
            <p:ph type="sldNum" sz="quarter" idx="10"/>
          </p:nvPr>
        </p:nvSpPr>
        <p:spPr/>
        <p:txBody>
          <a:bodyPr/>
          <a:lstStyle/>
          <a:p>
            <a:fld id="{D7C93430-CB7B-44AC-B763-C4AE1C997F82}" type="slidenum">
              <a:rPr lang="en-US" smtClean="0"/>
              <a:t>3</a:t>
            </a:fld>
            <a:endParaRPr lang="en-US"/>
          </a:p>
        </p:txBody>
      </p:sp>
    </p:spTree>
    <p:extLst>
      <p:ext uri="{BB962C8B-B14F-4D97-AF65-F5344CB8AC3E}">
        <p14:creationId xmlns:p14="http://schemas.microsoft.com/office/powerpoint/2010/main" val="715040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During the interview, we also explored the challenges and problems Texas experiences when attempting to combat diabetes mellitus, such as limited access to care, illness stigma, a lack of understanding of the condition, and a lack of resources for disease prevention and management.</a:t>
            </a:r>
          </a:p>
          <a:p>
            <a:r>
              <a:rPr lang="en-US" sz="1200" kern="1200" dirty="0" smtClean="0">
                <a:solidFill>
                  <a:schemeClr val="tx1"/>
                </a:solidFill>
                <a:effectLst/>
                <a:latin typeface="+mn-lt"/>
                <a:ea typeface="+mn-ea"/>
                <a:cs typeface="+mn-cs"/>
              </a:rPr>
              <a:t>We also underlined the need to overcome these obstacles to reach disadvantaged communities and groups, such as those living in rural areas, those with low incomes, and people of </a:t>
            </a:r>
            <a:r>
              <a:rPr lang="en-US" sz="1200" kern="1200" dirty="0" err="1" smtClean="0">
                <a:solidFill>
                  <a:schemeClr val="tx1"/>
                </a:solidFill>
                <a:effectLst/>
                <a:latin typeface="+mn-lt"/>
                <a:ea typeface="+mn-ea"/>
                <a:cs typeface="+mn-cs"/>
              </a:rPr>
              <a:t>colour</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In Texas, the fight against Diabetes Mellitus is complicated by a lack of care, understanding of the disease, and social and economic issues that deteriorate health outcomes. Collaborations between community-based organizations and healthcare providers, as well as interventions targeted to these communities' specific needs and concerns, may be employed to overcome these obstacles.</a:t>
            </a:r>
          </a:p>
          <a:p>
            <a:r>
              <a:rPr lang="en-US" sz="1200" kern="1200" dirty="0" smtClean="0">
                <a:solidFill>
                  <a:schemeClr val="tx1"/>
                </a:solidFill>
                <a:effectLst/>
                <a:latin typeface="+mn-lt"/>
                <a:ea typeface="+mn-ea"/>
                <a:cs typeface="+mn-cs"/>
              </a:rPr>
              <a:t>Overall, the interview provided valuable insights into the prevalence of Diabetes Mellitus in Texas and the role of public health in addressing this health issue.</a:t>
            </a:r>
          </a:p>
          <a:p>
            <a:endParaRPr lang="en-US" dirty="0"/>
          </a:p>
        </p:txBody>
      </p:sp>
      <p:sp>
        <p:nvSpPr>
          <p:cNvPr id="4" name="Slide Number Placeholder 3"/>
          <p:cNvSpPr>
            <a:spLocks noGrp="1"/>
          </p:cNvSpPr>
          <p:nvPr>
            <p:ph type="sldNum" sz="quarter" idx="10"/>
          </p:nvPr>
        </p:nvSpPr>
        <p:spPr/>
        <p:txBody>
          <a:bodyPr/>
          <a:lstStyle/>
          <a:p>
            <a:fld id="{D7C93430-CB7B-44AC-B763-C4AE1C997F82}" type="slidenum">
              <a:rPr lang="en-US" smtClean="0"/>
              <a:t>4</a:t>
            </a:fld>
            <a:endParaRPr lang="en-US"/>
          </a:p>
        </p:txBody>
      </p:sp>
    </p:spTree>
    <p:extLst>
      <p:ext uri="{BB962C8B-B14F-4D97-AF65-F5344CB8AC3E}">
        <p14:creationId xmlns:p14="http://schemas.microsoft.com/office/powerpoint/2010/main" val="131868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Texas is surrounded on the west by New Mexico, on the north by Oklahoma, on the northeast by Arkansas, on the east by Louisiana, and the south by Mexico.</a:t>
            </a:r>
          </a:p>
          <a:p>
            <a:r>
              <a:rPr lang="en-US" sz="1200" kern="1200" dirty="0" smtClean="0">
                <a:solidFill>
                  <a:schemeClr val="tx1"/>
                </a:solidFill>
                <a:effectLst/>
                <a:latin typeface="+mn-lt"/>
                <a:ea typeface="+mn-ea"/>
                <a:cs typeface="+mn-cs"/>
              </a:rPr>
              <a:t>The state is the second-largest in the country, with a total area of more than 268,000 square miles. While certain sections of the state have hot, dry summers, others have moderate winters and springs (Flores et al., 2022).</a:t>
            </a:r>
          </a:p>
          <a:p>
            <a:r>
              <a:rPr lang="en-US" sz="1200" kern="1200" dirty="0" smtClean="0">
                <a:solidFill>
                  <a:schemeClr val="tx1"/>
                </a:solidFill>
                <a:effectLst/>
                <a:latin typeface="+mn-lt"/>
                <a:ea typeface="+mn-ea"/>
                <a:cs typeface="+mn-cs"/>
              </a:rPr>
              <a:t>Agriculture, oil, healthcare, and technology are just a few businesses contributing to Texas' thriving economy. Texas is the leading oil and gas producer in the United States and has a thriving healthcare industry with several outstanding medical facilities.</a:t>
            </a:r>
          </a:p>
          <a:p>
            <a:endParaRPr lang="en-US" dirty="0"/>
          </a:p>
        </p:txBody>
      </p:sp>
      <p:sp>
        <p:nvSpPr>
          <p:cNvPr id="4" name="Slide Number Placeholder 3"/>
          <p:cNvSpPr>
            <a:spLocks noGrp="1"/>
          </p:cNvSpPr>
          <p:nvPr>
            <p:ph type="sldNum" sz="quarter" idx="10"/>
          </p:nvPr>
        </p:nvSpPr>
        <p:spPr/>
        <p:txBody>
          <a:bodyPr/>
          <a:lstStyle/>
          <a:p>
            <a:fld id="{D7C93430-CB7B-44AC-B763-C4AE1C997F82}" type="slidenum">
              <a:rPr lang="en-US" smtClean="0"/>
              <a:t>5</a:t>
            </a:fld>
            <a:endParaRPr lang="en-US"/>
          </a:p>
        </p:txBody>
      </p:sp>
    </p:spTree>
    <p:extLst>
      <p:ext uri="{BB962C8B-B14F-4D97-AF65-F5344CB8AC3E}">
        <p14:creationId xmlns:p14="http://schemas.microsoft.com/office/powerpoint/2010/main" val="2555709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In the southern United States, the expansive state of Texas is home to a rich and diverse culture. This is the most populous state in the union, with around 29 million people.</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Each county in Texas has a unique combination of urban and rural residents. Houston, Dallas, San Antonio, Austin, and Fort Worth are a few of the most populated cities in Texas. These great cities offer a vast array of professional and academic resources, as well as vast and diverse populations.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Texas has a diversified population, with non-Hispanic whites constituting 41% and Hispanics and Latinos constituting 39%. There are minorities of Asian Americans and African Americans in the United States (Long Parma et al., 2021). Throughout Texas, Native American tribes such as the </a:t>
            </a:r>
            <a:r>
              <a:rPr lang="en-US" sz="1200" kern="1200" dirty="0" err="1" smtClean="0">
                <a:solidFill>
                  <a:schemeClr val="tx1"/>
                </a:solidFill>
                <a:effectLst/>
                <a:latin typeface="+mn-lt"/>
                <a:ea typeface="+mn-ea"/>
                <a:cs typeface="+mn-cs"/>
              </a:rPr>
              <a:t>Karankawa</a:t>
            </a:r>
            <a:r>
              <a:rPr lang="en-US" sz="1200" kern="1200" dirty="0" smtClean="0">
                <a:solidFill>
                  <a:schemeClr val="tx1"/>
                </a:solidFill>
                <a:effectLst/>
                <a:latin typeface="+mn-lt"/>
                <a:ea typeface="+mn-ea"/>
                <a:cs typeface="+mn-cs"/>
              </a:rPr>
              <a:t>, Comanche, and Lipan Apache have flourished.</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Texas is a complex and diverse state home to numerous racial and ethnic groups, religious traditions, and social classes. Since these factors may influence the occurrence of health conditions such as Diabetes Mellitus II, it is essential to know community needs and build solutions that meet those needs.</a:t>
            </a:r>
          </a:p>
          <a:p>
            <a:endParaRPr lang="en-US" dirty="0"/>
          </a:p>
        </p:txBody>
      </p:sp>
      <p:sp>
        <p:nvSpPr>
          <p:cNvPr id="4" name="Slide Number Placeholder 3"/>
          <p:cNvSpPr>
            <a:spLocks noGrp="1"/>
          </p:cNvSpPr>
          <p:nvPr>
            <p:ph type="sldNum" sz="quarter" idx="10"/>
          </p:nvPr>
        </p:nvSpPr>
        <p:spPr/>
        <p:txBody>
          <a:bodyPr/>
          <a:lstStyle/>
          <a:p>
            <a:fld id="{D7C93430-CB7B-44AC-B763-C4AE1C997F82}" type="slidenum">
              <a:rPr lang="en-US" smtClean="0"/>
              <a:t>6</a:t>
            </a:fld>
            <a:endParaRPr lang="en-US"/>
          </a:p>
        </p:txBody>
      </p:sp>
    </p:spTree>
    <p:extLst>
      <p:ext uri="{BB962C8B-B14F-4D97-AF65-F5344CB8AC3E}">
        <p14:creationId xmlns:p14="http://schemas.microsoft.com/office/powerpoint/2010/main" val="3274078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Texas, where the prevalence of the disease is impacted by a vast array of geographical and political factors, the incidence of Diabetes mellitus II varies significantly across the state. According to a study, type 2 diabetes is more prevalent in Texas' cities than, for instance, in the state's rural areas (</a:t>
            </a:r>
            <a:r>
              <a:rPr lang="en-US" sz="1200" kern="1200" dirty="0" err="1" smtClean="0">
                <a:solidFill>
                  <a:schemeClr val="tx1"/>
                </a:solidFill>
                <a:effectLst/>
                <a:latin typeface="+mn-lt"/>
                <a:ea typeface="+mn-ea"/>
                <a:cs typeface="+mn-cs"/>
              </a:rPr>
              <a:t>Sheladia</a:t>
            </a:r>
            <a:r>
              <a:rPr lang="en-US" sz="1200" kern="1200" dirty="0" smtClean="0">
                <a:solidFill>
                  <a:schemeClr val="tx1"/>
                </a:solidFill>
                <a:effectLst/>
                <a:latin typeface="+mn-lt"/>
                <a:ea typeface="+mn-ea"/>
                <a:cs typeface="+mn-cs"/>
              </a:rPr>
              <a:t> &amp; Reddy, 2021). Differences in diet, physical activity, access to healthcare, and social and economic position are all potential causes.</a:t>
            </a:r>
          </a:p>
          <a:p>
            <a:r>
              <a:rPr lang="en-US" sz="1200" kern="1200" dirty="0" smtClean="0">
                <a:solidFill>
                  <a:schemeClr val="tx1"/>
                </a:solidFill>
                <a:effectLst/>
                <a:latin typeface="+mn-lt"/>
                <a:ea typeface="+mn-ea"/>
                <a:cs typeface="+mn-cs"/>
              </a:rPr>
              <a:t>Additionally, the incidence of Diabetes Mellitus II is higher in Texas's African American and Hispanic populations. Language and cultural challenges and a lack of health insurance may make it difficult for people in these groups to obtain the care they require to control their Diabetes.</a:t>
            </a:r>
          </a:p>
          <a:p>
            <a:r>
              <a:rPr lang="en-US" sz="1200" kern="1200" dirty="0" smtClean="0">
                <a:solidFill>
                  <a:schemeClr val="tx1"/>
                </a:solidFill>
                <a:effectLst/>
                <a:latin typeface="+mn-lt"/>
                <a:ea typeface="+mn-ea"/>
                <a:cs typeface="+mn-cs"/>
              </a:rPr>
              <a:t>Geographical factors, such as the state's healthcare system, transportation infrastructure, and availability of a varied diet, may influence the incidence of Type 2 Diabetes Mellitus in Texas. Individuals who reside in regions with less access to healthcare and nutritious food may be at a greater risk for developing Type 2 Diabetes Mellitus.</a:t>
            </a:r>
          </a:p>
          <a:p>
            <a:r>
              <a:rPr lang="en-US" sz="1200" kern="1200" dirty="0" smtClean="0">
                <a:solidFill>
                  <a:schemeClr val="tx1"/>
                </a:solidFill>
                <a:effectLst/>
                <a:latin typeface="+mn-lt"/>
                <a:ea typeface="+mn-ea"/>
                <a:cs typeface="+mn-cs"/>
              </a:rPr>
              <a:t>Any efforts to reduce the prevalence of Diabetes Mellitus II in Texas must consider the state's unique physical and political characteristics. It is possible to reduce the prevalence of Diabetes Mellitus II in Texas through community-specific efforts that focus on removing barriers to healthcare access and promoting healthy lifestyle choices. (</a:t>
            </a:r>
            <a:r>
              <a:rPr lang="en-US" sz="1200" kern="1200" dirty="0" err="1" smtClean="0">
                <a:solidFill>
                  <a:schemeClr val="tx1"/>
                </a:solidFill>
                <a:effectLst/>
                <a:latin typeface="+mn-lt"/>
                <a:ea typeface="+mn-ea"/>
                <a:cs typeface="+mn-cs"/>
              </a:rPr>
              <a:t>Sheladia</a:t>
            </a:r>
            <a:r>
              <a:rPr lang="en-US" sz="1200" kern="1200" dirty="0" smtClean="0">
                <a:solidFill>
                  <a:schemeClr val="tx1"/>
                </a:solidFill>
                <a:effectLst/>
                <a:latin typeface="+mn-lt"/>
                <a:ea typeface="+mn-ea"/>
                <a:cs typeface="+mn-cs"/>
              </a:rPr>
              <a:t> &amp; Reddy, 2021).</a:t>
            </a:r>
          </a:p>
        </p:txBody>
      </p:sp>
      <p:sp>
        <p:nvSpPr>
          <p:cNvPr id="4" name="Slide Number Placeholder 3"/>
          <p:cNvSpPr>
            <a:spLocks noGrp="1"/>
          </p:cNvSpPr>
          <p:nvPr>
            <p:ph type="sldNum" sz="quarter" idx="10"/>
          </p:nvPr>
        </p:nvSpPr>
        <p:spPr/>
        <p:txBody>
          <a:bodyPr/>
          <a:lstStyle/>
          <a:p>
            <a:fld id="{D7C93430-CB7B-44AC-B763-C4AE1C997F82}" type="slidenum">
              <a:rPr lang="en-US" smtClean="0"/>
              <a:t>7</a:t>
            </a:fld>
            <a:endParaRPr lang="en-US"/>
          </a:p>
        </p:txBody>
      </p:sp>
    </p:spTree>
    <p:extLst>
      <p:ext uri="{BB962C8B-B14F-4D97-AF65-F5344CB8AC3E}">
        <p14:creationId xmlns:p14="http://schemas.microsoft.com/office/powerpoint/2010/main" val="285254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rate at which Type 2 Diabetes Mellitus develops can be affected by Texans' overall and local economic health. Diabetes mellitus II is more prevalent among people with lower incomes and less education compared to those with higher incomes and more education.</a:t>
            </a:r>
          </a:p>
          <a:p>
            <a:r>
              <a:rPr lang="en-US" sz="1200" kern="1200" dirty="0" smtClean="0">
                <a:solidFill>
                  <a:schemeClr val="tx1"/>
                </a:solidFill>
                <a:effectLst/>
                <a:latin typeface="+mn-lt"/>
                <a:ea typeface="+mn-ea"/>
                <a:cs typeface="+mn-cs"/>
              </a:rPr>
              <a:t>The poverty rate in Texas, at 14.7%, is significantly higher than the national average. It may be more challenging to control and prevent Type 2 Diabetes Mellitus if access is restricted by the inability to pay for nutritious food and medical care. Other variables, such as unstable housing and a lack of mobility, may make it difficult for low-income persons to manage their Diabetes.</a:t>
            </a:r>
          </a:p>
          <a:p>
            <a:r>
              <a:rPr lang="en-US" sz="1200" kern="1200" dirty="0" smtClean="0">
                <a:solidFill>
                  <a:schemeClr val="tx1"/>
                </a:solidFill>
                <a:effectLst/>
                <a:latin typeface="+mn-lt"/>
                <a:ea typeface="+mn-ea"/>
                <a:cs typeface="+mn-cs"/>
              </a:rPr>
              <a:t>For Texans, the high expense of diabetes care can also be a substantial source of anxiety and financial pressure. Heart and kidney disease are two consequences of type 2 diabetes mellitus that can be costly and require constant monitoring.</a:t>
            </a:r>
          </a:p>
          <a:p>
            <a:r>
              <a:rPr lang="en-US" sz="1200" kern="1200" dirty="0" smtClean="0">
                <a:solidFill>
                  <a:schemeClr val="tx1"/>
                </a:solidFill>
                <a:effectLst/>
                <a:latin typeface="+mn-lt"/>
                <a:ea typeface="+mn-ea"/>
                <a:cs typeface="+mn-cs"/>
              </a:rPr>
              <a:t>Reducing poverty, increasing access to healthcare, and increasing the availability of nutrient-rich foods may aid in the prevention and control of Diabetes Mellitus II in at-risk populations. Individuals with Diabetes Mellitus II can benefit from initiatives to reduce the financial burden of the disease, such as expanding access to affordable medical care and treatment.</a:t>
            </a:r>
          </a:p>
          <a:p>
            <a:endParaRPr lang="en-US" dirty="0"/>
          </a:p>
        </p:txBody>
      </p:sp>
      <p:sp>
        <p:nvSpPr>
          <p:cNvPr id="4" name="Slide Number Placeholder 3"/>
          <p:cNvSpPr>
            <a:spLocks noGrp="1"/>
          </p:cNvSpPr>
          <p:nvPr>
            <p:ph type="sldNum" sz="quarter" idx="10"/>
          </p:nvPr>
        </p:nvSpPr>
        <p:spPr/>
        <p:txBody>
          <a:bodyPr/>
          <a:lstStyle/>
          <a:p>
            <a:fld id="{D7C93430-CB7B-44AC-B763-C4AE1C997F82}" type="slidenum">
              <a:rPr lang="en-US" smtClean="0"/>
              <a:t>8</a:t>
            </a:fld>
            <a:endParaRPr lang="en-US"/>
          </a:p>
        </p:txBody>
      </p:sp>
    </p:spTree>
    <p:extLst>
      <p:ext uri="{BB962C8B-B14F-4D97-AF65-F5344CB8AC3E}">
        <p14:creationId xmlns:p14="http://schemas.microsoft.com/office/powerpoint/2010/main" val="3269965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Education significantly impacts the prevalence of Type 2 Diabetes in Texas. Compared to people with higher levels of education, those with lower levels of education are more likely to acquire Diabetes Mellitus II.</a:t>
            </a:r>
          </a:p>
          <a:p>
            <a:r>
              <a:rPr lang="en-US" sz="1200" kern="1200" dirty="0" smtClean="0">
                <a:solidFill>
                  <a:schemeClr val="tx1"/>
                </a:solidFill>
                <a:effectLst/>
                <a:latin typeface="+mn-lt"/>
                <a:ea typeface="+mn-ea"/>
                <a:cs typeface="+mn-cs"/>
              </a:rPr>
              <a:t>Texas has a graduation rate of 89%, which is lower than the national average. For persons with lower levels of education, it may be more challenging to prevent and effectively manage Diabetes Mellitus II due to a lack of access to health services and information.</a:t>
            </a:r>
          </a:p>
          <a:p>
            <a:r>
              <a:rPr lang="en-US" sz="1200" kern="1200" dirty="0" smtClean="0">
                <a:solidFill>
                  <a:schemeClr val="tx1"/>
                </a:solidFill>
                <a:effectLst/>
                <a:latin typeface="+mn-lt"/>
                <a:ea typeface="+mn-ea"/>
                <a:cs typeface="+mn-cs"/>
              </a:rPr>
              <a:t>In addition, socioeconomic position and education are closely interrelated, with a greater level of education typically associated with higher salaries, improved access to healthcare, and healthier dietary options. Those with lesser levels of education may have more difficulty gaining access to healthcare and effectively managing their Diabetes, which could affect the prevalence of Diabetes Mellitus II.</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prevention and management of Diabetes Mellitus II in at-risk populations may benefit from increased access to healthcare and education. Those with the condition may benefit from efforts to enhance access to health care and nutritious meals.</a:t>
            </a:r>
          </a:p>
          <a:p>
            <a:endParaRPr lang="en-US" dirty="0"/>
          </a:p>
        </p:txBody>
      </p:sp>
      <p:sp>
        <p:nvSpPr>
          <p:cNvPr id="4" name="Slide Number Placeholder 3"/>
          <p:cNvSpPr>
            <a:spLocks noGrp="1"/>
          </p:cNvSpPr>
          <p:nvPr>
            <p:ph type="sldNum" sz="quarter" idx="10"/>
          </p:nvPr>
        </p:nvSpPr>
        <p:spPr/>
        <p:txBody>
          <a:bodyPr/>
          <a:lstStyle/>
          <a:p>
            <a:fld id="{D7C93430-CB7B-44AC-B763-C4AE1C997F82}" type="slidenum">
              <a:rPr lang="en-US" smtClean="0"/>
              <a:t>9</a:t>
            </a:fld>
            <a:endParaRPr lang="en-US"/>
          </a:p>
        </p:txBody>
      </p:sp>
    </p:spTree>
    <p:extLst>
      <p:ext uri="{BB962C8B-B14F-4D97-AF65-F5344CB8AC3E}">
        <p14:creationId xmlns:p14="http://schemas.microsoft.com/office/powerpoint/2010/main" val="118454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incidence of Diabetes Mellitus II in Texas can vary depending on race and ethnicity. Certain racial and ethnic groups, including African Americans, Hispanics, and Native Americans, are more prone to acquire Diabetes Mellitus II than non-Hispanic Whites, according to the study.</a:t>
            </a:r>
          </a:p>
          <a:p>
            <a:r>
              <a:rPr lang="en-US" sz="1200" kern="1200" dirty="0" smtClean="0">
                <a:solidFill>
                  <a:schemeClr val="tx1"/>
                </a:solidFill>
                <a:effectLst/>
                <a:latin typeface="+mn-lt"/>
                <a:ea typeface="+mn-ea"/>
                <a:cs typeface="+mn-cs"/>
              </a:rPr>
              <a:t>Hispanics comprise around 39% of the state's population and are the largest ethnic group in Texas.</a:t>
            </a:r>
          </a:p>
          <a:p>
            <a:r>
              <a:rPr lang="en-US" sz="1200" kern="1200" dirty="0" smtClean="0">
                <a:solidFill>
                  <a:schemeClr val="tx1"/>
                </a:solidFill>
                <a:effectLst/>
                <a:latin typeface="+mn-lt"/>
                <a:ea typeface="+mn-ea"/>
                <a:cs typeface="+mn-cs"/>
              </a:rPr>
              <a:t>Native Americans make up a sizable portion of the state's population.</a:t>
            </a:r>
          </a:p>
          <a:p>
            <a:r>
              <a:rPr lang="en-US" sz="1200" kern="1200" dirty="0" smtClean="0">
                <a:solidFill>
                  <a:schemeClr val="tx1"/>
                </a:solidFill>
                <a:effectLst/>
                <a:latin typeface="+mn-lt"/>
                <a:ea typeface="+mn-ea"/>
                <a:cs typeface="+mn-cs"/>
              </a:rPr>
              <a:t>In addition to ethnicity, phenomenological factors, such as cultural attitudes and </a:t>
            </a:r>
            <a:r>
              <a:rPr lang="en-US" sz="1200" kern="1200" dirty="0" err="1" smtClean="0">
                <a:solidFill>
                  <a:schemeClr val="tx1"/>
                </a:solidFill>
                <a:effectLst/>
                <a:latin typeface="+mn-lt"/>
                <a:ea typeface="+mn-ea"/>
                <a:cs typeface="+mn-cs"/>
              </a:rPr>
              <a:t>behaviours</a:t>
            </a:r>
            <a:r>
              <a:rPr lang="en-US" sz="1200" kern="1200" dirty="0" smtClean="0">
                <a:solidFill>
                  <a:schemeClr val="tx1"/>
                </a:solidFill>
                <a:effectLst/>
                <a:latin typeface="+mn-lt"/>
                <a:ea typeface="+mn-ea"/>
                <a:cs typeface="+mn-cs"/>
              </a:rPr>
              <a:t>, can influence the frequency of Diabetes Mellitus II in Texas. Certain cultural norms, for instance, may stress calorie-dense meals or discourage physical activity, increasing the risk of type 2 diabetes.</a:t>
            </a:r>
          </a:p>
          <a:p>
            <a:r>
              <a:rPr lang="en-US" sz="1200" kern="1200" dirty="0" smtClean="0">
                <a:solidFill>
                  <a:schemeClr val="tx1"/>
                </a:solidFill>
                <a:effectLst/>
                <a:latin typeface="+mn-lt"/>
                <a:ea typeface="+mn-ea"/>
                <a:cs typeface="+mn-cs"/>
              </a:rPr>
              <a:t>To effectively battle the rising incidence of Type II Diabetes Mellitus in Texas, it is first required to have a more excellent grasp of the state's cultural and phenomenological qualities (</a:t>
            </a:r>
            <a:r>
              <a:rPr lang="en-US" sz="1200" kern="1200" dirty="0" err="1" smtClean="0">
                <a:solidFill>
                  <a:schemeClr val="tx1"/>
                </a:solidFill>
                <a:effectLst/>
                <a:latin typeface="+mn-lt"/>
                <a:ea typeface="+mn-ea"/>
                <a:cs typeface="+mn-cs"/>
              </a:rPr>
              <a:t>Xie</a:t>
            </a:r>
            <a:r>
              <a:rPr lang="en-US" sz="1200" kern="1200" dirty="0" smtClean="0">
                <a:solidFill>
                  <a:schemeClr val="tx1"/>
                </a:solidFill>
                <a:effectLst/>
                <a:latin typeface="+mn-lt"/>
                <a:ea typeface="+mn-ea"/>
                <a:cs typeface="+mn-cs"/>
              </a:rPr>
              <a:t> et al., 2020). Suppose we wish to reduce the occurrence of Diabetes Mellitus II in high-risk groups. In that case, it will take concerted efforts to raise awareness of the condition and encourage participation in preventative and education initiatives. Initiatives to expand access to healthcare and nutritious food options can be advantageous.</a:t>
            </a:r>
          </a:p>
          <a:p>
            <a:endParaRPr lang="en-US" dirty="0"/>
          </a:p>
        </p:txBody>
      </p:sp>
      <p:sp>
        <p:nvSpPr>
          <p:cNvPr id="4" name="Slide Number Placeholder 3"/>
          <p:cNvSpPr>
            <a:spLocks noGrp="1"/>
          </p:cNvSpPr>
          <p:nvPr>
            <p:ph type="sldNum" sz="quarter" idx="10"/>
          </p:nvPr>
        </p:nvSpPr>
        <p:spPr/>
        <p:txBody>
          <a:bodyPr/>
          <a:lstStyle/>
          <a:p>
            <a:fld id="{D7C93430-CB7B-44AC-B763-C4AE1C997F82}" type="slidenum">
              <a:rPr lang="en-US" smtClean="0"/>
              <a:t>10</a:t>
            </a:fld>
            <a:endParaRPr lang="en-US"/>
          </a:p>
        </p:txBody>
      </p:sp>
    </p:spTree>
    <p:extLst>
      <p:ext uri="{BB962C8B-B14F-4D97-AF65-F5344CB8AC3E}">
        <p14:creationId xmlns:p14="http://schemas.microsoft.com/office/powerpoint/2010/main" val="36287283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A34566C-8B48-48F5-AD7D-F28DA12AFD1E}" type="datetimeFigureOut">
              <a:rPr lang="en-US" smtClean="0"/>
              <a:t>3/4/2023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549C859-2386-4A70-A69D-9DE751A967A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9133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34566C-8B48-48F5-AD7D-F28DA12AFD1E}"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9C859-2386-4A70-A69D-9DE751A967A3}" type="slidenum">
              <a:rPr lang="en-US" smtClean="0"/>
              <a:t>‹#›</a:t>
            </a:fld>
            <a:endParaRPr lang="en-US"/>
          </a:p>
        </p:txBody>
      </p:sp>
    </p:spTree>
    <p:extLst>
      <p:ext uri="{BB962C8B-B14F-4D97-AF65-F5344CB8AC3E}">
        <p14:creationId xmlns:p14="http://schemas.microsoft.com/office/powerpoint/2010/main" val="1243078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34566C-8B48-48F5-AD7D-F28DA12AFD1E}"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9C859-2386-4A70-A69D-9DE751A967A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4507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34566C-8B48-48F5-AD7D-F28DA12AFD1E}"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9C859-2386-4A70-A69D-9DE751A967A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6916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34566C-8B48-48F5-AD7D-F28DA12AFD1E}"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9C859-2386-4A70-A69D-9DE751A967A3}" type="slidenum">
              <a:rPr lang="en-US" smtClean="0"/>
              <a:t>‹#›</a:t>
            </a:fld>
            <a:endParaRPr lang="en-US"/>
          </a:p>
        </p:txBody>
      </p:sp>
    </p:spTree>
    <p:extLst>
      <p:ext uri="{BB962C8B-B14F-4D97-AF65-F5344CB8AC3E}">
        <p14:creationId xmlns:p14="http://schemas.microsoft.com/office/powerpoint/2010/main" val="1799059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34566C-8B48-48F5-AD7D-F28DA12AFD1E}"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9C859-2386-4A70-A69D-9DE751A967A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9808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34566C-8B48-48F5-AD7D-F28DA12AFD1E}"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9C859-2386-4A70-A69D-9DE751A967A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324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34566C-8B48-48F5-AD7D-F28DA12AFD1E}"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9C859-2386-4A70-A69D-9DE751A967A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12259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34566C-8B48-48F5-AD7D-F28DA12AFD1E}"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9C859-2386-4A70-A69D-9DE751A967A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865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34566C-8B48-48F5-AD7D-F28DA12AFD1E}"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9C859-2386-4A70-A69D-9DE751A967A3}" type="slidenum">
              <a:rPr lang="en-US" smtClean="0"/>
              <a:t>‹#›</a:t>
            </a:fld>
            <a:endParaRPr lang="en-US"/>
          </a:p>
        </p:txBody>
      </p:sp>
    </p:spTree>
    <p:extLst>
      <p:ext uri="{BB962C8B-B14F-4D97-AF65-F5344CB8AC3E}">
        <p14:creationId xmlns:p14="http://schemas.microsoft.com/office/powerpoint/2010/main" val="3095066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34566C-8B48-48F5-AD7D-F28DA12AFD1E}"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9C859-2386-4A70-A69D-9DE751A967A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9523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A34566C-8B48-48F5-AD7D-F28DA12AFD1E}"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9C859-2386-4A70-A69D-9DE751A967A3}" type="slidenum">
              <a:rPr lang="en-US" smtClean="0"/>
              <a:t>‹#›</a:t>
            </a:fld>
            <a:endParaRPr lang="en-US"/>
          </a:p>
        </p:txBody>
      </p:sp>
    </p:spTree>
    <p:extLst>
      <p:ext uri="{BB962C8B-B14F-4D97-AF65-F5344CB8AC3E}">
        <p14:creationId xmlns:p14="http://schemas.microsoft.com/office/powerpoint/2010/main" val="3009360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34566C-8B48-48F5-AD7D-F28DA12AFD1E}" type="datetimeFigureOut">
              <a:rPr lang="en-US" smtClean="0"/>
              <a:t>3/4/2023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9C859-2386-4A70-A69D-9DE751A967A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6854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34566C-8B48-48F5-AD7D-F28DA12AFD1E}" type="datetimeFigureOut">
              <a:rPr lang="en-US" smtClean="0"/>
              <a:t>3/4/2023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9C859-2386-4A70-A69D-9DE751A967A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3447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34566C-8B48-48F5-AD7D-F28DA12AFD1E}" type="datetimeFigureOut">
              <a:rPr lang="en-US" smtClean="0"/>
              <a:t>3/4/2023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9C859-2386-4A70-A69D-9DE751A967A3}" type="slidenum">
              <a:rPr lang="en-US" smtClean="0"/>
              <a:t>‹#›</a:t>
            </a:fld>
            <a:endParaRPr lang="en-US"/>
          </a:p>
        </p:txBody>
      </p:sp>
    </p:spTree>
    <p:extLst>
      <p:ext uri="{BB962C8B-B14F-4D97-AF65-F5344CB8AC3E}">
        <p14:creationId xmlns:p14="http://schemas.microsoft.com/office/powerpoint/2010/main" val="2801788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34566C-8B48-48F5-AD7D-F28DA12AFD1E}"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9C859-2386-4A70-A69D-9DE751A967A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1271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34566C-8B48-48F5-AD7D-F28DA12AFD1E}"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9C859-2386-4A70-A69D-9DE751A967A3}" type="slidenum">
              <a:rPr lang="en-US" smtClean="0"/>
              <a:t>‹#›</a:t>
            </a:fld>
            <a:endParaRPr lang="en-US"/>
          </a:p>
        </p:txBody>
      </p:sp>
    </p:spTree>
    <p:extLst>
      <p:ext uri="{BB962C8B-B14F-4D97-AF65-F5344CB8AC3E}">
        <p14:creationId xmlns:p14="http://schemas.microsoft.com/office/powerpoint/2010/main" val="3613619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A34566C-8B48-48F5-AD7D-F28DA12AFD1E}" type="datetimeFigureOut">
              <a:rPr lang="en-US" smtClean="0"/>
              <a:t>3/4/2023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549C859-2386-4A70-A69D-9DE751A967A3}" type="slidenum">
              <a:rPr lang="en-US" smtClean="0"/>
              <a:t>‹#›</a:t>
            </a:fld>
            <a:endParaRPr lang="en-US"/>
          </a:p>
        </p:txBody>
      </p:sp>
    </p:spTree>
    <p:extLst>
      <p:ext uri="{BB962C8B-B14F-4D97-AF65-F5344CB8AC3E}">
        <p14:creationId xmlns:p14="http://schemas.microsoft.com/office/powerpoint/2010/main" val="25639317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b="1" dirty="0" smtClean="0"/>
              <a:t>Community Assessment</a:t>
            </a:r>
            <a:endParaRPr lang="en-US" sz="4400" b="1" dirty="0"/>
          </a:p>
        </p:txBody>
      </p:sp>
      <p:sp>
        <p:nvSpPr>
          <p:cNvPr id="3" name="Subtitle 2"/>
          <p:cNvSpPr>
            <a:spLocks noGrp="1"/>
          </p:cNvSpPr>
          <p:nvPr>
            <p:ph type="subTitle" idx="1"/>
          </p:nvPr>
        </p:nvSpPr>
        <p:spPr/>
        <p:txBody>
          <a:bodyPr/>
          <a:lstStyle/>
          <a:p>
            <a:r>
              <a:rPr lang="en-US" dirty="0" smtClean="0"/>
              <a:t>Student’s Name</a:t>
            </a:r>
          </a:p>
          <a:p>
            <a:r>
              <a:rPr lang="en-US" dirty="0" smtClean="0"/>
              <a:t>Institutional Affiliation</a:t>
            </a:r>
            <a:endParaRPr lang="en-US" dirty="0"/>
          </a:p>
        </p:txBody>
      </p:sp>
    </p:spTree>
    <p:extLst>
      <p:ext uri="{BB962C8B-B14F-4D97-AF65-F5344CB8AC3E}">
        <p14:creationId xmlns:p14="http://schemas.microsoft.com/office/powerpoint/2010/main" val="3727453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1"/>
                </a:solidFill>
              </a:rPr>
              <a:t>Ethnic and Phenomenological </a:t>
            </a:r>
            <a:r>
              <a:rPr lang="en-US" b="1" dirty="0" smtClean="0">
                <a:solidFill>
                  <a:schemeClr val="tx1"/>
                </a:solidFill>
              </a:rPr>
              <a:t>Features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77218663"/>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8588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Social Interactions</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76197269"/>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8209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Common Goals</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0127336"/>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4568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Summary </a:t>
            </a:r>
            <a:r>
              <a:rPr lang="en-US" b="1" dirty="0">
                <a:solidFill>
                  <a:schemeClr val="tx1"/>
                </a:solidFill>
              </a:rPr>
              <a:t>of </a:t>
            </a:r>
            <a:r>
              <a:rPr lang="en-US" b="1" dirty="0" smtClean="0">
                <a:solidFill>
                  <a:schemeClr val="tx1"/>
                </a:solidFill>
              </a:rPr>
              <a:t>Community </a:t>
            </a:r>
            <a:r>
              <a:rPr lang="en-US" b="1" dirty="0">
                <a:solidFill>
                  <a:schemeClr val="tx1"/>
                </a:solidFill>
              </a:rPr>
              <a:t>A</a:t>
            </a:r>
            <a:r>
              <a:rPr lang="en-US" b="1" dirty="0" smtClean="0">
                <a:solidFill>
                  <a:schemeClr val="tx1"/>
                </a:solidFill>
              </a:rPr>
              <a:t>ssessment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62714550"/>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0357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Areas of Improvement</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51712166"/>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49342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a:t>
            </a:r>
            <a:r>
              <a:rPr lang="en-US" b="1" dirty="0" smtClean="0"/>
              <a:t>’</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91036345"/>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6409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54326864"/>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0237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References</a:t>
            </a:r>
            <a:endParaRPr lang="en-US" b="1" dirty="0"/>
          </a:p>
        </p:txBody>
      </p:sp>
      <p:sp>
        <p:nvSpPr>
          <p:cNvPr id="3" name="Content Placeholder 2"/>
          <p:cNvSpPr>
            <a:spLocks noGrp="1"/>
          </p:cNvSpPr>
          <p:nvPr>
            <p:ph idx="1"/>
          </p:nvPr>
        </p:nvSpPr>
        <p:spPr/>
        <p:txBody>
          <a:bodyPr>
            <a:normAutofit fontScale="70000" lnSpcReduction="20000"/>
          </a:bodyPr>
          <a:lstStyle/>
          <a:p>
            <a:r>
              <a:rPr lang="en-US" dirty="0" smtClean="0"/>
              <a:t>Flores</a:t>
            </a:r>
            <a:r>
              <a:rPr lang="en-US" dirty="0"/>
              <a:t>, N. M., </a:t>
            </a:r>
            <a:r>
              <a:rPr lang="en-US" dirty="0" err="1"/>
              <a:t>McBrien</a:t>
            </a:r>
            <a:r>
              <a:rPr lang="en-US" dirty="0"/>
              <a:t>, H., Do, V., Kiang, M. V., </a:t>
            </a:r>
            <a:r>
              <a:rPr lang="en-US" dirty="0" err="1"/>
              <a:t>Schlegelmilch</a:t>
            </a:r>
            <a:r>
              <a:rPr lang="en-US" dirty="0"/>
              <a:t>, J., &amp; Casey, J. A. (2022). The 2021 Texas Power Crisis: distribution, duration, and disparities. </a:t>
            </a:r>
            <a:r>
              <a:rPr lang="en-US" i="1" dirty="0"/>
              <a:t>Journal of Exposure Science &amp; Environmental Epidemiology</a:t>
            </a:r>
            <a:r>
              <a:rPr lang="en-US" dirty="0"/>
              <a:t>, 1–11. https://doi.org/10.1038/s41370-022-00462-5</a:t>
            </a:r>
          </a:p>
          <a:p>
            <a:r>
              <a:rPr lang="en-US" dirty="0"/>
              <a:t>Long Parma, D., Schmidt, S., Muñoz, E., &amp; Ramirez, A. G. (2021). Gastric adenocarcinoma burden and late‐stage diagnosis in Latino and non‐Latino populations in the United States and Texas, during 2004–2016: A multilevel analysis. </a:t>
            </a:r>
            <a:r>
              <a:rPr lang="en-US" i="1" dirty="0"/>
              <a:t>Cancer Medicine</a:t>
            </a:r>
            <a:r>
              <a:rPr lang="en-US" dirty="0"/>
              <a:t>, </a:t>
            </a:r>
            <a:r>
              <a:rPr lang="en-US" i="1" dirty="0"/>
              <a:t>10</a:t>
            </a:r>
            <a:r>
              <a:rPr lang="en-US" dirty="0"/>
              <a:t>(18), 6468–6479. https://doi.org/10.1002/cam4.4175</a:t>
            </a:r>
          </a:p>
          <a:p>
            <a:r>
              <a:rPr lang="en-US" dirty="0"/>
              <a:t>Powers, M. A., </a:t>
            </a:r>
            <a:r>
              <a:rPr lang="en-US" dirty="0" err="1"/>
              <a:t>Bardsley</a:t>
            </a:r>
            <a:r>
              <a:rPr lang="en-US" dirty="0"/>
              <a:t>, J. K., Cypress, M., </a:t>
            </a:r>
            <a:r>
              <a:rPr lang="en-US" dirty="0" err="1"/>
              <a:t>Funnell</a:t>
            </a:r>
            <a:r>
              <a:rPr lang="en-US" dirty="0"/>
              <a:t>, M. M., Harms, D., Hess-</a:t>
            </a:r>
            <a:r>
              <a:rPr lang="en-US" dirty="0" err="1"/>
              <a:t>Fischl</a:t>
            </a:r>
            <a:r>
              <a:rPr lang="en-US" dirty="0"/>
              <a:t>, A., Hooks, B., Isaacs, D., Mandel, E. D., </a:t>
            </a:r>
            <a:r>
              <a:rPr lang="en-US" dirty="0" err="1"/>
              <a:t>Maryniuk</a:t>
            </a:r>
            <a:r>
              <a:rPr lang="en-US" dirty="0"/>
              <a:t>, M. D., Norton, A., Rinker, J., </a:t>
            </a:r>
            <a:r>
              <a:rPr lang="en-US" dirty="0" err="1"/>
              <a:t>Siminerio</a:t>
            </a:r>
            <a:r>
              <a:rPr lang="en-US" dirty="0"/>
              <a:t>, L. M., &amp; </a:t>
            </a:r>
            <a:r>
              <a:rPr lang="en-US" dirty="0" err="1"/>
              <a:t>Uelmen</a:t>
            </a:r>
            <a:r>
              <a:rPr lang="en-US" dirty="0"/>
              <a:t>, S. (2020). Diabetes Self-management Education and Support in Adults With Type 2 Diabetes: A Consensus Report of the American Diabetes Association, the Association of Diabetes Care and Education Specialists, the Academy of Nutrition and Dietetics, the American Academy of Family Physicians, the American Academy of PAs, the American Association of Nurse Practitioners, and the American Pharmacists Association. </a:t>
            </a:r>
            <a:r>
              <a:rPr lang="en-US" i="1" dirty="0"/>
              <a:t>Diabetes Care</a:t>
            </a:r>
            <a:r>
              <a:rPr lang="en-US" dirty="0"/>
              <a:t>, </a:t>
            </a:r>
            <a:r>
              <a:rPr lang="en-US" i="1" dirty="0"/>
              <a:t>43</a:t>
            </a:r>
            <a:r>
              <a:rPr lang="en-US" dirty="0"/>
              <a:t>(7), dci200023. https://</a:t>
            </a:r>
            <a:r>
              <a:rPr lang="en-US" dirty="0" smtClean="0"/>
              <a:t>doi.org/10.2337/dci20-0023</a:t>
            </a:r>
            <a:endParaRPr lang="en-US" dirty="0"/>
          </a:p>
        </p:txBody>
      </p:sp>
    </p:spTree>
    <p:extLst>
      <p:ext uri="{BB962C8B-B14F-4D97-AF65-F5344CB8AC3E}">
        <p14:creationId xmlns:p14="http://schemas.microsoft.com/office/powerpoint/2010/main" val="4078462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a:t>
            </a:r>
            <a:r>
              <a:rPr lang="en-US" b="1" dirty="0" smtClean="0"/>
              <a:t>’</a:t>
            </a:r>
            <a:endParaRPr lang="en-US" b="1" dirty="0"/>
          </a:p>
        </p:txBody>
      </p:sp>
      <p:sp>
        <p:nvSpPr>
          <p:cNvPr id="3" name="Content Placeholder 2"/>
          <p:cNvSpPr>
            <a:spLocks noGrp="1"/>
          </p:cNvSpPr>
          <p:nvPr>
            <p:ph idx="1"/>
          </p:nvPr>
        </p:nvSpPr>
        <p:spPr/>
        <p:txBody>
          <a:bodyPr>
            <a:normAutofit fontScale="92500"/>
          </a:bodyPr>
          <a:lstStyle/>
          <a:p>
            <a:r>
              <a:rPr lang="en-US" dirty="0" err="1"/>
              <a:t>Sheladia</a:t>
            </a:r>
            <a:r>
              <a:rPr lang="en-US" dirty="0"/>
              <a:t>, S., &amp; Reddy, P. H. (2021). Age-Related Chronic Diseases and Alzheimer’s Disease in Texas: A Hispanic Focused Study. </a:t>
            </a:r>
            <a:r>
              <a:rPr lang="en-US" i="1" dirty="0"/>
              <a:t>Journal of Alzheimer’s Disease Reports</a:t>
            </a:r>
            <a:r>
              <a:rPr lang="en-US" dirty="0"/>
              <a:t>, </a:t>
            </a:r>
            <a:r>
              <a:rPr lang="en-US" i="1" dirty="0"/>
              <a:t>5</a:t>
            </a:r>
            <a:r>
              <a:rPr lang="en-US" dirty="0"/>
              <a:t>(1), 121–133. https://doi.org/10.3233/adr-200277</a:t>
            </a:r>
          </a:p>
          <a:p>
            <a:r>
              <a:rPr lang="en-US" dirty="0" err="1"/>
              <a:t>Xie</a:t>
            </a:r>
            <a:r>
              <a:rPr lang="en-US" dirty="0"/>
              <a:t>, Z., Liu, K., Or, C., Chen, J., Yan, M., &amp; Wang, H. (2020). An examination of the socio-demographic correlates of patient adherence to self-management behaviors and the mediating roles of health attitudes and self-efficacy among patients with coexisting type 2 diabetes and hypertension. </a:t>
            </a:r>
            <a:r>
              <a:rPr lang="en-US" i="1" dirty="0"/>
              <a:t>BMC Public Health</a:t>
            </a:r>
            <a:r>
              <a:rPr lang="en-US" dirty="0"/>
              <a:t>, </a:t>
            </a:r>
            <a:r>
              <a:rPr lang="en-US" i="1" dirty="0"/>
              <a:t>20</a:t>
            </a:r>
            <a:r>
              <a:rPr lang="en-US" dirty="0"/>
              <a:t>(1). https://doi.org/10.1186/s12889-020-09274-4</a:t>
            </a:r>
          </a:p>
          <a:p>
            <a:endParaRPr lang="en-US" dirty="0"/>
          </a:p>
        </p:txBody>
      </p:sp>
    </p:spTree>
    <p:extLst>
      <p:ext uri="{BB962C8B-B14F-4D97-AF65-F5344CB8AC3E}">
        <p14:creationId xmlns:p14="http://schemas.microsoft.com/office/powerpoint/2010/main" val="336508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Interview Questions</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25903170"/>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0453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Responses</a:t>
            </a:r>
            <a:endParaRPr lang="en-US"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00018152"/>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9248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Challenges Identified</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20373746"/>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3514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1"/>
                </a:solidFill>
              </a:rPr>
              <a:t>The </a:t>
            </a:r>
            <a:r>
              <a:rPr lang="en-US" b="1" dirty="0" smtClean="0">
                <a:solidFill>
                  <a:schemeClr val="tx1"/>
                </a:solidFill>
              </a:rPr>
              <a:t>People </a:t>
            </a:r>
            <a:r>
              <a:rPr lang="en-US" b="1" dirty="0">
                <a:solidFill>
                  <a:schemeClr val="tx1"/>
                </a:solidFill>
              </a:rPr>
              <a:t>and </a:t>
            </a:r>
            <a:r>
              <a:rPr lang="en-US" b="1" dirty="0" smtClean="0">
                <a:solidFill>
                  <a:schemeClr val="tx1"/>
                </a:solidFill>
              </a:rPr>
              <a:t>Geographic Features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32232736"/>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89832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a:t>
            </a:r>
            <a:r>
              <a:rPr lang="en-US" b="1" dirty="0" smtClean="0"/>
              <a:t>’</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78453181"/>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55770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Geopolitical Features</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32245646"/>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1419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1"/>
                </a:solidFill>
              </a:rPr>
              <a:t>Financial </a:t>
            </a:r>
            <a:r>
              <a:rPr lang="en-US" b="1" dirty="0"/>
              <a:t>Features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91694321"/>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5870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Educational </a:t>
            </a:r>
            <a:r>
              <a:rPr lang="en-US" b="1" dirty="0"/>
              <a:t>Features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5365953"/>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30959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33</TotalTime>
  <Words>3363</Words>
  <Application>Microsoft Office PowerPoint</Application>
  <PresentationFormat>Widescreen</PresentationFormat>
  <Paragraphs>153</Paragraphs>
  <Slides>18</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Garamond</vt:lpstr>
      <vt:lpstr>Organic</vt:lpstr>
      <vt:lpstr>Community Assessment</vt:lpstr>
      <vt:lpstr>Interview Questions</vt:lpstr>
      <vt:lpstr>Responses</vt:lpstr>
      <vt:lpstr>Challenges Identified</vt:lpstr>
      <vt:lpstr>The People and Geographic Features</vt:lpstr>
      <vt:lpstr>Cont’</vt:lpstr>
      <vt:lpstr>Geopolitical Features</vt:lpstr>
      <vt:lpstr>Financial Features</vt:lpstr>
      <vt:lpstr>Educational Features</vt:lpstr>
      <vt:lpstr>Ethnic and Phenomenological Features</vt:lpstr>
      <vt:lpstr>Social Interactions</vt:lpstr>
      <vt:lpstr>Common Goals</vt:lpstr>
      <vt:lpstr>Summary of Community Assessment</vt:lpstr>
      <vt:lpstr>Areas of Improvement</vt:lpstr>
      <vt:lpstr>Cont’</vt:lpstr>
      <vt:lpstr>Conclusion</vt:lpstr>
      <vt:lpstr>References</vt:lpstr>
      <vt:lpstr>Cont’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6</cp:revision>
  <dcterms:created xsi:type="dcterms:W3CDTF">2023-03-04T12:18:56Z</dcterms:created>
  <dcterms:modified xsi:type="dcterms:W3CDTF">2023-03-04T12:52:32Z</dcterms:modified>
</cp:coreProperties>
</file>