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63" r:id="rId5"/>
    <p:sldId id="258" r:id="rId6"/>
    <p:sldId id="260" r:id="rId7"/>
    <p:sldId id="266" r:id="rId8"/>
    <p:sldId id="261" r:id="rId9"/>
    <p:sldId id="262" r:id="rId10"/>
    <p:sldId id="267" r:id="rId11"/>
    <p:sldId id="268" r:id="rId12"/>
    <p:sldId id="269" r:id="rId13"/>
    <p:sldId id="264" r:id="rId14"/>
    <p:sldId id="271" r:id="rId15"/>
    <p:sldId id="265" r:id="rId16"/>
    <p:sldId id="270" r:id="rId17"/>
    <p:sldId id="272" r:id="rId18"/>
    <p:sldId id="273" r:id="rId19"/>
    <p:sldId id="275" r:id="rId20"/>
    <p:sldId id="279" r:id="rId21"/>
    <p:sldId id="288" r:id="rId22"/>
    <p:sldId id="274" r:id="rId23"/>
    <p:sldId id="259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trb/NP40z/2s5OIiJ0sxg==" hashData="z7u4POuGPaH4JcnD1RnTPJ4VImWH2z1ek3NVwiHg37WNQweLXvHuMeepHByZvpOT5FMhB8M5HtQo3409Pyz5Q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2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4F45-AE7E-51E2-C618-73635391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647"/>
            <a:ext cx="9144000" cy="2387600"/>
          </a:xfrm>
        </p:spPr>
        <p:txBody>
          <a:bodyPr anchor="b"/>
          <a:lstStyle>
            <a:lvl1pPr algn="ctr">
              <a:defRPr sz="6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5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4F45-AE7E-51E2-C618-73635391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8779"/>
            <a:ext cx="9144000" cy="860441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18091-1783-52F3-D8BA-FC649F73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D6E57-020E-1210-48C8-FAD456F8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388039-ED9C-7C99-F0E6-E416F9D06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C36D00-EB65-D372-28EE-C1CD7ED62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785506-B09E-2073-2619-A9DBACC84FA7}"/>
              </a:ext>
            </a:extLst>
          </p:cNvPr>
          <p:cNvGrpSpPr/>
          <p:nvPr/>
        </p:nvGrpSpPr>
        <p:grpSpPr>
          <a:xfrm>
            <a:off x="306982" y="604230"/>
            <a:ext cx="492974" cy="728072"/>
            <a:chOff x="388769" y="608776"/>
            <a:chExt cx="382553" cy="728072"/>
          </a:xfrm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D289F9D6-C432-E889-361F-53CB3178B875}"/>
                </a:ext>
              </a:extLst>
            </p:cNvPr>
            <p:cNvSpPr/>
            <p:nvPr userDrawn="1"/>
          </p:nvSpPr>
          <p:spPr>
            <a:xfrm>
              <a:off x="475574" y="705911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652AB069-225C-4A2B-8B0F-F94636CB7999}"/>
                </a:ext>
              </a:extLst>
            </p:cNvPr>
            <p:cNvSpPr/>
            <p:nvPr userDrawn="1"/>
          </p:nvSpPr>
          <p:spPr>
            <a:xfrm>
              <a:off x="388769" y="60877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853C948F-669E-B7C2-9883-C18CE3BD0A0A}"/>
                </a:ext>
              </a:extLst>
            </p:cNvPr>
            <p:cNvSpPr/>
            <p:nvPr userDrawn="1"/>
          </p:nvSpPr>
          <p:spPr>
            <a:xfrm>
              <a:off x="562379" y="80304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5AC52C-A34F-1DB4-CD2A-A3BC4CE55E36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86FED2-D09F-B846-C125-81C16EEA8FB4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820D98-10BD-816A-9B6A-3259FA0932B4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2E8289E-4787-A61F-CD2E-DF7C77F3512A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13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7EC32-CC15-6574-40DB-98852075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C1086-79F9-7DC1-C040-B4B271C60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7C680-8452-BD8D-1325-A0FCE9D8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3E6B7C-DC79-8B52-3C5C-EAE7704686E9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A320848-9472-F76D-3E36-2D1492F47DFA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AFBFD1-A55F-BF96-502F-537FA341D921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38076D-7FBD-4D4E-76C3-18FE405C88D2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C75327B-6780-00F4-D93F-1249E697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00845A-8741-F371-6C19-8807E381F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AAF5A19-FA83-04F7-8E33-3CCB161AA5F9}"/>
              </a:ext>
            </a:extLst>
          </p:cNvPr>
          <p:cNvGrpSpPr/>
          <p:nvPr/>
        </p:nvGrpSpPr>
        <p:grpSpPr>
          <a:xfrm>
            <a:off x="306982" y="604230"/>
            <a:ext cx="492974" cy="728072"/>
            <a:chOff x="388769" y="608776"/>
            <a:chExt cx="382553" cy="728072"/>
          </a:xfrm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08B69A81-A66B-6653-8748-654DDAB78245}"/>
                </a:ext>
              </a:extLst>
            </p:cNvPr>
            <p:cNvSpPr/>
            <p:nvPr userDrawn="1"/>
          </p:nvSpPr>
          <p:spPr>
            <a:xfrm>
              <a:off x="475574" y="705911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F21EF08F-4A26-E31F-FB4D-9A7724ECF746}"/>
                </a:ext>
              </a:extLst>
            </p:cNvPr>
            <p:cNvSpPr/>
            <p:nvPr userDrawn="1"/>
          </p:nvSpPr>
          <p:spPr>
            <a:xfrm>
              <a:off x="388769" y="60877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23E379D3-65CB-764E-6656-37400A8565B5}"/>
                </a:ext>
              </a:extLst>
            </p:cNvPr>
            <p:cNvSpPr/>
            <p:nvPr userDrawn="1"/>
          </p:nvSpPr>
          <p:spPr>
            <a:xfrm>
              <a:off x="562379" y="80304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4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6F46-9922-0C27-BC78-89582562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E2A77-D311-DE1C-69F9-CA44B365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3640"/>
          </a:xfrm>
        </p:spPr>
        <p:txBody>
          <a:bodyPr anchor="b"/>
          <a:lstStyle>
            <a:lvl1pPr marL="0" indent="0" algn="l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6ADCB-A52A-DA3B-073B-A72AEA48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786"/>
            <a:ext cx="5157787" cy="4039877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41DDB-A922-7C1B-4BC9-9194A2CB4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8623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A1F90-3094-574C-DB06-F52A99B77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786"/>
            <a:ext cx="5183188" cy="4039877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802193-5D10-1B39-8FC5-4D4C1725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475A3A-2816-57D8-F45C-3166EFED0DED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91A367-5437-D7BA-1712-9CBCFC3AC12B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5CB734-285D-6D2E-D531-A4898FC4E249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4CDBF54-439C-B3C4-CE23-C6E80648AFE8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94EA0E3B-E87D-6B82-E3C9-77435CF16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17D86BF-8E57-73B0-52DF-9BC0149413E6}"/>
              </a:ext>
            </a:extLst>
          </p:cNvPr>
          <p:cNvGrpSpPr/>
          <p:nvPr/>
        </p:nvGrpSpPr>
        <p:grpSpPr>
          <a:xfrm>
            <a:off x="306982" y="604230"/>
            <a:ext cx="492974" cy="728072"/>
            <a:chOff x="388769" y="608776"/>
            <a:chExt cx="382553" cy="728072"/>
          </a:xfrm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EBF7377-7091-88C4-30FC-10C617F6FCAC}"/>
                </a:ext>
              </a:extLst>
            </p:cNvPr>
            <p:cNvSpPr/>
            <p:nvPr userDrawn="1"/>
          </p:nvSpPr>
          <p:spPr>
            <a:xfrm>
              <a:off x="475574" y="705911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AD13BA30-F5BE-6A51-A97D-14F70C48694A}"/>
                </a:ext>
              </a:extLst>
            </p:cNvPr>
            <p:cNvSpPr/>
            <p:nvPr userDrawn="1"/>
          </p:nvSpPr>
          <p:spPr>
            <a:xfrm>
              <a:off x="388769" y="60877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D1239C0E-7267-114C-E924-06F32F017915}"/>
                </a:ext>
              </a:extLst>
            </p:cNvPr>
            <p:cNvSpPr/>
            <p:nvPr userDrawn="1"/>
          </p:nvSpPr>
          <p:spPr>
            <a:xfrm>
              <a:off x="562379" y="80304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7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DD87A4-43E8-158A-C0B7-A12F7D307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C6F20D2-F3B2-118B-5FD1-7ED03CFE58EF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C0A208-C122-4BED-739D-72DE64E6D2E9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1E5503-1DCA-62C5-0181-A71E0362E10C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6659DF-8A56-5F7B-B0DF-C5078C077393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D0A3455-1B99-EB33-253F-AEA8FAFA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962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734A-56BA-672D-3735-DBCCF24E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BD4FB-F575-33FF-7F8C-2E5CF6E64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5122-98BA-4C8E-53A1-635BEE7A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212-7015-444E-AD4F-D610513D6309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F9663-2581-F2F0-590F-C3D30E0B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B360D-12DB-76DB-BC2E-FB83541F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DB84-8798-4026-8EEB-6EE8BE0B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B850B-7E1C-FE24-62F4-2877D0E7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CE7DD-210F-14CA-5982-DAE44EDC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647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76212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retlivesofdata.com/raft/#hom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D492A-0732-54AE-8BA7-2E663BA1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2330"/>
            <a:ext cx="9144000" cy="2387600"/>
          </a:xfrm>
        </p:spPr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分布式共识算法</a:t>
            </a:r>
          </a:p>
        </p:txBody>
      </p:sp>
    </p:spTree>
    <p:extLst>
      <p:ext uri="{BB962C8B-B14F-4D97-AF65-F5344CB8AC3E}">
        <p14:creationId xmlns:p14="http://schemas.microsoft.com/office/powerpoint/2010/main" val="24409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0C1ED-36AB-918F-0B31-16F4DA74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日志复制</a:t>
            </a:r>
            <a:r>
              <a:rPr lang="en-US" altLang="zh-CN" dirty="0"/>
              <a:t>--</a:t>
            </a:r>
            <a:r>
              <a:rPr lang="en-US" altLang="zh-CN" dirty="0" err="1"/>
              <a:t>AppendEntries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91A69-1D82-6492-D1C4-14BE2878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实际中，</a:t>
            </a:r>
            <a:r>
              <a:rPr lang="en-US" altLang="zh-CN" dirty="0"/>
              <a:t>Leader</a:t>
            </a:r>
            <a:r>
              <a:rPr lang="zh-CN" altLang="en-US" dirty="0"/>
              <a:t>并不是收到</a:t>
            </a:r>
            <a:r>
              <a:rPr lang="en-US" altLang="zh-CN" dirty="0"/>
              <a:t>Client</a:t>
            </a:r>
            <a:r>
              <a:rPr lang="zh-CN" altLang="en-US" dirty="0"/>
              <a:t>的一条日志就立即广播给</a:t>
            </a:r>
            <a:r>
              <a:rPr lang="en-US" altLang="zh-CN" dirty="0"/>
              <a:t>Follower</a:t>
            </a:r>
            <a:r>
              <a:rPr lang="zh-CN" altLang="en-US" dirty="0"/>
              <a:t>，而是先写入本地，然后周期性地向</a:t>
            </a:r>
            <a:r>
              <a:rPr lang="en-US" altLang="zh-CN" dirty="0"/>
              <a:t>Follower</a:t>
            </a:r>
            <a:r>
              <a:rPr lang="zh-CN" altLang="en-US" dirty="0"/>
              <a:t>发送这段时间积攒的日志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76212"/>
                </a:solidFill>
              </a:rPr>
              <a:t>一次</a:t>
            </a:r>
            <a:r>
              <a:rPr lang="en-US" altLang="zh-CN" dirty="0">
                <a:solidFill>
                  <a:srgbClr val="F76212"/>
                </a:solidFill>
              </a:rPr>
              <a:t>AE(</a:t>
            </a:r>
            <a:r>
              <a:rPr lang="en-US" altLang="zh-CN" dirty="0" err="1">
                <a:solidFill>
                  <a:srgbClr val="F76212"/>
                </a:solidFill>
              </a:rPr>
              <a:t>AppendEntries</a:t>
            </a:r>
            <a:r>
              <a:rPr lang="en-US" altLang="zh-CN" dirty="0">
                <a:solidFill>
                  <a:srgbClr val="F76212"/>
                </a:solidFill>
              </a:rPr>
              <a:t>)</a:t>
            </a:r>
            <a:r>
              <a:rPr lang="zh-CN" altLang="en-US" dirty="0">
                <a:solidFill>
                  <a:srgbClr val="F76212"/>
                </a:solidFill>
              </a:rPr>
              <a:t>请求，日志条数有上限限制</a:t>
            </a:r>
            <a:r>
              <a:rPr lang="zh-CN" altLang="en-US" dirty="0"/>
              <a:t>，网络传输的数据量不能太大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一个周期内即使</a:t>
            </a:r>
            <a:r>
              <a:rPr lang="en-US" altLang="zh-CN" dirty="0"/>
              <a:t>Leader</a:t>
            </a:r>
            <a:r>
              <a:rPr lang="zh-CN" altLang="en-US" dirty="0"/>
              <a:t>没收到新日志，它也会向</a:t>
            </a:r>
            <a:r>
              <a:rPr lang="en-US" altLang="zh-CN" dirty="0"/>
              <a:t>Follower</a:t>
            </a:r>
            <a:r>
              <a:rPr lang="zh-CN" altLang="en-US" dirty="0"/>
              <a:t>发送空的</a:t>
            </a:r>
            <a:r>
              <a:rPr lang="en-US" altLang="zh-CN" dirty="0" err="1"/>
              <a:t>AppendEntries</a:t>
            </a:r>
            <a:r>
              <a:rPr lang="zh-CN" altLang="en-US" dirty="0"/>
              <a:t>请求（单纯的心跳），以维护自己的</a:t>
            </a:r>
            <a:r>
              <a:rPr lang="en-US" altLang="zh-CN" dirty="0"/>
              <a:t>Leader</a:t>
            </a:r>
            <a:r>
              <a:rPr lang="zh-CN" altLang="en-US" dirty="0"/>
              <a:t>地位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Leader</a:t>
            </a:r>
            <a:r>
              <a:rPr lang="zh-CN" altLang="en-US" dirty="0"/>
              <a:t>会维护各个</a:t>
            </a:r>
            <a:r>
              <a:rPr lang="en-US" altLang="zh-CN" dirty="0"/>
              <a:t>Follower</a:t>
            </a:r>
            <a:r>
              <a:rPr lang="zh-CN" altLang="en-US" dirty="0"/>
              <a:t>的</a:t>
            </a:r>
            <a:r>
              <a:rPr lang="en-US" altLang="zh-CN" dirty="0" err="1"/>
              <a:t>prevLogIndex</a:t>
            </a:r>
            <a:r>
              <a:rPr lang="zh-CN" altLang="en-US" dirty="0"/>
              <a:t>（即上一次接收到哪条日志了），并把自己的</a:t>
            </a:r>
            <a:r>
              <a:rPr lang="en-US" altLang="zh-CN" dirty="0" err="1"/>
              <a:t>CommitIndex</a:t>
            </a:r>
            <a:r>
              <a:rPr lang="zh-CN" altLang="en-US" dirty="0"/>
              <a:t>也发给</a:t>
            </a:r>
            <a:r>
              <a:rPr lang="en-US" altLang="zh-CN" dirty="0"/>
              <a:t>Follower</a:t>
            </a:r>
            <a:r>
              <a:rPr lang="zh-CN" altLang="en-US" dirty="0"/>
              <a:t>；</a:t>
            </a:r>
            <a:r>
              <a:rPr lang="en-US" altLang="zh-CN" dirty="0"/>
              <a:t> Follower</a:t>
            </a:r>
            <a:r>
              <a:rPr lang="zh-CN" altLang="en-US" dirty="0"/>
              <a:t>用</a:t>
            </a:r>
            <a:r>
              <a:rPr lang="en-US" altLang="zh-CN" dirty="0"/>
              <a:t>Leader</a:t>
            </a:r>
            <a:r>
              <a:rPr lang="zh-CN" altLang="en-US" dirty="0"/>
              <a:t>的</a:t>
            </a:r>
            <a:r>
              <a:rPr lang="en-US" altLang="zh-CN" dirty="0" err="1"/>
              <a:t>CommitIndex</a:t>
            </a:r>
            <a:r>
              <a:rPr lang="zh-CN" altLang="en-US" dirty="0"/>
              <a:t>更新自己的</a:t>
            </a:r>
            <a:r>
              <a:rPr lang="en-US" altLang="zh-CN" dirty="0" err="1"/>
              <a:t>CommitIndex</a:t>
            </a:r>
            <a:r>
              <a:rPr lang="zh-CN" altLang="en-US" dirty="0"/>
              <a:t>，并向</a:t>
            </a:r>
            <a:r>
              <a:rPr lang="en-US" altLang="zh-CN" dirty="0"/>
              <a:t>Leader</a:t>
            </a:r>
            <a:r>
              <a:rPr lang="zh-CN" altLang="en-US" dirty="0"/>
              <a:t>返回自己最后一条日志的</a:t>
            </a:r>
            <a:r>
              <a:rPr lang="en-US" altLang="zh-CN" dirty="0"/>
              <a:t>index</a:t>
            </a:r>
            <a:r>
              <a:rPr lang="zh-CN" altLang="en-US" dirty="0"/>
              <a:t>（即</a:t>
            </a:r>
            <a:r>
              <a:rPr lang="en-US" altLang="zh-CN" dirty="0"/>
              <a:t>Follower</a:t>
            </a:r>
            <a:r>
              <a:rPr lang="zh-CN" altLang="en-US" dirty="0"/>
              <a:t>的</a:t>
            </a:r>
            <a:r>
              <a:rPr lang="en-US" altLang="zh-CN" dirty="0" err="1"/>
              <a:t>lastLogIndex</a:t>
            </a:r>
            <a:r>
              <a:rPr lang="zh-CN" altLang="en-US" dirty="0"/>
              <a:t>对应</a:t>
            </a:r>
            <a:r>
              <a:rPr lang="en-US" altLang="zh-CN" dirty="0"/>
              <a:t>Leader</a:t>
            </a:r>
            <a:r>
              <a:rPr lang="zh-CN" altLang="en-US" dirty="0"/>
              <a:t>那边的</a:t>
            </a:r>
            <a:r>
              <a:rPr lang="en-US" altLang="zh-CN" dirty="0" err="1"/>
              <a:t>prevLogIndex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Leader</a:t>
            </a:r>
            <a:r>
              <a:rPr lang="zh-CN" altLang="en-US" dirty="0"/>
              <a:t>根据各</a:t>
            </a:r>
            <a:r>
              <a:rPr lang="en-US" altLang="zh-CN" dirty="0"/>
              <a:t>Follower</a:t>
            </a:r>
            <a:r>
              <a:rPr lang="zh-CN" altLang="en-US" dirty="0"/>
              <a:t>返回的</a:t>
            </a:r>
            <a:r>
              <a:rPr lang="en-US" altLang="zh-CN" dirty="0" err="1"/>
              <a:t>lastLogIndex</a:t>
            </a:r>
            <a:r>
              <a:rPr lang="zh-CN" altLang="en-US" dirty="0"/>
              <a:t>，统计大多数</a:t>
            </a:r>
            <a:r>
              <a:rPr lang="en-US" altLang="zh-CN" dirty="0"/>
              <a:t>(</a:t>
            </a:r>
            <a:r>
              <a:rPr lang="zh-CN" altLang="en-US" dirty="0"/>
              <a:t>过半</a:t>
            </a:r>
            <a:r>
              <a:rPr lang="en-US" altLang="zh-CN" dirty="0"/>
              <a:t>)</a:t>
            </a:r>
            <a:r>
              <a:rPr lang="zh-CN" altLang="en-US" dirty="0"/>
              <a:t>的节点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Leader</a:t>
            </a:r>
            <a:r>
              <a:rPr lang="zh-CN" altLang="en-US" dirty="0"/>
              <a:t>自己</a:t>
            </a:r>
            <a:r>
              <a:rPr lang="en-US" altLang="zh-CN" dirty="0"/>
              <a:t>)</a:t>
            </a:r>
            <a:r>
              <a:rPr lang="zh-CN" altLang="en-US" dirty="0"/>
              <a:t>接收到了哪条日志，以此来更新自己的</a:t>
            </a:r>
            <a:r>
              <a:rPr lang="en-US" altLang="zh-CN" dirty="0" err="1"/>
              <a:t>CommitIndex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6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C31D1-9341-4B48-A6B8-C1A7640D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日志复制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FF97C2-E8C0-FBB7-31A6-3A67D06A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22190"/>
              </p:ext>
            </p:extLst>
          </p:nvPr>
        </p:nvGraphicFramePr>
        <p:xfrm>
          <a:off x="2745146" y="2652935"/>
          <a:ext cx="23685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>
                  <a:extLst>
                    <a:ext uri="{9D8B030D-6E8A-4147-A177-3AD203B41FA5}">
                      <a16:colId xmlns:a16="http://schemas.microsoft.com/office/drawing/2014/main" val="243841545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694229803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0266789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386860279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2750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281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37830AB-4271-B978-4548-6D0B1A1B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54816"/>
              </p:ext>
            </p:extLst>
          </p:nvPr>
        </p:nvGraphicFramePr>
        <p:xfrm>
          <a:off x="7644173" y="2652935"/>
          <a:ext cx="14211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>
                  <a:extLst>
                    <a:ext uri="{9D8B030D-6E8A-4147-A177-3AD203B41FA5}">
                      <a16:colId xmlns:a16="http://schemas.microsoft.com/office/drawing/2014/main" val="243841545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694229803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0266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281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9444F0-1260-2EB8-3B4C-EC0E2357B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39343"/>
              </p:ext>
            </p:extLst>
          </p:nvPr>
        </p:nvGraphicFramePr>
        <p:xfrm>
          <a:off x="4166276" y="2652935"/>
          <a:ext cx="947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>
                  <a:extLst>
                    <a:ext uri="{9D8B030D-6E8A-4147-A177-3AD203B41FA5}">
                      <a16:colId xmlns:a16="http://schemas.microsoft.com/office/drawing/2014/main" val="386860279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2750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2814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254DEEC-E9F9-D5A7-BE20-33B0C907F167}"/>
              </a:ext>
            </a:extLst>
          </p:cNvPr>
          <p:cNvSpPr txBox="1"/>
          <p:nvPr/>
        </p:nvSpPr>
        <p:spPr>
          <a:xfrm>
            <a:off x="2745146" y="265444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9ABF9E-2A50-9E19-AE1F-A3CD1155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44546"/>
              </p:ext>
            </p:extLst>
          </p:nvPr>
        </p:nvGraphicFramePr>
        <p:xfrm>
          <a:off x="2745146" y="4614471"/>
          <a:ext cx="23685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>
                  <a:extLst>
                    <a:ext uri="{9D8B030D-6E8A-4147-A177-3AD203B41FA5}">
                      <a16:colId xmlns:a16="http://schemas.microsoft.com/office/drawing/2014/main" val="243841545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694229803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0266789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386860279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2750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8143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28B72F-A92D-0E0D-0085-8D6378EFFD53}"/>
              </a:ext>
            </a:extLst>
          </p:cNvPr>
          <p:cNvCxnSpPr>
            <a:cxnSpLocks/>
          </p:cNvCxnSpPr>
          <p:nvPr/>
        </p:nvCxnSpPr>
        <p:spPr>
          <a:xfrm flipH="1">
            <a:off x="4866968" y="3023775"/>
            <a:ext cx="4896464" cy="15906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77D7F0E-B78B-89F5-627D-1E34A4A5A5A4}"/>
              </a:ext>
            </a:extLst>
          </p:cNvPr>
          <p:cNvSpPr txBox="1"/>
          <p:nvPr/>
        </p:nvSpPr>
        <p:spPr>
          <a:xfrm>
            <a:off x="4212835" y="461597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EB74BDA-D4A3-0C72-291A-C6021BE2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8493"/>
              </p:ext>
            </p:extLst>
          </p:nvPr>
        </p:nvGraphicFramePr>
        <p:xfrm>
          <a:off x="7644173" y="4614471"/>
          <a:ext cx="23685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>
                  <a:extLst>
                    <a:ext uri="{9D8B030D-6E8A-4147-A177-3AD203B41FA5}">
                      <a16:colId xmlns:a16="http://schemas.microsoft.com/office/drawing/2014/main" val="243841545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694229803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0266789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386860279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2750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814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5F60EB-1927-A936-6C74-3D1FDFD5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28848"/>
              </p:ext>
            </p:extLst>
          </p:nvPr>
        </p:nvGraphicFramePr>
        <p:xfrm>
          <a:off x="5108958" y="4614471"/>
          <a:ext cx="947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>
                  <a:extLst>
                    <a:ext uri="{9D8B030D-6E8A-4147-A177-3AD203B41FA5}">
                      <a16:colId xmlns:a16="http://schemas.microsoft.com/office/drawing/2014/main" val="386860279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132750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2814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C417C7C-49EE-E2DB-3F1F-002367378BC6}"/>
              </a:ext>
            </a:extLst>
          </p:cNvPr>
          <p:cNvSpPr txBox="1"/>
          <p:nvPr/>
        </p:nvSpPr>
        <p:spPr>
          <a:xfrm>
            <a:off x="3270205" y="1782407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Permanent Marker" panose="02000000000000000000" pitchFamily="2" charset="0"/>
                <a:ea typeface="Permanent Marker" panose="02000000000000000000" pitchFamily="2" charset="0"/>
              </a:rPr>
              <a:t>Leader</a:t>
            </a:r>
            <a:endParaRPr lang="zh-CN" altLang="en-US" dirty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0BB70E-F5C5-2327-31C2-A13DA6DAD16F}"/>
              </a:ext>
            </a:extLst>
          </p:cNvPr>
          <p:cNvSpPr txBox="1"/>
          <p:nvPr/>
        </p:nvSpPr>
        <p:spPr>
          <a:xfrm>
            <a:off x="8157677" y="1782406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Permanent Marker" panose="02000000000000000000" pitchFamily="2" charset="0"/>
                <a:ea typeface="Permanent Marker" panose="02000000000000000000" pitchFamily="2" charset="0"/>
              </a:rPr>
              <a:t>Follower</a:t>
            </a:r>
            <a:endParaRPr lang="zh-CN" altLang="en-US" dirty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56FA5B-D6EE-36B2-FE44-FDB4A2536059}"/>
              </a:ext>
            </a:extLst>
          </p:cNvPr>
          <p:cNvSpPr txBox="1"/>
          <p:nvPr/>
        </p:nvSpPr>
        <p:spPr>
          <a:xfrm>
            <a:off x="838200" y="265444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心跳周期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3CE8E5-7489-0C5F-71E3-9AE89F99812D}"/>
              </a:ext>
            </a:extLst>
          </p:cNvPr>
          <p:cNvSpPr txBox="1"/>
          <p:nvPr/>
        </p:nvSpPr>
        <p:spPr>
          <a:xfrm>
            <a:off x="838200" y="461597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心跳周期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56F94-61D4-153F-AAD6-619AF8507EAA}"/>
              </a:ext>
            </a:extLst>
          </p:cNvPr>
          <p:cNvSpPr txBox="1"/>
          <p:nvPr/>
        </p:nvSpPr>
        <p:spPr>
          <a:xfrm>
            <a:off x="2504290" y="5835835"/>
            <a:ext cx="826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CI: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CommitIndex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LI: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LastLogIndex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PI: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PrevLogIndex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C 1.25E-6 -0.03495 0.04479 -0.06204 0.09948 -0.06204 C 0.15573 -0.06204 0.20078 -0.03495 0.20078 1.11111E-6 C 0.20078 0.03495 0.24583 0.06204 0.30208 0.06204 C 0.35677 0.06204 0.40182 0.03495 0.40182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C 4.58333E-6 -0.03495 0.04518 -0.06204 0.10013 -0.06204 C 0.15677 -0.06204 0.20208 -0.03495 0.20208 1.11111E-6 C 0.20208 0.03495 0.24739 0.06204 0.30403 0.06204 C 0.35898 0.06204 0.40429 0.03495 0.40429 1.1111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C -2.5E-6 -0.03496 0.04492 -0.06204 0.09961 -0.06204 C 0.15586 -0.06204 0.20091 -0.03496 0.20091 1.48148E-6 C 0.20091 0.03495 0.24584 0.06204 0.30209 0.06204 C 0.35677 0.06204 0.40183 0.03495 0.40183 1.48148E-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F39F-A7BC-920A-8A24-7BF05B9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Leader</a:t>
            </a:r>
            <a:r>
              <a:rPr lang="zh-CN" altLang="en-US" dirty="0"/>
              <a:t>更新</a:t>
            </a:r>
            <a:r>
              <a:rPr lang="en-US" altLang="zh-CN" dirty="0" err="1"/>
              <a:t>CommitIndex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9B323-9365-3B1E-E5FB-F4F911E8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09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Leader</a:t>
            </a:r>
            <a:r>
              <a:rPr lang="zh-CN" altLang="en-US" dirty="0"/>
              <a:t>每收到一个</a:t>
            </a:r>
            <a:r>
              <a:rPr lang="en-US" altLang="zh-CN" dirty="0"/>
              <a:t>AE</a:t>
            </a:r>
            <a:r>
              <a:rPr lang="zh-CN" altLang="en-US" dirty="0"/>
              <a:t>响应，都要重新计算</a:t>
            </a:r>
            <a:r>
              <a:rPr lang="en-US" altLang="zh-CN" dirty="0" err="1"/>
              <a:t>CommitIndex</a:t>
            </a:r>
            <a:r>
              <a:rPr lang="zh-CN" altLang="en-US" dirty="0"/>
              <a:t>，如果</a:t>
            </a:r>
            <a:r>
              <a:rPr lang="en-US" altLang="zh-CN" dirty="0" err="1"/>
              <a:t>CommitIndex</a:t>
            </a:r>
            <a:r>
              <a:rPr lang="zh-CN" altLang="en-US" dirty="0"/>
              <a:t>比之前的大，</a:t>
            </a:r>
            <a:r>
              <a:rPr lang="en-US" altLang="zh-CN" dirty="0"/>
              <a:t>Leader</a:t>
            </a:r>
            <a:r>
              <a:rPr lang="zh-CN" altLang="en-US" dirty="0"/>
              <a:t>就更新它，并返回给</a:t>
            </a:r>
            <a:r>
              <a:rPr lang="en-US" altLang="zh-CN" dirty="0"/>
              <a:t>Client</a:t>
            </a:r>
            <a:r>
              <a:rPr lang="zh-CN" altLang="en-US" dirty="0"/>
              <a:t>一个响应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DD2F5-A6BD-5764-D8C3-92529A2A5913}"/>
              </a:ext>
            </a:extLst>
          </p:cNvPr>
          <p:cNvSpPr txBox="1"/>
          <p:nvPr/>
        </p:nvSpPr>
        <p:spPr>
          <a:xfrm>
            <a:off x="838200" y="2656306"/>
            <a:ext cx="104104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var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[]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int64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                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存储群集中每个节点的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LastLogIndex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先把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的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LastLogIndex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放进去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follower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peers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     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把各个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Follower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的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LastLogIndex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放进去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matchIndex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follower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所有节点的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LastLogIndex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按升序排列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Slice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})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超过一半的节点都记录到了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QuorumSize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新的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可能不会超过原先的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leader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SetCommitIndex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commitIndex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79248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25F3-70A1-46B3-A54C-2A36C4E58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异常状态</a:t>
            </a:r>
          </a:p>
        </p:txBody>
      </p:sp>
    </p:spTree>
    <p:extLst>
      <p:ext uri="{BB962C8B-B14F-4D97-AF65-F5344CB8AC3E}">
        <p14:creationId xmlns:p14="http://schemas.microsoft.com/office/powerpoint/2010/main" val="157262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6B71A-C684-FF43-3E16-F58CC7D3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网络延迟和宕机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4F14D-4B5C-9931-1901-ECA2E501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Leader</a:t>
            </a:r>
            <a:r>
              <a:rPr lang="zh-CN" altLang="en-US" dirty="0"/>
              <a:t>给</a:t>
            </a:r>
            <a:r>
              <a:rPr lang="en-US" altLang="zh-CN" dirty="0"/>
              <a:t>Follower</a:t>
            </a:r>
            <a:r>
              <a:rPr lang="zh-CN" altLang="en-US" dirty="0"/>
              <a:t>发送</a:t>
            </a:r>
            <a:r>
              <a:rPr lang="en-US" altLang="zh-CN" dirty="0"/>
              <a:t>AE</a:t>
            </a:r>
            <a:r>
              <a:rPr lang="zh-CN" altLang="en-US" dirty="0"/>
              <a:t>后，在下一次心跳之前</a:t>
            </a:r>
            <a:r>
              <a:rPr lang="en-US" altLang="zh-CN" dirty="0"/>
              <a:t>Follower</a:t>
            </a:r>
            <a:r>
              <a:rPr lang="zh-CN" altLang="en-US" dirty="0"/>
              <a:t>没有返回它的</a:t>
            </a:r>
            <a:r>
              <a:rPr lang="en-US" altLang="zh-CN" dirty="0" err="1"/>
              <a:t>LastLogIndex</a:t>
            </a:r>
            <a:r>
              <a:rPr lang="zh-CN" altLang="en-US" dirty="0"/>
              <a:t>，导致</a:t>
            </a:r>
            <a:r>
              <a:rPr lang="en-US" altLang="zh-CN" dirty="0"/>
              <a:t>Leader</a:t>
            </a:r>
            <a:r>
              <a:rPr lang="zh-CN" altLang="en-US" dirty="0"/>
              <a:t>之前给它发的日志还会再发一次。所以</a:t>
            </a:r>
            <a:r>
              <a:rPr lang="en-US" altLang="zh-CN" dirty="0">
                <a:solidFill>
                  <a:srgbClr val="F76212"/>
                </a:solidFill>
              </a:rPr>
              <a:t>AE</a:t>
            </a:r>
            <a:r>
              <a:rPr lang="zh-CN" altLang="en-US" dirty="0">
                <a:solidFill>
                  <a:srgbClr val="F76212"/>
                </a:solidFill>
              </a:rPr>
              <a:t>请求参数里要包含</a:t>
            </a:r>
            <a:r>
              <a:rPr lang="en-US" altLang="zh-CN" dirty="0" err="1">
                <a:solidFill>
                  <a:srgbClr val="F76212"/>
                </a:solidFill>
              </a:rPr>
              <a:t>prevLogIndex</a:t>
            </a:r>
            <a:r>
              <a:rPr lang="zh-CN" altLang="en-US" dirty="0"/>
              <a:t>，</a:t>
            </a:r>
            <a:r>
              <a:rPr lang="en-US" altLang="zh-CN" dirty="0"/>
              <a:t>Follower</a:t>
            </a:r>
            <a:r>
              <a:rPr lang="zh-CN" altLang="en-US" dirty="0"/>
              <a:t>从自己的日志集合中找到</a:t>
            </a:r>
            <a:r>
              <a:rPr lang="en-US" altLang="zh-CN" dirty="0" err="1"/>
              <a:t>prevLogIndex</a:t>
            </a:r>
            <a:r>
              <a:rPr lang="zh-CN" altLang="en-US" dirty="0"/>
              <a:t>，删除</a:t>
            </a:r>
            <a:r>
              <a:rPr lang="en-US" altLang="zh-CN" dirty="0" err="1"/>
              <a:t>prevLogIndex</a:t>
            </a:r>
            <a:r>
              <a:rPr lang="zh-CN" altLang="en-US" dirty="0"/>
              <a:t>之后的内容，再把</a:t>
            </a:r>
            <a:r>
              <a:rPr lang="en-US" altLang="zh-CN" dirty="0"/>
              <a:t>Leader</a:t>
            </a:r>
            <a:r>
              <a:rPr lang="zh-CN" altLang="en-US" dirty="0"/>
              <a:t>发过来的日志追加到自己的日志集合后面。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Follower</a:t>
            </a:r>
            <a:r>
              <a:rPr lang="zh-CN" altLang="en-US" dirty="0"/>
              <a:t>从自己的日志集合中找不到</a:t>
            </a:r>
            <a:r>
              <a:rPr lang="en-US" altLang="zh-CN" dirty="0" err="1"/>
              <a:t>prevLogIndex</a:t>
            </a:r>
            <a:r>
              <a:rPr lang="zh-CN" altLang="en-US" dirty="0"/>
              <a:t>，则会拒绝本次</a:t>
            </a:r>
            <a:r>
              <a:rPr lang="en-US" altLang="zh-CN" dirty="0"/>
              <a:t>AE</a:t>
            </a:r>
            <a:r>
              <a:rPr lang="zh-CN" altLang="en-US" dirty="0"/>
              <a:t>请求。比如</a:t>
            </a:r>
            <a:r>
              <a:rPr lang="en-US" altLang="zh-CN" dirty="0"/>
              <a:t>Follower</a:t>
            </a:r>
            <a:r>
              <a:rPr lang="zh-CN" altLang="en-US" dirty="0"/>
              <a:t>正在从磁盘中恢复日志，还没恢复到</a:t>
            </a:r>
            <a:r>
              <a:rPr lang="en-US" altLang="zh-CN" dirty="0" err="1"/>
              <a:t>prevLogIndex</a:t>
            </a:r>
            <a:r>
              <a:rPr lang="zh-CN" altLang="en-US" dirty="0"/>
              <a:t>这个位置，收到一个</a:t>
            </a:r>
            <a:r>
              <a:rPr lang="en-US" altLang="zh-CN" dirty="0"/>
              <a:t>AE</a:t>
            </a:r>
            <a:r>
              <a:rPr lang="zh-CN" altLang="en-US" dirty="0"/>
              <a:t>请求，如果接收这个请求就会导致自己的日志</a:t>
            </a:r>
            <a:r>
              <a:rPr lang="en-US" altLang="zh-CN" dirty="0"/>
              <a:t>index</a:t>
            </a:r>
            <a:r>
              <a:rPr lang="zh-CN" altLang="en-US" dirty="0"/>
              <a:t>乱序，而</a:t>
            </a:r>
            <a:r>
              <a:rPr lang="en-US" altLang="zh-CN" dirty="0"/>
              <a:t>Follower</a:t>
            </a:r>
            <a:r>
              <a:rPr lang="zh-CN" altLang="en-US" dirty="0"/>
              <a:t>追加新日志的逻辑要求</a:t>
            </a:r>
            <a:r>
              <a:rPr lang="en-US" altLang="zh-CN" dirty="0">
                <a:solidFill>
                  <a:srgbClr val="F76212"/>
                </a:solidFill>
              </a:rPr>
              <a:t>log index</a:t>
            </a:r>
            <a:r>
              <a:rPr lang="zh-CN" altLang="en-US" dirty="0">
                <a:solidFill>
                  <a:srgbClr val="F76212"/>
                </a:solidFill>
              </a:rPr>
              <a:t>必须是有序的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如果一个</a:t>
            </a:r>
            <a:r>
              <a:rPr lang="en-US" altLang="zh-CN" dirty="0"/>
              <a:t>Follower</a:t>
            </a:r>
            <a:r>
              <a:rPr lang="zh-CN" altLang="en-US" dirty="0"/>
              <a:t>从最开始就宕机了，经过很长时间才重启。</a:t>
            </a:r>
            <a:r>
              <a:rPr lang="en-US" altLang="zh-CN" dirty="0"/>
              <a:t>Leader</a:t>
            </a:r>
            <a:r>
              <a:rPr lang="zh-CN" altLang="en-US" dirty="0"/>
              <a:t>上维护的</a:t>
            </a:r>
            <a:r>
              <a:rPr lang="en-US" altLang="zh-CN" dirty="0" err="1"/>
              <a:t>CommitIndex</a:t>
            </a:r>
            <a:r>
              <a:rPr lang="zh-CN" altLang="en-US" dirty="0"/>
              <a:t>为</a:t>
            </a:r>
            <a:r>
              <a:rPr lang="en-US" altLang="zh-CN" dirty="0"/>
              <a:t>1000</a:t>
            </a:r>
            <a:r>
              <a:rPr lang="zh-CN" altLang="en-US" dirty="0"/>
              <a:t>，系统配置一次心跳最多只能发送</a:t>
            </a:r>
            <a:r>
              <a:rPr lang="en-US" altLang="zh-CN" dirty="0"/>
              <a:t>100</a:t>
            </a:r>
            <a:r>
              <a:rPr lang="zh-CN" altLang="en-US" dirty="0"/>
              <a:t>条日志，该</a:t>
            </a:r>
            <a:r>
              <a:rPr lang="en-US" altLang="zh-CN" dirty="0"/>
              <a:t>Follower</a:t>
            </a:r>
            <a:r>
              <a:rPr lang="zh-CN" altLang="en-US" dirty="0"/>
              <a:t>接收到第一次心跳后并不能把自己的</a:t>
            </a:r>
            <a:r>
              <a:rPr lang="en-US" altLang="zh-CN" dirty="0" err="1"/>
              <a:t>CommitIndex</a:t>
            </a:r>
            <a:r>
              <a:rPr lang="zh-CN" altLang="en-US" dirty="0"/>
              <a:t>也置为</a:t>
            </a:r>
            <a:r>
              <a:rPr lang="en-US" altLang="zh-CN" dirty="0"/>
              <a:t>1000</a:t>
            </a:r>
            <a:r>
              <a:rPr lang="zh-CN" altLang="en-US" dirty="0"/>
              <a:t>，而应该置为自己的</a:t>
            </a:r>
            <a:r>
              <a:rPr lang="en-US" altLang="zh-CN" dirty="0" err="1"/>
              <a:t>LastLogIndex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/>
              <a:t>，即</a:t>
            </a:r>
            <a:r>
              <a:rPr lang="en-US" altLang="zh-CN" dirty="0"/>
              <a:t>Follower</a:t>
            </a:r>
            <a:r>
              <a:rPr lang="zh-CN" altLang="en-US" dirty="0"/>
              <a:t>的</a:t>
            </a:r>
            <a:r>
              <a:rPr lang="en-US" altLang="zh-CN" dirty="0" err="1"/>
              <a:t>CommitIndex</a:t>
            </a:r>
            <a:r>
              <a:rPr lang="zh-CN" altLang="en-US" dirty="0"/>
              <a:t>应该设置为</a:t>
            </a:r>
            <a:r>
              <a:rPr lang="en-US" altLang="zh-CN" dirty="0"/>
              <a:t>min(</a:t>
            </a:r>
            <a:r>
              <a:rPr lang="en-US" altLang="zh-CN" dirty="0" err="1"/>
              <a:t>LeaderCommitIndex</a:t>
            </a:r>
            <a:r>
              <a:rPr lang="en-US" altLang="zh-CN" dirty="0"/>
              <a:t>, </a:t>
            </a:r>
            <a:r>
              <a:rPr lang="en-US" altLang="zh-CN" dirty="0" err="1"/>
              <a:t>FollowerLastLogIndex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12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5DFD-5E75-FCFF-A436-452E2FB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网络分区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1E433A-95A1-6F8F-B08D-1511566A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8035" cy="435133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2873495-5322-D251-2E85-9DCAFA8BB585}"/>
              </a:ext>
            </a:extLst>
          </p:cNvPr>
          <p:cNvSpPr txBox="1">
            <a:spLocks/>
          </p:cNvSpPr>
          <p:nvPr/>
        </p:nvSpPr>
        <p:spPr>
          <a:xfrm>
            <a:off x="4977481" y="1755285"/>
            <a:ext cx="6090828" cy="4434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集群被分隔，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连通，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连通，本来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Leader</a:t>
            </a:r>
            <a:r>
              <a:rPr lang="zh-CN" altLang="en-US" dirty="0"/>
              <a:t>，</a:t>
            </a:r>
            <a:r>
              <a:rPr lang="en-US" altLang="zh-CN" dirty="0"/>
              <a:t>Term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由于长时间收不到</a:t>
            </a:r>
            <a:r>
              <a:rPr lang="en-US" altLang="zh-CN" dirty="0"/>
              <a:t>Leader</a:t>
            </a:r>
            <a:r>
              <a:rPr lang="zh-CN" altLang="en-US" dirty="0"/>
              <a:t>的心跳，</a:t>
            </a:r>
            <a:r>
              <a:rPr lang="en-US" altLang="zh-CN" dirty="0"/>
              <a:t>C</a:t>
            </a:r>
            <a:r>
              <a:rPr lang="zh-CN" altLang="en-US" dirty="0"/>
              <a:t>率先成为</a:t>
            </a:r>
            <a:r>
              <a:rPr lang="en-US" altLang="zh-CN" dirty="0"/>
              <a:t>Candidate</a:t>
            </a:r>
            <a:r>
              <a:rPr lang="zh-CN" altLang="en-US" dirty="0"/>
              <a:t>，将自己的</a:t>
            </a:r>
            <a:r>
              <a:rPr lang="en-US" altLang="zh-CN" dirty="0"/>
              <a:t>Term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，向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发出投票请求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将自己的</a:t>
            </a:r>
            <a:r>
              <a:rPr lang="en-US" altLang="zh-CN" dirty="0"/>
              <a:t>Term</a:t>
            </a:r>
            <a:r>
              <a:rPr lang="zh-CN" altLang="en-US" dirty="0"/>
              <a:t>更新到</a:t>
            </a:r>
            <a:r>
              <a:rPr lang="en-US" altLang="zh-CN" dirty="0"/>
              <a:t>2</a:t>
            </a:r>
            <a:r>
              <a:rPr lang="zh-CN" altLang="en-US" dirty="0"/>
              <a:t>，投票给</a:t>
            </a:r>
            <a:r>
              <a:rPr lang="en-US" altLang="zh-CN" dirty="0"/>
              <a:t>C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zh-CN" altLang="en-US" dirty="0"/>
              <a:t>成为</a:t>
            </a:r>
            <a:r>
              <a:rPr lang="en-US" altLang="zh-CN" dirty="0"/>
              <a:t>Leader</a:t>
            </a:r>
            <a:r>
              <a:rPr lang="zh-CN" altLang="en-US" dirty="0"/>
              <a:t>，向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发送心跳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还一直以为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Leader</a:t>
            </a:r>
            <a:r>
              <a:rPr lang="zh-CN" altLang="en-US" dirty="0"/>
              <a:t>，它们的</a:t>
            </a:r>
            <a:r>
              <a:rPr lang="en-US" altLang="zh-CN" dirty="0"/>
              <a:t>Term=1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成为</a:t>
            </a:r>
            <a:r>
              <a:rPr lang="en-US" altLang="zh-CN" dirty="0"/>
              <a:t>Leader</a:t>
            </a:r>
            <a:r>
              <a:rPr lang="zh-CN" altLang="en-US" dirty="0"/>
              <a:t>前，</a:t>
            </a:r>
            <a:r>
              <a:rPr lang="en-US" altLang="zh-CN" dirty="0"/>
              <a:t>Client</a:t>
            </a:r>
            <a:r>
              <a:rPr lang="zh-CN" altLang="en-US" dirty="0"/>
              <a:t>还会把日志发给</a:t>
            </a:r>
            <a:r>
              <a:rPr lang="en-US" altLang="zh-CN" dirty="0"/>
              <a:t>B</a:t>
            </a:r>
            <a:r>
              <a:rPr lang="zh-CN" altLang="en-US" dirty="0"/>
              <a:t>。发给</a:t>
            </a:r>
            <a:r>
              <a:rPr lang="en-US" altLang="zh-CN" dirty="0"/>
              <a:t>B</a:t>
            </a:r>
            <a:r>
              <a:rPr lang="zh-CN" altLang="en-US" dirty="0"/>
              <a:t>的日志</a:t>
            </a:r>
            <a:r>
              <a:rPr lang="en-US" altLang="zh-CN" dirty="0"/>
              <a:t>Client</a:t>
            </a:r>
            <a:r>
              <a:rPr lang="zh-CN" altLang="en-US" dirty="0"/>
              <a:t>都收不到</a:t>
            </a:r>
            <a:r>
              <a:rPr lang="en-US" altLang="zh-CN" dirty="0"/>
              <a:t>Commit</a:t>
            </a:r>
            <a:r>
              <a:rPr lang="zh-CN" altLang="en-US" dirty="0"/>
              <a:t>响应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ECDF2-C55B-4C19-E7D9-19B842D270ED}"/>
              </a:ext>
            </a:extLst>
          </p:cNvPr>
          <p:cNvSpPr txBox="1"/>
          <p:nvPr/>
        </p:nvSpPr>
        <p:spPr>
          <a:xfrm>
            <a:off x="964051" y="424259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FE561B-F322-A591-DFB7-1E126B915697}"/>
              </a:ext>
            </a:extLst>
          </p:cNvPr>
          <p:cNvSpPr txBox="1"/>
          <p:nvPr/>
        </p:nvSpPr>
        <p:spPr>
          <a:xfrm>
            <a:off x="2207908" y="60420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9CF866-7858-B131-70E4-AFEC9E49DB2C}"/>
              </a:ext>
            </a:extLst>
          </p:cNvPr>
          <p:cNvSpPr txBox="1"/>
          <p:nvPr/>
        </p:nvSpPr>
        <p:spPr>
          <a:xfrm>
            <a:off x="3577618" y="36816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060EDF-BFE5-F63D-D1F4-F6EEDA473290}"/>
              </a:ext>
            </a:extLst>
          </p:cNvPr>
          <p:cNvSpPr txBox="1"/>
          <p:nvPr/>
        </p:nvSpPr>
        <p:spPr>
          <a:xfrm>
            <a:off x="3605519" y="4492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12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8491-710F-9AF5-D29D-06F1396B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新</a:t>
            </a:r>
            <a:r>
              <a:rPr lang="en-US" altLang="zh-CN" sz="3600" dirty="0"/>
              <a:t>Leader</a:t>
            </a:r>
            <a:r>
              <a:rPr lang="zh-CN" altLang="en-US" sz="3600" dirty="0"/>
              <a:t>上必须有旧</a:t>
            </a:r>
            <a:r>
              <a:rPr lang="en-US" altLang="zh-CN" sz="3600" dirty="0"/>
              <a:t>Leader</a:t>
            </a:r>
            <a:r>
              <a:rPr lang="zh-CN" altLang="en-US" sz="3600" dirty="0"/>
              <a:t>的</a:t>
            </a:r>
            <a:r>
              <a:rPr lang="en-US" altLang="zh-CN" sz="3600" dirty="0"/>
              <a:t>Committed Log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F5CF-344A-EE86-40DA-840012A0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234" y="1825625"/>
            <a:ext cx="6977566" cy="466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图</a:t>
            </a:r>
            <a:r>
              <a:rPr lang="en-US" altLang="zh-CN" sz="2400" dirty="0"/>
              <a:t>2-1</a:t>
            </a:r>
            <a:r>
              <a:rPr lang="zh-CN" altLang="en-US" sz="2400" dirty="0"/>
              <a:t>中，</a:t>
            </a:r>
            <a:r>
              <a:rPr lang="en-US" altLang="zh-CN" sz="2400" dirty="0"/>
              <a:t>C</a:t>
            </a:r>
            <a:r>
              <a:rPr lang="zh-CN" altLang="en-US" sz="2400" dirty="0"/>
              <a:t>要想成为</a:t>
            </a:r>
            <a:r>
              <a:rPr lang="en-US" altLang="zh-CN" sz="2400" dirty="0"/>
              <a:t>Leader</a:t>
            </a:r>
            <a:r>
              <a:rPr lang="zh-CN" altLang="en-US" sz="2400" dirty="0"/>
              <a:t>，则分区</a:t>
            </a:r>
            <a:r>
              <a:rPr lang="en-US" altLang="zh-CN" sz="2400" dirty="0"/>
              <a:t>2</a:t>
            </a:r>
            <a:r>
              <a:rPr lang="zh-CN" altLang="en-US" sz="2400" dirty="0"/>
              <a:t>中至少得有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设节点</a:t>
            </a:r>
            <a:r>
              <a:rPr lang="en-US" altLang="zh-CN" sz="2400" dirty="0"/>
              <a:t>B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CommitIndex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，即</a:t>
            </a:r>
            <a:r>
              <a:rPr lang="en-US" altLang="zh-CN" sz="2400" dirty="0"/>
              <a:t>Client</a:t>
            </a:r>
            <a:r>
              <a:rPr lang="zh-CN" altLang="en-US" sz="2400" dirty="0"/>
              <a:t>认为</a:t>
            </a:r>
            <a:r>
              <a:rPr lang="en-US" altLang="zh-CN" sz="2400" dirty="0"/>
              <a:t>index=7</a:t>
            </a:r>
            <a:r>
              <a:rPr lang="zh-CN" altLang="en-US" sz="2400" dirty="0"/>
              <a:t>这条日志在集群中已经生效了。分区</a:t>
            </a:r>
            <a:r>
              <a:rPr lang="en-US" altLang="zh-CN" sz="2400" dirty="0"/>
              <a:t>2</a:t>
            </a:r>
            <a:r>
              <a:rPr lang="zh-CN" altLang="en-US" sz="2400" dirty="0"/>
              <a:t>中至少有一个节点的</a:t>
            </a:r>
            <a:r>
              <a:rPr lang="en-US" altLang="zh-CN" sz="2400" dirty="0" err="1"/>
              <a:t>LastLogIndex</a:t>
            </a:r>
            <a:r>
              <a:rPr lang="en-US" altLang="zh-CN" sz="2400" dirty="0"/>
              <a:t>&gt;=7</a:t>
            </a:r>
            <a:r>
              <a:rPr lang="zh-CN" altLang="en-US" sz="2400" dirty="0"/>
              <a:t>，否则根据多数原则，</a:t>
            </a:r>
            <a:r>
              <a:rPr lang="en-US" altLang="zh-CN" sz="2400" dirty="0"/>
              <a:t>B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CommitIndex</a:t>
            </a:r>
            <a:r>
              <a:rPr lang="zh-CN" altLang="en-US" sz="2400" dirty="0"/>
              <a:t>不可能为</a:t>
            </a:r>
            <a:r>
              <a:rPr lang="en-US" altLang="zh-CN" sz="2400" dirty="0"/>
              <a:t>7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C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LastLogIndex</a:t>
            </a:r>
            <a:r>
              <a:rPr lang="zh-CN" altLang="en-US" sz="2400" dirty="0"/>
              <a:t>为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LastLogIndex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成为</a:t>
            </a:r>
            <a:r>
              <a:rPr lang="en-US" altLang="zh-CN" sz="2400" dirty="0"/>
              <a:t>Leader</a:t>
            </a:r>
            <a:r>
              <a:rPr lang="zh-CN" altLang="en-US" sz="2400" dirty="0"/>
              <a:t>后接收到</a:t>
            </a:r>
            <a:r>
              <a:rPr lang="en-US" altLang="zh-CN" sz="2400" dirty="0"/>
              <a:t>Client</a:t>
            </a:r>
            <a:r>
              <a:rPr lang="zh-CN" altLang="en-US" sz="2400" dirty="0"/>
              <a:t>发来的新日志</a:t>
            </a:r>
            <a:r>
              <a:rPr lang="en-US" altLang="zh-CN" sz="2400" dirty="0"/>
              <a:t>8</a:t>
            </a:r>
            <a:r>
              <a:rPr lang="zh-CN" altLang="en-US" sz="2400" dirty="0"/>
              <a:t>和</a:t>
            </a:r>
            <a:r>
              <a:rPr lang="en-US" altLang="zh-CN" sz="2400" dirty="0"/>
              <a:t>9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把日志</a:t>
            </a:r>
            <a:r>
              <a:rPr lang="en-US" altLang="zh-CN" sz="2400" dirty="0"/>
              <a:t>8</a:t>
            </a:r>
            <a:r>
              <a:rPr lang="zh-CN" altLang="en-US" sz="2400" dirty="0"/>
              <a:t>和</a:t>
            </a:r>
            <a:r>
              <a:rPr lang="en-US" altLang="zh-CN" sz="2400" dirty="0"/>
              <a:t>9</a:t>
            </a:r>
            <a:r>
              <a:rPr lang="zh-CN" altLang="en-US" sz="2400" dirty="0"/>
              <a:t>复制给</a:t>
            </a:r>
            <a:r>
              <a:rPr lang="en-US" altLang="zh-CN" sz="2400" dirty="0"/>
              <a:t>D </a:t>
            </a:r>
            <a:r>
              <a:rPr lang="zh-CN" altLang="en-US" sz="2400" dirty="0"/>
              <a:t>，</a:t>
            </a:r>
            <a:r>
              <a:rPr lang="en-US" altLang="zh-CN" sz="2400" dirty="0"/>
              <a:t>D </a:t>
            </a:r>
            <a:r>
              <a:rPr lang="zh-CN" altLang="en-US" sz="2400" dirty="0"/>
              <a:t>上的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就被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9</a:t>
            </a:r>
            <a:r>
              <a:rPr lang="zh-CN" altLang="en-US" sz="2400" dirty="0"/>
              <a:t>覆盖，即日志</a:t>
            </a:r>
            <a:r>
              <a:rPr lang="en-US" altLang="zh-CN" sz="2400" dirty="0"/>
              <a:t>6</a:t>
            </a:r>
            <a:r>
              <a:rPr lang="zh-CN" altLang="en-US" sz="2400" dirty="0"/>
              <a:t>和</a:t>
            </a:r>
            <a:r>
              <a:rPr lang="en-US" altLang="zh-CN" sz="2400" dirty="0"/>
              <a:t>7</a:t>
            </a:r>
            <a:r>
              <a:rPr lang="zh-CN" altLang="en-US" sz="2400" dirty="0"/>
              <a:t>在集群中丢失了，这是不允许的</a:t>
            </a:r>
            <a:endParaRPr lang="en-US" altLang="zh-CN" sz="2400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793FE03-DF04-B6D0-CF9E-70BFCA71D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8035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655369-1C4A-F2E1-5B4C-7F444D6C6226}"/>
              </a:ext>
            </a:extLst>
          </p:cNvPr>
          <p:cNvSpPr txBox="1"/>
          <p:nvPr/>
        </p:nvSpPr>
        <p:spPr>
          <a:xfrm>
            <a:off x="964051" y="424259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B97915-9F14-A251-804F-6A3C0D65F6BB}"/>
              </a:ext>
            </a:extLst>
          </p:cNvPr>
          <p:cNvSpPr txBox="1"/>
          <p:nvPr/>
        </p:nvSpPr>
        <p:spPr>
          <a:xfrm>
            <a:off x="2207908" y="60420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EAF15E-8189-4AFA-F696-2297874B129B}"/>
              </a:ext>
            </a:extLst>
          </p:cNvPr>
          <p:cNvSpPr txBox="1"/>
          <p:nvPr/>
        </p:nvSpPr>
        <p:spPr>
          <a:xfrm>
            <a:off x="3577618" y="36816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60DB99-C11E-D441-19A4-54F5AA9FE589}"/>
              </a:ext>
            </a:extLst>
          </p:cNvPr>
          <p:cNvSpPr txBox="1"/>
          <p:nvPr/>
        </p:nvSpPr>
        <p:spPr>
          <a:xfrm>
            <a:off x="3605519" y="44925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6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8491-710F-9AF5-D29D-06F1396B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新</a:t>
            </a:r>
            <a:r>
              <a:rPr lang="en-US" altLang="zh-CN" sz="3600" dirty="0"/>
              <a:t>Leader</a:t>
            </a:r>
            <a:r>
              <a:rPr lang="zh-CN" altLang="en-US" sz="3600" dirty="0"/>
              <a:t>上必须有旧</a:t>
            </a:r>
            <a:r>
              <a:rPr lang="en-US" altLang="zh-CN" sz="3600" dirty="0"/>
              <a:t>Leader</a:t>
            </a:r>
            <a:r>
              <a:rPr lang="zh-CN" altLang="en-US" sz="3600" dirty="0"/>
              <a:t>的</a:t>
            </a:r>
            <a:r>
              <a:rPr lang="en-US" altLang="zh-CN" sz="3600" dirty="0"/>
              <a:t>Committed Log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F5CF-344A-EE86-40DA-840012A0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Follower</a:t>
            </a:r>
            <a:r>
              <a:rPr lang="zh-CN" altLang="en-US" dirty="0"/>
              <a:t>给</a:t>
            </a:r>
            <a:r>
              <a:rPr lang="en-US" altLang="zh-CN" dirty="0"/>
              <a:t>Candidate</a:t>
            </a:r>
            <a:r>
              <a:rPr lang="zh-CN" altLang="en-US" dirty="0"/>
              <a:t>投票时除了要求对方的</a:t>
            </a:r>
            <a:r>
              <a:rPr lang="en-US" altLang="zh-CN" dirty="0"/>
              <a:t>Term</a:t>
            </a:r>
            <a:r>
              <a:rPr lang="zh-CN" altLang="en-US" dirty="0"/>
              <a:t>不比自己的小，还</a:t>
            </a:r>
            <a:r>
              <a:rPr lang="zh-CN" altLang="en-US" dirty="0">
                <a:solidFill>
                  <a:srgbClr val="F76212"/>
                </a:solidFill>
              </a:rPr>
              <a:t>要求对方的</a:t>
            </a:r>
            <a:r>
              <a:rPr lang="en-US" altLang="zh-CN" dirty="0" err="1">
                <a:solidFill>
                  <a:srgbClr val="F76212"/>
                </a:solidFill>
              </a:rPr>
              <a:t>LastLogIndex</a:t>
            </a:r>
            <a:r>
              <a:rPr lang="zh-CN" altLang="en-US" dirty="0">
                <a:solidFill>
                  <a:srgbClr val="F76212"/>
                </a:solidFill>
              </a:rPr>
              <a:t>不能比自己的小</a:t>
            </a:r>
            <a:r>
              <a:rPr lang="zh-CN" altLang="en-US" dirty="0"/>
              <a:t>。</a:t>
            </a:r>
            <a:r>
              <a:rPr lang="en-US" altLang="zh-CN" dirty="0"/>
              <a:t>--(2-18)</a:t>
            </a:r>
          </a:p>
          <a:p>
            <a:r>
              <a:rPr lang="zh-CN" altLang="en-US" dirty="0"/>
              <a:t>在图</a:t>
            </a:r>
            <a:r>
              <a:rPr lang="en-US" altLang="zh-CN" dirty="0"/>
              <a:t>2-1</a:t>
            </a:r>
            <a:r>
              <a:rPr lang="zh-CN" altLang="en-US" dirty="0"/>
              <a:t>中，任意节点要想成为</a:t>
            </a:r>
            <a:r>
              <a:rPr lang="en-US" altLang="zh-CN" dirty="0"/>
              <a:t>Leader</a:t>
            </a:r>
            <a:r>
              <a:rPr lang="zh-CN" altLang="en-US" dirty="0"/>
              <a:t>至少需要获得</a:t>
            </a:r>
            <a:r>
              <a:rPr lang="en-US" altLang="zh-CN" dirty="0"/>
              <a:t>3</a:t>
            </a:r>
            <a:r>
              <a:rPr lang="zh-CN" altLang="en-US" dirty="0"/>
              <a:t>个投票，这意味着分区</a:t>
            </a:r>
            <a:r>
              <a:rPr lang="en-US" altLang="zh-CN" dirty="0"/>
              <a:t>2</a:t>
            </a:r>
            <a:r>
              <a:rPr lang="zh-CN" altLang="en-US" dirty="0"/>
              <a:t>中的节点要想成为</a:t>
            </a:r>
            <a:r>
              <a:rPr lang="en-US" altLang="zh-CN" dirty="0"/>
              <a:t>Leader</a:t>
            </a:r>
            <a:r>
              <a:rPr lang="zh-CN" altLang="en-US" dirty="0"/>
              <a:t>必须获得本分区所有节点的投票，即它的</a:t>
            </a:r>
            <a:r>
              <a:rPr lang="en-US" altLang="zh-CN" dirty="0" err="1"/>
              <a:t>LastLogIndex</a:t>
            </a:r>
            <a:r>
              <a:rPr lang="zh-CN" altLang="en-US" dirty="0"/>
              <a:t>在分区</a:t>
            </a:r>
            <a:r>
              <a:rPr lang="en-US" altLang="zh-CN" dirty="0"/>
              <a:t>2</a:t>
            </a:r>
            <a:r>
              <a:rPr lang="zh-CN" altLang="en-US" dirty="0"/>
              <a:t>内必须是最大的</a:t>
            </a:r>
            <a:r>
              <a:rPr lang="en-US" altLang="zh-CN" dirty="0"/>
              <a:t>(</a:t>
            </a:r>
            <a:r>
              <a:rPr lang="zh-CN" altLang="en-US" dirty="0"/>
              <a:t>允许出现并列第一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按照此规则，</a:t>
            </a:r>
            <a:r>
              <a:rPr lang="en-US" altLang="zh-CN" dirty="0"/>
              <a:t>C</a:t>
            </a:r>
            <a:r>
              <a:rPr lang="zh-CN" altLang="en-US" dirty="0"/>
              <a:t>成为不了</a:t>
            </a:r>
            <a:r>
              <a:rPr lang="en-US" altLang="zh-CN" dirty="0"/>
              <a:t>Leader</a:t>
            </a:r>
            <a:r>
              <a:rPr lang="zh-CN" altLang="en-US" dirty="0"/>
              <a:t>，能成为</a:t>
            </a:r>
            <a:r>
              <a:rPr lang="en-US" altLang="zh-CN" dirty="0"/>
              <a:t>Leader</a:t>
            </a:r>
            <a:r>
              <a:rPr lang="zh-CN" altLang="en-US" dirty="0"/>
              <a:t>的节点其</a:t>
            </a:r>
            <a:r>
              <a:rPr lang="en-US" altLang="zh-CN" dirty="0" err="1"/>
              <a:t>LastLogIndex</a:t>
            </a:r>
            <a:r>
              <a:rPr lang="zh-CN" altLang="en-US" dirty="0"/>
              <a:t>必然</a:t>
            </a:r>
            <a:r>
              <a:rPr lang="en-US" altLang="zh-CN" dirty="0"/>
              <a:t>&gt;=7</a:t>
            </a:r>
            <a:r>
              <a:rPr lang="zh-CN" altLang="en-US" dirty="0"/>
              <a:t>，即新</a:t>
            </a:r>
            <a:r>
              <a:rPr lang="en-US" altLang="zh-CN" dirty="0"/>
              <a:t>Leader</a:t>
            </a:r>
            <a:r>
              <a:rPr lang="zh-CN" altLang="en-US" dirty="0"/>
              <a:t>上必然</a:t>
            </a:r>
            <a:r>
              <a:rPr lang="zh-CN" altLang="en-US" sz="2800" dirty="0"/>
              <a:t>有旧</a:t>
            </a:r>
            <a:r>
              <a:rPr lang="en-US" altLang="zh-CN" sz="2800" dirty="0"/>
              <a:t>Leader</a:t>
            </a:r>
            <a:r>
              <a:rPr lang="zh-CN" altLang="en-US" sz="2800" dirty="0"/>
              <a:t>的</a:t>
            </a:r>
            <a:r>
              <a:rPr lang="en-US" altLang="zh-CN" sz="2800" dirty="0"/>
              <a:t>Committed Log</a:t>
            </a:r>
            <a:r>
              <a:rPr lang="zh-CN" altLang="en-US" sz="2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61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31FAF-ED32-0FC4-1337-E51527DE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index</a:t>
            </a:r>
            <a:r>
              <a:rPr lang="zh-CN" altLang="en-US" dirty="0"/>
              <a:t>相同，而</a:t>
            </a:r>
            <a:r>
              <a:rPr lang="en-US" altLang="zh-CN" dirty="0"/>
              <a:t>term</a:t>
            </a:r>
            <a:r>
              <a:rPr lang="zh-CN" altLang="en-US" dirty="0"/>
              <a:t>不同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F9CB5EA-B045-43F1-115A-F6922F4A2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97221" cy="4351338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FCD6E3-EC92-689E-A422-EA5D1F7A8931}"/>
              </a:ext>
            </a:extLst>
          </p:cNvPr>
          <p:cNvSpPr txBox="1"/>
          <p:nvPr/>
        </p:nvSpPr>
        <p:spPr>
          <a:xfrm>
            <a:off x="972325" y="510574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042BFD-F95D-D36A-3073-9FF4E0AD3A52}"/>
              </a:ext>
            </a:extLst>
          </p:cNvPr>
          <p:cNvSpPr txBox="1"/>
          <p:nvPr/>
        </p:nvSpPr>
        <p:spPr>
          <a:xfrm>
            <a:off x="972324" y="322596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 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19A1AE-6BC6-5CFE-64B4-2CE7B4E4FCEE}"/>
              </a:ext>
            </a:extLst>
          </p:cNvPr>
          <p:cNvSpPr txBox="1"/>
          <p:nvPr/>
        </p:nvSpPr>
        <p:spPr>
          <a:xfrm>
            <a:off x="5320898" y="1690688"/>
            <a:ext cx="6032902" cy="624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/>
              <a:t>假设所有节点都拿到了全部的日志</a:t>
            </a:r>
            <a:r>
              <a:rPr lang="en-US" altLang="zh-CN" sz="2400" dirty="0" err="1"/>
              <a:t>LastLogIndex</a:t>
            </a:r>
            <a:r>
              <a:rPr lang="en-US" altLang="zh-CN" sz="2400" dirty="0"/>
              <a:t>=8</a:t>
            </a:r>
            <a:r>
              <a:rPr lang="zh-CN" altLang="en-US" sz="2400" dirty="0"/>
              <a:t>，然后系统发生了网络分区，产生了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Leader</a:t>
            </a:r>
          </a:p>
          <a:p>
            <a:r>
              <a:rPr lang="zh-CN" altLang="en-US" sz="2400" dirty="0"/>
              <a:t>老的</a:t>
            </a:r>
            <a:r>
              <a:rPr lang="en-US" altLang="zh-CN" sz="2400" dirty="0"/>
              <a:t>Client 1</a:t>
            </a:r>
            <a:r>
              <a:rPr lang="zh-CN" altLang="en-US" sz="2400" dirty="0"/>
              <a:t>把</a:t>
            </a:r>
            <a:r>
              <a:rPr lang="en-US" altLang="zh-CN" sz="2400" dirty="0"/>
              <a:t>SET 3</a:t>
            </a:r>
            <a:r>
              <a:rPr lang="zh-CN" altLang="en-US" sz="2400" dirty="0"/>
              <a:t>这条日志发给了节点</a:t>
            </a:r>
            <a:r>
              <a:rPr lang="en-US" altLang="zh-CN" sz="2400" dirty="0"/>
              <a:t>B</a:t>
            </a:r>
            <a:r>
              <a:rPr lang="zh-CN" altLang="en-US" sz="2400" dirty="0"/>
              <a:t>，节点</a:t>
            </a:r>
            <a:r>
              <a:rPr lang="en-US" altLang="zh-CN" sz="2400" dirty="0"/>
              <a:t>B</a:t>
            </a:r>
            <a:r>
              <a:rPr lang="zh-CN" altLang="en-US" sz="2400" dirty="0"/>
              <a:t>给它赋</a:t>
            </a:r>
            <a:r>
              <a:rPr lang="en-US" altLang="zh-CN" sz="2400" dirty="0"/>
              <a:t>index=9</a:t>
            </a:r>
          </a:p>
          <a:p>
            <a:r>
              <a:rPr lang="zh-CN" altLang="en-US" sz="2400" dirty="0"/>
              <a:t>新的</a:t>
            </a:r>
            <a:r>
              <a:rPr lang="en-US" altLang="zh-CN" sz="2400" dirty="0"/>
              <a:t>Client 2</a:t>
            </a:r>
            <a:r>
              <a:rPr lang="zh-CN" altLang="en-US" sz="2400" dirty="0"/>
              <a:t>给新</a:t>
            </a:r>
            <a:r>
              <a:rPr lang="en-US" altLang="zh-CN" sz="2400" dirty="0"/>
              <a:t>Leader</a:t>
            </a:r>
            <a:r>
              <a:rPr lang="zh-CN" altLang="en-US" sz="2400" dirty="0"/>
              <a:t>发送日志</a:t>
            </a:r>
            <a:r>
              <a:rPr lang="en-US" altLang="zh-CN" sz="2400" dirty="0"/>
              <a:t>SET 8</a:t>
            </a:r>
            <a:r>
              <a:rPr lang="zh-CN" altLang="en-US" sz="2400" dirty="0"/>
              <a:t>，节点</a:t>
            </a:r>
            <a:r>
              <a:rPr lang="en-US" altLang="zh-CN" sz="2400" dirty="0"/>
              <a:t>C</a:t>
            </a:r>
            <a:r>
              <a:rPr lang="zh-CN" altLang="en-US" sz="2400" dirty="0"/>
              <a:t>给它赋</a:t>
            </a:r>
            <a:r>
              <a:rPr lang="en-US" altLang="zh-CN" sz="2400" dirty="0"/>
              <a:t>index=9</a:t>
            </a:r>
          </a:p>
          <a:p>
            <a:r>
              <a:rPr lang="zh-CN" altLang="en-US" sz="2400" dirty="0"/>
              <a:t>这两条日志</a:t>
            </a:r>
            <a:r>
              <a:rPr lang="en-US" altLang="zh-CN" sz="2400" dirty="0"/>
              <a:t>index</a:t>
            </a:r>
            <a:r>
              <a:rPr lang="zh-CN" altLang="en-US" sz="2400" dirty="0"/>
              <a:t>都是</a:t>
            </a:r>
            <a:r>
              <a:rPr lang="en-US" altLang="zh-CN" sz="2400" dirty="0"/>
              <a:t>9</a:t>
            </a:r>
            <a:r>
              <a:rPr lang="zh-CN" altLang="en-US" sz="2400" dirty="0"/>
              <a:t>，但</a:t>
            </a:r>
            <a:r>
              <a:rPr lang="en-US" altLang="zh-CN" sz="2400" dirty="0"/>
              <a:t>term</a:t>
            </a:r>
            <a:r>
              <a:rPr lang="zh-CN" altLang="en-US" sz="2400" dirty="0"/>
              <a:t>分别是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。所以</a:t>
            </a:r>
            <a:r>
              <a:rPr lang="en-US" altLang="zh-CN" sz="2400" dirty="0">
                <a:solidFill>
                  <a:srgbClr val="F76212"/>
                </a:solidFill>
              </a:rPr>
              <a:t>term</a:t>
            </a:r>
            <a:r>
              <a:rPr lang="zh-CN" altLang="en-US" sz="2400" dirty="0">
                <a:solidFill>
                  <a:srgbClr val="F76212"/>
                </a:solidFill>
              </a:rPr>
              <a:t>和</a:t>
            </a:r>
            <a:r>
              <a:rPr lang="en-US" altLang="zh-CN" sz="2400" dirty="0">
                <a:solidFill>
                  <a:srgbClr val="F76212"/>
                </a:solidFill>
              </a:rPr>
              <a:t>index</a:t>
            </a:r>
            <a:r>
              <a:rPr lang="zh-CN" altLang="en-US" sz="2400" dirty="0">
                <a:solidFill>
                  <a:srgbClr val="F76212"/>
                </a:solidFill>
              </a:rPr>
              <a:t>都相同才能唯一确定一条日志</a:t>
            </a:r>
            <a:endParaRPr lang="en-US" altLang="zh-CN" sz="2400" dirty="0">
              <a:solidFill>
                <a:srgbClr val="F76212"/>
              </a:solidFill>
            </a:endParaRP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0B5EEA-2C4F-44F4-7729-B71169659014}"/>
              </a:ext>
            </a:extLst>
          </p:cNvPr>
          <p:cNvSpPr txBox="1"/>
          <p:nvPr/>
        </p:nvSpPr>
        <p:spPr>
          <a:xfrm>
            <a:off x="2207908" y="60420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31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51D8-9797-8ACE-5303-3D10DF1F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prevLogIndex</a:t>
            </a:r>
            <a:r>
              <a:rPr lang="zh-CN" altLang="en-US" dirty="0"/>
              <a:t>和</a:t>
            </a:r>
            <a:r>
              <a:rPr lang="en-US" altLang="zh-CN" dirty="0" err="1"/>
              <a:t>prevLogTerm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1D4D84-03DB-92BD-8B4D-1FD07E116E90}"/>
              </a:ext>
            </a:extLst>
          </p:cNvPr>
          <p:cNvSpPr txBox="1"/>
          <p:nvPr/>
        </p:nvSpPr>
        <p:spPr>
          <a:xfrm>
            <a:off x="5320898" y="1979375"/>
            <a:ext cx="6032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在图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2-3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中，日志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 3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 8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都是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，但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term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一个是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刚刚上任后并不知道其他节点接收到了哪条日志，他把所有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 err="1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prevLogIndex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都初始化为自己的</a:t>
            </a:r>
            <a:r>
              <a:rPr lang="en-US" altLang="zh-CN" dirty="0" err="1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lastLogIndex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发送一次心跳后，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不管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有没有接收本次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请求，都会返回给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自己的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lastLogIndex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会更新相应的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prevLogIndex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。在图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2-3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第一次给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发心跳后，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lastLogIndex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index=9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之后的日志发给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携带参数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prevLogIndex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=9,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prevLogTerm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=2)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能找到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的日志，但是发现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term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不是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，此时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会删除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的这条日志及其以后的日志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--(2-21)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 3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那条日志在系统中就丢失了，反正它从未被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commit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02B298-569E-B415-D6D5-A9F132463EB4}"/>
              </a:ext>
            </a:extLst>
          </p:cNvPr>
          <p:cNvGrpSpPr/>
          <p:nvPr/>
        </p:nvGrpSpPr>
        <p:grpSpPr>
          <a:xfrm>
            <a:off x="784411" y="1690688"/>
            <a:ext cx="4197221" cy="4351338"/>
            <a:chOff x="838200" y="1690688"/>
            <a:chExt cx="4197221" cy="4351338"/>
          </a:xfrm>
        </p:grpSpPr>
        <p:pic>
          <p:nvPicPr>
            <p:cNvPr id="10" name="内容占位符 8">
              <a:extLst>
                <a:ext uri="{FF2B5EF4-FFF2-40B4-BE49-F238E27FC236}">
                  <a16:creationId xmlns:a16="http://schemas.microsoft.com/office/drawing/2014/main" id="{544410FA-C9A8-EF02-3316-4106B1B1C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4197221" cy="4351338"/>
            </a:xfrm>
            <a:prstGeom prst="rect">
              <a:avLst/>
            </a:prstGeom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5026536-7FB3-F54B-290F-129400E90F01}"/>
                </a:ext>
              </a:extLst>
            </p:cNvPr>
            <p:cNvCxnSpPr/>
            <p:nvPr/>
          </p:nvCxnSpPr>
          <p:spPr>
            <a:xfrm flipH="1">
              <a:off x="2511497" y="4100319"/>
              <a:ext cx="653734" cy="3103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D05D63E-8A34-3473-6C08-CAE12BED9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1497" y="4100319"/>
              <a:ext cx="653734" cy="3103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C7BF50A-6022-C5CC-FD5A-B132B4483F0E}"/>
              </a:ext>
            </a:extLst>
          </p:cNvPr>
          <p:cNvSpPr txBox="1"/>
          <p:nvPr/>
        </p:nvSpPr>
        <p:spPr>
          <a:xfrm>
            <a:off x="2207908" y="60420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9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C9FF-28BC-4806-3765-3B1A87BC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分布式存储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395A29-1A89-0772-7756-6ED30925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38" y="1416514"/>
            <a:ext cx="7239000" cy="4952536"/>
          </a:xfr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D10E6F-64FD-23F0-F990-D7191F89FE16}"/>
              </a:ext>
            </a:extLst>
          </p:cNvPr>
          <p:cNvGrpSpPr/>
          <p:nvPr/>
        </p:nvGrpSpPr>
        <p:grpSpPr>
          <a:xfrm>
            <a:off x="1258690" y="1690688"/>
            <a:ext cx="5392686" cy="4077686"/>
            <a:chOff x="2725540" y="1763197"/>
            <a:chExt cx="5392686" cy="4077686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CA86891-5315-FFB7-C1DB-EADD230DF99B}"/>
                </a:ext>
              </a:extLst>
            </p:cNvPr>
            <p:cNvCxnSpPr>
              <a:cxnSpLocks/>
            </p:cNvCxnSpPr>
            <p:nvPr/>
          </p:nvCxnSpPr>
          <p:spPr>
            <a:xfrm>
              <a:off x="3533775" y="4248150"/>
              <a:ext cx="1181100" cy="561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E34F360-BCE0-5F04-5ABC-87B41895CE89}"/>
                </a:ext>
              </a:extLst>
            </p:cNvPr>
            <p:cNvCxnSpPr>
              <a:cxnSpLocks/>
            </p:cNvCxnSpPr>
            <p:nvPr/>
          </p:nvCxnSpPr>
          <p:spPr>
            <a:xfrm>
              <a:off x="5438775" y="5067300"/>
              <a:ext cx="1733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56CE9FA-7958-7925-129F-96697A3C7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4475" y="2837888"/>
              <a:ext cx="838200" cy="186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759483-325B-DEB6-6F01-739C4D06BA50}"/>
                </a:ext>
              </a:extLst>
            </p:cNvPr>
            <p:cNvSpPr txBox="1"/>
            <p:nvPr/>
          </p:nvSpPr>
          <p:spPr>
            <a:xfrm>
              <a:off x="2725540" y="4625459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Client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78B16E0-8ECA-DC8A-DDB6-8FF1BE22AB42}"/>
                </a:ext>
              </a:extLst>
            </p:cNvPr>
            <p:cNvSpPr txBox="1"/>
            <p:nvPr/>
          </p:nvSpPr>
          <p:spPr>
            <a:xfrm>
              <a:off x="4629838" y="5471551"/>
              <a:ext cx="91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Leader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AEE035-3F94-0C08-65F9-3610366BEDBA}"/>
                </a:ext>
              </a:extLst>
            </p:cNvPr>
            <p:cNvSpPr txBox="1"/>
            <p:nvPr/>
          </p:nvSpPr>
          <p:spPr>
            <a:xfrm>
              <a:off x="5750173" y="1763197"/>
              <a:ext cx="1110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3228386-6815-E0E6-8421-904D119D403E}"/>
                </a:ext>
              </a:extLst>
            </p:cNvPr>
            <p:cNvSpPr txBox="1"/>
            <p:nvPr/>
          </p:nvSpPr>
          <p:spPr>
            <a:xfrm>
              <a:off x="7007473" y="4229100"/>
              <a:ext cx="1110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65CD8CE-4A72-2C3A-79F6-D841E2FA18A1}"/>
              </a:ext>
            </a:extLst>
          </p:cNvPr>
          <p:cNvSpPr txBox="1"/>
          <p:nvPr/>
        </p:nvSpPr>
        <p:spPr>
          <a:xfrm>
            <a:off x="7714562" y="2577488"/>
            <a:ext cx="34671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raft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系统中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是动态变化的，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把数据发给任意一个节点即可，它会转发给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449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5AA3-BA32-D718-0AF7-79EB6BA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FD69C-53B1-E362-7902-811DECF9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在图</a:t>
            </a:r>
            <a:r>
              <a:rPr lang="en-US" altLang="zh-CN" dirty="0"/>
              <a:t>2-2</a:t>
            </a:r>
            <a:r>
              <a:rPr lang="zh-CN" altLang="en-US" dirty="0"/>
              <a:t>中，网络分区还没有消除，假如</a:t>
            </a:r>
            <a:r>
              <a:rPr lang="en-US" altLang="zh-CN" dirty="0"/>
              <a:t>B</a:t>
            </a:r>
            <a:r>
              <a:rPr lang="zh-CN" altLang="en-US" dirty="0"/>
              <a:t>先宕机，</a:t>
            </a:r>
            <a:r>
              <a:rPr lang="en-US" altLang="zh-CN" dirty="0"/>
              <a:t>A</a:t>
            </a:r>
            <a:r>
              <a:rPr lang="zh-CN" altLang="en-US" dirty="0"/>
              <a:t>成为</a:t>
            </a:r>
            <a:r>
              <a:rPr lang="en-US" altLang="zh-CN" dirty="0"/>
              <a:t>Candidate</a:t>
            </a:r>
            <a:r>
              <a:rPr lang="zh-CN" altLang="en-US" dirty="0"/>
              <a:t>，经过多轮投票超时后，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升到了</a:t>
            </a:r>
            <a:r>
              <a:rPr lang="en-US" altLang="zh-CN" dirty="0"/>
              <a:t>4</a:t>
            </a:r>
            <a:r>
              <a:rPr lang="zh-CN" altLang="en-US" dirty="0"/>
              <a:t>。然后网络分区消除， </a:t>
            </a:r>
            <a:r>
              <a:rPr lang="en-US" altLang="zh-CN" dirty="0"/>
              <a:t>A</a:t>
            </a:r>
            <a:r>
              <a:rPr lang="zh-CN" altLang="en-US" dirty="0"/>
              <a:t>再向其他节点请求投票，显然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更大，且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 err="1"/>
              <a:t>LastLogIndex</a:t>
            </a:r>
            <a:r>
              <a:rPr lang="zh-CN" altLang="en-US" dirty="0"/>
              <a:t>不比</a:t>
            </a:r>
            <a:r>
              <a:rPr lang="en-US" altLang="zh-CN" dirty="0"/>
              <a:t>C/D/E</a:t>
            </a:r>
            <a:r>
              <a:rPr lang="zh-CN" altLang="en-US" dirty="0"/>
              <a:t>的小（都是</a:t>
            </a:r>
            <a:r>
              <a:rPr lang="en-US" altLang="zh-CN" dirty="0"/>
              <a:t>9</a:t>
            </a:r>
            <a:r>
              <a:rPr lang="zh-CN" altLang="en-US" dirty="0"/>
              <a:t>），但由于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 err="1"/>
              <a:t>LastLogTerm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，比</a:t>
            </a:r>
            <a:r>
              <a:rPr lang="en-US" altLang="zh-CN" dirty="0"/>
              <a:t>C/D/E</a:t>
            </a:r>
            <a:r>
              <a:rPr lang="zh-CN" altLang="en-US" dirty="0"/>
              <a:t>的小，此时</a:t>
            </a:r>
            <a:r>
              <a:rPr lang="en-US" altLang="zh-CN" dirty="0"/>
              <a:t>C/D/E</a:t>
            </a:r>
            <a:r>
              <a:rPr lang="zh-CN" altLang="en-US" dirty="0"/>
              <a:t>也不会给它投票。如果不检查</a:t>
            </a:r>
            <a:r>
              <a:rPr lang="en-US" altLang="zh-CN" dirty="0" err="1"/>
              <a:t>LastLogTerm</a:t>
            </a:r>
            <a:r>
              <a:rPr lang="zh-CN" altLang="en-US" dirty="0"/>
              <a:t>直接给</a:t>
            </a:r>
            <a:r>
              <a:rPr lang="en-US" altLang="zh-CN" dirty="0"/>
              <a:t>A</a:t>
            </a:r>
            <a:r>
              <a:rPr lang="zh-CN" altLang="en-US" dirty="0"/>
              <a:t>投票，那么</a:t>
            </a:r>
            <a:r>
              <a:rPr lang="en-US" altLang="zh-CN" dirty="0"/>
              <a:t>C/D/E</a:t>
            </a:r>
            <a:r>
              <a:rPr lang="zh-CN" altLang="en-US" dirty="0"/>
              <a:t>那条</a:t>
            </a:r>
            <a:r>
              <a:rPr lang="en-US" altLang="zh-CN" dirty="0" err="1"/>
              <a:t>CommittedLog</a:t>
            </a:r>
            <a:r>
              <a:rPr lang="zh-CN" altLang="en-US" dirty="0"/>
              <a:t>（</a:t>
            </a:r>
            <a:r>
              <a:rPr lang="en-US" altLang="zh-CN" dirty="0"/>
              <a:t>index=9, SET 8</a:t>
            </a:r>
            <a:r>
              <a:rPr lang="zh-CN" altLang="en-US" dirty="0"/>
              <a:t>）就会被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en-US" altLang="zh-CN" dirty="0"/>
              <a:t>SET 3</a:t>
            </a:r>
            <a:r>
              <a:rPr lang="zh-CN" altLang="en-US" dirty="0"/>
              <a:t>覆盖。</a:t>
            </a:r>
            <a:r>
              <a:rPr lang="en-US" altLang="zh-CN" dirty="0"/>
              <a:t>--(2-22)  </a:t>
            </a:r>
            <a:r>
              <a:rPr lang="zh-CN" altLang="en-US" dirty="0">
                <a:solidFill>
                  <a:srgbClr val="F76212"/>
                </a:solidFill>
              </a:rPr>
              <a:t>如果</a:t>
            </a:r>
            <a:r>
              <a:rPr lang="en-US" altLang="zh-CN" dirty="0">
                <a:solidFill>
                  <a:srgbClr val="F76212"/>
                </a:solidFill>
              </a:rPr>
              <a:t>C</a:t>
            </a:r>
            <a:r>
              <a:rPr lang="zh-CN" altLang="en-US" dirty="0">
                <a:solidFill>
                  <a:srgbClr val="F76212"/>
                </a:solidFill>
              </a:rPr>
              <a:t>一直保持</a:t>
            </a:r>
            <a:r>
              <a:rPr lang="en-US" altLang="zh-CN" dirty="0">
                <a:solidFill>
                  <a:srgbClr val="F76212"/>
                </a:solidFill>
              </a:rPr>
              <a:t>Leader</a:t>
            </a:r>
            <a:r>
              <a:rPr lang="zh-CN" altLang="en-US" dirty="0">
                <a:solidFill>
                  <a:srgbClr val="F76212"/>
                </a:solidFill>
              </a:rPr>
              <a:t>不变，</a:t>
            </a:r>
            <a:r>
              <a:rPr lang="en-US" altLang="zh-CN" dirty="0">
                <a:solidFill>
                  <a:srgbClr val="F76212"/>
                </a:solidFill>
              </a:rPr>
              <a:t>A</a:t>
            </a:r>
            <a:r>
              <a:rPr lang="zh-CN" altLang="en-US" dirty="0">
                <a:solidFill>
                  <a:srgbClr val="F76212"/>
                </a:solidFill>
              </a:rPr>
              <a:t>何时变为</a:t>
            </a:r>
            <a:r>
              <a:rPr lang="en-US" altLang="zh-CN" dirty="0">
                <a:solidFill>
                  <a:srgbClr val="F76212"/>
                </a:solidFill>
              </a:rPr>
              <a:t>Follower</a:t>
            </a:r>
            <a:r>
              <a:rPr lang="zh-CN" altLang="en-US" dirty="0">
                <a:solidFill>
                  <a:srgbClr val="F76212"/>
                </a:solidFill>
              </a:rPr>
              <a:t>？</a:t>
            </a:r>
            <a:endParaRPr lang="en-US" altLang="zh-CN" dirty="0">
              <a:solidFill>
                <a:srgbClr val="F76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8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EF215-AE56-60A2-0164-D3447ACC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无条件提升</a:t>
            </a:r>
            <a:r>
              <a:rPr lang="en-US" altLang="zh-CN" dirty="0"/>
              <a:t>Term</a:t>
            </a:r>
            <a:r>
              <a:rPr lang="zh-CN" altLang="en-US" dirty="0"/>
              <a:t>，降为</a:t>
            </a:r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E45BC-60DE-B197-6B0F-D4473CFF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raft</a:t>
            </a:r>
            <a:r>
              <a:rPr lang="zh-CN" altLang="en-US" dirty="0"/>
              <a:t>系统中，</a:t>
            </a:r>
            <a:r>
              <a:rPr lang="zh-CN" altLang="en-US" dirty="0">
                <a:solidFill>
                  <a:srgbClr val="F76212"/>
                </a:solidFill>
              </a:rPr>
              <a:t>对于任何</a:t>
            </a:r>
            <a:r>
              <a:rPr lang="en-US" altLang="zh-CN" dirty="0">
                <a:solidFill>
                  <a:srgbClr val="F76212"/>
                </a:solidFill>
              </a:rPr>
              <a:t>RPC</a:t>
            </a:r>
            <a:r>
              <a:rPr lang="zh-CN" altLang="en-US" dirty="0">
                <a:solidFill>
                  <a:srgbClr val="F76212"/>
                </a:solidFill>
              </a:rPr>
              <a:t>请求或响应，只要对方发过来的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zh-CN" altLang="en-US" dirty="0">
                <a:solidFill>
                  <a:srgbClr val="F76212"/>
                </a:solidFill>
              </a:rPr>
              <a:t>比自己的大，就无条件地用对方的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zh-CN" altLang="en-US" dirty="0">
                <a:solidFill>
                  <a:srgbClr val="F76212"/>
                </a:solidFill>
              </a:rPr>
              <a:t>覆盖自己的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zh-CN" altLang="en-US" dirty="0">
                <a:solidFill>
                  <a:srgbClr val="F76212"/>
                </a:solidFill>
              </a:rPr>
              <a:t>，并把自己降为</a:t>
            </a:r>
            <a:r>
              <a:rPr lang="en-US" altLang="zh-CN" dirty="0">
                <a:solidFill>
                  <a:srgbClr val="F76212"/>
                </a:solidFill>
              </a:rPr>
              <a:t>Follower</a:t>
            </a:r>
            <a:r>
              <a:rPr lang="zh-CN" altLang="en-US" dirty="0"/>
              <a:t>。</a:t>
            </a:r>
            <a:r>
              <a:rPr lang="en-US" altLang="zh-CN" dirty="0"/>
              <a:t>--(2-23)</a:t>
            </a:r>
          </a:p>
          <a:p>
            <a:r>
              <a:rPr lang="zh-CN" altLang="en-US" dirty="0"/>
              <a:t>回答上一面</a:t>
            </a:r>
            <a:r>
              <a:rPr lang="en-US" altLang="zh-CN" dirty="0"/>
              <a:t>ppt</a:t>
            </a:r>
            <a:r>
              <a:rPr lang="zh-CN" altLang="en-US" dirty="0"/>
              <a:t>的问题。</a:t>
            </a:r>
            <a:r>
              <a:rPr lang="en-US" altLang="zh-CN" dirty="0"/>
              <a:t>A</a:t>
            </a:r>
            <a:r>
              <a:rPr lang="zh-CN" altLang="en-US" dirty="0"/>
              <a:t>向其他节点发送投票请求，携带上自己的</a:t>
            </a:r>
            <a:r>
              <a:rPr lang="en-US" altLang="zh-CN" dirty="0"/>
              <a:t>Term=4</a:t>
            </a:r>
            <a:r>
              <a:rPr lang="zh-CN" altLang="en-US" dirty="0"/>
              <a:t>，其他节点虽然拒绝投票，但是会将自己的</a:t>
            </a:r>
            <a:r>
              <a:rPr lang="en-US" altLang="zh-CN" dirty="0"/>
              <a:t>Term</a:t>
            </a:r>
            <a:r>
              <a:rPr lang="zh-CN" altLang="en-US" dirty="0"/>
              <a:t>也升到</a:t>
            </a:r>
            <a:r>
              <a:rPr lang="en-US" altLang="zh-CN" dirty="0"/>
              <a:t>4</a:t>
            </a:r>
            <a:r>
              <a:rPr lang="zh-CN" altLang="en-US" dirty="0"/>
              <a:t>，然后将自己变为</a:t>
            </a:r>
            <a:r>
              <a:rPr lang="en-US" altLang="zh-CN" dirty="0"/>
              <a:t>Follower</a:t>
            </a:r>
            <a:r>
              <a:rPr lang="zh-CN" altLang="en-US" dirty="0"/>
              <a:t>。此后，</a:t>
            </a:r>
            <a:r>
              <a:rPr lang="en-US" altLang="zh-CN" dirty="0"/>
              <a:t>A</a:t>
            </a:r>
            <a:r>
              <a:rPr lang="zh-CN" altLang="en-US" dirty="0"/>
              <a:t>每次以更大的</a:t>
            </a:r>
            <a:r>
              <a:rPr lang="en-US" altLang="zh-CN" dirty="0"/>
              <a:t>Term</a:t>
            </a:r>
            <a:r>
              <a:rPr lang="zh-CN" altLang="en-US" dirty="0"/>
              <a:t>向</a:t>
            </a:r>
            <a:r>
              <a:rPr lang="en-US" altLang="zh-CN" dirty="0"/>
              <a:t>C/D/E</a:t>
            </a:r>
            <a:r>
              <a:rPr lang="zh-CN" altLang="en-US" dirty="0"/>
              <a:t>发投票请求，</a:t>
            </a:r>
            <a:r>
              <a:rPr lang="en-US" altLang="zh-CN" dirty="0"/>
              <a:t> C/D/E</a:t>
            </a:r>
            <a:r>
              <a:rPr lang="zh-CN" altLang="en-US" dirty="0"/>
              <a:t>都立刻进行</a:t>
            </a:r>
            <a:r>
              <a:rPr lang="en-US" altLang="zh-CN" dirty="0"/>
              <a:t>Term</a:t>
            </a:r>
            <a:r>
              <a:rPr lang="zh-CN" altLang="en-US" dirty="0"/>
              <a:t>同步，并拒绝投票。由于拒绝投票，所以</a:t>
            </a:r>
            <a:r>
              <a:rPr lang="en-US" altLang="zh-CN" dirty="0"/>
              <a:t>C/D/E</a:t>
            </a:r>
            <a:r>
              <a:rPr lang="zh-CN" altLang="en-US" dirty="0"/>
              <a:t>不会重置自己的心跳倒计时。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C/D/E</a:t>
            </a:r>
            <a:r>
              <a:rPr lang="zh-CN" altLang="en-US" dirty="0"/>
              <a:t>的心跳倒计时走完后，</a:t>
            </a:r>
            <a:r>
              <a:rPr lang="en-US" altLang="zh-CN" dirty="0"/>
              <a:t> C/D/E</a:t>
            </a:r>
            <a:r>
              <a:rPr lang="zh-CN" altLang="en-US" dirty="0"/>
              <a:t>成为</a:t>
            </a:r>
            <a:r>
              <a:rPr lang="en-US" altLang="zh-CN" dirty="0"/>
              <a:t>Candidate</a:t>
            </a:r>
            <a:r>
              <a:rPr lang="zh-CN" altLang="en-US" dirty="0"/>
              <a:t>，继而成为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5172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E76A-E655-9969-DACE-95110EC6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</a:t>
            </a:r>
            <a:r>
              <a:rPr lang="zh-CN" altLang="en-US" dirty="0"/>
              <a:t>在心跳中的作用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0F060-4443-BC16-1293-D8D7F29E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352" y="1825625"/>
            <a:ext cx="5718448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网络分区消除后，所有节点全部连通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给节点</a:t>
            </a:r>
            <a:r>
              <a:rPr lang="en-US" altLang="zh-CN" dirty="0"/>
              <a:t>E(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D)</a:t>
            </a:r>
            <a:r>
              <a:rPr lang="zh-CN" altLang="en-US" dirty="0"/>
              <a:t>发心跳，由于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比</a:t>
            </a:r>
            <a:r>
              <a:rPr lang="en-US" altLang="zh-CN" dirty="0"/>
              <a:t>E</a:t>
            </a:r>
            <a:r>
              <a:rPr lang="zh-CN" altLang="en-US" dirty="0"/>
              <a:t>的小，所以</a:t>
            </a:r>
            <a:r>
              <a:rPr lang="en-US" altLang="zh-CN" dirty="0"/>
              <a:t>E</a:t>
            </a:r>
            <a:r>
              <a:rPr lang="zh-CN" altLang="en-US" dirty="0"/>
              <a:t>会拒绝此请求，并且给</a:t>
            </a:r>
            <a:r>
              <a:rPr lang="en-US" altLang="zh-CN" dirty="0"/>
              <a:t>B</a:t>
            </a:r>
            <a:r>
              <a:rPr lang="zh-CN" altLang="en-US" dirty="0"/>
              <a:t>返回自己的</a:t>
            </a:r>
            <a:r>
              <a:rPr lang="en-US" altLang="zh-CN" dirty="0"/>
              <a:t>Term=2</a:t>
            </a:r>
            <a:r>
              <a:rPr lang="zh-CN" altLang="en-US" dirty="0"/>
              <a:t>。</a:t>
            </a:r>
            <a:r>
              <a:rPr lang="en-US" altLang="zh-CN" dirty="0"/>
              <a:t>B</a:t>
            </a:r>
            <a:r>
              <a:rPr lang="zh-CN" altLang="en-US" dirty="0"/>
              <a:t>收到被拒绝的响应后，把自己的</a:t>
            </a:r>
            <a:r>
              <a:rPr lang="en-US" altLang="zh-CN" dirty="0"/>
              <a:t>Term</a:t>
            </a:r>
            <a:r>
              <a:rPr lang="zh-CN" altLang="en-US" dirty="0"/>
              <a:t>置为</a:t>
            </a:r>
            <a:r>
              <a:rPr lang="en-US" altLang="zh-CN" dirty="0"/>
              <a:t>2</a:t>
            </a:r>
            <a:r>
              <a:rPr lang="zh-CN" altLang="en-US" dirty="0"/>
              <a:t>，并把自己降为</a:t>
            </a:r>
            <a:r>
              <a:rPr lang="en-US" altLang="zh-CN" dirty="0"/>
              <a:t>Follower—(2-19)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C</a:t>
            </a:r>
            <a:r>
              <a:rPr lang="zh-CN" altLang="en-US" dirty="0"/>
              <a:t>给节点</a:t>
            </a:r>
            <a:r>
              <a:rPr lang="en-US" altLang="zh-CN" dirty="0"/>
              <a:t>B</a:t>
            </a:r>
            <a:r>
              <a:rPr lang="zh-CN" altLang="en-US" dirty="0"/>
              <a:t>（或</a:t>
            </a:r>
            <a:r>
              <a:rPr lang="en-US" altLang="zh-CN" dirty="0"/>
              <a:t>A</a:t>
            </a:r>
            <a:r>
              <a:rPr lang="zh-CN" altLang="en-US" dirty="0"/>
              <a:t>）发心跳，</a:t>
            </a:r>
            <a:r>
              <a:rPr lang="en-US" altLang="zh-CN" dirty="0"/>
              <a:t> B</a:t>
            </a:r>
            <a:r>
              <a:rPr lang="zh-CN" altLang="en-US" dirty="0"/>
              <a:t>（或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76212"/>
                </a:solidFill>
              </a:rPr>
              <a:t>只要发现对方的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zh-CN" altLang="en-US" dirty="0">
                <a:solidFill>
                  <a:srgbClr val="F76212"/>
                </a:solidFill>
              </a:rPr>
              <a:t>不比自己的小</a:t>
            </a:r>
            <a:r>
              <a:rPr lang="zh-CN" altLang="en-US" dirty="0"/>
              <a:t>（比如</a:t>
            </a:r>
            <a:r>
              <a:rPr lang="en-US" altLang="zh-CN" dirty="0"/>
              <a:t>B</a:t>
            </a:r>
            <a:r>
              <a:rPr lang="zh-CN" altLang="en-US" dirty="0"/>
              <a:t>宕机后，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升到</a:t>
            </a:r>
            <a:r>
              <a:rPr lang="en-US" altLang="zh-CN" dirty="0"/>
              <a:t>2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F76212"/>
                </a:solidFill>
              </a:rPr>
              <a:t>就承认对方为</a:t>
            </a:r>
            <a:r>
              <a:rPr lang="en-US" altLang="zh-CN" dirty="0">
                <a:solidFill>
                  <a:srgbClr val="F76212"/>
                </a:solidFill>
              </a:rPr>
              <a:t>Leader</a:t>
            </a:r>
            <a:r>
              <a:rPr lang="zh-CN" altLang="en-US" dirty="0">
                <a:solidFill>
                  <a:srgbClr val="F76212"/>
                </a:solidFill>
              </a:rPr>
              <a:t>，并且用对方的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zh-CN" altLang="en-US" dirty="0">
                <a:solidFill>
                  <a:srgbClr val="F76212"/>
                </a:solidFill>
              </a:rPr>
              <a:t>覆盖自己的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en-US" altLang="zh-CN" dirty="0"/>
              <a:t>—(2-20)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4D18A5-DB2F-FEF9-0438-8FEF64E365C8}"/>
              </a:ext>
            </a:extLst>
          </p:cNvPr>
          <p:cNvGrpSpPr/>
          <p:nvPr/>
        </p:nvGrpSpPr>
        <p:grpSpPr>
          <a:xfrm>
            <a:off x="838200" y="1690688"/>
            <a:ext cx="4197221" cy="4351338"/>
            <a:chOff x="838200" y="1690688"/>
            <a:chExt cx="4197221" cy="4351338"/>
          </a:xfrm>
        </p:grpSpPr>
        <p:pic>
          <p:nvPicPr>
            <p:cNvPr id="4" name="内容占位符 8">
              <a:extLst>
                <a:ext uri="{FF2B5EF4-FFF2-40B4-BE49-F238E27FC236}">
                  <a16:creationId xmlns:a16="http://schemas.microsoft.com/office/drawing/2014/main" id="{F04260CF-D43F-CD55-1D1B-29BFAEAA7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4197221" cy="4351338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1F83FC9-3898-BD26-A3D7-0B011C72120F}"/>
                </a:ext>
              </a:extLst>
            </p:cNvPr>
            <p:cNvCxnSpPr/>
            <p:nvPr/>
          </p:nvCxnSpPr>
          <p:spPr>
            <a:xfrm flipH="1">
              <a:off x="2511497" y="4100319"/>
              <a:ext cx="653734" cy="3103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F2A4F1A-2A6F-3362-11CA-34DAE9F5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1497" y="4100319"/>
              <a:ext cx="653734" cy="3103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470AE-2D75-93E7-62E4-E0907A525C15}"/>
              </a:ext>
            </a:extLst>
          </p:cNvPr>
          <p:cNvSpPr txBox="1"/>
          <p:nvPr/>
        </p:nvSpPr>
        <p:spPr>
          <a:xfrm>
            <a:off x="2207908" y="60420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13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2630-2061-56A1-865D-A296FEF5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Leader</a:t>
            </a:r>
            <a:r>
              <a:rPr lang="zh-CN" altLang="en-US" dirty="0"/>
              <a:t>只能提交本任期内的日志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2B60-5C80-5C14-695D-65F63C5C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8464"/>
            <a:ext cx="10515600" cy="2314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颜色代表</a:t>
            </a:r>
            <a:r>
              <a:rPr lang="en-US" altLang="zh-CN" sz="1800" dirty="0"/>
              <a:t>Term</a:t>
            </a:r>
            <a:r>
              <a:rPr lang="zh-CN" altLang="en-US" sz="1800" dirty="0"/>
              <a:t>。</a:t>
            </a:r>
            <a:r>
              <a:rPr lang="en-US" altLang="zh-CN" sz="1800" dirty="0"/>
              <a:t>(a)S1</a:t>
            </a:r>
            <a:r>
              <a:rPr lang="zh-CN" altLang="en-US" sz="1800" dirty="0"/>
              <a:t>是</a:t>
            </a:r>
            <a:r>
              <a:rPr lang="en-US" altLang="zh-CN" sz="1800" dirty="0"/>
              <a:t>Leader</a:t>
            </a:r>
            <a:r>
              <a:rPr lang="zh-CN" altLang="en-US" sz="1800" dirty="0"/>
              <a:t>，</a:t>
            </a:r>
            <a:r>
              <a:rPr lang="en-US" altLang="zh-CN" sz="1800" dirty="0"/>
              <a:t> Term=2</a:t>
            </a:r>
            <a:r>
              <a:rPr lang="zh-CN" altLang="en-US" sz="1800" dirty="0"/>
              <a:t>，通过心跳把其他节点都带入了</a:t>
            </a:r>
            <a:r>
              <a:rPr lang="en-US" altLang="zh-CN" sz="1800" dirty="0"/>
              <a:t>Term 2</a:t>
            </a:r>
            <a:r>
              <a:rPr lang="zh-CN" altLang="en-US" sz="1800" dirty="0"/>
              <a:t>，并把日志</a:t>
            </a:r>
            <a:r>
              <a:rPr lang="en-US" altLang="zh-CN" sz="1800" dirty="0"/>
              <a:t>2</a:t>
            </a:r>
            <a:r>
              <a:rPr lang="zh-CN" altLang="en-US" sz="1800" dirty="0"/>
              <a:t>复制给了</a:t>
            </a:r>
            <a:r>
              <a:rPr lang="en-US" altLang="zh-CN" sz="1800" dirty="0"/>
              <a:t>S2</a:t>
            </a:r>
            <a:r>
              <a:rPr lang="zh-CN" altLang="en-US" sz="1800" dirty="0"/>
              <a:t>就挂了。</a:t>
            </a:r>
            <a:r>
              <a:rPr lang="en-US" altLang="zh-CN" sz="1800" dirty="0"/>
              <a:t>(b)S5</a:t>
            </a:r>
            <a:r>
              <a:rPr lang="zh-CN" altLang="en-US" sz="1800" dirty="0"/>
              <a:t>从</a:t>
            </a:r>
            <a:r>
              <a:rPr lang="en-US" altLang="zh-CN" sz="1800" dirty="0"/>
              <a:t>S3</a:t>
            </a:r>
            <a:r>
              <a:rPr lang="zh-CN" altLang="en-US" sz="1800" dirty="0"/>
              <a:t>和</a:t>
            </a:r>
            <a:r>
              <a:rPr lang="en-US" altLang="zh-CN" sz="1800" dirty="0"/>
              <a:t>S4</a:t>
            </a:r>
            <a:r>
              <a:rPr lang="zh-CN" altLang="en-US" sz="1800" dirty="0"/>
              <a:t>获得投票后成为</a:t>
            </a:r>
            <a:r>
              <a:rPr lang="en-US" altLang="zh-CN" sz="1800" dirty="0"/>
              <a:t>Leader</a:t>
            </a:r>
            <a:r>
              <a:rPr lang="zh-CN" altLang="en-US" sz="1800" dirty="0"/>
              <a:t>，</a:t>
            </a:r>
            <a:r>
              <a:rPr lang="en-US" altLang="zh-CN" sz="1800" dirty="0"/>
              <a:t> Term=3 </a:t>
            </a:r>
            <a:r>
              <a:rPr lang="zh-CN" altLang="en-US" sz="1800" dirty="0"/>
              <a:t>。</a:t>
            </a:r>
            <a:r>
              <a:rPr lang="en-US" altLang="zh-CN" sz="1800" dirty="0"/>
              <a:t>S1</a:t>
            </a:r>
            <a:r>
              <a:rPr lang="zh-CN" altLang="en-US" sz="1800" dirty="0"/>
              <a:t>重启后接收到</a:t>
            </a:r>
            <a:r>
              <a:rPr lang="en-US" altLang="zh-CN" sz="1800" dirty="0"/>
              <a:t>S5</a:t>
            </a:r>
            <a:r>
              <a:rPr lang="zh-CN" altLang="en-US" sz="1800" dirty="0"/>
              <a:t>的心跳，也进入</a:t>
            </a:r>
            <a:r>
              <a:rPr lang="en-US" altLang="zh-CN" sz="1800" dirty="0"/>
              <a:t>Term 3</a:t>
            </a:r>
            <a:r>
              <a:rPr lang="zh-CN" altLang="en-US" sz="1800" dirty="0"/>
              <a:t>。然后</a:t>
            </a:r>
            <a:r>
              <a:rPr lang="en-US" altLang="zh-CN" sz="1800" dirty="0"/>
              <a:t>S5</a:t>
            </a:r>
            <a:r>
              <a:rPr lang="zh-CN" altLang="en-US" sz="1800" dirty="0"/>
              <a:t>接收到日志</a:t>
            </a:r>
            <a:r>
              <a:rPr lang="en-US" altLang="zh-CN" sz="1800" dirty="0"/>
              <a:t>3</a:t>
            </a:r>
            <a:r>
              <a:rPr lang="zh-CN" altLang="en-US" sz="1800" dirty="0"/>
              <a:t>。</a:t>
            </a:r>
            <a:r>
              <a:rPr lang="en-US" altLang="zh-CN" sz="1800" dirty="0"/>
              <a:t>(c)S5</a:t>
            </a:r>
            <a:r>
              <a:rPr lang="zh-CN" altLang="en-US" sz="1800" dirty="0"/>
              <a:t>挂了，</a:t>
            </a:r>
            <a:r>
              <a:rPr lang="en-US" altLang="zh-CN" sz="1800" dirty="0"/>
              <a:t>S1</a:t>
            </a:r>
            <a:r>
              <a:rPr lang="zh-CN" altLang="en-US" sz="1800" dirty="0"/>
              <a:t>从</a:t>
            </a:r>
            <a:r>
              <a:rPr lang="en-US" altLang="zh-CN" sz="1800" dirty="0"/>
              <a:t>S2/S3/S4</a:t>
            </a:r>
            <a:r>
              <a:rPr lang="zh-CN" altLang="en-US" sz="1800" dirty="0"/>
              <a:t>获得投票后成为</a:t>
            </a:r>
            <a:r>
              <a:rPr lang="en-US" altLang="zh-CN" sz="1800" dirty="0"/>
              <a:t>Leader</a:t>
            </a:r>
            <a:r>
              <a:rPr lang="zh-CN" altLang="en-US" sz="1800" dirty="0"/>
              <a:t>，</a:t>
            </a:r>
            <a:r>
              <a:rPr lang="en-US" altLang="zh-CN" sz="1800" dirty="0"/>
              <a:t>Term=4</a:t>
            </a:r>
            <a:r>
              <a:rPr lang="zh-CN" altLang="en-US" sz="1800" dirty="0"/>
              <a:t>，它把日志</a:t>
            </a:r>
            <a:r>
              <a:rPr lang="en-US" altLang="zh-CN" sz="1800" dirty="0"/>
              <a:t>2</a:t>
            </a:r>
            <a:r>
              <a:rPr lang="zh-CN" altLang="en-US" sz="1800" dirty="0"/>
              <a:t>继续拷贝给了</a:t>
            </a:r>
            <a:r>
              <a:rPr lang="en-US" altLang="zh-CN" sz="1800" dirty="0"/>
              <a:t>S3</a:t>
            </a:r>
            <a:r>
              <a:rPr lang="zh-CN" altLang="en-US" sz="1800" dirty="0"/>
              <a:t>，但</a:t>
            </a:r>
            <a:r>
              <a:rPr lang="zh-CN" altLang="en-US" sz="1800" dirty="0">
                <a:solidFill>
                  <a:srgbClr val="F76212"/>
                </a:solidFill>
              </a:rPr>
              <a:t>此时它并不能提交日志</a:t>
            </a:r>
            <a:r>
              <a:rPr lang="en-US" altLang="zh-CN" sz="1800" dirty="0">
                <a:solidFill>
                  <a:srgbClr val="F76212"/>
                </a:solidFill>
              </a:rPr>
              <a:t>2</a:t>
            </a:r>
            <a:r>
              <a:rPr lang="zh-CN" altLang="en-US" sz="1800" dirty="0">
                <a:solidFill>
                  <a:srgbClr val="F76212"/>
                </a:solidFill>
              </a:rPr>
              <a:t>，因为日志</a:t>
            </a:r>
            <a:r>
              <a:rPr lang="en-US" altLang="zh-CN" sz="1800" dirty="0">
                <a:solidFill>
                  <a:srgbClr val="F76212"/>
                </a:solidFill>
              </a:rPr>
              <a:t>2</a:t>
            </a:r>
            <a:r>
              <a:rPr lang="zh-CN" altLang="en-US" sz="1800" dirty="0">
                <a:solidFill>
                  <a:srgbClr val="F76212"/>
                </a:solidFill>
              </a:rPr>
              <a:t>属于</a:t>
            </a:r>
            <a:r>
              <a:rPr lang="en-US" altLang="zh-CN" sz="1800" dirty="0">
                <a:solidFill>
                  <a:srgbClr val="F76212"/>
                </a:solidFill>
              </a:rPr>
              <a:t>Term=2</a:t>
            </a:r>
            <a:r>
              <a:rPr lang="zh-CN" altLang="en-US" sz="1800" dirty="0"/>
              <a:t>。然后接收到新的日志</a:t>
            </a:r>
            <a:r>
              <a:rPr lang="en-US" altLang="zh-CN" sz="1800" dirty="0"/>
              <a:t>4</a:t>
            </a:r>
            <a:r>
              <a:rPr lang="zh-CN" altLang="en-US" sz="1800" dirty="0"/>
              <a:t>。</a:t>
            </a:r>
            <a:r>
              <a:rPr lang="en-US" altLang="zh-CN" sz="1800" dirty="0"/>
              <a:t>(d)S1</a:t>
            </a:r>
            <a:r>
              <a:rPr lang="zh-CN" altLang="en-US" sz="1800" dirty="0"/>
              <a:t>挂了，</a:t>
            </a:r>
            <a:r>
              <a:rPr lang="en-US" altLang="zh-CN" sz="1800" dirty="0"/>
              <a:t>S5</a:t>
            </a:r>
            <a:r>
              <a:rPr lang="zh-CN" altLang="en-US" sz="1800" dirty="0"/>
              <a:t>重启，它从</a:t>
            </a:r>
            <a:r>
              <a:rPr lang="en-US" altLang="zh-CN" sz="1800" dirty="0"/>
              <a:t>S2/S3/S4</a:t>
            </a:r>
            <a:r>
              <a:rPr lang="zh-CN" altLang="en-US" sz="1800" dirty="0"/>
              <a:t>获得投票后成为</a:t>
            </a:r>
            <a:r>
              <a:rPr lang="en-US" altLang="zh-CN" sz="1800" dirty="0"/>
              <a:t>Leader</a:t>
            </a:r>
            <a:r>
              <a:rPr lang="zh-CN" altLang="en-US" sz="1800" dirty="0"/>
              <a:t>，</a:t>
            </a:r>
            <a:r>
              <a:rPr lang="en-US" altLang="zh-CN" sz="1800" dirty="0"/>
              <a:t>Term=4</a:t>
            </a:r>
            <a:r>
              <a:rPr lang="zh-CN" altLang="en-US" sz="1800" dirty="0"/>
              <a:t>，</a:t>
            </a:r>
            <a:r>
              <a:rPr lang="en-US" altLang="zh-CN" sz="1800" dirty="0"/>
              <a:t>S1</a:t>
            </a:r>
            <a:r>
              <a:rPr lang="zh-CN" altLang="en-US" sz="1800" dirty="0"/>
              <a:t>重启，然后</a:t>
            </a:r>
            <a:r>
              <a:rPr lang="en-US" altLang="zh-CN" sz="1800" dirty="0"/>
              <a:t>S5</a:t>
            </a:r>
            <a:r>
              <a:rPr lang="zh-CN" altLang="en-US" sz="1800" dirty="0"/>
              <a:t>把日志</a:t>
            </a:r>
            <a:r>
              <a:rPr lang="en-US" altLang="zh-CN" sz="1800" dirty="0"/>
              <a:t>3</a:t>
            </a:r>
            <a:r>
              <a:rPr lang="zh-CN" altLang="en-US" sz="1800" dirty="0"/>
              <a:t>复制给了</a:t>
            </a:r>
            <a:r>
              <a:rPr lang="en-US" altLang="zh-CN" sz="1800" dirty="0"/>
              <a:t>S1/S2/S3/S4</a:t>
            </a:r>
            <a:r>
              <a:rPr lang="zh-CN" altLang="en-US" sz="1800" dirty="0"/>
              <a:t>，由于日志</a:t>
            </a:r>
            <a:r>
              <a:rPr lang="en-US" altLang="zh-CN" sz="1800" dirty="0"/>
              <a:t>2</a:t>
            </a:r>
            <a:r>
              <a:rPr lang="zh-CN" altLang="en-US" sz="1800" dirty="0"/>
              <a:t>没有提交，所以会被覆盖掉。</a:t>
            </a:r>
            <a:r>
              <a:rPr lang="en-US" altLang="zh-CN" sz="1800" dirty="0"/>
              <a:t>(e)</a:t>
            </a:r>
            <a:r>
              <a:rPr lang="zh-CN" altLang="en-US" sz="1800" dirty="0"/>
              <a:t>如果在第</a:t>
            </a:r>
            <a:r>
              <a:rPr lang="en-US" altLang="zh-CN" sz="1800" dirty="0"/>
              <a:t>(c)</a:t>
            </a:r>
            <a:r>
              <a:rPr lang="zh-CN" altLang="en-US" sz="1800" dirty="0"/>
              <a:t>步</a:t>
            </a:r>
            <a:r>
              <a:rPr lang="en-US" altLang="zh-CN" sz="1800" dirty="0"/>
              <a:t>S1</a:t>
            </a:r>
            <a:r>
              <a:rPr lang="zh-CN" altLang="en-US" sz="1800" dirty="0"/>
              <a:t>把日志</a:t>
            </a:r>
            <a:r>
              <a:rPr lang="en-US" altLang="zh-CN" sz="1800" dirty="0"/>
              <a:t>2</a:t>
            </a:r>
            <a:r>
              <a:rPr lang="zh-CN" altLang="en-US" sz="1800" dirty="0"/>
              <a:t>和</a:t>
            </a:r>
            <a:r>
              <a:rPr lang="en-US" altLang="zh-CN" sz="1800" dirty="0"/>
              <a:t>4</a:t>
            </a:r>
            <a:r>
              <a:rPr lang="zh-CN" altLang="en-US" sz="1800" dirty="0"/>
              <a:t>复制给了</a:t>
            </a:r>
            <a:r>
              <a:rPr lang="en-US" altLang="zh-CN" sz="1800" dirty="0"/>
              <a:t>S2/S3</a:t>
            </a:r>
            <a:r>
              <a:rPr lang="zh-CN" altLang="en-US" sz="1800" dirty="0"/>
              <a:t>，那么</a:t>
            </a:r>
            <a:r>
              <a:rPr lang="en-US" altLang="zh-CN" sz="1800" dirty="0"/>
              <a:t>S1</a:t>
            </a:r>
            <a:r>
              <a:rPr lang="zh-CN" altLang="en-US" sz="1800" dirty="0"/>
              <a:t>可以提交日志</a:t>
            </a:r>
            <a:r>
              <a:rPr lang="en-US" altLang="zh-CN" sz="1800" dirty="0"/>
              <a:t>4</a:t>
            </a:r>
            <a:r>
              <a:rPr lang="zh-CN" altLang="en-US" sz="1800" dirty="0"/>
              <a:t>，因为日志</a:t>
            </a:r>
            <a:r>
              <a:rPr lang="en-US" altLang="zh-CN" sz="1800" dirty="0"/>
              <a:t>4</a:t>
            </a:r>
            <a:r>
              <a:rPr lang="zh-CN" altLang="en-US" sz="1800" dirty="0"/>
              <a:t>的</a:t>
            </a:r>
            <a:r>
              <a:rPr lang="en-US" altLang="zh-CN" sz="1800" dirty="0"/>
              <a:t>Term</a:t>
            </a:r>
            <a:r>
              <a:rPr lang="zh-CN" altLang="en-US" sz="1800" dirty="0"/>
              <a:t>为</a:t>
            </a:r>
            <a:r>
              <a:rPr lang="en-US" altLang="zh-CN" sz="1800" dirty="0"/>
              <a:t>4</a:t>
            </a:r>
            <a:r>
              <a:rPr lang="zh-CN" altLang="en-US" sz="1800" dirty="0"/>
              <a:t>，这样在第</a:t>
            </a:r>
            <a:r>
              <a:rPr lang="en-US" altLang="zh-CN" sz="1800" dirty="0"/>
              <a:t>(d)</a:t>
            </a:r>
            <a:r>
              <a:rPr lang="zh-CN" altLang="en-US" sz="1800" dirty="0"/>
              <a:t>步</a:t>
            </a:r>
            <a:r>
              <a:rPr lang="en-US" altLang="zh-CN" sz="1800" dirty="0"/>
              <a:t>S5</a:t>
            </a:r>
            <a:r>
              <a:rPr lang="zh-CN" altLang="en-US" sz="1800" dirty="0"/>
              <a:t>重启后就不会成为</a:t>
            </a:r>
            <a:r>
              <a:rPr lang="en-US" altLang="zh-CN" sz="1800" dirty="0"/>
              <a:t>Leader</a:t>
            </a:r>
            <a:r>
              <a:rPr lang="zh-CN" altLang="en-US" sz="1800" dirty="0"/>
              <a:t>了，日志</a:t>
            </a:r>
            <a:r>
              <a:rPr lang="en-US" altLang="zh-CN" sz="1800" dirty="0"/>
              <a:t>2</a:t>
            </a:r>
            <a:r>
              <a:rPr lang="zh-CN" altLang="en-US" sz="1800" dirty="0"/>
              <a:t>和日志</a:t>
            </a:r>
            <a:r>
              <a:rPr lang="en-US" altLang="zh-CN" sz="1800" dirty="0"/>
              <a:t>4</a:t>
            </a:r>
            <a:r>
              <a:rPr lang="zh-CN" altLang="en-US" sz="1800" dirty="0"/>
              <a:t>也不会被覆盖。</a:t>
            </a:r>
            <a:r>
              <a:rPr lang="en-US" altLang="zh-CN" sz="1800" dirty="0"/>
              <a:t>--(2-24)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若第</a:t>
            </a:r>
            <a:r>
              <a:rPr lang="en-US" altLang="zh-CN" sz="1800" dirty="0"/>
              <a:t>(c)</a:t>
            </a:r>
            <a:r>
              <a:rPr lang="zh-CN" altLang="en-US" sz="1800" dirty="0"/>
              <a:t>步</a:t>
            </a:r>
            <a:r>
              <a:rPr lang="en-US" altLang="zh-CN" sz="1800" dirty="0"/>
              <a:t>S1</a:t>
            </a:r>
            <a:r>
              <a:rPr lang="zh-CN" altLang="en-US" sz="1800" dirty="0"/>
              <a:t>给提交日志</a:t>
            </a:r>
            <a:r>
              <a:rPr lang="en-US" altLang="zh-CN" sz="1800" dirty="0"/>
              <a:t>2</a:t>
            </a:r>
            <a:r>
              <a:rPr lang="zh-CN" altLang="en-US" sz="1800" dirty="0"/>
              <a:t>，那在第</a:t>
            </a:r>
            <a:r>
              <a:rPr lang="en-US" altLang="zh-CN" sz="1800" dirty="0"/>
              <a:t>(d)</a:t>
            </a:r>
            <a:r>
              <a:rPr lang="zh-CN" altLang="en-US" sz="1800" dirty="0"/>
              <a:t>步日志</a:t>
            </a:r>
            <a:r>
              <a:rPr lang="en-US" altLang="zh-CN" sz="1800" dirty="0"/>
              <a:t>2</a:t>
            </a:r>
            <a:r>
              <a:rPr lang="zh-CN" altLang="en-US" sz="1800" dirty="0"/>
              <a:t>又被覆盖了，就违反了“已提交日志不能被覆盖”的原则。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261EA-21A7-37A0-A8D3-BA561288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34086"/>
            <a:ext cx="5486400" cy="24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2E29D-59A1-4A3D-CFF5-176B36E7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集群节点数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1CD16-F655-B064-DDDB-B5194D97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3275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集群最好有奇数个节点，如果是偶数个节点：</a:t>
            </a:r>
            <a:endParaRPr lang="en-US" altLang="zh-CN" sz="2400" dirty="0"/>
          </a:p>
          <a:p>
            <a:pPr lvl="1"/>
            <a:r>
              <a:rPr lang="zh-CN" altLang="en-US" dirty="0"/>
              <a:t>假如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follower</a:t>
            </a:r>
            <a:r>
              <a:rPr lang="zh-CN" altLang="en-US" dirty="0"/>
              <a:t>同时成为</a:t>
            </a:r>
            <a:r>
              <a:rPr lang="en-US" altLang="zh-CN" dirty="0"/>
              <a:t>candidate</a:t>
            </a:r>
            <a:r>
              <a:rPr lang="zh-CN" altLang="en-US" dirty="0"/>
              <a:t>，又恰好获得</a:t>
            </a:r>
            <a:r>
              <a:rPr lang="en-US" altLang="zh-CN" dirty="0"/>
              <a:t>1/2</a:t>
            </a:r>
            <a:r>
              <a:rPr lang="zh-CN" altLang="en-US" dirty="0"/>
              <a:t>的投票，则本轮产生不了</a:t>
            </a:r>
            <a:r>
              <a:rPr lang="en-US" altLang="zh-CN" dirty="0"/>
              <a:t>leader</a:t>
            </a:r>
            <a:r>
              <a:rPr lang="zh-CN" altLang="en-US" dirty="0"/>
              <a:t>，超时后进入下一轮投票</a:t>
            </a:r>
            <a:endParaRPr lang="en-US" altLang="zh-CN" dirty="0"/>
          </a:p>
          <a:p>
            <a:pPr lvl="1"/>
            <a:r>
              <a:rPr lang="zh-CN" altLang="en-US" dirty="0"/>
              <a:t>假如发生网络分区，又恰好每个分区各有</a:t>
            </a:r>
            <a:r>
              <a:rPr lang="en-US" altLang="zh-CN" dirty="0"/>
              <a:t>1/2</a:t>
            </a:r>
            <a:r>
              <a:rPr lang="zh-CN" altLang="en-US" dirty="0"/>
              <a:t>的节点，则新分区产生不了</a:t>
            </a:r>
            <a:r>
              <a:rPr lang="en-US" altLang="zh-CN" dirty="0"/>
              <a:t>leader</a:t>
            </a:r>
            <a:r>
              <a:rPr lang="zh-CN" altLang="en-US" dirty="0"/>
              <a:t>（无法获得多于</a:t>
            </a:r>
            <a:r>
              <a:rPr lang="en-US" altLang="zh-CN" dirty="0"/>
              <a:t>1/2</a:t>
            </a:r>
            <a:r>
              <a:rPr lang="zh-CN" altLang="en-US" dirty="0"/>
              <a:t>的投票），老</a:t>
            </a:r>
            <a:r>
              <a:rPr lang="en-US" altLang="zh-CN" dirty="0"/>
              <a:t>Leader</a:t>
            </a:r>
            <a:r>
              <a:rPr lang="zh-CN" altLang="en-US" dirty="0"/>
              <a:t>也始终不能</a:t>
            </a:r>
            <a:r>
              <a:rPr lang="en-US" altLang="zh-CN" dirty="0"/>
              <a:t>commit</a:t>
            </a:r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&gt;=1/2</a:t>
            </a:r>
            <a:r>
              <a:rPr lang="zh-CN" altLang="en-US" sz="2400" dirty="0"/>
              <a:t>的节点不能正常工作，则集群失效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011437-D6D0-87B5-80CF-9132370D9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17" y="1690688"/>
            <a:ext cx="3207583" cy="41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4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F74C-0225-DE8A-4714-47E20C8B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8581C-8978-6E7E-E65C-EF0F38EC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050"/>
            <a:ext cx="10515600" cy="482282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为了保证整个过程的正确性，</a:t>
            </a:r>
            <a:r>
              <a:rPr lang="en-US" altLang="zh-CN" dirty="0"/>
              <a:t>Raft</a:t>
            </a:r>
            <a:r>
              <a:rPr lang="zh-CN" altLang="en-US" dirty="0"/>
              <a:t>算法保证以下属性时刻为真：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Election Safety</a:t>
            </a:r>
            <a:r>
              <a:rPr lang="zh-CN" altLang="en-US" dirty="0"/>
              <a:t>。在任意指定</a:t>
            </a:r>
            <a:r>
              <a:rPr lang="en-US" altLang="zh-CN" dirty="0"/>
              <a:t>Term</a:t>
            </a:r>
            <a:r>
              <a:rPr lang="zh-CN" altLang="en-US" dirty="0"/>
              <a:t>内，最多选举出一个</a:t>
            </a:r>
            <a:r>
              <a:rPr lang="en-US" altLang="zh-CN" dirty="0"/>
              <a:t>Leader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Leader Append-Only</a:t>
            </a:r>
            <a:r>
              <a:rPr lang="zh-CN" altLang="en-US" dirty="0"/>
              <a:t>。</a:t>
            </a:r>
            <a:r>
              <a:rPr lang="en-US" altLang="zh-CN" dirty="0"/>
              <a:t>Leader</a:t>
            </a:r>
            <a:r>
              <a:rPr lang="zh-CN" altLang="en-US" dirty="0"/>
              <a:t>从不“重写”或者“删除”本地</a:t>
            </a:r>
            <a:r>
              <a:rPr lang="en-US" altLang="zh-CN" dirty="0"/>
              <a:t>Log</a:t>
            </a:r>
            <a:r>
              <a:rPr lang="zh-CN" altLang="en-US" dirty="0"/>
              <a:t>，仅仅“追加”本地</a:t>
            </a:r>
            <a:r>
              <a:rPr lang="en-US" altLang="zh-CN" dirty="0"/>
              <a:t>Log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Log Matching</a:t>
            </a:r>
            <a:r>
              <a:rPr lang="zh-CN" altLang="en-US" dirty="0"/>
              <a:t>。如果两个节点上的日志项拥有相同的</a:t>
            </a:r>
            <a:r>
              <a:rPr lang="en-US" altLang="zh-CN" dirty="0"/>
              <a:t>Index</a:t>
            </a:r>
            <a:r>
              <a:rPr lang="zh-CN" altLang="en-US" dirty="0"/>
              <a:t>和</a:t>
            </a:r>
            <a:r>
              <a:rPr lang="en-US" altLang="zh-CN" dirty="0"/>
              <a:t>Term</a:t>
            </a:r>
            <a:r>
              <a:rPr lang="zh-CN" altLang="en-US" dirty="0"/>
              <a:t>，那么这两个节点</a:t>
            </a:r>
            <a:r>
              <a:rPr lang="en-US" altLang="zh-CN" dirty="0"/>
              <a:t>[0, Index]</a:t>
            </a:r>
            <a:r>
              <a:rPr lang="zh-CN" altLang="en-US" dirty="0"/>
              <a:t>范围内的</a:t>
            </a:r>
            <a:r>
              <a:rPr lang="en-US" altLang="zh-CN" dirty="0"/>
              <a:t>Log</a:t>
            </a:r>
            <a:r>
              <a:rPr lang="zh-CN" altLang="en-US" dirty="0"/>
              <a:t>完全一致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Leader Completeness</a:t>
            </a:r>
            <a:r>
              <a:rPr lang="zh-CN" altLang="en-US" dirty="0"/>
              <a:t>。如果某个日志项在某个</a:t>
            </a:r>
            <a:r>
              <a:rPr lang="en-US" altLang="zh-CN" dirty="0"/>
              <a:t>Term</a:t>
            </a:r>
            <a:r>
              <a:rPr lang="zh-CN" altLang="en-US" dirty="0"/>
              <a:t>被</a:t>
            </a:r>
            <a:r>
              <a:rPr lang="en-US" altLang="zh-CN" dirty="0"/>
              <a:t>commit</a:t>
            </a:r>
            <a:r>
              <a:rPr lang="zh-CN" altLang="en-US" dirty="0"/>
              <a:t>，那么后续任意</a:t>
            </a:r>
            <a:r>
              <a:rPr lang="en-US" altLang="zh-CN" dirty="0"/>
              <a:t>Term</a:t>
            </a:r>
            <a:r>
              <a:rPr lang="zh-CN" altLang="en-US" dirty="0"/>
              <a:t>的</a:t>
            </a:r>
            <a:r>
              <a:rPr lang="en-US" altLang="zh-CN" dirty="0"/>
              <a:t>Leader</a:t>
            </a:r>
            <a:r>
              <a:rPr lang="zh-CN" altLang="en-US" dirty="0"/>
              <a:t>均拥有该日志项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State Machine Safety</a:t>
            </a:r>
            <a:r>
              <a:rPr lang="zh-CN" altLang="en-US" dirty="0"/>
              <a:t>。一旦某个节点将某个日志项应用于本地状态机，以后所有</a:t>
            </a:r>
            <a:r>
              <a:rPr lang="en-US" altLang="zh-CN" dirty="0"/>
              <a:t>server</a:t>
            </a:r>
            <a:r>
              <a:rPr lang="zh-CN" altLang="en-US" dirty="0"/>
              <a:t>在该</a:t>
            </a:r>
            <a:r>
              <a:rPr lang="en-US" altLang="zh-CN" dirty="0"/>
              <a:t>index</a:t>
            </a:r>
            <a:r>
              <a:rPr lang="zh-CN" altLang="en-US" dirty="0"/>
              <a:t>上都将应用相同日志，即在</a:t>
            </a:r>
            <a:r>
              <a:rPr lang="en-US" altLang="zh-CN" dirty="0" err="1"/>
              <a:t>Commited</a:t>
            </a:r>
            <a:r>
              <a:rPr lang="zh-CN" altLang="en-US" dirty="0"/>
              <a:t>前提下，</a:t>
            </a:r>
            <a:r>
              <a:rPr lang="en-US" altLang="zh-CN" dirty="0"/>
              <a:t>index</a:t>
            </a:r>
            <a:r>
              <a:rPr lang="zh-CN" altLang="en-US" dirty="0"/>
              <a:t>可以唯一确定一条日志</a:t>
            </a:r>
          </a:p>
        </p:txBody>
      </p:sp>
    </p:spTree>
    <p:extLst>
      <p:ext uri="{BB962C8B-B14F-4D97-AF65-F5344CB8AC3E}">
        <p14:creationId xmlns:p14="http://schemas.microsoft.com/office/powerpoint/2010/main" val="126351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25F3-70A1-46B3-A54C-2A36C4E58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算法总结</a:t>
            </a:r>
          </a:p>
        </p:txBody>
      </p:sp>
    </p:spTree>
    <p:extLst>
      <p:ext uri="{BB962C8B-B14F-4D97-AF65-F5344CB8AC3E}">
        <p14:creationId xmlns:p14="http://schemas.microsoft.com/office/powerpoint/2010/main" val="67597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CDE3E-DAEB-25CF-E5FD-9B675B21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Candidate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B8323-E77A-3663-2C1D-4CAF7329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节点以</a:t>
            </a:r>
            <a:r>
              <a:rPr lang="en-US" altLang="zh-CN" dirty="0"/>
              <a:t>Follower</a:t>
            </a:r>
            <a:r>
              <a:rPr lang="zh-CN" altLang="en-US" dirty="0"/>
              <a:t>身份启动，经过</a:t>
            </a:r>
            <a:r>
              <a:rPr lang="en-US" altLang="zh-CN" dirty="0" err="1"/>
              <a:t>ElectionTimeout</a:t>
            </a:r>
            <a:r>
              <a:rPr lang="zh-CN" altLang="en-US" dirty="0"/>
              <a:t>（随机时间）未收到</a:t>
            </a:r>
            <a:r>
              <a:rPr lang="en-US" altLang="zh-CN" dirty="0"/>
              <a:t>Leader</a:t>
            </a:r>
            <a:r>
              <a:rPr lang="zh-CN" altLang="en-US" dirty="0"/>
              <a:t>的心跳，成为</a:t>
            </a:r>
            <a:r>
              <a:rPr lang="en-US" altLang="zh-CN" dirty="0"/>
              <a:t>Candidate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Term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，给自己投一票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向其他节点发出投票请求</a:t>
            </a:r>
            <a:r>
              <a:rPr lang="en-US" altLang="zh-CN" dirty="0" err="1"/>
              <a:t>VoteRequest</a:t>
            </a:r>
            <a:r>
              <a:rPr lang="en-US" altLang="zh-CN" dirty="0"/>
              <a:t>(Term, </a:t>
            </a:r>
            <a:r>
              <a:rPr lang="en-US" altLang="zh-CN" dirty="0" err="1"/>
              <a:t>CandidateId</a:t>
            </a:r>
            <a:r>
              <a:rPr lang="en-US" altLang="zh-CN" dirty="0"/>
              <a:t>, </a:t>
            </a:r>
            <a:r>
              <a:rPr lang="en-US" altLang="zh-CN" dirty="0" err="1"/>
              <a:t>LastLogIndex</a:t>
            </a:r>
            <a:r>
              <a:rPr lang="en-US" altLang="zh-CN" dirty="0"/>
              <a:t>, </a:t>
            </a:r>
            <a:r>
              <a:rPr lang="en-US" altLang="zh-CN" dirty="0" err="1"/>
              <a:t>LastLogTerm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进入投票倒计时</a:t>
            </a:r>
            <a:r>
              <a:rPr lang="en-US" altLang="zh-CN" dirty="0" err="1"/>
              <a:t>LeaderChangeTimeout</a:t>
            </a:r>
            <a:r>
              <a:rPr lang="zh-CN" altLang="en-US" dirty="0"/>
              <a:t>（随机时间）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接收到</a:t>
            </a:r>
            <a:r>
              <a:rPr lang="en-US" altLang="zh-CN" dirty="0"/>
              <a:t>Vote</a:t>
            </a:r>
            <a:r>
              <a:rPr lang="zh-CN" altLang="en-US" dirty="0"/>
              <a:t>响应后，如果对方</a:t>
            </a:r>
            <a:r>
              <a:rPr lang="en-US" altLang="zh-CN" dirty="0"/>
              <a:t>Term</a:t>
            </a:r>
            <a:r>
              <a:rPr lang="zh-CN" altLang="en-US" dirty="0"/>
              <a:t>比自己大，就重置自己的</a:t>
            </a:r>
            <a:r>
              <a:rPr lang="en-US" altLang="zh-CN" dirty="0"/>
              <a:t>Term</a:t>
            </a:r>
            <a:r>
              <a:rPr lang="zh-CN" altLang="en-US" dirty="0"/>
              <a:t>，并降为</a:t>
            </a:r>
            <a:r>
              <a:rPr lang="en-US" altLang="zh-CN" dirty="0"/>
              <a:t>Follower</a:t>
            </a:r>
            <a:r>
              <a:rPr lang="zh-CN" altLang="en-US" dirty="0"/>
              <a:t>，退出，参见</a:t>
            </a:r>
            <a:r>
              <a:rPr lang="en-US" altLang="zh-CN" dirty="0"/>
              <a:t>(2-23)</a:t>
            </a:r>
            <a:r>
              <a:rPr lang="zh-CN" altLang="en-US" dirty="0"/>
              <a:t>。否则，如果对方给自己投票，当票数超过一半时成为</a:t>
            </a:r>
            <a:r>
              <a:rPr lang="en-US" altLang="zh-CN" dirty="0"/>
              <a:t>Leader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LeaderChangeTimeout</a:t>
            </a:r>
            <a:r>
              <a:rPr lang="zh-CN" altLang="en-US" dirty="0"/>
              <a:t>超时就重新进入第</a:t>
            </a:r>
            <a:r>
              <a:rPr lang="en-US" altLang="zh-CN" dirty="0"/>
              <a:t>2</a:t>
            </a:r>
            <a:r>
              <a:rPr lang="zh-CN" altLang="en-US" dirty="0"/>
              <a:t>步，再循环一次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98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1BD1B-4474-37B7-8B58-D59BA487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投票规则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3C58E-A7B6-E002-E076-FE571224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同任期内已经投过票了，则不给当前</a:t>
            </a:r>
            <a:r>
              <a:rPr lang="en-US" altLang="zh-CN" dirty="0"/>
              <a:t>Candidate</a:t>
            </a:r>
            <a:r>
              <a:rPr lang="zh-CN" altLang="en-US" dirty="0"/>
              <a:t>投票。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 err="1"/>
              <a:t>Candidate.Term</a:t>
            </a:r>
            <a:r>
              <a:rPr lang="zh-CN" altLang="en-US" dirty="0"/>
              <a:t>比自己的小，则不给它投票。参见</a:t>
            </a:r>
            <a:r>
              <a:rPr lang="en-US" altLang="zh-CN" dirty="0"/>
              <a:t>(2-19)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 err="1"/>
              <a:t>Candidate.Term</a:t>
            </a:r>
            <a:r>
              <a:rPr lang="zh-CN" altLang="en-US" dirty="0"/>
              <a:t>跟自己的相等，则可能会给它投票。参见</a:t>
            </a:r>
            <a:r>
              <a:rPr lang="en-US" altLang="zh-CN" dirty="0"/>
              <a:t>(2-20)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 err="1"/>
              <a:t>Candidate.LastLogIndex</a:t>
            </a:r>
            <a:r>
              <a:rPr lang="zh-CN" altLang="en-US" dirty="0"/>
              <a:t>比自己的小，则不给它投票。参见</a:t>
            </a:r>
            <a:r>
              <a:rPr lang="en-US" altLang="zh-CN" dirty="0"/>
              <a:t>(2-18)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 err="1"/>
              <a:t>Candidate.LastLogTerm</a:t>
            </a:r>
            <a:r>
              <a:rPr lang="zh-CN" altLang="en-US" dirty="0"/>
              <a:t>比自己的小，则不给它投票。参见</a:t>
            </a:r>
            <a:r>
              <a:rPr lang="en-US" altLang="zh-CN" dirty="0"/>
              <a:t>(2-22)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其他情况，投票给</a:t>
            </a:r>
            <a:r>
              <a:rPr lang="en-US" altLang="zh-CN" dirty="0"/>
              <a:t>Candidate</a:t>
            </a:r>
            <a:r>
              <a:rPr lang="zh-CN" altLang="en-US" dirty="0"/>
              <a:t>，用</a:t>
            </a:r>
            <a:r>
              <a:rPr lang="en-US" altLang="zh-CN" dirty="0"/>
              <a:t>Candidate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覆盖自己的</a:t>
            </a:r>
            <a:r>
              <a:rPr lang="en-US" altLang="zh-CN" dirty="0"/>
              <a:t>Term</a:t>
            </a:r>
            <a:r>
              <a:rPr lang="zh-CN" altLang="en-US" dirty="0"/>
              <a:t>，不论自己现在是什么状态，都一律降为</a:t>
            </a:r>
            <a:r>
              <a:rPr lang="en-US" altLang="zh-CN" dirty="0"/>
              <a:t>Follower</a:t>
            </a:r>
            <a:r>
              <a:rPr lang="zh-CN" altLang="en-US" dirty="0"/>
              <a:t>。将心跳计时器归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53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0E73-AE95-1FDB-D166-847CE44A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en-US" altLang="zh-CN" dirty="0" err="1"/>
              <a:t>AppendEntries</a:t>
            </a:r>
            <a:r>
              <a:rPr lang="zh-CN" altLang="en-US" dirty="0"/>
              <a:t>（心跳）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F2F9-AB0B-6D12-67E3-BFB45DE9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Leader</a:t>
            </a:r>
            <a:r>
              <a:rPr lang="zh-CN" altLang="en-US" dirty="0"/>
              <a:t>周期性地（固定时间间隔</a:t>
            </a:r>
            <a:r>
              <a:rPr lang="en-US" altLang="zh-CN" dirty="0"/>
              <a:t>--</a:t>
            </a:r>
            <a:r>
              <a:rPr lang="en-US" altLang="zh-CN" dirty="0" err="1"/>
              <a:t>HeatBeatTimeout</a:t>
            </a:r>
            <a:r>
              <a:rPr lang="zh-CN" altLang="en-US" dirty="0"/>
              <a:t>）向</a:t>
            </a:r>
            <a:r>
              <a:rPr lang="en-US" altLang="zh-CN" dirty="0"/>
              <a:t>Follower</a:t>
            </a:r>
            <a:r>
              <a:rPr lang="zh-CN" altLang="en-US" dirty="0"/>
              <a:t>广播心跳，根据上一次心跳</a:t>
            </a:r>
            <a:r>
              <a:rPr lang="en-US" altLang="zh-CN" dirty="0"/>
              <a:t>Follower</a:t>
            </a:r>
            <a:r>
              <a:rPr lang="zh-CN" altLang="en-US" dirty="0"/>
              <a:t>返回的</a:t>
            </a:r>
            <a:r>
              <a:rPr lang="en-US" altLang="zh-CN" dirty="0" err="1"/>
              <a:t>LastLogIndex</a:t>
            </a:r>
            <a:r>
              <a:rPr lang="zh-CN" altLang="en-US" dirty="0"/>
              <a:t>得到需要给它发送的日志集合</a:t>
            </a:r>
            <a:r>
              <a:rPr lang="en-US" altLang="zh-CN" dirty="0" err="1"/>
              <a:t>LogEntries</a:t>
            </a:r>
            <a:r>
              <a:rPr lang="en-US" altLang="zh-CN" dirty="0"/>
              <a:t> </a:t>
            </a:r>
            <a:r>
              <a:rPr lang="zh-CN" altLang="en-US" dirty="0"/>
              <a:t>。初始时</a:t>
            </a:r>
            <a:r>
              <a:rPr lang="en-US" altLang="zh-CN" dirty="0"/>
              <a:t>Leader</a:t>
            </a:r>
            <a:r>
              <a:rPr lang="zh-CN" altLang="en-US" dirty="0"/>
              <a:t>认为所有</a:t>
            </a:r>
            <a:r>
              <a:rPr lang="en-US" altLang="zh-CN" dirty="0"/>
              <a:t>Follower</a:t>
            </a:r>
            <a:r>
              <a:rPr lang="zh-CN" altLang="en-US" dirty="0"/>
              <a:t>的</a:t>
            </a:r>
            <a:r>
              <a:rPr lang="en-US" altLang="zh-CN" dirty="0" err="1"/>
              <a:t>LastLogIndex</a:t>
            </a:r>
            <a:r>
              <a:rPr lang="en-US" altLang="zh-CN" dirty="0"/>
              <a:t> </a:t>
            </a:r>
            <a:r>
              <a:rPr lang="zh-CN" altLang="en-US" dirty="0"/>
              <a:t>跟自己的相等。</a:t>
            </a:r>
            <a:r>
              <a:rPr lang="en-US" altLang="zh-CN" dirty="0" err="1"/>
              <a:t>AppendEntriesRequest</a:t>
            </a:r>
            <a:r>
              <a:rPr lang="en-US" altLang="zh-CN" dirty="0"/>
              <a:t>(Term, </a:t>
            </a:r>
            <a:r>
              <a:rPr lang="en-US" altLang="zh-CN" dirty="0" err="1"/>
              <a:t>LeaderId</a:t>
            </a:r>
            <a:r>
              <a:rPr lang="en-US" altLang="zh-CN" dirty="0"/>
              <a:t>, </a:t>
            </a:r>
            <a:r>
              <a:rPr lang="en-US" altLang="zh-CN" dirty="0" err="1"/>
              <a:t>CommitIndex</a:t>
            </a:r>
            <a:r>
              <a:rPr lang="en-US" altLang="zh-CN" dirty="0"/>
              <a:t>, </a:t>
            </a:r>
            <a:r>
              <a:rPr lang="en-US" altLang="zh-CN" dirty="0" err="1"/>
              <a:t>PrevLogIndex</a:t>
            </a:r>
            <a:r>
              <a:rPr lang="en-US" altLang="zh-CN" dirty="0"/>
              <a:t>, </a:t>
            </a:r>
            <a:r>
              <a:rPr lang="en-US" altLang="zh-CN" dirty="0" err="1"/>
              <a:t>PrevLogTerm</a:t>
            </a:r>
            <a:r>
              <a:rPr lang="en-US" altLang="zh-CN" dirty="0"/>
              <a:t>, </a:t>
            </a:r>
            <a:r>
              <a:rPr lang="en-US" altLang="zh-CN" dirty="0" err="1"/>
              <a:t>LogEntries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Follower</a:t>
            </a:r>
            <a:r>
              <a:rPr lang="zh-CN" altLang="en-US" dirty="0"/>
              <a:t>返回的</a:t>
            </a:r>
            <a:r>
              <a:rPr lang="en-US" altLang="zh-CN" dirty="0"/>
              <a:t>Term</a:t>
            </a:r>
            <a:r>
              <a:rPr lang="zh-CN" altLang="en-US" dirty="0"/>
              <a:t>比自己的大，则把自己降为</a:t>
            </a:r>
            <a:r>
              <a:rPr lang="en-US" altLang="zh-CN" dirty="0"/>
              <a:t>Follower</a:t>
            </a:r>
            <a:r>
              <a:rPr lang="zh-CN" altLang="en-US" dirty="0"/>
              <a:t>，退出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Follower</a:t>
            </a:r>
            <a:r>
              <a:rPr lang="zh-CN" altLang="en-US" dirty="0"/>
              <a:t>返回的</a:t>
            </a:r>
            <a:r>
              <a:rPr lang="en-US" altLang="zh-CN" dirty="0" err="1"/>
              <a:t>LastLogIndex</a:t>
            </a:r>
            <a:r>
              <a:rPr lang="zh-CN" altLang="en-US" dirty="0"/>
              <a:t>更新自己这边的</a:t>
            </a:r>
            <a:r>
              <a:rPr lang="en-US" altLang="zh-CN" dirty="0" err="1"/>
              <a:t>PrevLogIndex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如果对方接收了新日志，则立即重新计算</a:t>
            </a:r>
            <a:r>
              <a:rPr lang="en-US" altLang="zh-CN" dirty="0" err="1"/>
              <a:t>CommitIndex</a:t>
            </a:r>
            <a:r>
              <a:rPr lang="zh-CN" altLang="en-US" dirty="0"/>
              <a:t>，即多数节点都接收到了哪条</a:t>
            </a:r>
            <a:r>
              <a:rPr lang="en-US" altLang="zh-CN" dirty="0"/>
              <a:t>Log Index</a:t>
            </a:r>
            <a:r>
              <a:rPr lang="zh-CN" altLang="en-US" dirty="0"/>
              <a:t>。</a:t>
            </a:r>
            <a:r>
              <a:rPr lang="en-US" altLang="zh-CN" dirty="0"/>
              <a:t>Leader</a:t>
            </a:r>
            <a:r>
              <a:rPr lang="zh-CN" altLang="en-US" dirty="0"/>
              <a:t>只能</a:t>
            </a:r>
            <a:r>
              <a:rPr lang="en-US" altLang="zh-CN" dirty="0"/>
              <a:t>Commit</a:t>
            </a:r>
            <a:r>
              <a:rPr lang="zh-CN" altLang="en-US" dirty="0"/>
              <a:t>本任期内的</a:t>
            </a:r>
            <a:r>
              <a:rPr lang="en-US" altLang="zh-CN" dirty="0"/>
              <a:t>index</a:t>
            </a:r>
            <a:r>
              <a:rPr lang="zh-CN" altLang="en-US" dirty="0"/>
              <a:t>，参见</a:t>
            </a:r>
            <a:r>
              <a:rPr lang="en-US" altLang="zh-CN" dirty="0"/>
              <a:t>(2-24)</a:t>
            </a:r>
          </a:p>
        </p:txBody>
      </p:sp>
    </p:spTree>
    <p:extLst>
      <p:ext uri="{BB962C8B-B14F-4D97-AF65-F5344CB8AC3E}">
        <p14:creationId xmlns:p14="http://schemas.microsoft.com/office/powerpoint/2010/main" val="42343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D9A0-520E-1875-BD59-E9BD9393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FC9CC-5629-7765-5529-EC8941C0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（</a:t>
            </a:r>
            <a:r>
              <a:rPr lang="en-US" altLang="zh-CN" dirty="0"/>
              <a:t>Replication and Fault Tolerant</a:t>
            </a:r>
            <a:r>
              <a:rPr lang="zh-CN" altLang="en-US" dirty="0"/>
              <a:t>）是一个允许网络分区（</a:t>
            </a:r>
            <a:r>
              <a:rPr lang="en-US" altLang="zh-CN" dirty="0"/>
              <a:t>Partition Tolerant</a:t>
            </a:r>
            <a:r>
              <a:rPr lang="zh-CN" altLang="en-US" dirty="0"/>
              <a:t>）的一致性协议，它保证了在一个由</a:t>
            </a:r>
            <a:r>
              <a:rPr lang="en-US" altLang="zh-CN" dirty="0"/>
              <a:t>N</a:t>
            </a:r>
            <a:r>
              <a:rPr lang="zh-CN" altLang="en-US" dirty="0"/>
              <a:t>个节点构成的系统中有</a:t>
            </a:r>
            <a:r>
              <a:rPr lang="en-US" altLang="zh-CN" dirty="0"/>
              <a:t>(N+1)/2</a:t>
            </a:r>
            <a:r>
              <a:rPr lang="zh-CN" altLang="en-US" dirty="0"/>
              <a:t>（向上取整）个节点正常工作的情况下的系统的一致性，比如在一个</a:t>
            </a:r>
            <a:r>
              <a:rPr lang="en-US" altLang="zh-CN" dirty="0"/>
              <a:t>5</a:t>
            </a:r>
            <a:r>
              <a:rPr lang="zh-CN" altLang="en-US" dirty="0"/>
              <a:t>个节点的系统中允许</a:t>
            </a:r>
            <a:r>
              <a:rPr lang="en-US" altLang="zh-CN" dirty="0"/>
              <a:t>2</a:t>
            </a:r>
            <a:r>
              <a:rPr lang="zh-CN" altLang="en-US" dirty="0"/>
              <a:t>个节点出现</a:t>
            </a:r>
            <a:r>
              <a:rPr lang="zh-CN" altLang="en-US" dirty="0">
                <a:solidFill>
                  <a:srgbClr val="F76212"/>
                </a:solidFill>
              </a:rPr>
              <a:t>非拜占庭错误，如节点宕机、网络分区、消息延时</a:t>
            </a:r>
            <a:endParaRPr lang="en-US" altLang="zh-CN" dirty="0">
              <a:solidFill>
                <a:srgbClr val="F76212"/>
              </a:solidFill>
            </a:endParaRPr>
          </a:p>
          <a:p>
            <a:r>
              <a:rPr lang="en-US" altLang="zh-CN" dirty="0"/>
              <a:t>Raft</a:t>
            </a:r>
            <a:r>
              <a:rPr lang="zh-CN" altLang="en-US" dirty="0"/>
              <a:t>相比于</a:t>
            </a:r>
            <a:r>
              <a:rPr lang="en-US" altLang="zh-CN" dirty="0" err="1"/>
              <a:t>Paxos</a:t>
            </a:r>
            <a:r>
              <a:rPr lang="zh-CN" altLang="en-US" dirty="0"/>
              <a:t>更容易理解，且被证明可以提供与</a:t>
            </a:r>
            <a:r>
              <a:rPr lang="en-US" altLang="zh-CN" dirty="0" err="1"/>
              <a:t>Paxos</a:t>
            </a:r>
            <a:r>
              <a:rPr lang="zh-CN" altLang="en-US" dirty="0"/>
              <a:t>相同的容错性以及性能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算法动态演示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1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2ED5-9575-0C8A-9E30-E0D90C6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-US" altLang="zh-CN" dirty="0" err="1"/>
              <a:t>AppendEntries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9772C-B57A-752F-2F96-5D7D37AB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900" dirty="0"/>
              <a:t>不论</a:t>
            </a:r>
            <a:r>
              <a:rPr lang="en-US" altLang="zh-CN" sz="2900" dirty="0"/>
              <a:t>Follower</a:t>
            </a:r>
            <a:r>
              <a:rPr lang="zh-CN" altLang="en-US" sz="2900" dirty="0"/>
              <a:t>是否接收</a:t>
            </a:r>
            <a:r>
              <a:rPr lang="en-US" altLang="zh-CN" sz="2900" dirty="0"/>
              <a:t>Leader</a:t>
            </a:r>
            <a:r>
              <a:rPr lang="zh-CN" altLang="en-US" sz="2900" dirty="0"/>
              <a:t>的</a:t>
            </a:r>
            <a:r>
              <a:rPr lang="en-US" altLang="zh-CN" sz="2900" dirty="0"/>
              <a:t>AE</a:t>
            </a:r>
            <a:r>
              <a:rPr lang="zh-CN" altLang="en-US" sz="2900" dirty="0"/>
              <a:t>请求，它都会如实返回自己的</a:t>
            </a:r>
            <a:r>
              <a:rPr lang="en-US" altLang="zh-CN" sz="2900" dirty="0"/>
              <a:t>(</a:t>
            </a:r>
            <a:r>
              <a:rPr lang="en-US" altLang="zh-CN" sz="2900" dirty="0" err="1"/>
              <a:t>FollowerId</a:t>
            </a:r>
            <a:r>
              <a:rPr lang="en-US" altLang="zh-CN" sz="2900" dirty="0"/>
              <a:t> , Term, </a:t>
            </a:r>
            <a:r>
              <a:rPr lang="en-US" altLang="zh-CN" sz="2900" dirty="0" err="1"/>
              <a:t>LastLogIndex</a:t>
            </a:r>
            <a:r>
              <a:rPr lang="en-US" altLang="zh-CN" sz="2900" dirty="0"/>
              <a:t>, </a:t>
            </a:r>
            <a:r>
              <a:rPr lang="en-US" altLang="zh-CN" sz="2900" dirty="0" err="1"/>
              <a:t>CommitIndex</a:t>
            </a:r>
            <a:r>
              <a:rPr lang="en-US" altLang="zh-CN" sz="2900" dirty="0"/>
              <a:t>)</a:t>
            </a:r>
            <a:r>
              <a:rPr lang="zh-CN" altLang="en-US" sz="2900" dirty="0"/>
              <a:t>，并且将心跳倒计时归</a:t>
            </a:r>
            <a:r>
              <a:rPr lang="en-US" altLang="zh-CN" sz="2900" dirty="0"/>
              <a:t>0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900" dirty="0"/>
              <a:t>如果</a:t>
            </a:r>
            <a:r>
              <a:rPr lang="en-US" altLang="zh-CN" sz="2900" dirty="0"/>
              <a:t>Leader</a:t>
            </a:r>
            <a:r>
              <a:rPr lang="zh-CN" altLang="en-US" sz="2900" dirty="0"/>
              <a:t>的</a:t>
            </a:r>
            <a:r>
              <a:rPr lang="en-US" altLang="zh-CN" sz="2900" dirty="0"/>
              <a:t>Term</a:t>
            </a:r>
            <a:r>
              <a:rPr lang="zh-CN" altLang="en-US" sz="2900" dirty="0"/>
              <a:t>比自己的小，直接拒绝接收日志</a:t>
            </a:r>
            <a:endParaRPr lang="en-US" altLang="zh-CN" sz="29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900" dirty="0"/>
              <a:t>如果</a:t>
            </a:r>
            <a:r>
              <a:rPr lang="en-US" altLang="zh-CN" sz="2900" dirty="0"/>
              <a:t>Leader</a:t>
            </a:r>
            <a:r>
              <a:rPr lang="zh-CN" altLang="en-US" sz="2900" dirty="0"/>
              <a:t>的</a:t>
            </a:r>
            <a:r>
              <a:rPr lang="en-US" altLang="zh-CN" sz="2900" dirty="0"/>
              <a:t>Term</a:t>
            </a:r>
            <a:r>
              <a:rPr lang="zh-CN" altLang="en-US" sz="2900" dirty="0"/>
              <a:t>跟自己的相等，则接收日志</a:t>
            </a:r>
            <a:endParaRPr lang="en-US" altLang="zh-CN" sz="2900" dirty="0"/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正常情况</a:t>
            </a:r>
            <a:r>
              <a:rPr lang="en-US" altLang="zh-CN" sz="2900" dirty="0"/>
              <a:t>Leader</a:t>
            </a:r>
            <a:r>
              <a:rPr lang="zh-CN" altLang="en-US" sz="2900" dirty="0"/>
              <a:t>和</a:t>
            </a:r>
            <a:r>
              <a:rPr lang="en-US" altLang="zh-CN" sz="2900" dirty="0"/>
              <a:t>Follower</a:t>
            </a:r>
            <a:r>
              <a:rPr lang="zh-CN" altLang="en-US" sz="2900" dirty="0"/>
              <a:t>的</a:t>
            </a:r>
            <a:r>
              <a:rPr lang="en-US" altLang="zh-CN" sz="2900" dirty="0"/>
              <a:t>Term</a:t>
            </a:r>
            <a:r>
              <a:rPr lang="zh-CN" altLang="en-US" sz="2900" dirty="0"/>
              <a:t>就是相等的</a:t>
            </a:r>
            <a:endParaRPr lang="en-US" altLang="zh-CN" sz="2900" dirty="0"/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如果</a:t>
            </a:r>
            <a:r>
              <a:rPr lang="en-US" altLang="zh-CN" sz="2900" dirty="0"/>
              <a:t>Candidate</a:t>
            </a:r>
            <a:r>
              <a:rPr lang="zh-CN" altLang="en-US" sz="2900" dirty="0"/>
              <a:t>接收同</a:t>
            </a:r>
            <a:r>
              <a:rPr lang="en-US" altLang="zh-CN" sz="2900" dirty="0"/>
              <a:t>Term</a:t>
            </a:r>
            <a:r>
              <a:rPr lang="zh-CN" altLang="en-US" sz="2900" dirty="0"/>
              <a:t>的</a:t>
            </a:r>
            <a:r>
              <a:rPr lang="en-US" altLang="zh-CN" sz="2900" dirty="0"/>
              <a:t>AE</a:t>
            </a:r>
            <a:r>
              <a:rPr lang="zh-CN" altLang="en-US" sz="2900" dirty="0"/>
              <a:t>，则可能是该</a:t>
            </a:r>
            <a:r>
              <a:rPr lang="en-US" altLang="zh-CN" sz="2900" dirty="0"/>
              <a:t>Candidate</a:t>
            </a:r>
            <a:r>
              <a:rPr lang="zh-CN" altLang="en-US" sz="2900" dirty="0"/>
              <a:t>和</a:t>
            </a:r>
            <a:r>
              <a:rPr lang="en-US" altLang="zh-CN" sz="2900" dirty="0"/>
              <a:t>Leader</a:t>
            </a:r>
            <a:r>
              <a:rPr lang="zh-CN" altLang="en-US" sz="2900" dirty="0"/>
              <a:t>曾同期竞选，</a:t>
            </a:r>
            <a:r>
              <a:rPr lang="en-US" altLang="zh-CN" sz="2900" dirty="0"/>
              <a:t> Candidate</a:t>
            </a:r>
            <a:r>
              <a:rPr lang="zh-CN" altLang="en-US" sz="2900" dirty="0"/>
              <a:t>没选上，现在</a:t>
            </a:r>
            <a:r>
              <a:rPr lang="en-US" altLang="zh-CN" sz="2900" dirty="0"/>
              <a:t>Leader</a:t>
            </a:r>
            <a:r>
              <a:rPr lang="zh-CN" altLang="en-US" sz="2900" dirty="0"/>
              <a:t>已定，</a:t>
            </a:r>
            <a:r>
              <a:rPr lang="en-US" altLang="zh-CN" sz="2900" dirty="0"/>
              <a:t>Candidate</a:t>
            </a:r>
            <a:r>
              <a:rPr lang="zh-CN" altLang="en-US" sz="2900" dirty="0"/>
              <a:t>可以把自己降为</a:t>
            </a:r>
            <a:r>
              <a:rPr lang="en-US" altLang="zh-CN" sz="2900" dirty="0"/>
              <a:t>Follower</a:t>
            </a:r>
            <a:r>
              <a:rPr lang="zh-CN" altLang="en-US" sz="2900" dirty="0"/>
              <a:t>了</a:t>
            </a:r>
            <a:endParaRPr lang="en-US" altLang="zh-CN" sz="29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900" dirty="0"/>
              <a:t>如果</a:t>
            </a:r>
            <a:r>
              <a:rPr lang="en-US" altLang="zh-CN" sz="2900" dirty="0"/>
              <a:t>Leader</a:t>
            </a:r>
            <a:r>
              <a:rPr lang="zh-CN" altLang="en-US" sz="2900" dirty="0"/>
              <a:t>的</a:t>
            </a:r>
            <a:r>
              <a:rPr lang="en-US" altLang="zh-CN" sz="2900" dirty="0"/>
              <a:t>Term</a:t>
            </a:r>
            <a:r>
              <a:rPr lang="zh-CN" altLang="en-US" sz="2900" dirty="0"/>
              <a:t>比自己的大，则变为</a:t>
            </a:r>
            <a:r>
              <a:rPr lang="en-US" altLang="zh-CN" sz="2900" dirty="0"/>
              <a:t>Follower</a:t>
            </a:r>
            <a:r>
              <a:rPr lang="zh-CN" altLang="en-US" sz="2900" dirty="0"/>
              <a:t>（如果之前是</a:t>
            </a:r>
            <a:r>
              <a:rPr lang="en-US" altLang="zh-CN" sz="2900" dirty="0"/>
              <a:t>Candidate</a:t>
            </a:r>
            <a:r>
              <a:rPr lang="zh-CN" altLang="en-US" sz="2900" dirty="0"/>
              <a:t>） ，接收日志，接收</a:t>
            </a:r>
            <a:r>
              <a:rPr lang="en-US" altLang="zh-CN" sz="2900" dirty="0"/>
              <a:t>Leader</a:t>
            </a:r>
            <a:r>
              <a:rPr lang="zh-CN" altLang="en-US" sz="2900" dirty="0"/>
              <a:t>传过来的</a:t>
            </a:r>
            <a:r>
              <a:rPr lang="en-US" altLang="zh-CN" sz="2900" dirty="0" err="1"/>
              <a:t>CommitIndex</a:t>
            </a:r>
            <a:endParaRPr lang="en-US" altLang="zh-CN" sz="29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900" dirty="0"/>
              <a:t>如果根据</a:t>
            </a:r>
            <a:r>
              <a:rPr lang="en-US" altLang="zh-CN" sz="2900" dirty="0"/>
              <a:t>AE</a:t>
            </a:r>
            <a:r>
              <a:rPr lang="zh-CN" altLang="en-US" sz="2900" dirty="0"/>
              <a:t>请求里的</a:t>
            </a:r>
            <a:r>
              <a:rPr lang="en-US" altLang="zh-CN" sz="2900" dirty="0"/>
              <a:t>(</a:t>
            </a:r>
            <a:r>
              <a:rPr lang="en-US" altLang="zh-CN" sz="2900" dirty="0" err="1"/>
              <a:t>PrevLogIndex</a:t>
            </a:r>
            <a:r>
              <a:rPr lang="en-US" altLang="zh-CN" sz="2900" dirty="0"/>
              <a:t>, </a:t>
            </a:r>
            <a:r>
              <a:rPr lang="en-US" altLang="zh-CN" sz="2900" dirty="0" err="1"/>
              <a:t>PrevLogTerm</a:t>
            </a:r>
            <a:r>
              <a:rPr lang="en-US" altLang="zh-CN" sz="2900" dirty="0"/>
              <a:t>)</a:t>
            </a:r>
            <a:r>
              <a:rPr lang="zh-CN" altLang="en-US" sz="2900" dirty="0"/>
              <a:t>参数匹配不上本地的日志，则日志复制也会失败。如果</a:t>
            </a:r>
            <a:r>
              <a:rPr lang="en-US" altLang="zh-CN" sz="2900" dirty="0"/>
              <a:t>index</a:t>
            </a:r>
            <a:r>
              <a:rPr lang="zh-CN" altLang="en-US" sz="2900" dirty="0"/>
              <a:t>匹配上，但</a:t>
            </a:r>
            <a:r>
              <a:rPr lang="en-US" altLang="zh-CN" sz="2900" dirty="0"/>
              <a:t>term</a:t>
            </a:r>
            <a:r>
              <a:rPr lang="zh-CN" altLang="en-US" sz="2900" dirty="0"/>
              <a:t>没匹配上，则</a:t>
            </a:r>
            <a:r>
              <a:rPr lang="en-US" altLang="zh-CN" sz="2900" dirty="0"/>
              <a:t>index</a:t>
            </a:r>
            <a:r>
              <a:rPr lang="zh-CN" altLang="en-US" sz="2900" dirty="0"/>
              <a:t>及其以后的日志会从</a:t>
            </a:r>
            <a:r>
              <a:rPr lang="en-US" altLang="zh-CN" sz="2900" dirty="0"/>
              <a:t>Follower</a:t>
            </a:r>
            <a:r>
              <a:rPr lang="zh-CN" altLang="en-US" sz="2900" dirty="0"/>
              <a:t>上删除。参见</a:t>
            </a:r>
            <a:r>
              <a:rPr lang="en-US" altLang="zh-CN" sz="2900" dirty="0"/>
              <a:t>(2-21)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70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8AC8-1FEF-F0FE-7F2C-8E27F657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不同状态可能会接收到哪些数据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C78F9A8-ABDB-57BF-5DFF-C74010D0C16A}"/>
              </a:ext>
            </a:extLst>
          </p:cNvPr>
          <p:cNvGrpSpPr/>
          <p:nvPr/>
        </p:nvGrpSpPr>
        <p:grpSpPr>
          <a:xfrm>
            <a:off x="838200" y="1900238"/>
            <a:ext cx="9989550" cy="2520000"/>
            <a:chOff x="838200" y="1690688"/>
            <a:chExt cx="9989550" cy="2520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96B3C35-9DF2-3340-08AE-B064090FD862}"/>
                </a:ext>
              </a:extLst>
            </p:cNvPr>
            <p:cNvGrpSpPr/>
            <p:nvPr/>
          </p:nvGrpSpPr>
          <p:grpSpPr>
            <a:xfrm>
              <a:off x="838200" y="1690688"/>
              <a:ext cx="2160000" cy="2520000"/>
              <a:chOff x="4972050" y="2943225"/>
              <a:chExt cx="2686050" cy="323373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32574A0-4331-15B2-C19E-EF1B28E02A6A}"/>
                  </a:ext>
                </a:extLst>
              </p:cNvPr>
              <p:cNvSpPr/>
              <p:nvPr/>
            </p:nvSpPr>
            <p:spPr>
              <a:xfrm>
                <a:off x="4972050" y="3429000"/>
                <a:ext cx="2686050" cy="27479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请求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Vote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请求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19FCC7-7709-FBFD-8E7B-38BBE89CB5C9}"/>
                  </a:ext>
                </a:extLst>
              </p:cNvPr>
              <p:cNvSpPr/>
              <p:nvPr/>
            </p:nvSpPr>
            <p:spPr>
              <a:xfrm>
                <a:off x="5153025" y="2943225"/>
                <a:ext cx="2000250" cy="666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Follower</a:t>
                </a:r>
                <a:endPara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2C572D-D7A8-31D2-8206-E79F76AAB4C9}"/>
                </a:ext>
              </a:extLst>
            </p:cNvPr>
            <p:cNvGrpSpPr/>
            <p:nvPr/>
          </p:nvGrpSpPr>
          <p:grpSpPr>
            <a:xfrm>
              <a:off x="4591050" y="1690688"/>
              <a:ext cx="2160000" cy="2520000"/>
              <a:chOff x="4972050" y="2943225"/>
              <a:chExt cx="2686050" cy="323373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CBD799D-2411-5B1C-340A-85C70E283BB5}"/>
                  </a:ext>
                </a:extLst>
              </p:cNvPr>
              <p:cNvSpPr/>
              <p:nvPr/>
            </p:nvSpPr>
            <p:spPr>
              <a:xfrm>
                <a:off x="4972050" y="3429000"/>
                <a:ext cx="2686050" cy="27479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Vote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响应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Vote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请求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请求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A2B3059-C5FC-4B4D-FD8D-01D62E4EB207}"/>
                  </a:ext>
                </a:extLst>
              </p:cNvPr>
              <p:cNvSpPr/>
              <p:nvPr/>
            </p:nvSpPr>
            <p:spPr>
              <a:xfrm>
                <a:off x="5153025" y="2943225"/>
                <a:ext cx="2000250" cy="666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Candidate</a:t>
                </a:r>
                <a:endPara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9D0D3D-7537-0D63-0ABE-AE4F03ADEEEE}"/>
                </a:ext>
              </a:extLst>
            </p:cNvPr>
            <p:cNvGrpSpPr/>
            <p:nvPr/>
          </p:nvGrpSpPr>
          <p:grpSpPr>
            <a:xfrm>
              <a:off x="8667750" y="1690688"/>
              <a:ext cx="2160000" cy="2520000"/>
              <a:chOff x="8667750" y="2324100"/>
              <a:chExt cx="2686050" cy="323373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41A9B3-0C7B-26C5-ACA0-0E2D30F0D629}"/>
                  </a:ext>
                </a:extLst>
              </p:cNvPr>
              <p:cNvSpPr/>
              <p:nvPr/>
            </p:nvSpPr>
            <p:spPr>
              <a:xfrm>
                <a:off x="8667750" y="2809875"/>
                <a:ext cx="2686050" cy="27479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Client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发过来的</a:t>
                </a: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Command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响应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请求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Vote</a:t>
                </a:r>
                <a:r>
                  <a:rPr lang="zh-CN" altLang="en-US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请求</a:t>
                </a:r>
                <a:endPara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5562A5E-AED7-58E8-2DC8-119A6340710C}"/>
                  </a:ext>
                </a:extLst>
              </p:cNvPr>
              <p:cNvSpPr/>
              <p:nvPr/>
            </p:nvSpPr>
            <p:spPr>
              <a:xfrm>
                <a:off x="8848725" y="2324100"/>
                <a:ext cx="2000250" cy="666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Leader</a:t>
                </a:r>
                <a:endPara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9E82052-EE4D-2EEB-B165-0FBE834AE73C}"/>
              </a:ext>
            </a:extLst>
          </p:cNvPr>
          <p:cNvSpPr txBox="1"/>
          <p:nvPr/>
        </p:nvSpPr>
        <p:spPr>
          <a:xfrm>
            <a:off x="838200" y="477678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raft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节点并行处理上述各种数据，则大量状态变量相互依赖，可能会发生逻辑错误。为简化逻辑，可把上述数据放到一个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里，串行处理。用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select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监听这个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select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还需要监听另外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stop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信号和倒计时。这两种信号要立即处理，不能跟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数据放到同一个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里。</a:t>
            </a:r>
            <a:endParaRPr lang="en-US" altLang="zh-CN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1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C49B-51F8-A178-BC1B-0B2A4167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选主代码流程</a:t>
            </a: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C4E5A5E2-03FC-D44D-B3B0-8C0143613B83}"/>
              </a:ext>
            </a:extLst>
          </p:cNvPr>
          <p:cNvSpPr/>
          <p:nvPr/>
        </p:nvSpPr>
        <p:spPr>
          <a:xfrm>
            <a:off x="5444333" y="1835296"/>
            <a:ext cx="1303331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raft server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484ED0-638F-77EB-53B9-10F1C2825075}"/>
              </a:ext>
            </a:extLst>
          </p:cNvPr>
          <p:cNvSpPr/>
          <p:nvPr/>
        </p:nvSpPr>
        <p:spPr>
          <a:xfrm>
            <a:off x="8668181" y="2772164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 server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449B01-0D37-0129-66FE-5AF9CEF91A33}"/>
              </a:ext>
            </a:extLst>
          </p:cNvPr>
          <p:cNvSpPr/>
          <p:nvPr/>
        </p:nvSpPr>
        <p:spPr>
          <a:xfrm>
            <a:off x="1041285" y="2772164"/>
            <a:ext cx="2482534" cy="33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FollowerLoop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69B7B7-2391-F15E-6340-A53252BD42EE}"/>
              </a:ext>
            </a:extLst>
          </p:cNvPr>
          <p:cNvSpPr/>
          <p:nvPr/>
        </p:nvSpPr>
        <p:spPr>
          <a:xfrm>
            <a:off x="8668181" y="3746560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/raft/vote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路径上接收投票请求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71ABFB-5425-6B93-F682-C5F7164D6D41}"/>
              </a:ext>
            </a:extLst>
          </p:cNvPr>
          <p:cNvSpPr/>
          <p:nvPr/>
        </p:nvSpPr>
        <p:spPr>
          <a:xfrm>
            <a:off x="8668181" y="4720956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用请求构造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，放入管道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server.rpcCh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38E8CA-92AB-05FC-AB75-F75A6D9786C6}"/>
              </a:ext>
            </a:extLst>
          </p:cNvPr>
          <p:cNvSpPr/>
          <p:nvPr/>
        </p:nvSpPr>
        <p:spPr>
          <a:xfrm>
            <a:off x="1041285" y="3746560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监听管道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server.rpcCh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2CD14E-2BD7-DDAC-8BDD-799F26993E83}"/>
              </a:ext>
            </a:extLst>
          </p:cNvPr>
          <p:cNvSpPr/>
          <p:nvPr/>
        </p:nvSpPr>
        <p:spPr>
          <a:xfrm>
            <a:off x="1041285" y="4720956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从管道取出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，拿到投票请求，调用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processVoteRequest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19746-6EF5-3D04-79AE-1EDDC0296DB4}"/>
              </a:ext>
            </a:extLst>
          </p:cNvPr>
          <p:cNvSpPr/>
          <p:nvPr/>
        </p:nvSpPr>
        <p:spPr>
          <a:xfrm>
            <a:off x="1041285" y="5695352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把投票结果放回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F656A-0BC7-04C7-E5F2-6C1D3C3C55C3}"/>
              </a:ext>
            </a:extLst>
          </p:cNvPr>
          <p:cNvSpPr/>
          <p:nvPr/>
        </p:nvSpPr>
        <p:spPr>
          <a:xfrm>
            <a:off x="8668181" y="5695352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里取出投票结果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6D90E4-6266-C69E-9CB6-B1D27939429D}"/>
              </a:ext>
            </a:extLst>
          </p:cNvPr>
          <p:cNvSpPr/>
          <p:nvPr/>
        </p:nvSpPr>
        <p:spPr>
          <a:xfrm>
            <a:off x="4854732" y="2772164"/>
            <a:ext cx="2482534" cy="3392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CandidateLoop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5057F-FCA9-23A2-35F1-4205BECA7B31}"/>
              </a:ext>
            </a:extLst>
          </p:cNvPr>
          <p:cNvSpPr/>
          <p:nvPr/>
        </p:nvSpPr>
        <p:spPr>
          <a:xfrm>
            <a:off x="4854732" y="3746560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term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，给自己投一票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97314D-1183-664E-3F20-2DF1DD758546}"/>
              </a:ext>
            </a:extLst>
          </p:cNvPr>
          <p:cNvSpPr/>
          <p:nvPr/>
        </p:nvSpPr>
        <p:spPr>
          <a:xfrm>
            <a:off x="4854732" y="4720956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向其他节点发送投票请求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D7BD0D-C05D-30C9-B218-BF456EB41254}"/>
              </a:ext>
            </a:extLst>
          </p:cNvPr>
          <p:cNvSpPr/>
          <p:nvPr/>
        </p:nvSpPr>
        <p:spPr>
          <a:xfrm>
            <a:off x="4854732" y="5695352"/>
            <a:ext cx="2482534" cy="339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获得多数投票，成为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F0002E-82C8-88BE-6075-9F30886AF70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82552" y="2137048"/>
            <a:ext cx="3813447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3897C9-840B-7B39-2A4A-54C3255C2B2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2552" y="3111444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1307FE-BD72-AE0B-2EFF-DD1CEE43F3E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909448" y="3111444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3C161E-3337-7C4A-4E51-511E3102185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95999" y="3111444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535FC1-9530-B41E-1D57-2618C30AAF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09448" y="4085840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2FC539-9AF9-9514-68A5-82DDEA07F86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9" y="2137048"/>
            <a:ext cx="3813449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6E1509-4C47-3BDD-7796-707858E29324}"/>
              </a:ext>
            </a:extLst>
          </p:cNvPr>
          <p:cNvCxnSpPr>
            <a:cxnSpLocks/>
          </p:cNvCxnSpPr>
          <p:nvPr/>
        </p:nvCxnSpPr>
        <p:spPr>
          <a:xfrm>
            <a:off x="6095998" y="4085840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90FA43-9A1D-CB36-6A78-04071A5A0E3D}"/>
              </a:ext>
            </a:extLst>
          </p:cNvPr>
          <p:cNvCxnSpPr>
            <a:cxnSpLocks/>
          </p:cNvCxnSpPr>
          <p:nvPr/>
        </p:nvCxnSpPr>
        <p:spPr>
          <a:xfrm>
            <a:off x="6095998" y="5060236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44BB9D0-40F8-CB8E-9F7D-74E011409C18}"/>
              </a:ext>
            </a:extLst>
          </p:cNvPr>
          <p:cNvCxnSpPr>
            <a:cxnSpLocks/>
          </p:cNvCxnSpPr>
          <p:nvPr/>
        </p:nvCxnSpPr>
        <p:spPr>
          <a:xfrm>
            <a:off x="2270827" y="4085840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7D001C-021F-EBC6-FA83-A03914E1E0B7}"/>
              </a:ext>
            </a:extLst>
          </p:cNvPr>
          <p:cNvCxnSpPr>
            <a:cxnSpLocks/>
          </p:cNvCxnSpPr>
          <p:nvPr/>
        </p:nvCxnSpPr>
        <p:spPr>
          <a:xfrm>
            <a:off x="2293584" y="5060236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2FBF309-FFAB-8714-5E4B-4920148C2C14}"/>
              </a:ext>
            </a:extLst>
          </p:cNvPr>
          <p:cNvCxnSpPr>
            <a:cxnSpLocks/>
          </p:cNvCxnSpPr>
          <p:nvPr/>
        </p:nvCxnSpPr>
        <p:spPr>
          <a:xfrm>
            <a:off x="9909448" y="5060236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475FCE7-1AA5-7AFC-A84F-E1633DD3249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523819" y="2941804"/>
            <a:ext cx="1330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DD7E57B-5A01-10EE-F28A-526188821E64}"/>
              </a:ext>
            </a:extLst>
          </p:cNvPr>
          <p:cNvSpPr txBox="1"/>
          <p:nvPr/>
        </p:nvSpPr>
        <p:spPr>
          <a:xfrm>
            <a:off x="3840461" y="26903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心跳超时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7943934-A335-05DE-4D21-534308DF135E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16200000" flipH="1">
            <a:off x="6096000" y="2221184"/>
            <a:ext cx="12700" cy="7626896"/>
          </a:xfrm>
          <a:prstGeom prst="bentConnector3">
            <a:avLst>
              <a:gd name="adj1" fmla="val 31357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78AB48C-E149-0064-7CE5-2A4D44B4FA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H="1" flipV="1">
            <a:off x="1041285" y="3916200"/>
            <a:ext cx="10109430" cy="974396"/>
          </a:xfrm>
          <a:prstGeom prst="bentConnector5">
            <a:avLst>
              <a:gd name="adj1" fmla="val -2261"/>
              <a:gd name="adj2" fmla="val 335774"/>
              <a:gd name="adj3" fmla="val 1022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E489FD1-C8DA-090D-406D-0FA4D1B17C46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7337266" y="3916200"/>
            <a:ext cx="1330915" cy="974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D4BFCE8-B5F5-81AB-71F1-DAD6D1638065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7337266" y="5864992"/>
            <a:ext cx="1330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EF42D0F-FA3D-F322-1F31-E1BDFF3B4D99}"/>
              </a:ext>
            </a:extLst>
          </p:cNvPr>
          <p:cNvSpPr txBox="1"/>
          <p:nvPr/>
        </p:nvSpPr>
        <p:spPr>
          <a:xfrm rot="19405025">
            <a:off x="7528387" y="42049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投票请求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5DD34D-1230-B7A9-6354-A5F1D1879DF7}"/>
              </a:ext>
            </a:extLst>
          </p:cNvPr>
          <p:cNvSpPr txBox="1"/>
          <p:nvPr/>
        </p:nvSpPr>
        <p:spPr>
          <a:xfrm>
            <a:off x="7653910" y="5618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投票响应</a:t>
            </a:r>
          </a:p>
        </p:txBody>
      </p:sp>
    </p:spTree>
    <p:extLst>
      <p:ext uri="{BB962C8B-B14F-4D97-AF65-F5344CB8AC3E}">
        <p14:creationId xmlns:p14="http://schemas.microsoft.com/office/powerpoint/2010/main" val="187560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C49B-51F8-A178-BC1B-0B2A4167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日志复制</a:t>
            </a:r>
            <a:r>
              <a:rPr lang="en-US" altLang="zh-CN" dirty="0"/>
              <a:t>(AE)</a:t>
            </a:r>
            <a:r>
              <a:rPr lang="zh-CN" altLang="en-US" dirty="0"/>
              <a:t>代码流程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484ED0-638F-77EB-53B9-10F1C2825075}"/>
              </a:ext>
            </a:extLst>
          </p:cNvPr>
          <p:cNvSpPr/>
          <p:nvPr/>
        </p:nvSpPr>
        <p:spPr>
          <a:xfrm>
            <a:off x="8618531" y="2747338"/>
            <a:ext cx="2482534" cy="33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 server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449B01-0D37-0129-66FE-5AF9CEF91A33}"/>
              </a:ext>
            </a:extLst>
          </p:cNvPr>
          <p:cNvSpPr/>
          <p:nvPr/>
        </p:nvSpPr>
        <p:spPr>
          <a:xfrm>
            <a:off x="991635" y="2747338"/>
            <a:ext cx="2482534" cy="33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FollowerLoop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69B7B7-2391-F15E-6340-A53252BD42EE}"/>
              </a:ext>
            </a:extLst>
          </p:cNvPr>
          <p:cNvSpPr/>
          <p:nvPr/>
        </p:nvSpPr>
        <p:spPr>
          <a:xfrm>
            <a:off x="8618531" y="3721734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/raft/ae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路径上接收日志复制请求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71ABFB-5425-6B93-F682-C5F7164D6D41}"/>
              </a:ext>
            </a:extLst>
          </p:cNvPr>
          <p:cNvSpPr/>
          <p:nvPr/>
        </p:nvSpPr>
        <p:spPr>
          <a:xfrm>
            <a:off x="8618531" y="4696130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用请求构造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，放入管道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server.rpcCh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38E8CA-92AB-05FC-AB75-F75A6D9786C6}"/>
              </a:ext>
            </a:extLst>
          </p:cNvPr>
          <p:cNvSpPr/>
          <p:nvPr/>
        </p:nvSpPr>
        <p:spPr>
          <a:xfrm>
            <a:off x="991635" y="3721734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监听管道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server.rpcCh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2CD14E-2BD7-DDAC-8BDD-799F26993E83}"/>
              </a:ext>
            </a:extLst>
          </p:cNvPr>
          <p:cNvSpPr/>
          <p:nvPr/>
        </p:nvSpPr>
        <p:spPr>
          <a:xfrm>
            <a:off x="991635" y="4696130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从管道取出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，拿到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请求，调用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processAppendEntriesRequest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19746-6EF5-3D04-79AE-1EDDC0296DB4}"/>
              </a:ext>
            </a:extLst>
          </p:cNvPr>
          <p:cNvSpPr/>
          <p:nvPr/>
        </p:nvSpPr>
        <p:spPr>
          <a:xfrm>
            <a:off x="991635" y="5670526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响应放回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F656A-0BC7-04C7-E5F2-6C1D3C3C55C3}"/>
              </a:ext>
            </a:extLst>
          </p:cNvPr>
          <p:cNvSpPr/>
          <p:nvPr/>
        </p:nvSpPr>
        <p:spPr>
          <a:xfrm>
            <a:off x="8618531" y="5670526"/>
            <a:ext cx="2482534" cy="33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里取出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6D90E4-6266-C69E-9CB6-B1D27939429D}"/>
              </a:ext>
            </a:extLst>
          </p:cNvPr>
          <p:cNvSpPr/>
          <p:nvPr/>
        </p:nvSpPr>
        <p:spPr>
          <a:xfrm>
            <a:off x="4805082" y="2747338"/>
            <a:ext cx="2482534" cy="339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LeaderLoop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5057F-FCA9-23A2-35F1-4205BECA7B31}"/>
              </a:ext>
            </a:extLst>
          </p:cNvPr>
          <p:cNvSpPr/>
          <p:nvPr/>
        </p:nvSpPr>
        <p:spPr>
          <a:xfrm>
            <a:off x="6283204" y="3639236"/>
            <a:ext cx="1440000" cy="49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周期性地给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97314D-1183-664E-3F20-2DF1DD758546}"/>
              </a:ext>
            </a:extLst>
          </p:cNvPr>
          <p:cNvSpPr/>
          <p:nvPr/>
        </p:nvSpPr>
        <p:spPr>
          <a:xfrm>
            <a:off x="6283204" y="5463407"/>
            <a:ext cx="1440000" cy="753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响应构造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，放入管道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server.rpcCh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3897C9-840B-7B39-2A4A-54C3255C2B2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32902" y="3086618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1307FE-BD72-AE0B-2EFF-DD1CEE43F3E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859798" y="3086618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3C161E-3337-7C4A-4E51-511E3102185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46349" y="3086618"/>
            <a:ext cx="956855" cy="552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535FC1-9530-B41E-1D57-2618C30AAF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859798" y="4061014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6E1509-4C47-3BDD-7796-707858E2932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7003204" y="4138737"/>
            <a:ext cx="0" cy="1324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44BB9D0-40F8-CB8E-9F7D-74E011409C1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232902" y="4061014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7D001C-021F-EBC6-FA83-A03914E1E0B7}"/>
              </a:ext>
            </a:extLst>
          </p:cNvPr>
          <p:cNvCxnSpPr>
            <a:cxnSpLocks/>
          </p:cNvCxnSpPr>
          <p:nvPr/>
        </p:nvCxnSpPr>
        <p:spPr>
          <a:xfrm>
            <a:off x="2243934" y="5035410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2FBF309-FFAB-8714-5E4B-4920148C2C14}"/>
              </a:ext>
            </a:extLst>
          </p:cNvPr>
          <p:cNvCxnSpPr>
            <a:cxnSpLocks/>
          </p:cNvCxnSpPr>
          <p:nvPr/>
        </p:nvCxnSpPr>
        <p:spPr>
          <a:xfrm>
            <a:off x="9859798" y="5035410"/>
            <a:ext cx="0" cy="635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7943934-A335-05DE-4D21-534308DF135E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16200000" flipH="1">
            <a:off x="6046350" y="2196358"/>
            <a:ext cx="12700" cy="7626896"/>
          </a:xfrm>
          <a:prstGeom prst="bentConnector3">
            <a:avLst>
              <a:gd name="adj1" fmla="val 31357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78AB48C-E149-0064-7CE5-2A4D44B4FA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H="1" flipV="1">
            <a:off x="991635" y="3891374"/>
            <a:ext cx="10109430" cy="974396"/>
          </a:xfrm>
          <a:prstGeom prst="bentConnector5">
            <a:avLst>
              <a:gd name="adj1" fmla="val -2261"/>
              <a:gd name="adj2" fmla="val 280573"/>
              <a:gd name="adj3" fmla="val 1022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E489FD1-C8DA-090D-406D-0FA4D1B17C46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7723204" y="3888987"/>
            <a:ext cx="895327" cy="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D4BFCE8-B5F5-81AB-71F1-DAD6D1638065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 flipV="1">
            <a:off x="7723204" y="5839922"/>
            <a:ext cx="895327" cy="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EF42D0F-FA3D-F322-1F31-E1BDFF3B4D99}"/>
              </a:ext>
            </a:extLst>
          </p:cNvPr>
          <p:cNvSpPr txBox="1"/>
          <p:nvPr/>
        </p:nvSpPr>
        <p:spPr>
          <a:xfrm>
            <a:off x="7901353" y="363561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5DD34D-1230-B7A9-6354-A5F1D1879DF7}"/>
              </a:ext>
            </a:extLst>
          </p:cNvPr>
          <p:cNvSpPr txBox="1"/>
          <p:nvPr/>
        </p:nvSpPr>
        <p:spPr>
          <a:xfrm>
            <a:off x="7878636" y="559790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5B7A09-5803-625D-9058-7595C3BCB6FC}"/>
              </a:ext>
            </a:extLst>
          </p:cNvPr>
          <p:cNvSpPr/>
          <p:nvPr/>
        </p:nvSpPr>
        <p:spPr>
          <a:xfrm>
            <a:off x="4369496" y="5464664"/>
            <a:ext cx="1440000" cy="753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从管道取出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，拿到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响应，调用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processAppendEntriesResponse</a:t>
            </a:r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CDBFAB-1029-86FF-D915-516909D1F39A}"/>
              </a:ext>
            </a:extLst>
          </p:cNvPr>
          <p:cNvSpPr/>
          <p:nvPr/>
        </p:nvSpPr>
        <p:spPr>
          <a:xfrm>
            <a:off x="4373797" y="3639236"/>
            <a:ext cx="1440000" cy="49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监听管道</a:t>
            </a:r>
            <a:r>
              <a:rPr lang="en-US" altLang="zh-CN" sz="10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server.rpcCh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8AFC6F-B97C-9DCC-EF19-0AAF1B739F16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5093797" y="3086618"/>
            <a:ext cx="952552" cy="552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15DC922-3A2F-C3EC-9B7E-C48D812F6FDC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5093797" y="4133674"/>
            <a:ext cx="1909407" cy="13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92C35C-86D8-AA49-99EC-C460AF5446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5089496" y="4133674"/>
            <a:ext cx="4301" cy="133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25F3-70A1-46B3-A54C-2A36C4E58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正常状态</a:t>
            </a:r>
          </a:p>
        </p:txBody>
      </p:sp>
    </p:spTree>
    <p:extLst>
      <p:ext uri="{BB962C8B-B14F-4D97-AF65-F5344CB8AC3E}">
        <p14:creationId xmlns:p14="http://schemas.microsoft.com/office/powerpoint/2010/main" val="22487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047A-9D2F-9FA0-E2BD-AA8660E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心跳超时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3E7264-A7FE-1F6D-BFD7-22B4E6BE412B}"/>
              </a:ext>
            </a:extLst>
          </p:cNvPr>
          <p:cNvSpPr txBox="1"/>
          <p:nvPr/>
        </p:nvSpPr>
        <p:spPr>
          <a:xfrm>
            <a:off x="838200" y="1778688"/>
            <a:ext cx="6657975" cy="397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初始时都是</a:t>
            </a:r>
            <a:r>
              <a:rPr lang="en-US" altLang="zh-CN" sz="2400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，当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在一定时间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ElevationTimeout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内没有收到来自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AppendEntries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请求（即心跳），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Follower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会变成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Candidate</a:t>
            </a: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为避免所有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同时变成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Candidate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，每次倒计时可取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ElevationTimeout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2* 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ElevationTimeout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上的随机值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收到来自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的心跳后需要重置计时器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5BEEF-9262-2089-C6B8-D96E6E11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63" y="1690688"/>
            <a:ext cx="3610237" cy="45793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20FC94-7C02-6412-44BC-4A151D57C07E}"/>
              </a:ext>
            </a:extLst>
          </p:cNvPr>
          <p:cNvSpPr txBox="1"/>
          <p:nvPr/>
        </p:nvSpPr>
        <p:spPr>
          <a:xfrm>
            <a:off x="8879267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倒计时最短</a:t>
            </a:r>
          </a:p>
        </p:txBody>
      </p:sp>
    </p:spTree>
    <p:extLst>
      <p:ext uri="{BB962C8B-B14F-4D97-AF65-F5344CB8AC3E}">
        <p14:creationId xmlns:p14="http://schemas.microsoft.com/office/powerpoint/2010/main" val="44239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4B8F-EC0E-1A76-DA1A-B06DBB44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选举</a:t>
            </a:r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7A4F6-2B72-F96B-5C72-1D60628F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Follower</a:t>
            </a:r>
            <a:r>
              <a:rPr lang="zh-CN" altLang="en-US" dirty="0"/>
              <a:t>成为</a:t>
            </a:r>
            <a:r>
              <a:rPr lang="en-US" altLang="zh-CN" dirty="0"/>
              <a:t>Candidate</a:t>
            </a:r>
            <a:r>
              <a:rPr lang="zh-CN" altLang="en-US" dirty="0"/>
              <a:t>后，立即向其他节点发送投票请求，</a:t>
            </a:r>
            <a:r>
              <a:rPr lang="en-US" altLang="zh-CN" dirty="0" err="1"/>
              <a:t>RequestVote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其他节点把票投给</a:t>
            </a:r>
            <a:r>
              <a:rPr lang="en-US" altLang="zh-CN" dirty="0"/>
              <a:t>Candidate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Candidate</a:t>
            </a:r>
            <a:r>
              <a:rPr lang="zh-CN" altLang="en-US" dirty="0"/>
              <a:t>收到大多数节点（一半以上）的投票后，成为</a:t>
            </a:r>
            <a:r>
              <a:rPr lang="en-US" altLang="zh-CN" dirty="0"/>
              <a:t>Leader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从此以后，系统的所有变化都要先经过</a:t>
            </a:r>
            <a:r>
              <a:rPr lang="en-US" altLang="zh-CN" dirty="0"/>
              <a:t>Leader</a:t>
            </a:r>
            <a:r>
              <a:rPr lang="zh-CN" altLang="en-US" dirty="0"/>
              <a:t>，由</a:t>
            </a:r>
            <a:r>
              <a:rPr lang="en-US" altLang="zh-CN" dirty="0"/>
              <a:t>Leader</a:t>
            </a:r>
            <a:r>
              <a:rPr lang="zh-CN" altLang="en-US" dirty="0"/>
              <a:t>把这个变化广播给</a:t>
            </a:r>
            <a:r>
              <a:rPr lang="en-US" altLang="zh-CN" dirty="0"/>
              <a:t>Follower</a:t>
            </a:r>
          </a:p>
        </p:txBody>
      </p:sp>
    </p:spTree>
    <p:extLst>
      <p:ext uri="{BB962C8B-B14F-4D97-AF65-F5344CB8AC3E}">
        <p14:creationId xmlns:p14="http://schemas.microsoft.com/office/powerpoint/2010/main" val="26585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AD2668-21A8-6178-8F43-0CA0AE3E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92" y="1690688"/>
            <a:ext cx="3089708" cy="43513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6E0985-0C4E-28FA-7439-1B6029C7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选举</a:t>
            </a:r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0DF44-29EC-E013-40F3-3FAAD53F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45"/>
            <a:ext cx="7591425" cy="48730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Candidate</a:t>
            </a:r>
            <a:r>
              <a:rPr lang="zh-CN" altLang="en-US" dirty="0"/>
              <a:t>在给其他</a:t>
            </a:r>
            <a:r>
              <a:rPr lang="en-US" altLang="zh-CN" dirty="0"/>
              <a:t>Follower</a:t>
            </a:r>
            <a:r>
              <a:rPr lang="zh-CN" altLang="en-US" dirty="0"/>
              <a:t>发送投票请求之前，会先将自己的</a:t>
            </a:r>
            <a:r>
              <a:rPr lang="en-US" altLang="zh-CN" dirty="0"/>
              <a:t>Term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，并给自己投一票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Follower</a:t>
            </a:r>
            <a:r>
              <a:rPr lang="zh-CN" altLang="en-US" dirty="0"/>
              <a:t>没给其他</a:t>
            </a:r>
            <a:r>
              <a:rPr lang="en-US" altLang="zh-CN" dirty="0"/>
              <a:t>Candidate</a:t>
            </a:r>
            <a:r>
              <a:rPr lang="zh-CN" altLang="en-US" dirty="0"/>
              <a:t>投票的前提下，才会给本</a:t>
            </a:r>
            <a:r>
              <a:rPr lang="en-US" altLang="zh-CN" dirty="0"/>
              <a:t>Candidate</a:t>
            </a:r>
            <a:r>
              <a:rPr lang="zh-CN" altLang="en-US" dirty="0"/>
              <a:t>投票，即每个</a:t>
            </a:r>
            <a:r>
              <a:rPr lang="en-US" altLang="zh-CN" dirty="0"/>
              <a:t>Follower</a:t>
            </a:r>
            <a:r>
              <a:rPr lang="zh-CN" altLang="en-US" dirty="0"/>
              <a:t>只有一张选票，这样“多数原则”才能凑效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Follower</a:t>
            </a:r>
            <a:r>
              <a:rPr lang="zh-CN" altLang="en-US" dirty="0"/>
              <a:t>给</a:t>
            </a:r>
            <a:r>
              <a:rPr lang="en-US" altLang="zh-CN" dirty="0"/>
              <a:t>Candidate</a:t>
            </a:r>
            <a:r>
              <a:rPr lang="zh-CN" altLang="en-US" dirty="0"/>
              <a:t>投票后应该立即重置自己的心跳计时器，否则很快它又会成为</a:t>
            </a:r>
            <a:r>
              <a:rPr lang="en-US" altLang="zh-CN" dirty="0"/>
              <a:t>Candidate</a:t>
            </a:r>
            <a:r>
              <a:rPr lang="zh-CN" altLang="en-US" dirty="0"/>
              <a:t>（因这新</a:t>
            </a:r>
            <a:r>
              <a:rPr lang="en-US" altLang="zh-CN" dirty="0"/>
              <a:t>Leader</a:t>
            </a:r>
            <a:r>
              <a:rPr lang="zh-CN" altLang="en-US" dirty="0"/>
              <a:t>还没产生，或新</a:t>
            </a:r>
            <a:r>
              <a:rPr lang="en-US" altLang="zh-CN" dirty="0"/>
              <a:t>Leader</a:t>
            </a:r>
            <a:r>
              <a:rPr lang="zh-CN" altLang="en-US" dirty="0"/>
              <a:t>还没来得及发心跳），开启新一轮的投票，造成系统资源的浪费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每次选举产生</a:t>
            </a:r>
            <a:r>
              <a:rPr lang="en-US" altLang="zh-CN" dirty="0"/>
              <a:t>Leader</a:t>
            </a:r>
            <a:r>
              <a:rPr lang="zh-CN" altLang="en-US" dirty="0"/>
              <a:t>肯定用的都是一个新</a:t>
            </a:r>
            <a:r>
              <a:rPr lang="en-US" altLang="zh-CN" dirty="0"/>
              <a:t>(</a:t>
            </a:r>
            <a:r>
              <a:rPr lang="zh-CN" altLang="en-US" dirty="0"/>
              <a:t>更大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Term--</a:t>
            </a:r>
            <a:r>
              <a:rPr lang="zh-CN" altLang="en-US" dirty="0"/>
              <a:t>任期。选举活动可能会超时失败，重新选举会又要生成更大的</a:t>
            </a:r>
            <a:r>
              <a:rPr lang="en-US" altLang="zh-CN" dirty="0"/>
              <a:t>Term</a:t>
            </a:r>
            <a:r>
              <a:rPr lang="zh-CN" altLang="en-US" dirty="0"/>
              <a:t>，所以时间上相邻的</a:t>
            </a:r>
            <a:r>
              <a:rPr lang="en-US" altLang="zh-CN" dirty="0"/>
              <a:t>Leader</a:t>
            </a:r>
            <a:r>
              <a:rPr lang="zh-CN" altLang="en-US" dirty="0"/>
              <a:t>它们使用的</a:t>
            </a:r>
            <a:r>
              <a:rPr lang="en-US" altLang="zh-CN" dirty="0"/>
              <a:t>Term</a:t>
            </a:r>
            <a:r>
              <a:rPr lang="zh-CN" altLang="en-US" dirty="0"/>
              <a:t>相差可能会大于</a:t>
            </a:r>
            <a:r>
              <a:rPr lang="en-US" altLang="zh-CN" dirty="0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Leader</a:t>
            </a:r>
            <a:r>
              <a:rPr lang="zh-CN" altLang="en-US" dirty="0"/>
              <a:t>在任职期间其</a:t>
            </a:r>
            <a:r>
              <a:rPr lang="en-US" altLang="zh-CN" dirty="0"/>
              <a:t>Term</a:t>
            </a:r>
            <a:r>
              <a:rPr lang="zh-CN" altLang="en-US" dirty="0"/>
              <a:t>不会变，即如果</a:t>
            </a:r>
            <a:r>
              <a:rPr lang="en-US" altLang="zh-CN" dirty="0"/>
              <a:t>Term</a:t>
            </a:r>
            <a:r>
              <a:rPr lang="zh-CN" altLang="en-US" dirty="0"/>
              <a:t>变，则说明它不是</a:t>
            </a:r>
            <a:r>
              <a:rPr lang="en-US" altLang="zh-CN" dirty="0"/>
              <a:t>Leader</a:t>
            </a:r>
            <a:r>
              <a:rPr lang="zh-CN" altLang="en-US" dirty="0"/>
              <a:t>了。</a:t>
            </a:r>
            <a:r>
              <a:rPr lang="zh-CN" altLang="en-US" dirty="0">
                <a:solidFill>
                  <a:srgbClr val="F76212"/>
                </a:solidFill>
              </a:rPr>
              <a:t>任意节点的</a:t>
            </a:r>
            <a:r>
              <a:rPr lang="en-US" altLang="zh-CN" dirty="0">
                <a:solidFill>
                  <a:srgbClr val="F76212"/>
                </a:solidFill>
              </a:rPr>
              <a:t>Term</a:t>
            </a:r>
            <a:r>
              <a:rPr lang="zh-CN" altLang="en-US" dirty="0">
                <a:solidFill>
                  <a:srgbClr val="F76212"/>
                </a:solidFill>
              </a:rPr>
              <a:t>只能增不能减</a:t>
            </a:r>
          </a:p>
        </p:txBody>
      </p:sp>
    </p:spTree>
    <p:extLst>
      <p:ext uri="{BB962C8B-B14F-4D97-AF65-F5344CB8AC3E}">
        <p14:creationId xmlns:p14="http://schemas.microsoft.com/office/powerpoint/2010/main" val="165598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F7BC6-41D3-D8A8-20B0-893E577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943AD-F4D3-F152-9B1B-F10CD320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对系统的所有修改都以日志的形式呈现，</a:t>
            </a:r>
            <a:r>
              <a:rPr lang="en-US" altLang="zh-CN" dirty="0"/>
              <a:t>Log Entry</a:t>
            </a:r>
          </a:p>
          <a:p>
            <a:r>
              <a:rPr lang="zh-CN" altLang="en-US" dirty="0"/>
              <a:t>日志有</a:t>
            </a:r>
            <a:r>
              <a:rPr lang="en-US" altLang="zh-CN" dirty="0"/>
              <a:t>2</a:t>
            </a:r>
            <a:r>
              <a:rPr lang="zh-CN" altLang="en-US" dirty="0"/>
              <a:t>个基本属性：</a:t>
            </a:r>
            <a:r>
              <a:rPr lang="en-US" altLang="zh-CN" dirty="0"/>
              <a:t>Term</a:t>
            </a:r>
            <a:r>
              <a:rPr lang="zh-CN" altLang="en-US" dirty="0"/>
              <a:t>和</a:t>
            </a:r>
            <a:r>
              <a:rPr lang="en-US" altLang="zh-CN" dirty="0"/>
              <a:t>Index</a:t>
            </a:r>
          </a:p>
          <a:p>
            <a:r>
              <a:rPr lang="zh-CN" altLang="en-US" dirty="0"/>
              <a:t>每条日志会记录在系统的所有节点上。磁盘里会记录所有日志，内存里记录近期的日志</a:t>
            </a:r>
            <a:endParaRPr lang="en-US" altLang="zh-CN" dirty="0"/>
          </a:p>
          <a:p>
            <a:r>
              <a:rPr lang="zh-CN" altLang="en-US" dirty="0"/>
              <a:t>每个节点上都有一个状态机，状态机里存储着数据的最终状态。所谓“共识”指的是各节点的状态机保持一致（其实也不是说任意瞬间所有节点的状态机都完全一致）</a:t>
            </a:r>
            <a:endParaRPr lang="en-US" altLang="zh-CN" dirty="0"/>
          </a:p>
          <a:p>
            <a:r>
              <a:rPr lang="zh-CN" altLang="en-US" dirty="0"/>
              <a:t>日志并不会立即应用到状态机上，被标记为</a:t>
            </a:r>
            <a:r>
              <a:rPr lang="en-US" altLang="zh-CN" dirty="0"/>
              <a:t>committed</a:t>
            </a:r>
            <a:r>
              <a:rPr lang="zh-CN" altLang="en-US" dirty="0"/>
              <a:t>的日志及其之前的日志会应用到状态机上</a:t>
            </a:r>
            <a:endParaRPr lang="en-US" altLang="zh-CN" dirty="0"/>
          </a:p>
          <a:p>
            <a:r>
              <a:rPr lang="zh-CN" altLang="en-US" dirty="0"/>
              <a:t>被标记为</a:t>
            </a:r>
            <a:r>
              <a:rPr lang="en-US" altLang="zh-CN" dirty="0"/>
              <a:t>committed</a:t>
            </a:r>
            <a:r>
              <a:rPr lang="zh-CN" altLang="en-US" dirty="0"/>
              <a:t>意味着多数节点上都存储了这条日志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96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FA50F-109F-EB82-F4E7-6F307D86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D120A-F9F8-902E-FD3C-F75A76C3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client</a:t>
            </a:r>
            <a:r>
              <a:rPr lang="zh-CN" altLang="en-US" dirty="0"/>
              <a:t>把命令给</a:t>
            </a:r>
            <a:r>
              <a:rPr lang="en-US" altLang="zh-CN" dirty="0"/>
              <a:t>Leader</a:t>
            </a:r>
            <a:r>
              <a:rPr lang="zh-CN" altLang="en-US" dirty="0"/>
              <a:t>（如果给了</a:t>
            </a:r>
            <a:r>
              <a:rPr lang="en-US" altLang="zh-CN" dirty="0"/>
              <a:t>Follower</a:t>
            </a:r>
            <a:r>
              <a:rPr lang="zh-CN" altLang="en-US" dirty="0"/>
              <a:t>，由</a:t>
            </a:r>
            <a:r>
              <a:rPr lang="en-US" altLang="zh-CN" dirty="0"/>
              <a:t>Follower</a:t>
            </a:r>
            <a:r>
              <a:rPr lang="zh-CN" altLang="en-US" dirty="0"/>
              <a:t>再转交给</a:t>
            </a:r>
            <a:r>
              <a:rPr lang="en-US" altLang="zh-CN" dirty="0"/>
              <a:t>Leader</a:t>
            </a:r>
            <a:r>
              <a:rPr lang="zh-CN" altLang="en-US" dirty="0"/>
              <a:t>），</a:t>
            </a:r>
            <a:r>
              <a:rPr lang="en-US" altLang="zh-CN" dirty="0"/>
              <a:t>Leader</a:t>
            </a:r>
            <a:r>
              <a:rPr lang="zh-CN" altLang="en-US" dirty="0"/>
              <a:t>把日志广播给所有</a:t>
            </a:r>
            <a:r>
              <a:rPr lang="en-US" altLang="zh-CN" dirty="0"/>
              <a:t>Follower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Follower</a:t>
            </a:r>
            <a:r>
              <a:rPr lang="zh-CN" altLang="en-US" dirty="0"/>
              <a:t>把日志写入本地入，给</a:t>
            </a:r>
            <a:r>
              <a:rPr lang="en-US" altLang="zh-CN" dirty="0"/>
              <a:t>Leader</a:t>
            </a:r>
            <a:r>
              <a:rPr lang="zh-CN" altLang="en-US" dirty="0"/>
              <a:t>返回一个成功的响应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Leader</a:t>
            </a:r>
            <a:r>
              <a:rPr lang="zh-CN" altLang="en-US" dirty="0"/>
              <a:t>收到多数</a:t>
            </a:r>
            <a:r>
              <a:rPr lang="en-US" altLang="zh-CN" dirty="0"/>
              <a:t>Follower</a:t>
            </a:r>
            <a:r>
              <a:rPr lang="zh-CN" altLang="en-US" dirty="0"/>
              <a:t>的成功响应后，把日志标记为</a:t>
            </a:r>
            <a:r>
              <a:rPr lang="en-US" altLang="zh-CN" dirty="0"/>
              <a:t>committed</a:t>
            </a:r>
            <a:r>
              <a:rPr lang="zh-CN" altLang="en-US" dirty="0"/>
              <a:t>，并把该日志应用到自己的状态机上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Leader</a:t>
            </a:r>
            <a:r>
              <a:rPr lang="zh-CN" altLang="en-US" dirty="0"/>
              <a:t>把已提交的日志广播给所有</a:t>
            </a:r>
            <a:r>
              <a:rPr lang="en-US" altLang="zh-CN" dirty="0"/>
              <a:t>Follower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Follower</a:t>
            </a:r>
            <a:r>
              <a:rPr lang="zh-CN" altLang="en-US" dirty="0"/>
              <a:t>也把对应日志标记为</a:t>
            </a:r>
            <a:r>
              <a:rPr lang="en-US" altLang="zh-CN" dirty="0"/>
              <a:t>committed</a:t>
            </a:r>
            <a:r>
              <a:rPr lang="zh-CN" altLang="en-US" dirty="0"/>
              <a:t>，然后应用到自己的状态机上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至此，所有节点的状态机保持一致了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76212"/>
                </a:solidFill>
              </a:rPr>
              <a:t>标记为</a:t>
            </a:r>
            <a:r>
              <a:rPr lang="en-US" altLang="zh-CN" dirty="0">
                <a:solidFill>
                  <a:srgbClr val="F76212"/>
                </a:solidFill>
              </a:rPr>
              <a:t>committed</a:t>
            </a:r>
            <a:r>
              <a:rPr lang="zh-CN" altLang="en-US" dirty="0">
                <a:solidFill>
                  <a:srgbClr val="F76212"/>
                </a:solidFill>
              </a:rPr>
              <a:t>的日志不能被修改或删除</a:t>
            </a:r>
            <a:endParaRPr lang="en-US" altLang="zh-CN" dirty="0">
              <a:solidFill>
                <a:srgbClr val="F76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7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大乔乔教育.potx" id="{965AA809-7327-46D6-A478-869C60721E1A}" vid="{161C80D1-EE23-4FDC-A73D-9C9CA00592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大乔乔教育</Template>
  <TotalTime>1756</TotalTime>
  <Words>3951</Words>
  <Application>Microsoft Office PowerPoint</Application>
  <PresentationFormat>宽屏</PresentationFormat>
  <Paragraphs>230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思源黑体 CN Medium</vt:lpstr>
      <vt:lpstr>思源黑体 CN Normal</vt:lpstr>
      <vt:lpstr>Arial</vt:lpstr>
      <vt:lpstr>Consolas</vt:lpstr>
      <vt:lpstr>Permanent Marker</vt:lpstr>
      <vt:lpstr>Office 主题​​</vt:lpstr>
      <vt:lpstr>Raft分布式共识算法</vt:lpstr>
      <vt:lpstr>分布式存储</vt:lpstr>
      <vt:lpstr>raft要解决的问题</vt:lpstr>
      <vt:lpstr>正常状态</vt:lpstr>
      <vt:lpstr>心跳超时</vt:lpstr>
      <vt:lpstr>选举Leader</vt:lpstr>
      <vt:lpstr>选举Leader</vt:lpstr>
      <vt:lpstr>日志</vt:lpstr>
      <vt:lpstr>日志复制</vt:lpstr>
      <vt:lpstr>日志复制--AppendEntries</vt:lpstr>
      <vt:lpstr>日志复制</vt:lpstr>
      <vt:lpstr>Leader更新CommitIndex</vt:lpstr>
      <vt:lpstr>异常状态</vt:lpstr>
      <vt:lpstr>网络延迟和宕机</vt:lpstr>
      <vt:lpstr>网络分区</vt:lpstr>
      <vt:lpstr>新Leader上必须有旧Leader的Committed Log</vt:lpstr>
      <vt:lpstr>新Leader上必须有旧Leader的Committed Log</vt:lpstr>
      <vt:lpstr>log index相同，而term不同</vt:lpstr>
      <vt:lpstr>prevLogIndex和prevLogTerm</vt:lpstr>
      <vt:lpstr>投票</vt:lpstr>
      <vt:lpstr>无条件提升Term，降为Follower</vt:lpstr>
      <vt:lpstr>term在心跳中的作用</vt:lpstr>
      <vt:lpstr>Leader只能提交本任期内的日志</vt:lpstr>
      <vt:lpstr>集群节点数</vt:lpstr>
      <vt:lpstr>安全性</vt:lpstr>
      <vt:lpstr>算法总结</vt:lpstr>
      <vt:lpstr>Candidate循环</vt:lpstr>
      <vt:lpstr>投票规则</vt:lpstr>
      <vt:lpstr>发送AppendEntries（心跳）</vt:lpstr>
      <vt:lpstr>接收AppendEntries</vt:lpstr>
      <vt:lpstr>不同状态可能会接收到哪些数据</vt:lpstr>
      <vt:lpstr>选主代码流程</vt:lpstr>
      <vt:lpstr>日志复制(AE)代码流程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乔乔 大</dc:creator>
  <cp:lastModifiedBy>乔乔 大</cp:lastModifiedBy>
  <cp:revision>132</cp:revision>
  <dcterms:created xsi:type="dcterms:W3CDTF">2024-08-28T07:56:20Z</dcterms:created>
  <dcterms:modified xsi:type="dcterms:W3CDTF">2024-09-05T01:05:04Z</dcterms:modified>
</cp:coreProperties>
</file>