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937B7-0798-45CC-A298-9443C24402F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F04A759-4534-421A-8DB1-7EADF82899B7}">
      <dgm:prSet phldrT="[Testo]"/>
      <dgm:spPr/>
      <dgm:t>
        <a:bodyPr/>
        <a:lstStyle/>
        <a:p>
          <a:r>
            <a:rPr lang="it-IT" dirty="0" err="1"/>
            <a:t>Listener</a:t>
          </a:r>
          <a:r>
            <a:rPr lang="it-IT" dirty="0"/>
            <a:t>: Parse()</a:t>
          </a:r>
        </a:p>
      </dgm:t>
    </dgm:pt>
    <dgm:pt modelId="{8284633F-A599-4D5A-B429-4E953A13621E}" type="parTrans" cxnId="{F8B8DEDD-3A56-4FAE-97E1-462D59D7B6CF}">
      <dgm:prSet/>
      <dgm:spPr/>
      <dgm:t>
        <a:bodyPr/>
        <a:lstStyle/>
        <a:p>
          <a:endParaRPr lang="it-IT"/>
        </a:p>
      </dgm:t>
    </dgm:pt>
    <dgm:pt modelId="{85827102-23D2-46D4-A9E9-218FC7EFF180}" type="sibTrans" cxnId="{F8B8DEDD-3A56-4FAE-97E1-462D59D7B6CF}">
      <dgm:prSet/>
      <dgm:spPr/>
      <dgm:t>
        <a:bodyPr/>
        <a:lstStyle/>
        <a:p>
          <a:endParaRPr lang="it-IT"/>
        </a:p>
      </dgm:t>
    </dgm:pt>
    <dgm:pt modelId="{4CE6E48C-5F8E-4948-B8AF-B7D176003958}">
      <dgm:prSet phldrT="[Testo]"/>
      <dgm:spPr/>
      <dgm:t>
        <a:bodyPr/>
        <a:lstStyle/>
        <a:p>
          <a:r>
            <a:rPr lang="it-IT" dirty="0"/>
            <a:t>Analyzer:</a:t>
          </a:r>
        </a:p>
        <a:p>
          <a:r>
            <a:rPr lang="it-IT" dirty="0"/>
            <a:t>Read()</a:t>
          </a:r>
        </a:p>
      </dgm:t>
    </dgm:pt>
    <dgm:pt modelId="{8499C13F-8D2C-4154-9FD0-26348961F7FB}" type="parTrans" cxnId="{2B2A53B2-24A5-4690-9AB5-2A6D87BCD04D}">
      <dgm:prSet/>
      <dgm:spPr/>
      <dgm:t>
        <a:bodyPr/>
        <a:lstStyle/>
        <a:p>
          <a:endParaRPr lang="it-IT"/>
        </a:p>
      </dgm:t>
    </dgm:pt>
    <dgm:pt modelId="{93F5C534-094C-4F40-89EB-EBE50357E0B4}" type="sibTrans" cxnId="{2B2A53B2-24A5-4690-9AB5-2A6D87BCD04D}">
      <dgm:prSet/>
      <dgm:spPr/>
      <dgm:t>
        <a:bodyPr/>
        <a:lstStyle/>
        <a:p>
          <a:endParaRPr lang="it-IT"/>
        </a:p>
      </dgm:t>
    </dgm:pt>
    <dgm:pt modelId="{4B3BC676-4CE8-4BB3-926E-CCE85E8C59C4}">
      <dgm:prSet phldrT="[Testo]"/>
      <dgm:spPr/>
      <dgm:t>
        <a:bodyPr/>
        <a:lstStyle/>
        <a:p>
          <a:r>
            <a:rPr lang="it-IT" dirty="0"/>
            <a:t>Form: </a:t>
          </a:r>
        </a:p>
        <a:p>
          <a:r>
            <a:rPr lang="it-IT" dirty="0" err="1"/>
            <a:t>Draw</a:t>
          </a:r>
          <a:r>
            <a:rPr lang="it-IT" dirty="0"/>
            <a:t>()</a:t>
          </a:r>
        </a:p>
      </dgm:t>
    </dgm:pt>
    <dgm:pt modelId="{95DD4566-8B29-4274-8F07-2F769AC924C2}" type="parTrans" cxnId="{11C65455-2303-4EE2-B54C-E1FFF3E81330}">
      <dgm:prSet/>
      <dgm:spPr/>
      <dgm:t>
        <a:bodyPr/>
        <a:lstStyle/>
        <a:p>
          <a:endParaRPr lang="it-IT"/>
        </a:p>
      </dgm:t>
    </dgm:pt>
    <dgm:pt modelId="{3646B4D7-DA5C-4B2D-A1C0-C6D5E15551DA}" type="sibTrans" cxnId="{11C65455-2303-4EE2-B54C-E1FFF3E81330}">
      <dgm:prSet/>
      <dgm:spPr/>
      <dgm:t>
        <a:bodyPr/>
        <a:lstStyle/>
        <a:p>
          <a:endParaRPr lang="it-IT"/>
        </a:p>
      </dgm:t>
    </dgm:pt>
    <dgm:pt modelId="{1A387361-9C9A-491F-88B7-260760BE9E36}" type="pres">
      <dgm:prSet presAssocID="{E4C937B7-0798-45CC-A298-9443C24402F8}" presName="Name0" presStyleCnt="0">
        <dgm:presLayoutVars>
          <dgm:dir/>
          <dgm:resizeHandles val="exact"/>
        </dgm:presLayoutVars>
      </dgm:prSet>
      <dgm:spPr/>
    </dgm:pt>
    <dgm:pt modelId="{3AB04464-D345-46E6-B3EB-11B900F966DE}" type="pres">
      <dgm:prSet presAssocID="{0F04A759-4534-421A-8DB1-7EADF82899B7}" presName="node" presStyleLbl="node1" presStyleIdx="0" presStyleCnt="3" custScaleX="28673" custScaleY="29168" custLinFactNeighborX="4341" custLinFactNeighborY="-3596">
        <dgm:presLayoutVars>
          <dgm:bulletEnabled val="1"/>
        </dgm:presLayoutVars>
      </dgm:prSet>
      <dgm:spPr/>
    </dgm:pt>
    <dgm:pt modelId="{0414A7C8-237F-4BC0-AE3F-6586266F6D46}" type="pres">
      <dgm:prSet presAssocID="{85827102-23D2-46D4-A9E9-218FC7EFF180}" presName="sibTrans" presStyleLbl="sibTrans1D1" presStyleIdx="0" presStyleCnt="2"/>
      <dgm:spPr/>
    </dgm:pt>
    <dgm:pt modelId="{F887AE4F-7DD8-441D-B791-674DFE11D27E}" type="pres">
      <dgm:prSet presAssocID="{85827102-23D2-46D4-A9E9-218FC7EFF180}" presName="connectorText" presStyleLbl="sibTrans1D1" presStyleIdx="0" presStyleCnt="2"/>
      <dgm:spPr/>
    </dgm:pt>
    <dgm:pt modelId="{41E14821-1577-42FE-8DDF-4499C9BAF4D8}" type="pres">
      <dgm:prSet presAssocID="{4CE6E48C-5F8E-4948-B8AF-B7D176003958}" presName="node" presStyleLbl="node1" presStyleIdx="1" presStyleCnt="3" custScaleX="30348" custScaleY="29886" custLinFactNeighborX="1056" custLinFactNeighborY="-25955">
        <dgm:presLayoutVars>
          <dgm:bulletEnabled val="1"/>
        </dgm:presLayoutVars>
      </dgm:prSet>
      <dgm:spPr/>
    </dgm:pt>
    <dgm:pt modelId="{F0880C2E-AE01-4544-81CF-016F24CC1AB5}" type="pres">
      <dgm:prSet presAssocID="{93F5C534-094C-4F40-89EB-EBE50357E0B4}" presName="sibTrans" presStyleLbl="sibTrans1D1" presStyleIdx="1" presStyleCnt="2"/>
      <dgm:spPr/>
    </dgm:pt>
    <dgm:pt modelId="{0072BE2F-68BF-41D3-BD30-EC7B927B6422}" type="pres">
      <dgm:prSet presAssocID="{93F5C534-094C-4F40-89EB-EBE50357E0B4}" presName="connectorText" presStyleLbl="sibTrans1D1" presStyleIdx="1" presStyleCnt="2"/>
      <dgm:spPr/>
    </dgm:pt>
    <dgm:pt modelId="{3FE3DA2E-ED94-486C-B4A7-51A2E081D5D0}" type="pres">
      <dgm:prSet presAssocID="{4B3BC676-4CE8-4BB3-926E-CCE85E8C59C4}" presName="node" presStyleLbl="node1" presStyleIdx="2" presStyleCnt="3" custScaleX="30348" custScaleY="29886" custLinFactNeighborX="-941" custLinFactNeighborY="-25892">
        <dgm:presLayoutVars>
          <dgm:bulletEnabled val="1"/>
        </dgm:presLayoutVars>
      </dgm:prSet>
      <dgm:spPr/>
    </dgm:pt>
  </dgm:ptLst>
  <dgm:cxnLst>
    <dgm:cxn modelId="{F8B8DEDD-3A56-4FAE-97E1-462D59D7B6CF}" srcId="{E4C937B7-0798-45CC-A298-9443C24402F8}" destId="{0F04A759-4534-421A-8DB1-7EADF82899B7}" srcOrd="0" destOrd="0" parTransId="{8284633F-A599-4D5A-B429-4E953A13621E}" sibTransId="{85827102-23D2-46D4-A9E9-218FC7EFF180}"/>
    <dgm:cxn modelId="{724ED63B-9A53-4C4C-8C4C-9019A1E3311F}" type="presOf" srcId="{0F04A759-4534-421A-8DB1-7EADF82899B7}" destId="{3AB04464-D345-46E6-B3EB-11B900F966DE}" srcOrd="0" destOrd="0" presId="urn:microsoft.com/office/officeart/2005/8/layout/bProcess3"/>
    <dgm:cxn modelId="{A8950228-09F7-4CBC-BE04-C7E060CEC168}" type="presOf" srcId="{85827102-23D2-46D4-A9E9-218FC7EFF180}" destId="{F887AE4F-7DD8-441D-B791-674DFE11D27E}" srcOrd="1" destOrd="0" presId="urn:microsoft.com/office/officeart/2005/8/layout/bProcess3"/>
    <dgm:cxn modelId="{FA84ABA4-5FC6-4281-B723-7F68103058AA}" type="presOf" srcId="{E4C937B7-0798-45CC-A298-9443C24402F8}" destId="{1A387361-9C9A-491F-88B7-260760BE9E36}" srcOrd="0" destOrd="0" presId="urn:microsoft.com/office/officeart/2005/8/layout/bProcess3"/>
    <dgm:cxn modelId="{82668D5B-B016-4E35-B09B-A40203A7FC0E}" type="presOf" srcId="{4B3BC676-4CE8-4BB3-926E-CCE85E8C59C4}" destId="{3FE3DA2E-ED94-486C-B4A7-51A2E081D5D0}" srcOrd="0" destOrd="0" presId="urn:microsoft.com/office/officeart/2005/8/layout/bProcess3"/>
    <dgm:cxn modelId="{6A715E5B-6A57-490E-9246-F9D82DA7B746}" type="presOf" srcId="{93F5C534-094C-4F40-89EB-EBE50357E0B4}" destId="{F0880C2E-AE01-4544-81CF-016F24CC1AB5}" srcOrd="0" destOrd="0" presId="urn:microsoft.com/office/officeart/2005/8/layout/bProcess3"/>
    <dgm:cxn modelId="{C974E49B-0141-462C-A4CF-5728B6BF7E14}" type="presOf" srcId="{4CE6E48C-5F8E-4948-B8AF-B7D176003958}" destId="{41E14821-1577-42FE-8DDF-4499C9BAF4D8}" srcOrd="0" destOrd="0" presId="urn:microsoft.com/office/officeart/2005/8/layout/bProcess3"/>
    <dgm:cxn modelId="{2B2A53B2-24A5-4690-9AB5-2A6D87BCD04D}" srcId="{E4C937B7-0798-45CC-A298-9443C24402F8}" destId="{4CE6E48C-5F8E-4948-B8AF-B7D176003958}" srcOrd="1" destOrd="0" parTransId="{8499C13F-8D2C-4154-9FD0-26348961F7FB}" sibTransId="{93F5C534-094C-4F40-89EB-EBE50357E0B4}"/>
    <dgm:cxn modelId="{5CB25CFC-CAD3-4BB5-BB51-D722C0FE584A}" type="presOf" srcId="{85827102-23D2-46D4-A9E9-218FC7EFF180}" destId="{0414A7C8-237F-4BC0-AE3F-6586266F6D46}" srcOrd="0" destOrd="0" presId="urn:microsoft.com/office/officeart/2005/8/layout/bProcess3"/>
    <dgm:cxn modelId="{11C65455-2303-4EE2-B54C-E1FFF3E81330}" srcId="{E4C937B7-0798-45CC-A298-9443C24402F8}" destId="{4B3BC676-4CE8-4BB3-926E-CCE85E8C59C4}" srcOrd="2" destOrd="0" parTransId="{95DD4566-8B29-4274-8F07-2F769AC924C2}" sibTransId="{3646B4D7-DA5C-4B2D-A1C0-C6D5E15551DA}"/>
    <dgm:cxn modelId="{F6723A3B-081E-4203-B35E-80A8B89279FE}" type="presOf" srcId="{93F5C534-094C-4F40-89EB-EBE50357E0B4}" destId="{0072BE2F-68BF-41D3-BD30-EC7B927B6422}" srcOrd="1" destOrd="0" presId="urn:microsoft.com/office/officeart/2005/8/layout/bProcess3"/>
    <dgm:cxn modelId="{0214C659-DDC4-4201-ABBB-A387CF324542}" type="presParOf" srcId="{1A387361-9C9A-491F-88B7-260760BE9E36}" destId="{3AB04464-D345-46E6-B3EB-11B900F966DE}" srcOrd="0" destOrd="0" presId="urn:microsoft.com/office/officeart/2005/8/layout/bProcess3"/>
    <dgm:cxn modelId="{440B02F1-0D57-4990-A50F-8A644CA4660C}" type="presParOf" srcId="{1A387361-9C9A-491F-88B7-260760BE9E36}" destId="{0414A7C8-237F-4BC0-AE3F-6586266F6D46}" srcOrd="1" destOrd="0" presId="urn:microsoft.com/office/officeart/2005/8/layout/bProcess3"/>
    <dgm:cxn modelId="{67A75138-A8BB-462B-AA15-3D19B52114E2}" type="presParOf" srcId="{0414A7C8-237F-4BC0-AE3F-6586266F6D46}" destId="{F887AE4F-7DD8-441D-B791-674DFE11D27E}" srcOrd="0" destOrd="0" presId="urn:microsoft.com/office/officeart/2005/8/layout/bProcess3"/>
    <dgm:cxn modelId="{20FD17B3-5CB4-4EF1-BBB8-A56BB3EB2883}" type="presParOf" srcId="{1A387361-9C9A-491F-88B7-260760BE9E36}" destId="{41E14821-1577-42FE-8DDF-4499C9BAF4D8}" srcOrd="2" destOrd="0" presId="urn:microsoft.com/office/officeart/2005/8/layout/bProcess3"/>
    <dgm:cxn modelId="{4B8D558C-C4C2-40A5-B163-510EB92E52FC}" type="presParOf" srcId="{1A387361-9C9A-491F-88B7-260760BE9E36}" destId="{F0880C2E-AE01-4544-81CF-016F24CC1AB5}" srcOrd="3" destOrd="0" presId="urn:microsoft.com/office/officeart/2005/8/layout/bProcess3"/>
    <dgm:cxn modelId="{E07EA215-A167-47F1-8FE0-CD14FD453B6F}" type="presParOf" srcId="{F0880C2E-AE01-4544-81CF-016F24CC1AB5}" destId="{0072BE2F-68BF-41D3-BD30-EC7B927B6422}" srcOrd="0" destOrd="0" presId="urn:microsoft.com/office/officeart/2005/8/layout/bProcess3"/>
    <dgm:cxn modelId="{12E82A17-6A5A-484A-9A10-06925A177390}" type="presParOf" srcId="{1A387361-9C9A-491F-88B7-260760BE9E36}" destId="{3FE3DA2E-ED94-486C-B4A7-51A2E081D5D0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4A7C8-237F-4BC0-AE3F-6586266F6D46}">
      <dsp:nvSpPr>
        <dsp:cNvPr id="0" name=""/>
        <dsp:cNvSpPr/>
      </dsp:nvSpPr>
      <dsp:spPr>
        <a:xfrm>
          <a:off x="2222006" y="553371"/>
          <a:ext cx="1295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4985" y="45720"/>
              </a:lnTo>
              <a:lnTo>
                <a:pt x="664985" y="49822"/>
              </a:lnTo>
              <a:lnTo>
                <a:pt x="1295770" y="49822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2836731" y="591354"/>
        <a:ext cx="66318" cy="15473"/>
      </dsp:txXfrm>
    </dsp:sp>
    <dsp:sp modelId="{3AB04464-D345-46E6-B3EB-11B900F966DE}">
      <dsp:nvSpPr>
        <dsp:cNvPr id="0" name=""/>
        <dsp:cNvSpPr/>
      </dsp:nvSpPr>
      <dsp:spPr>
        <a:xfrm>
          <a:off x="294766" y="10389"/>
          <a:ext cx="1929039" cy="1177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Listener</a:t>
          </a:r>
          <a:r>
            <a:rPr lang="it-IT" sz="2600" kern="1200" dirty="0"/>
            <a:t>: Parse()</a:t>
          </a:r>
        </a:p>
      </dsp:txBody>
      <dsp:txXfrm>
        <a:off x="294766" y="10389"/>
        <a:ext cx="1929039" cy="1177405"/>
      </dsp:txXfrm>
    </dsp:sp>
    <dsp:sp modelId="{F0880C2E-AE01-4544-81CF-016F24CC1AB5}">
      <dsp:nvSpPr>
        <dsp:cNvPr id="0" name=""/>
        <dsp:cNvSpPr/>
      </dsp:nvSpPr>
      <dsp:spPr>
        <a:xfrm>
          <a:off x="5590105" y="557474"/>
          <a:ext cx="1382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82423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245991" y="595457"/>
        <a:ext cx="70651" cy="15473"/>
      </dsp:txXfrm>
    </dsp:sp>
    <dsp:sp modelId="{41E14821-1577-42FE-8DDF-4499C9BAF4D8}">
      <dsp:nvSpPr>
        <dsp:cNvPr id="0" name=""/>
        <dsp:cNvSpPr/>
      </dsp:nvSpPr>
      <dsp:spPr>
        <a:xfrm>
          <a:off x="3550176" y="0"/>
          <a:ext cx="2041729" cy="1206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Analyzer: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Read()</a:t>
          </a:r>
        </a:p>
      </dsp:txBody>
      <dsp:txXfrm>
        <a:off x="3550176" y="0"/>
        <a:ext cx="2041729" cy="1206388"/>
      </dsp:txXfrm>
    </dsp:sp>
    <dsp:sp modelId="{3FE3DA2E-ED94-486C-B4A7-51A2E081D5D0}">
      <dsp:nvSpPr>
        <dsp:cNvPr id="0" name=""/>
        <dsp:cNvSpPr/>
      </dsp:nvSpPr>
      <dsp:spPr>
        <a:xfrm>
          <a:off x="7004929" y="0"/>
          <a:ext cx="2041729" cy="1206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Form: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 err="1"/>
            <a:t>Draw</a:t>
          </a:r>
          <a:r>
            <a:rPr lang="it-IT" sz="2600" kern="1200" dirty="0"/>
            <a:t>()</a:t>
          </a:r>
        </a:p>
      </dsp:txBody>
      <dsp:txXfrm>
        <a:off x="7004929" y="0"/>
        <a:ext cx="2041729" cy="1206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70286" y="1674861"/>
            <a:ext cx="8440497" cy="1646302"/>
          </a:xfrm>
        </p:spPr>
        <p:txBody>
          <a:bodyPr/>
          <a:lstStyle/>
          <a:p>
            <a:pPr algn="ctr"/>
            <a:r>
              <a:rPr lang="it-IT" dirty="0"/>
              <a:t>Presentazione Progetto C#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2029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Calcaterra Samuele, </a:t>
            </a:r>
            <a:r>
              <a:rPr lang="it-IT" dirty="0" err="1"/>
              <a:t>Mat</a:t>
            </a:r>
            <a:r>
              <a:rPr lang="it-IT" dirty="0"/>
              <a:t>. 794089</a:t>
            </a:r>
          </a:p>
          <a:p>
            <a:pPr algn="ctr"/>
            <a:r>
              <a:rPr lang="it-IT" dirty="0"/>
              <a:t>Colella Matteo, </a:t>
            </a:r>
            <a:r>
              <a:rPr lang="it-IT" dirty="0" err="1"/>
              <a:t>Mat</a:t>
            </a:r>
            <a:r>
              <a:rPr lang="it-IT" dirty="0"/>
              <a:t>. 794028</a:t>
            </a:r>
            <a:endParaRPr lang="it-IT" dirty="0"/>
          </a:p>
          <a:p>
            <a:pPr algn="ctr"/>
            <a:r>
              <a:rPr lang="it-IT" dirty="0"/>
              <a:t>Costantini Matteo, </a:t>
            </a:r>
            <a:r>
              <a:rPr lang="it-IT" dirty="0" err="1"/>
              <a:t>Mat</a:t>
            </a:r>
            <a:r>
              <a:rPr lang="it-IT" dirty="0"/>
              <a:t>. 795125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Gerosa Dario, </a:t>
            </a:r>
            <a:r>
              <a:rPr lang="it-IT" b="1" dirty="0" err="1">
                <a:solidFill>
                  <a:schemeClr val="tx1"/>
                </a:solidFill>
              </a:rPr>
              <a:t>Mat</a:t>
            </a:r>
            <a:r>
              <a:rPr lang="it-IT" b="1" dirty="0">
                <a:solidFill>
                  <a:schemeClr val="tx1"/>
                </a:solidFill>
              </a:rPr>
              <a:t>. 793636</a:t>
            </a:r>
          </a:p>
        </p:txBody>
      </p:sp>
    </p:spTree>
    <p:extLst>
      <p:ext uri="{BB962C8B-B14F-4D97-AF65-F5344CB8AC3E}">
        <p14:creationId xmlns:p14="http://schemas.microsoft.com/office/powerpoint/2010/main" val="186858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4129088" algn="l"/>
              </a:tabLst>
            </a:pPr>
            <a:r>
              <a:rPr lang="it-IT" sz="4800" dirty="0"/>
              <a:t>STRUTTURA GENERALE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192328"/>
              </p:ext>
            </p:extLst>
          </p:nvPr>
        </p:nvGraphicFramePr>
        <p:xfrm>
          <a:off x="326352" y="3897746"/>
          <a:ext cx="9112682" cy="148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594890" y="4248728"/>
            <a:ext cx="124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packetQueue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07726" y="4248728"/>
            <a:ext cx="124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pointsQueue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77334" y="1949302"/>
            <a:ext cx="80171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3 </a:t>
            </a:r>
            <a:r>
              <a:rPr lang="it-IT" sz="2500" dirty="0" err="1"/>
              <a:t>Thread</a:t>
            </a:r>
            <a:r>
              <a:rPr lang="it-IT" sz="2500" dirty="0"/>
              <a:t>: </a:t>
            </a:r>
            <a:r>
              <a:rPr lang="it-IT" sz="2500" dirty="0" err="1"/>
              <a:t>Listener</a:t>
            </a:r>
            <a:r>
              <a:rPr lang="it-IT" sz="2500" dirty="0"/>
              <a:t>, Analyzer,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2 </a:t>
            </a:r>
            <a:r>
              <a:rPr lang="it-IT" sz="2500" dirty="0" err="1"/>
              <a:t>Concurrent</a:t>
            </a:r>
            <a:r>
              <a:rPr lang="it-IT" sz="2500" dirty="0"/>
              <a:t> </a:t>
            </a:r>
            <a:r>
              <a:rPr lang="it-IT" sz="2500" dirty="0" err="1"/>
              <a:t>Queues</a:t>
            </a:r>
            <a:r>
              <a:rPr lang="it-IT" sz="2500" dirty="0"/>
              <a:t>: </a:t>
            </a:r>
            <a:r>
              <a:rPr lang="it-IT" sz="2500" dirty="0" err="1"/>
              <a:t>packetQueue</a:t>
            </a:r>
            <a:r>
              <a:rPr lang="it-IT" sz="2500" dirty="0"/>
              <a:t>, </a:t>
            </a:r>
            <a:r>
              <a:rPr lang="it-IT" sz="2500" dirty="0" err="1"/>
              <a:t>pointsQueue</a:t>
            </a:r>
            <a:r>
              <a:rPr lang="it-IT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7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>
            <a:noAutofit/>
          </a:bodyPr>
          <a:lstStyle/>
          <a:p>
            <a:r>
              <a:rPr lang="it-IT" sz="4800" dirty="0"/>
              <a:t>LISTENER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3880773"/>
          </a:xfrm>
        </p:spPr>
        <p:txBody>
          <a:bodyPr>
            <a:normAutofit/>
          </a:bodyPr>
          <a:lstStyle/>
          <a:p>
            <a:r>
              <a:rPr lang="it-IT" sz="2800" dirty="0"/>
              <a:t>Server </a:t>
            </a:r>
            <a:r>
              <a:rPr lang="it-IT" sz="2800" dirty="0" err="1"/>
              <a:t>Thread</a:t>
            </a:r>
            <a:r>
              <a:rPr lang="it-IT" sz="2800" dirty="0"/>
              <a:t> che riceve tramite </a:t>
            </a:r>
            <a:r>
              <a:rPr lang="it-IT" sz="2800" dirty="0" err="1"/>
              <a:t>socket</a:t>
            </a:r>
            <a:r>
              <a:rPr lang="it-IT" sz="2800" dirty="0"/>
              <a:t> i dati dal simulatore;</a:t>
            </a:r>
          </a:p>
          <a:p>
            <a:r>
              <a:rPr lang="it-IT" sz="2800" dirty="0"/>
              <a:t>I dati vengono parsati e incapsulati in un’apposita oggetto (</a:t>
            </a:r>
            <a:r>
              <a:rPr lang="it-IT" sz="2800" dirty="0" err="1"/>
              <a:t>Packet</a:t>
            </a:r>
            <a:r>
              <a:rPr lang="it-IT" sz="2800" dirty="0"/>
              <a:t>);</a:t>
            </a:r>
          </a:p>
          <a:p>
            <a:r>
              <a:rPr lang="it-IT" sz="2800" dirty="0"/>
              <a:t>I pacchetti vengono poi accodati in una coda concorrente (</a:t>
            </a:r>
            <a:r>
              <a:rPr lang="it-IT" sz="2800" dirty="0" err="1"/>
              <a:t>packetQueue</a:t>
            </a:r>
            <a:r>
              <a:rPr lang="it-IT" sz="2800" dirty="0"/>
              <a:t>) condivisa con l’Analyzer.</a:t>
            </a:r>
          </a:p>
        </p:txBody>
      </p:sp>
    </p:spTree>
    <p:extLst>
      <p:ext uri="{BB962C8B-B14F-4D97-AF65-F5344CB8AC3E}">
        <p14:creationId xmlns:p14="http://schemas.microsoft.com/office/powerpoint/2010/main" val="20246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ANALYZER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 err="1"/>
              <a:t>L’analyzer</a:t>
            </a:r>
            <a:r>
              <a:rPr lang="it-IT" sz="2200" dirty="0"/>
              <a:t> legge i dati dalla coda concorrente (</a:t>
            </a:r>
            <a:r>
              <a:rPr lang="it-IT" sz="2200" dirty="0" err="1"/>
              <a:t>packetQueue</a:t>
            </a:r>
            <a:r>
              <a:rPr lang="it-IT" sz="2200" dirty="0"/>
              <a:t>);</a:t>
            </a:r>
          </a:p>
          <a:p>
            <a:r>
              <a:rPr lang="it-IT" sz="2200" dirty="0"/>
              <a:t>In particolare, </a:t>
            </a:r>
            <a:r>
              <a:rPr lang="it-IT" sz="2200" dirty="0" err="1"/>
              <a:t>l’analyzer</a:t>
            </a:r>
            <a:r>
              <a:rPr lang="it-IT" sz="2200" dirty="0"/>
              <a:t> applica dei filtri per </a:t>
            </a:r>
            <a:r>
              <a:rPr lang="it-IT" sz="2200" dirty="0" err="1"/>
              <a:t>l’enhancement</a:t>
            </a:r>
            <a:r>
              <a:rPr lang="it-IT" sz="2200" dirty="0"/>
              <a:t> dei dati che vengono successivamente analizzati;</a:t>
            </a:r>
          </a:p>
          <a:p>
            <a:r>
              <a:rPr lang="it-IT" sz="2200" dirty="0"/>
              <a:t>Utilizza funzioni definite nella classe </a:t>
            </a:r>
            <a:r>
              <a:rPr lang="it-IT" sz="2200" dirty="0" err="1"/>
              <a:t>Functions</a:t>
            </a:r>
            <a:r>
              <a:rPr lang="it-IT" sz="2200" dirty="0"/>
              <a:t>;</a:t>
            </a:r>
            <a:endParaRPr lang="it-IT" sz="2200" dirty="0"/>
          </a:p>
          <a:p>
            <a:r>
              <a:rPr lang="it-IT" sz="2200" dirty="0"/>
              <a:t>Utilizza una finestra di 500 pacchetti che viene man mano aggiornata 250 elementi alla volta;</a:t>
            </a:r>
          </a:p>
          <a:p>
            <a:r>
              <a:rPr lang="it-IT" sz="2200" dirty="0"/>
              <a:t>I dati analizzati vengono «convertiti» in punti da rappresentare nei grafici del Form;</a:t>
            </a:r>
          </a:p>
          <a:p>
            <a:r>
              <a:rPr lang="it-IT" sz="2200" dirty="0"/>
              <a:t>I punti vengono inseriti nella coda concorrente (</a:t>
            </a:r>
            <a:r>
              <a:rPr lang="it-IT" sz="2200" dirty="0" err="1"/>
              <a:t>pointsQueue</a:t>
            </a:r>
            <a:r>
              <a:rPr lang="it-IT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001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Analisi effettuate: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64147"/>
            <a:ext cx="8596668" cy="4628198"/>
          </a:xfrm>
        </p:spPr>
        <p:txBody>
          <a:bodyPr>
            <a:normAutofit/>
          </a:bodyPr>
          <a:lstStyle/>
          <a:p>
            <a:r>
              <a:rPr lang="it-IT" sz="2800" dirty="0" err="1"/>
              <a:t>Smoothing</a:t>
            </a:r>
            <a:r>
              <a:rPr lang="it-IT" sz="2800" dirty="0"/>
              <a:t> del modulo dell’accelerometro;</a:t>
            </a:r>
          </a:p>
          <a:p>
            <a:r>
              <a:rPr lang="it-IT" sz="2800" dirty="0" err="1"/>
              <a:t>Smoothing</a:t>
            </a:r>
            <a:r>
              <a:rPr lang="it-IT" sz="2800" dirty="0"/>
              <a:t> del modulo del giroscopio;</a:t>
            </a:r>
          </a:p>
          <a:p>
            <a:r>
              <a:rPr lang="it-IT" sz="2800" dirty="0"/>
              <a:t>Theta relativo alla proiezione del vettore del magnetometro sul piano orizzontale;</a:t>
            </a:r>
          </a:p>
          <a:p>
            <a:r>
              <a:rPr lang="it-IT" sz="2800" dirty="0"/>
              <a:t>Riconoscimento degli stati «</a:t>
            </a:r>
            <a:r>
              <a:rPr lang="it-IT" sz="2800" dirty="0" err="1"/>
              <a:t>lay</a:t>
            </a:r>
            <a:r>
              <a:rPr lang="it-IT" sz="2800" dirty="0"/>
              <a:t>», «</a:t>
            </a:r>
            <a:r>
              <a:rPr lang="it-IT" sz="2800" dirty="0" err="1"/>
              <a:t>sit</a:t>
            </a:r>
            <a:r>
              <a:rPr lang="it-IT" sz="2800" dirty="0"/>
              <a:t>», «stand»;</a:t>
            </a:r>
          </a:p>
          <a:p>
            <a:r>
              <a:rPr lang="it-IT" sz="2800" dirty="0"/>
              <a:t>Dead </a:t>
            </a:r>
            <a:r>
              <a:rPr lang="it-IT" sz="2800" dirty="0" err="1"/>
              <a:t>Reckoning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5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255"/>
          </a:xfrm>
        </p:spPr>
        <p:txBody>
          <a:bodyPr/>
          <a:lstStyle/>
          <a:p>
            <a:r>
              <a:rPr lang="it-IT" dirty="0"/>
              <a:t>Classe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20443"/>
            <a:ext cx="8596668" cy="3880773"/>
          </a:xfrm>
        </p:spPr>
        <p:txBody>
          <a:bodyPr>
            <a:normAutofit/>
          </a:bodyPr>
          <a:lstStyle/>
          <a:p>
            <a:r>
              <a:rPr lang="it-IT" sz="2200" dirty="0"/>
              <a:t>Libreria che contiene l’implementazione delle funzioni necessarie per il trattamento e l’analisi dei dati da parte </a:t>
            </a:r>
            <a:r>
              <a:rPr lang="it-IT" sz="2200" dirty="0" err="1"/>
              <a:t>dell’analyzer</a:t>
            </a:r>
            <a:r>
              <a:rPr lang="it-IT" sz="2200" dirty="0"/>
              <a:t>.</a:t>
            </a:r>
          </a:p>
          <a:p>
            <a:r>
              <a:rPr lang="it-IT" sz="2200" dirty="0"/>
              <a:t>Funzioni Principali:</a:t>
            </a:r>
          </a:p>
          <a:p>
            <a:pPr lvl="1"/>
            <a:r>
              <a:rPr lang="it-IT" sz="2200" dirty="0" err="1"/>
              <a:t>Smoothing</a:t>
            </a:r>
            <a:r>
              <a:rPr lang="it-IT" sz="2200" dirty="0"/>
              <a:t>;</a:t>
            </a:r>
          </a:p>
          <a:p>
            <a:pPr lvl="1"/>
            <a:r>
              <a:rPr lang="it-IT" sz="2200" dirty="0"/>
              <a:t>Rimozione delle discontinuità dell’</a:t>
            </a:r>
            <a:r>
              <a:rPr lang="it-IT" sz="2200" dirty="0" err="1"/>
              <a:t>Atan</a:t>
            </a:r>
            <a:r>
              <a:rPr lang="it-IT" sz="2200" dirty="0"/>
              <a:t>(Theta);</a:t>
            </a:r>
          </a:p>
          <a:p>
            <a:pPr lvl="1"/>
            <a:r>
              <a:rPr lang="it-IT" sz="2200" dirty="0"/>
              <a:t>Riconoscimento ed Enhancement del </a:t>
            </a:r>
            <a:r>
              <a:rPr lang="it-IT" sz="2200" dirty="0" err="1"/>
              <a:t>Lay</a:t>
            </a:r>
            <a:r>
              <a:rPr lang="it-IT" sz="2200" dirty="0"/>
              <a:t>/</a:t>
            </a:r>
            <a:r>
              <a:rPr lang="it-IT" sz="2200" dirty="0" err="1"/>
              <a:t>Sit</a:t>
            </a:r>
            <a:r>
              <a:rPr lang="it-IT" sz="2200" dirty="0"/>
              <a:t>/Stand;</a:t>
            </a:r>
          </a:p>
          <a:p>
            <a:pPr lvl="1"/>
            <a:r>
              <a:rPr lang="it-IT" sz="2200" dirty="0"/>
              <a:t>Calcolo degli angoli di Eulero;</a:t>
            </a:r>
          </a:p>
          <a:p>
            <a:pPr lvl="1"/>
            <a:r>
              <a:rPr lang="it-IT" sz="2200" dirty="0"/>
              <a:t>Dead </a:t>
            </a:r>
            <a:r>
              <a:rPr lang="it-IT" sz="2200" dirty="0" err="1"/>
              <a:t>Reckoning</a:t>
            </a:r>
            <a:r>
              <a:rPr lang="it-IT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64062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269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Sfaccettatura</vt:lpstr>
      <vt:lpstr>Presentazione Progetto C#</vt:lpstr>
      <vt:lpstr>STRUTTURA GENERALE</vt:lpstr>
      <vt:lpstr>LISTENER</vt:lpstr>
      <vt:lpstr>ANALYZER</vt:lpstr>
      <vt:lpstr>Analisi effettuate:</vt:lpstr>
      <vt:lpstr>Classe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C#</dc:title>
  <dc:creator>Samuele Calcaterra</dc:creator>
  <cp:lastModifiedBy>Samuele Calcaterra</cp:lastModifiedBy>
  <cp:revision>5</cp:revision>
  <dcterms:created xsi:type="dcterms:W3CDTF">2017-02-07T14:16:09Z</dcterms:created>
  <dcterms:modified xsi:type="dcterms:W3CDTF">2017-02-07T15:12:16Z</dcterms:modified>
</cp:coreProperties>
</file>