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9e22e47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9e22e47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9e22e4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9e22e4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a276c415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a276c415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a276c41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a276c41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9e22e47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9e22e4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a276c415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a276c415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9e22e47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9e22e47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a276c415_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a276c415_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ca276c415_1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ca276c415_1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c9e22e477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c9e22e4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a276c415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ca276c415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9e22e4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9e22e4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9e22e47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9e22e4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9e22e4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9e22e4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9e22e47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9e22e47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Porter’s qualche volta porta ad avere match che non vorremmo. Esempio: Full search con “Federer” restituisce risultati con “federal” (i risultati non sono comunque in cima)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9e22e477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9e22e477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9e22e47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9e22e47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0.png"/><Relationship Id="rId13" Type="http://schemas.openxmlformats.org/officeDocument/2006/relationships/image" Target="../media/image36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14" Type="http://schemas.openxmlformats.org/officeDocument/2006/relationships/image" Target="../media/image33.png"/><Relationship Id="rId5" Type="http://schemas.openxmlformats.org/officeDocument/2006/relationships/image" Target="../media/image9.png"/><Relationship Id="rId6" Type="http://schemas.openxmlformats.org/officeDocument/2006/relationships/image" Target="../media/image29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Relationship Id="rId7" Type="http://schemas.openxmlformats.org/officeDocument/2006/relationships/image" Target="../media/image45.png"/><Relationship Id="rId8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41.png"/><Relationship Id="rId13" Type="http://schemas.openxmlformats.org/officeDocument/2006/relationships/image" Target="../media/image42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26.png"/><Relationship Id="rId8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Information Retrieval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6900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 personalized Search Engine for microblog content</a:t>
            </a:r>
            <a:endParaRPr sz="24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391172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Matteo Angelo Costantini - 795125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it" sz="1400"/>
              <a:t>Dario Gerosa - 793636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it" sz="1400"/>
              <a:t>Michele Perrotta - 795152</a:t>
            </a:r>
            <a:endParaRPr sz="1400"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85511" y="4593025"/>
            <a:ext cx="8222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it" sz="1000"/>
              <a:t>https://github.com/CostantiniMatteo/progetto-ir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Queries - 2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1919075"/>
            <a:ext cx="804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Default Lucene’s approach: Boolean Model followed by Vector Space Model to score the documents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Select the </a:t>
            </a:r>
            <a:r>
              <a:rPr i="1" lang="it"/>
              <a:t>n</a:t>
            </a:r>
            <a:r>
              <a:rPr lang="it"/>
              <a:t> most relevant documents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Re-score &amp; Re-rank the subset using a linear combination of the Similarity Score and other Twitter-related factors such as: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Retweet rate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User’s influence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Presence of URL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63325" y="4493100"/>
            <a:ext cx="7968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222222"/>
                </a:solidFill>
                <a:highlight>
                  <a:srgbClr val="FFFFFF"/>
                </a:highlight>
              </a:rPr>
              <a:t>Nagmoti, Rinkesh, Ankur Teredesai, and Martine De Cock. "Ranking approaches for microblog search." </a:t>
            </a:r>
            <a:r>
              <a:rPr i="1" lang="it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2010 IEEE/WIC/ACM International Conference on Web Intelligence and Intelligent Agent Technology-Volume 01</a:t>
            </a:r>
            <a:r>
              <a:rPr lang="it" sz="1000">
                <a:solidFill>
                  <a:srgbClr val="222222"/>
                </a:solidFill>
                <a:highlight>
                  <a:srgbClr val="FFFFFF"/>
                </a:highlight>
              </a:rPr>
              <a:t>. IEEE Computer Society, 2010.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Scoring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Re-Score the documents we took into account the score given using the revised cosine similarity computed by Lucene but also other factors such as: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number of followers of the author of a tweet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number of retweets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length of the text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presence/absence of an URL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it"/>
              <a:t>The tweet being a quote/retweet or not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Scoring - Equations</a:t>
            </a:r>
            <a:endParaRPr/>
          </a:p>
        </p:txBody>
      </p:sp>
      <p:sp>
        <p:nvSpPr>
          <p:cNvPr id="143" name="Google Shape;143;p24"/>
          <p:cNvSpPr txBox="1"/>
          <p:nvPr>
            <p:ph idx="4294967295" type="body"/>
          </p:nvPr>
        </p:nvSpPr>
        <p:spPr>
          <a:xfrm>
            <a:off x="460875" y="8333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Base Lucene Score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4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Follower Score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4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Retweet Score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400"/>
              </a:spcBef>
              <a:spcAft>
                <a:spcPts val="54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4294967295" type="body"/>
          </p:nvPr>
        </p:nvSpPr>
        <p:spPr>
          <a:xfrm>
            <a:off x="4683225" y="8333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Quote Score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4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Length Score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400"/>
              </a:spcBef>
              <a:spcAft>
                <a:spcPts val="6400"/>
              </a:spcAft>
              <a:buSzPts val="1400"/>
              <a:buChar char="●"/>
            </a:pPr>
            <a:r>
              <a:rPr lang="it" sz="1400"/>
              <a:t>URL Score</a:t>
            </a:r>
            <a:endParaRPr sz="14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323" y="1331528"/>
            <a:ext cx="2524976" cy="23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975" y="1212275"/>
            <a:ext cx="2172924" cy="4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798" y="2160969"/>
            <a:ext cx="2676981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4789" y="3190280"/>
            <a:ext cx="3247617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9643" y="2270413"/>
            <a:ext cx="2280503" cy="6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3334" y="3376324"/>
            <a:ext cx="1500652" cy="2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9168" y="4299563"/>
            <a:ext cx="3935841" cy="2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868988" y="4181025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Final Score: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Personalization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71900" y="1919075"/>
            <a:ext cx="39999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Outline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Document based personalization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Bag-of-Words model for each topic</a:t>
            </a:r>
            <a:endParaRPr/>
          </a:p>
          <a:p>
            <a:pPr indent="-304800" lvl="1" marL="9144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Topic dependent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The bag is computed indexing the given documents and either using the whole set or using a subset of most informative (based on TF-IDF) terms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it"/>
              <a:t>Query expansion to include the terms defining the interests of the user</a:t>
            </a:r>
            <a:endParaRPr/>
          </a:p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Profiles: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Five users with different topics of interest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At least three topics for each user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At least 10 documents for each topic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A customizable user using the web app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Near Duplicate Detection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chose to use the Overlap coefficient since the Jaccard coefficient led to a lot more false negatives when one tweet overlaps with another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set used to compare the documents consists of the bi-grams extracted from the text of the tweet.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Not much slower that Jaccard coefficient approach on a limited number of documents (tested with about 150 documents)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it"/>
              <a:t>Threshold at 80% of overlap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26078" y="1292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26075" y="1237200"/>
            <a:ext cx="28080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Supports: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Interactive tweets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Personalization based on user profile and topic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Range queries on the Date Fields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Duplicates detection and filter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URL scoring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User profile creation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21" y="0"/>
            <a:ext cx="5887627" cy="52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Personalization - Examples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638" y="2003392"/>
            <a:ext cx="2060651" cy="143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638" y="3437540"/>
            <a:ext cx="2060651" cy="88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635" y="4321631"/>
            <a:ext cx="2060651" cy="785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4287" y="2584238"/>
            <a:ext cx="2060651" cy="117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4275" y="3756441"/>
            <a:ext cx="2060651" cy="117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088" y="2003400"/>
            <a:ext cx="2060651" cy="82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6100" y="2828525"/>
            <a:ext cx="2060651" cy="91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6100" y="3747550"/>
            <a:ext cx="2060651" cy="91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36750" y="2314350"/>
            <a:ext cx="2060651" cy="855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36750" y="3170049"/>
            <a:ext cx="2060643" cy="9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6100" y="719650"/>
            <a:ext cx="4121302" cy="126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773638" y="719638"/>
            <a:ext cx="4121276" cy="12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Personalization - Examples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00" y="2003394"/>
            <a:ext cx="2060651" cy="82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00" y="2828522"/>
            <a:ext cx="2060651" cy="79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100" y="3627655"/>
            <a:ext cx="2060651" cy="77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6763" y="2307913"/>
            <a:ext cx="2060613" cy="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6775" y="3133025"/>
            <a:ext cx="2060601" cy="162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100" y="719650"/>
            <a:ext cx="4121276" cy="12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3651" y="719650"/>
            <a:ext cx="4121312" cy="126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3649" y="2003394"/>
            <a:ext cx="2060601" cy="148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3650" y="3487725"/>
            <a:ext cx="2060674" cy="131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34300" y="2307925"/>
            <a:ext cx="2060601" cy="74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4300" y="3056857"/>
            <a:ext cx="2060601" cy="125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Personalization - Examples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24" y="2003401"/>
            <a:ext cx="2060600" cy="79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00" y="2793600"/>
            <a:ext cx="2060651" cy="108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100" y="3880683"/>
            <a:ext cx="2060651" cy="921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6750" y="2307925"/>
            <a:ext cx="2060675" cy="98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6788" y="3294593"/>
            <a:ext cx="2060600" cy="82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650" y="723450"/>
            <a:ext cx="4121348" cy="12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3650" y="2003400"/>
            <a:ext cx="2060575" cy="918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3650" y="2922375"/>
            <a:ext cx="2060575" cy="153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47775" y="2313031"/>
            <a:ext cx="2060575" cy="637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47825" y="2950400"/>
            <a:ext cx="2060575" cy="82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6125" y="723450"/>
            <a:ext cx="4121390" cy="12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</a:t>
            </a:r>
            <a:r>
              <a:rPr lang="it"/>
              <a:t>hanks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Goal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20714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Crawl tweets dealing with different topics using Twitter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Create a Search Engine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Must support both personalized and not personalized search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At least five user profiles with three topic of interest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Interest extracted from documents given by the user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590525" y="590150"/>
            <a:ext cx="31530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 1: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java programmer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cinema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avengers superheroes morricone sergio leone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tech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intel amd ryzen nvidia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politics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trump intel top secret russia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finance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nvidia amd apple microsoft stock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 2: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tech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apple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music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motorhead ace of spades metallica soad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cars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tesla bmw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3868000" y="611100"/>
            <a:ext cx="31530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 3: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sport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federer serena williams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physics higgs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cars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audi volkswagen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 4: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sport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golf francesco molinari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music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madonna 50 cents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food: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fruit pasta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 5: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tech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lollipop android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food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lollipop candy marshmallows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sport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manchester united premier league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chelsea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arsenal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Crawler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43300" y="21476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Python script using tweepy APIs wrapper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Multiprocess approach to speed up the crawling process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Online PostgreSQL database for persistence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10 topics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000" y="2147675"/>
            <a:ext cx="4367401" cy="260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24300" y="1995275"/>
            <a:ext cx="3175200" cy="26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~ 36 000 000</a:t>
            </a:r>
            <a:r>
              <a:rPr lang="it"/>
              <a:t> tweet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~ 16 000 users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Up to 3 200 tweet for each user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60 GB of data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Tweets only in English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it"/>
              <a:t>JSON Format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425" y="1953875"/>
            <a:ext cx="1900825" cy="27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Search Engine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550" y="962150"/>
            <a:ext cx="2913325" cy="29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26078" y="1292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Overview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26075" y="1237200"/>
            <a:ext cx="28080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Search Engine uses Lucene</a:t>
            </a:r>
            <a:br>
              <a:rPr lang="it"/>
            </a:br>
            <a:r>
              <a:rPr b="1" i="1" lang="it"/>
              <a:t>TF- IDF</a:t>
            </a:r>
            <a:r>
              <a:rPr b="1" lang="it"/>
              <a:t> </a:t>
            </a:r>
            <a:r>
              <a:rPr b="1" i="1" lang="it"/>
              <a:t>s</a:t>
            </a:r>
            <a:r>
              <a:rPr b="1" i="1" lang="it"/>
              <a:t>imilarity</a:t>
            </a:r>
            <a:r>
              <a:rPr lang="it"/>
              <a:t> to index the documents crawled from Twitter.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Query </a:t>
            </a:r>
            <a:r>
              <a:rPr b="1" lang="it"/>
              <a:t>personalization</a:t>
            </a:r>
            <a:r>
              <a:rPr lang="it"/>
              <a:t> is achieved using </a:t>
            </a:r>
            <a:r>
              <a:rPr i="1" lang="it"/>
              <a:t>Query Expansion</a:t>
            </a:r>
            <a:r>
              <a:rPr lang="it"/>
              <a:t> and </a:t>
            </a:r>
            <a:r>
              <a:rPr b="1" i="1" lang="it"/>
              <a:t>bag-of-words</a:t>
            </a:r>
            <a:r>
              <a:rPr lang="it"/>
              <a:t>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final output is the product of a </a:t>
            </a:r>
            <a:r>
              <a:rPr b="1" i="1" lang="it"/>
              <a:t>re-ranking</a:t>
            </a:r>
            <a:r>
              <a:rPr lang="it"/>
              <a:t> phase using a combination of the Lucene matching algorithms with other custom scores followed by a </a:t>
            </a:r>
            <a:r>
              <a:rPr b="1" i="1" lang="it"/>
              <a:t>Near Duplicate Detection</a:t>
            </a:r>
            <a:r>
              <a:rPr lang="it"/>
              <a:t> step.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A Web App is used to interact with the Search Engine and visualize the results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203" y="152400"/>
            <a:ext cx="55376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60950" y="717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Indexing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39999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800"/>
              <a:t>Analyzer:</a:t>
            </a:r>
            <a:endParaRPr sz="1800"/>
          </a:p>
          <a:p>
            <a:pPr indent="-3175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Based on Lucene’s Classic Analyzer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Preserves URLs, emails and numbers separated with hyphens</a:t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Porter’s Stemmer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Removal of URLs and emails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Stopword removal using Lucene default list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it"/>
              <a:t>Tokens normalized to lowercase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Indexer: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Lucene’s Classic Similarity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Refinement of the cosine-similarity based on TF-IDF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Indexed Fields: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Text, Hashtags for text search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Date for range queries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Retweet count, author’s data and other for scoring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Queries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20714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800"/>
              <a:t>Two main types of queries: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Based on recent information</a:t>
            </a:r>
            <a:br>
              <a:rPr lang="it"/>
            </a:br>
            <a:r>
              <a:rPr lang="it"/>
              <a:t>Focused on new tweets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400"/>
              <a:buAutoNum type="arabicPeriod"/>
            </a:pPr>
            <a:r>
              <a:rPr lang="it"/>
              <a:t>Based on the whole information available in the dataset</a:t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694250" y="20714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Characteristics: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Both queries support personalization based on user interests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Re-Scoring based on Twitter’s nature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Near Duplicates Detection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Range queries on Date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Queries - 1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04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Boolean Model retrieves relevant documents and chronological ordering of the results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Selection of </a:t>
            </a:r>
            <a:r>
              <a:rPr i="1" lang="it"/>
              <a:t>n</a:t>
            </a:r>
            <a:r>
              <a:rPr lang="it"/>
              <a:t> most recent documents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Scoring of the subset of documents </a:t>
            </a:r>
            <a:r>
              <a:rPr lang="it"/>
              <a:t>using </a:t>
            </a:r>
            <a:r>
              <a:rPr lang="it"/>
              <a:t>the Vector Space Model with Lucene’s Classic Similarity and other Twitter-related factors such as: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Retweet rate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User’s influence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Presence of URL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63325" y="4493100"/>
            <a:ext cx="7968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222222"/>
                </a:solidFill>
                <a:highlight>
                  <a:srgbClr val="FFFFFF"/>
                </a:highlight>
              </a:rPr>
              <a:t>Nagmoti, Rinkesh, Ankur Teredesai, and Martine De Cock. "Ranking approaches for microblog search." </a:t>
            </a:r>
            <a:r>
              <a:rPr i="1" lang="it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2010 IEEE/WIC/ACM International Conference on Web Intelligence and Intelligent Agent Technology-Volume 01</a:t>
            </a:r>
            <a:r>
              <a:rPr lang="it" sz="1000">
                <a:solidFill>
                  <a:srgbClr val="222222"/>
                </a:solidFill>
                <a:highlight>
                  <a:srgbClr val="FFFFFF"/>
                </a:highlight>
              </a:rPr>
              <a:t>. IEEE Computer Society, 2010.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