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81" r:id="rId2"/>
    <p:sldId id="280" r:id="rId3"/>
    <p:sldId id="261" r:id="rId4"/>
    <p:sldId id="270" r:id="rId5"/>
    <p:sldId id="284" r:id="rId6"/>
    <p:sldId id="290" r:id="rId7"/>
    <p:sldId id="291" r:id="rId8"/>
    <p:sldId id="282" r:id="rId9"/>
    <p:sldId id="285" r:id="rId10"/>
    <p:sldId id="286" r:id="rId11"/>
    <p:sldId id="287" r:id="rId12"/>
    <p:sldId id="288" r:id="rId13"/>
    <p:sldId id="283" r:id="rId14"/>
    <p:sldId id="28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0070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68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5/29/18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cipy/scipy" TargetMode="External"/><Relationship Id="rId2" Type="http://schemas.openxmlformats.org/officeDocument/2006/relationships/hyperlink" Target="https://www.scipy.org/docs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70114-2615-134F-83EF-92192E8CB5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Progetto Metodi del Calcolo Scientifico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76DF1B-1229-114A-B476-BDB8A8810C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/>
              <a:t>Matteo Colella – 794028 </a:t>
            </a:r>
          </a:p>
          <a:p>
            <a:r>
              <a:rPr lang="it-IT" dirty="0"/>
              <a:t>Matteo Costantini - 795125</a:t>
            </a:r>
          </a:p>
          <a:p>
            <a:r>
              <a:rPr lang="it-IT" dirty="0"/>
              <a:t>Dario Gerosa - 793636</a:t>
            </a:r>
          </a:p>
        </p:txBody>
      </p:sp>
    </p:spTree>
    <p:extLst>
      <p:ext uri="{BB962C8B-B14F-4D97-AF65-F5344CB8AC3E}">
        <p14:creationId xmlns:p14="http://schemas.microsoft.com/office/powerpoint/2010/main" val="2270671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CBE362-CD10-4C92-B069-5B372076F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Parte 2 – Plot Differenza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ED3A02CC-94B9-4288-B15F-937A32EAEA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511" t="8244" r="14450" b="6796"/>
          <a:stretch/>
        </p:blipFill>
        <p:spPr>
          <a:xfrm>
            <a:off x="1219498" y="1397047"/>
            <a:ext cx="8054504" cy="5460953"/>
          </a:xfrm>
        </p:spPr>
      </p:pic>
    </p:spTree>
    <p:extLst>
      <p:ext uri="{BB962C8B-B14F-4D97-AF65-F5344CB8AC3E}">
        <p14:creationId xmlns:p14="http://schemas.microsoft.com/office/powerpoint/2010/main" val="3868680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7D168E-2848-4CC8-859E-C3AD8C6A5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Parte 2 – Plot immagini zoom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8AF48AB5-B328-47E8-9006-FE1C442BB8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840" t="22372" r="9816" b="20940"/>
          <a:stretch/>
        </p:blipFill>
        <p:spPr>
          <a:xfrm>
            <a:off x="788890" y="1824495"/>
            <a:ext cx="10762472" cy="4068954"/>
          </a:xfrm>
        </p:spPr>
      </p:pic>
    </p:spTree>
    <p:extLst>
      <p:ext uri="{BB962C8B-B14F-4D97-AF65-F5344CB8AC3E}">
        <p14:creationId xmlns:p14="http://schemas.microsoft.com/office/powerpoint/2010/main" val="788438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377BEB-88B9-4D34-8B3C-2C44FC021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Parte 2 – Plot Differenza zoom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C923240B-7CBE-4BF9-BBC5-8CEA0B182C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144" t="8140" r="15716" b="8180"/>
          <a:stretch/>
        </p:blipFill>
        <p:spPr>
          <a:xfrm>
            <a:off x="1134535" y="1252857"/>
            <a:ext cx="8139467" cy="5507059"/>
          </a:xfrm>
        </p:spPr>
      </p:pic>
    </p:spTree>
    <p:extLst>
      <p:ext uri="{BB962C8B-B14F-4D97-AF65-F5344CB8AC3E}">
        <p14:creationId xmlns:p14="http://schemas.microsoft.com/office/powerpoint/2010/main" val="591547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20F66C5-30D3-4B33-8F3A-D47C8C696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Codice Parte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17282D-1FCD-8243-81F4-5D37D50C82C7}"/>
              </a:ext>
            </a:extLst>
          </p:cNvPr>
          <p:cNvSpPr/>
          <p:nvPr/>
        </p:nvSpPr>
        <p:spPr>
          <a:xfrm>
            <a:off x="0" y="1270000"/>
            <a:ext cx="11771586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000000"/>
                </a:solidFill>
                <a:latin typeface="Courier" pitchFamily="2" charset="0"/>
              </a:rPr>
              <a:t>    </a:t>
            </a:r>
            <a:r>
              <a:rPr lang="it-IT" sz="1600" b="1" dirty="0" err="1">
                <a:solidFill>
                  <a:srgbClr val="008F00"/>
                </a:solidFill>
                <a:latin typeface="Courier" pitchFamily="2" charset="0"/>
              </a:rPr>
              <a:t>def</a:t>
            </a:r>
            <a:r>
              <a:rPr lang="it-IT" sz="16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it-IT" sz="1600" dirty="0" err="1">
                <a:solidFill>
                  <a:srgbClr val="0433FF"/>
                </a:solidFill>
                <a:latin typeface="Courier" pitchFamily="2" charset="0"/>
              </a:rPr>
              <a:t>alter_freq</a:t>
            </a:r>
            <a:r>
              <a:rPr lang="it-IT" sz="1600" dirty="0">
                <a:solidFill>
                  <a:srgbClr val="000000"/>
                </a:solidFill>
                <a:latin typeface="Courier" pitchFamily="2" charset="0"/>
              </a:rPr>
              <a:t>(</a:t>
            </a:r>
            <a:r>
              <a:rPr lang="it-IT" sz="1600" dirty="0">
                <a:solidFill>
                  <a:srgbClr val="008F00"/>
                </a:solidFill>
                <a:latin typeface="Courier" pitchFamily="2" charset="0"/>
              </a:rPr>
              <a:t>self</a:t>
            </a:r>
            <a:r>
              <a:rPr lang="it-IT" sz="1600" dirty="0">
                <a:solidFill>
                  <a:srgbClr val="000000"/>
                </a:solidFill>
                <a:latin typeface="Courier" pitchFamily="2" charset="0"/>
              </a:rPr>
              <a:t>):</a:t>
            </a:r>
            <a:endParaRPr lang="it-IT" sz="1600" dirty="0">
              <a:latin typeface="Courier" pitchFamily="2" charset="0"/>
            </a:endParaRPr>
          </a:p>
          <a:p>
            <a:r>
              <a:rPr lang="it-IT" sz="1600" dirty="0">
                <a:solidFill>
                  <a:srgbClr val="000000"/>
                </a:solidFill>
                <a:latin typeface="Courier" pitchFamily="2" charset="0"/>
              </a:rPr>
              <a:t>        </a:t>
            </a:r>
            <a:r>
              <a:rPr lang="it-IT" sz="1600" i="1" dirty="0">
                <a:solidFill>
                  <a:srgbClr val="4F9192"/>
                </a:solidFill>
                <a:latin typeface="Courier" pitchFamily="2" charset="0"/>
              </a:rPr>
              <a:t># Applicazione </a:t>
            </a:r>
            <a:r>
              <a:rPr lang="it-IT" sz="1600" i="1" dirty="0" err="1">
                <a:solidFill>
                  <a:srgbClr val="4F9192"/>
                </a:solidFill>
                <a:latin typeface="Courier" pitchFamily="2" charset="0"/>
              </a:rPr>
              <a:t>dct</a:t>
            </a:r>
            <a:endParaRPr lang="it-IT" sz="1600" dirty="0">
              <a:solidFill>
                <a:srgbClr val="4F9192"/>
              </a:solidFill>
              <a:latin typeface="Courier" pitchFamily="2" charset="0"/>
            </a:endParaRPr>
          </a:p>
          <a:p>
            <a:r>
              <a:rPr lang="it-IT" sz="1600" dirty="0">
                <a:latin typeface="Courier" pitchFamily="2" charset="0"/>
              </a:rPr>
              <a:t>        </a:t>
            </a:r>
            <a:r>
              <a:rPr lang="it-IT" sz="1600" dirty="0" err="1">
                <a:latin typeface="Courier" pitchFamily="2" charset="0"/>
              </a:rPr>
              <a:t>d_img</a:t>
            </a:r>
            <a:r>
              <a:rPr lang="it-IT" sz="1600" dirty="0">
                <a:latin typeface="Courier" pitchFamily="2" charset="0"/>
              </a:rPr>
              <a:t> </a:t>
            </a:r>
            <a:r>
              <a:rPr lang="it-IT" sz="1600" dirty="0">
                <a:solidFill>
                  <a:srgbClr val="797979"/>
                </a:solidFill>
                <a:latin typeface="Courier" pitchFamily="2" charset="0"/>
              </a:rPr>
              <a:t>=</a:t>
            </a:r>
            <a:r>
              <a:rPr lang="it-IT" sz="1600" dirty="0">
                <a:latin typeface="Courier" pitchFamily="2" charset="0"/>
              </a:rPr>
              <a:t> </a:t>
            </a:r>
            <a:r>
              <a:rPr lang="it-IT" sz="1600" dirty="0" err="1">
                <a:solidFill>
                  <a:srgbClr val="00B0F0"/>
                </a:solidFill>
                <a:latin typeface="Courier" pitchFamily="2" charset="0"/>
              </a:rPr>
              <a:t>dct</a:t>
            </a:r>
            <a:r>
              <a:rPr lang="it-IT" sz="1600" dirty="0">
                <a:latin typeface="Courier" pitchFamily="2" charset="0"/>
              </a:rPr>
              <a:t>(</a:t>
            </a:r>
            <a:r>
              <a:rPr lang="it-IT" sz="1600" dirty="0" err="1">
                <a:solidFill>
                  <a:srgbClr val="00B0F0"/>
                </a:solidFill>
                <a:latin typeface="Courier" pitchFamily="2" charset="0"/>
              </a:rPr>
              <a:t>dct</a:t>
            </a:r>
            <a:r>
              <a:rPr lang="it-IT" sz="1600" dirty="0">
                <a:latin typeface="Courier" pitchFamily="2" charset="0"/>
              </a:rPr>
              <a:t>(</a:t>
            </a:r>
            <a:r>
              <a:rPr lang="it-IT" sz="1600" dirty="0" err="1">
                <a:solidFill>
                  <a:srgbClr val="008F00"/>
                </a:solidFill>
                <a:latin typeface="Courier" pitchFamily="2" charset="0"/>
              </a:rPr>
              <a:t>self</a:t>
            </a:r>
            <a:r>
              <a:rPr lang="it-IT" sz="1600" dirty="0" err="1">
                <a:solidFill>
                  <a:srgbClr val="797979"/>
                </a:solidFill>
                <a:latin typeface="Courier" pitchFamily="2" charset="0"/>
              </a:rPr>
              <a:t>.</a:t>
            </a:r>
            <a:r>
              <a:rPr lang="it-IT" sz="1600" dirty="0" err="1">
                <a:latin typeface="Courier" pitchFamily="2" charset="0"/>
              </a:rPr>
              <a:t>img</a:t>
            </a:r>
            <a:r>
              <a:rPr lang="it-IT" sz="1600" dirty="0" err="1">
                <a:solidFill>
                  <a:srgbClr val="797979"/>
                </a:solidFill>
                <a:latin typeface="Courier" pitchFamily="2" charset="0"/>
              </a:rPr>
              <a:t>.</a:t>
            </a:r>
            <a:r>
              <a:rPr lang="it-IT" sz="1600" dirty="0" err="1">
                <a:latin typeface="Courier" pitchFamily="2" charset="0"/>
              </a:rPr>
              <a:t>T</a:t>
            </a:r>
            <a:r>
              <a:rPr lang="it-IT" sz="1600" dirty="0">
                <a:latin typeface="Courier" pitchFamily="2" charset="0"/>
              </a:rPr>
              <a:t>, </a:t>
            </a:r>
            <a:r>
              <a:rPr lang="it-IT" sz="1600" dirty="0" err="1">
                <a:solidFill>
                  <a:schemeClr val="accent4"/>
                </a:solidFill>
                <a:latin typeface="Courier" pitchFamily="2" charset="0"/>
              </a:rPr>
              <a:t>norm</a:t>
            </a:r>
            <a:r>
              <a:rPr lang="it-IT" sz="1600" dirty="0">
                <a:solidFill>
                  <a:srgbClr val="797979"/>
                </a:solidFill>
                <a:latin typeface="Courier" pitchFamily="2" charset="0"/>
              </a:rPr>
              <a:t>=</a:t>
            </a:r>
            <a:r>
              <a:rPr lang="it-IT" sz="1600" dirty="0">
                <a:solidFill>
                  <a:srgbClr val="C8352B"/>
                </a:solidFill>
                <a:latin typeface="Courier" pitchFamily="2" charset="0"/>
              </a:rPr>
              <a:t>'</a:t>
            </a:r>
            <a:r>
              <a:rPr lang="it-IT" sz="1600" dirty="0" err="1">
                <a:solidFill>
                  <a:srgbClr val="C8352B"/>
                </a:solidFill>
                <a:latin typeface="Courier" pitchFamily="2" charset="0"/>
              </a:rPr>
              <a:t>ortho</a:t>
            </a:r>
            <a:r>
              <a:rPr lang="it-IT" sz="1600" dirty="0">
                <a:solidFill>
                  <a:srgbClr val="C8352B"/>
                </a:solidFill>
                <a:latin typeface="Courier" pitchFamily="2" charset="0"/>
              </a:rPr>
              <a:t>'</a:t>
            </a:r>
            <a:r>
              <a:rPr lang="it-IT" sz="1600" dirty="0">
                <a:latin typeface="Courier" pitchFamily="2" charset="0"/>
              </a:rPr>
              <a:t>)</a:t>
            </a:r>
            <a:r>
              <a:rPr lang="it-IT" sz="1600" dirty="0">
                <a:solidFill>
                  <a:srgbClr val="797979"/>
                </a:solidFill>
                <a:latin typeface="Courier" pitchFamily="2" charset="0"/>
              </a:rPr>
              <a:t>.</a:t>
            </a:r>
            <a:r>
              <a:rPr lang="it-IT" sz="1600" dirty="0">
                <a:latin typeface="Courier" pitchFamily="2" charset="0"/>
              </a:rPr>
              <a:t>T, </a:t>
            </a:r>
            <a:r>
              <a:rPr lang="it-IT" sz="1600" dirty="0" err="1">
                <a:solidFill>
                  <a:schemeClr val="accent4"/>
                </a:solidFill>
                <a:latin typeface="Courier" pitchFamily="2" charset="0"/>
              </a:rPr>
              <a:t>norm</a:t>
            </a:r>
            <a:r>
              <a:rPr lang="it-IT" sz="1600" dirty="0">
                <a:solidFill>
                  <a:srgbClr val="797979"/>
                </a:solidFill>
                <a:latin typeface="Courier" pitchFamily="2" charset="0"/>
              </a:rPr>
              <a:t>=</a:t>
            </a:r>
            <a:r>
              <a:rPr lang="it-IT" sz="1600" dirty="0">
                <a:solidFill>
                  <a:srgbClr val="C8352B"/>
                </a:solidFill>
                <a:latin typeface="Courier" pitchFamily="2" charset="0"/>
              </a:rPr>
              <a:t>'</a:t>
            </a:r>
            <a:r>
              <a:rPr lang="it-IT" sz="1600" dirty="0" err="1">
                <a:solidFill>
                  <a:srgbClr val="C8352B"/>
                </a:solidFill>
                <a:latin typeface="Courier" pitchFamily="2" charset="0"/>
              </a:rPr>
              <a:t>ortho</a:t>
            </a:r>
            <a:r>
              <a:rPr lang="it-IT" sz="1600" dirty="0">
                <a:solidFill>
                  <a:srgbClr val="C8352B"/>
                </a:solidFill>
                <a:latin typeface="Courier" pitchFamily="2" charset="0"/>
              </a:rPr>
              <a:t>'</a:t>
            </a:r>
            <a:r>
              <a:rPr lang="it-IT" sz="1600" dirty="0">
                <a:latin typeface="Courier" pitchFamily="2" charset="0"/>
              </a:rPr>
              <a:t>)</a:t>
            </a:r>
          </a:p>
          <a:p>
            <a:br>
              <a:rPr lang="it-IT" sz="1600" dirty="0">
                <a:latin typeface="Courier" pitchFamily="2" charset="0"/>
              </a:rPr>
            </a:br>
            <a:r>
              <a:rPr lang="it-IT" sz="1600" dirty="0">
                <a:solidFill>
                  <a:srgbClr val="000000"/>
                </a:solidFill>
                <a:latin typeface="Courier" pitchFamily="2" charset="0"/>
              </a:rPr>
              <a:t>        </a:t>
            </a:r>
            <a:r>
              <a:rPr lang="it-IT" sz="1600" i="1" dirty="0">
                <a:solidFill>
                  <a:srgbClr val="4F9192"/>
                </a:solidFill>
                <a:latin typeface="Courier" pitchFamily="2" charset="0"/>
              </a:rPr>
              <a:t># modifica frequenze</a:t>
            </a:r>
            <a:endParaRPr lang="it-IT" sz="1600" dirty="0">
              <a:solidFill>
                <a:srgbClr val="4F9192"/>
              </a:solidFill>
              <a:latin typeface="Courier" pitchFamily="2" charset="0"/>
            </a:endParaRPr>
          </a:p>
          <a:p>
            <a:r>
              <a:rPr lang="it-IT" sz="1600" dirty="0">
                <a:latin typeface="Courier" pitchFamily="2" charset="0"/>
              </a:rPr>
              <a:t>        </a:t>
            </a:r>
            <a:r>
              <a:rPr lang="it-IT" sz="1600" b="1" dirty="0">
                <a:solidFill>
                  <a:srgbClr val="008F00"/>
                </a:solidFill>
                <a:latin typeface="Courier" pitchFamily="2" charset="0"/>
              </a:rPr>
              <a:t>for</a:t>
            </a:r>
            <a:r>
              <a:rPr lang="it-IT" sz="1600" dirty="0">
                <a:latin typeface="Courier" pitchFamily="2" charset="0"/>
              </a:rPr>
              <a:t> i, </a:t>
            </a:r>
            <a:r>
              <a:rPr lang="it-IT" sz="1600" dirty="0" err="1">
                <a:latin typeface="Courier" pitchFamily="2" charset="0"/>
              </a:rPr>
              <a:t>row</a:t>
            </a:r>
            <a:r>
              <a:rPr lang="it-IT" sz="1600" dirty="0">
                <a:latin typeface="Courier" pitchFamily="2" charset="0"/>
              </a:rPr>
              <a:t> </a:t>
            </a:r>
            <a:r>
              <a:rPr lang="it-IT" sz="1600" b="1" dirty="0">
                <a:solidFill>
                  <a:srgbClr val="BB49FF"/>
                </a:solidFill>
                <a:latin typeface="Courier" pitchFamily="2" charset="0"/>
              </a:rPr>
              <a:t>in</a:t>
            </a:r>
            <a:r>
              <a:rPr lang="it-IT" sz="1600" dirty="0">
                <a:latin typeface="Courier" pitchFamily="2" charset="0"/>
              </a:rPr>
              <a:t> </a:t>
            </a:r>
            <a:r>
              <a:rPr lang="it-IT" sz="1600" dirty="0">
                <a:solidFill>
                  <a:srgbClr val="008F00"/>
                </a:solidFill>
                <a:latin typeface="Courier" pitchFamily="2" charset="0"/>
              </a:rPr>
              <a:t>enumerate</a:t>
            </a:r>
            <a:r>
              <a:rPr lang="it-IT" sz="1600" dirty="0">
                <a:latin typeface="Courier" pitchFamily="2" charset="0"/>
              </a:rPr>
              <a:t>(</a:t>
            </a:r>
            <a:r>
              <a:rPr lang="it-IT" sz="1600" dirty="0" err="1">
                <a:latin typeface="Courier" pitchFamily="2" charset="0"/>
              </a:rPr>
              <a:t>d_img</a:t>
            </a:r>
            <a:r>
              <a:rPr lang="it-IT" sz="1600" dirty="0">
                <a:latin typeface="Courier" pitchFamily="2" charset="0"/>
              </a:rPr>
              <a:t>):</a:t>
            </a:r>
          </a:p>
          <a:p>
            <a:r>
              <a:rPr lang="it-IT" sz="1600" dirty="0">
                <a:latin typeface="Courier" pitchFamily="2" charset="0"/>
              </a:rPr>
              <a:t>            </a:t>
            </a:r>
            <a:r>
              <a:rPr lang="it-IT" sz="1600" b="1" dirty="0">
                <a:solidFill>
                  <a:srgbClr val="008F00"/>
                </a:solidFill>
                <a:latin typeface="Courier" pitchFamily="2" charset="0"/>
              </a:rPr>
              <a:t>for</a:t>
            </a:r>
            <a:r>
              <a:rPr lang="it-IT" sz="1600" dirty="0">
                <a:latin typeface="Courier" pitchFamily="2" charset="0"/>
              </a:rPr>
              <a:t> </a:t>
            </a:r>
            <a:r>
              <a:rPr lang="it-IT" sz="1600" dirty="0" err="1">
                <a:latin typeface="Courier" pitchFamily="2" charset="0"/>
              </a:rPr>
              <a:t>j</a:t>
            </a:r>
            <a:r>
              <a:rPr lang="it-IT" sz="1600" dirty="0">
                <a:latin typeface="Courier" pitchFamily="2" charset="0"/>
              </a:rPr>
              <a:t>, col </a:t>
            </a:r>
            <a:r>
              <a:rPr lang="it-IT" sz="1600" b="1" dirty="0">
                <a:solidFill>
                  <a:srgbClr val="BB49FF"/>
                </a:solidFill>
                <a:latin typeface="Courier" pitchFamily="2" charset="0"/>
              </a:rPr>
              <a:t>in</a:t>
            </a:r>
            <a:r>
              <a:rPr lang="it-IT" sz="1600" dirty="0">
                <a:latin typeface="Courier" pitchFamily="2" charset="0"/>
              </a:rPr>
              <a:t> </a:t>
            </a:r>
            <a:r>
              <a:rPr lang="it-IT" sz="1600" dirty="0">
                <a:solidFill>
                  <a:srgbClr val="008F00"/>
                </a:solidFill>
                <a:latin typeface="Courier" pitchFamily="2" charset="0"/>
              </a:rPr>
              <a:t>enumerate</a:t>
            </a:r>
            <a:r>
              <a:rPr lang="it-IT" sz="1600" dirty="0">
                <a:latin typeface="Courier" pitchFamily="2" charset="0"/>
              </a:rPr>
              <a:t>(</a:t>
            </a:r>
            <a:r>
              <a:rPr lang="it-IT" sz="1600" dirty="0" err="1">
                <a:latin typeface="Courier" pitchFamily="2" charset="0"/>
              </a:rPr>
              <a:t>row</a:t>
            </a:r>
            <a:r>
              <a:rPr lang="it-IT" sz="1600" dirty="0">
                <a:latin typeface="Courier" pitchFamily="2" charset="0"/>
              </a:rPr>
              <a:t>):</a:t>
            </a:r>
          </a:p>
          <a:p>
            <a:r>
              <a:rPr lang="it-IT" sz="1600" dirty="0">
                <a:latin typeface="Courier" pitchFamily="2" charset="0"/>
              </a:rPr>
              <a:t>                </a:t>
            </a:r>
            <a:r>
              <a:rPr lang="it-IT" sz="1600" b="1" dirty="0" err="1">
                <a:solidFill>
                  <a:srgbClr val="008F00"/>
                </a:solidFill>
                <a:latin typeface="Courier" pitchFamily="2" charset="0"/>
              </a:rPr>
              <a:t>if</a:t>
            </a:r>
            <a:r>
              <a:rPr lang="it-IT" sz="1600" dirty="0">
                <a:latin typeface="Courier" pitchFamily="2" charset="0"/>
              </a:rPr>
              <a:t> i </a:t>
            </a:r>
            <a:r>
              <a:rPr lang="it-IT" sz="1600" dirty="0">
                <a:solidFill>
                  <a:srgbClr val="797979"/>
                </a:solidFill>
                <a:latin typeface="Courier" pitchFamily="2" charset="0"/>
              </a:rPr>
              <a:t>+</a:t>
            </a:r>
            <a:r>
              <a:rPr lang="it-IT" sz="1600" dirty="0">
                <a:latin typeface="Courier" pitchFamily="2" charset="0"/>
              </a:rPr>
              <a:t> </a:t>
            </a:r>
            <a:r>
              <a:rPr lang="it-IT" sz="1600" dirty="0" err="1">
                <a:latin typeface="Courier" pitchFamily="2" charset="0"/>
              </a:rPr>
              <a:t>j</a:t>
            </a:r>
            <a:r>
              <a:rPr lang="it-IT" sz="1600" dirty="0">
                <a:latin typeface="Courier" pitchFamily="2" charset="0"/>
              </a:rPr>
              <a:t> </a:t>
            </a:r>
            <a:r>
              <a:rPr lang="it-IT" sz="1600" dirty="0">
                <a:solidFill>
                  <a:srgbClr val="797979"/>
                </a:solidFill>
                <a:latin typeface="Courier" pitchFamily="2" charset="0"/>
              </a:rPr>
              <a:t>&gt;=</a:t>
            </a:r>
            <a:r>
              <a:rPr lang="it-IT" sz="1600" dirty="0">
                <a:latin typeface="Courier" pitchFamily="2" charset="0"/>
              </a:rPr>
              <a:t> </a:t>
            </a:r>
            <a:r>
              <a:rPr lang="it-IT" sz="1600" dirty="0" err="1">
                <a:solidFill>
                  <a:srgbClr val="008F00"/>
                </a:solidFill>
                <a:latin typeface="Courier" pitchFamily="2" charset="0"/>
              </a:rPr>
              <a:t>self</a:t>
            </a:r>
            <a:r>
              <a:rPr lang="it-IT" sz="1600" dirty="0" err="1">
                <a:solidFill>
                  <a:srgbClr val="797979"/>
                </a:solidFill>
                <a:latin typeface="Courier" pitchFamily="2" charset="0"/>
              </a:rPr>
              <a:t>.</a:t>
            </a:r>
            <a:r>
              <a:rPr lang="it-IT" sz="1600" dirty="0" err="1">
                <a:latin typeface="Courier" pitchFamily="2" charset="0"/>
              </a:rPr>
              <a:t>d</a:t>
            </a:r>
            <a:r>
              <a:rPr lang="it-IT" sz="1600" dirty="0">
                <a:latin typeface="Courier" pitchFamily="2" charset="0"/>
              </a:rPr>
              <a:t>:</a:t>
            </a:r>
          </a:p>
          <a:p>
            <a:r>
              <a:rPr lang="it-IT" sz="1600" dirty="0">
                <a:latin typeface="Courier" pitchFamily="2" charset="0"/>
              </a:rPr>
              <a:t>                    </a:t>
            </a:r>
            <a:r>
              <a:rPr lang="it-IT" sz="1600" dirty="0" err="1">
                <a:latin typeface="Courier" pitchFamily="2" charset="0"/>
              </a:rPr>
              <a:t>d_img</a:t>
            </a:r>
            <a:r>
              <a:rPr lang="it-IT" sz="1600" dirty="0">
                <a:latin typeface="Courier" pitchFamily="2" charset="0"/>
              </a:rPr>
              <a:t>[i, </a:t>
            </a:r>
            <a:r>
              <a:rPr lang="it-IT" sz="1600" dirty="0" err="1">
                <a:latin typeface="Courier" pitchFamily="2" charset="0"/>
              </a:rPr>
              <a:t>j</a:t>
            </a:r>
            <a:r>
              <a:rPr lang="it-IT" sz="1600" dirty="0">
                <a:latin typeface="Courier" pitchFamily="2" charset="0"/>
              </a:rPr>
              <a:t>] </a:t>
            </a:r>
            <a:r>
              <a:rPr lang="it-IT" sz="1600" dirty="0">
                <a:solidFill>
                  <a:srgbClr val="797979"/>
                </a:solidFill>
                <a:latin typeface="Courier" pitchFamily="2" charset="0"/>
              </a:rPr>
              <a:t>*=</a:t>
            </a:r>
            <a:r>
              <a:rPr lang="it-IT" sz="1600" dirty="0">
                <a:latin typeface="Courier" pitchFamily="2" charset="0"/>
              </a:rPr>
              <a:t> </a:t>
            </a:r>
            <a:r>
              <a:rPr lang="it-IT" sz="1600" dirty="0" err="1">
                <a:solidFill>
                  <a:srgbClr val="008F00"/>
                </a:solidFill>
                <a:latin typeface="Courier" pitchFamily="2" charset="0"/>
              </a:rPr>
              <a:t>self</a:t>
            </a:r>
            <a:r>
              <a:rPr lang="it-IT" sz="1600" dirty="0" err="1">
                <a:solidFill>
                  <a:srgbClr val="797979"/>
                </a:solidFill>
                <a:latin typeface="Courier" pitchFamily="2" charset="0"/>
              </a:rPr>
              <a:t>.</a:t>
            </a:r>
            <a:r>
              <a:rPr lang="it-IT" sz="1600" dirty="0" err="1">
                <a:latin typeface="Courier" pitchFamily="2" charset="0"/>
              </a:rPr>
              <a:t>beta</a:t>
            </a:r>
            <a:endParaRPr lang="it-IT" sz="1600" dirty="0">
              <a:latin typeface="Courier" pitchFamily="2" charset="0"/>
            </a:endParaRPr>
          </a:p>
          <a:p>
            <a:endParaRPr lang="it-IT" sz="1600" dirty="0">
              <a:latin typeface="Courier" pitchFamily="2" charset="0"/>
            </a:endParaRPr>
          </a:p>
          <a:p>
            <a:r>
              <a:rPr lang="it-IT" sz="1600" dirty="0">
                <a:solidFill>
                  <a:srgbClr val="000000"/>
                </a:solidFill>
                <a:latin typeface="Courier" pitchFamily="2" charset="0"/>
              </a:rPr>
              <a:t>        </a:t>
            </a:r>
            <a:r>
              <a:rPr lang="it-IT" sz="1600" i="1" dirty="0">
                <a:solidFill>
                  <a:srgbClr val="4F9192"/>
                </a:solidFill>
                <a:latin typeface="Courier" pitchFamily="2" charset="0"/>
              </a:rPr>
              <a:t># Applicazione inversa </a:t>
            </a:r>
            <a:r>
              <a:rPr lang="it-IT" sz="1600" i="1" dirty="0" err="1">
                <a:solidFill>
                  <a:srgbClr val="4F9192"/>
                </a:solidFill>
                <a:latin typeface="Courier" pitchFamily="2" charset="0"/>
              </a:rPr>
              <a:t>dct</a:t>
            </a:r>
            <a:r>
              <a:rPr lang="it-IT" sz="1600" i="1" dirty="0">
                <a:solidFill>
                  <a:srgbClr val="4F9192"/>
                </a:solidFill>
                <a:latin typeface="Courier" pitchFamily="2" charset="0"/>
              </a:rPr>
              <a:t> e arrotondamento</a:t>
            </a:r>
            <a:endParaRPr lang="it-IT" sz="1600" dirty="0">
              <a:solidFill>
                <a:srgbClr val="4F9192"/>
              </a:solidFill>
              <a:latin typeface="Courier" pitchFamily="2" charset="0"/>
            </a:endParaRPr>
          </a:p>
          <a:p>
            <a:r>
              <a:rPr lang="it-IT" sz="1600" dirty="0">
                <a:latin typeface="Courier" pitchFamily="2" charset="0"/>
              </a:rPr>
              <a:t>        </a:t>
            </a:r>
            <a:r>
              <a:rPr lang="it-IT" sz="1600" dirty="0" err="1">
                <a:latin typeface="Courier" pitchFamily="2" charset="0"/>
              </a:rPr>
              <a:t>i_img</a:t>
            </a:r>
            <a:r>
              <a:rPr lang="it-IT" sz="1600" dirty="0">
                <a:latin typeface="Courier" pitchFamily="2" charset="0"/>
              </a:rPr>
              <a:t> </a:t>
            </a:r>
            <a:r>
              <a:rPr lang="it-IT" sz="1600" dirty="0">
                <a:solidFill>
                  <a:srgbClr val="797979"/>
                </a:solidFill>
                <a:latin typeface="Courier" pitchFamily="2" charset="0"/>
              </a:rPr>
              <a:t>=</a:t>
            </a:r>
            <a:r>
              <a:rPr lang="it-IT" sz="1600" dirty="0">
                <a:latin typeface="Courier" pitchFamily="2" charset="0"/>
              </a:rPr>
              <a:t> </a:t>
            </a:r>
            <a:r>
              <a:rPr lang="it-IT" sz="1600" dirty="0" err="1">
                <a:solidFill>
                  <a:srgbClr val="00B0F0"/>
                </a:solidFill>
                <a:latin typeface="Courier" pitchFamily="2" charset="0"/>
              </a:rPr>
              <a:t>round_image</a:t>
            </a:r>
            <a:r>
              <a:rPr lang="it-IT" sz="1600" dirty="0">
                <a:latin typeface="Courier" pitchFamily="2" charset="0"/>
              </a:rPr>
              <a:t>(</a:t>
            </a:r>
            <a:r>
              <a:rPr lang="it-IT" sz="1600" dirty="0" err="1">
                <a:solidFill>
                  <a:srgbClr val="00B0F0"/>
                </a:solidFill>
                <a:latin typeface="Courier" pitchFamily="2" charset="0"/>
              </a:rPr>
              <a:t>idct</a:t>
            </a:r>
            <a:r>
              <a:rPr lang="it-IT" sz="1600" dirty="0">
                <a:latin typeface="Courier" pitchFamily="2" charset="0"/>
              </a:rPr>
              <a:t>(</a:t>
            </a:r>
            <a:r>
              <a:rPr lang="it-IT" sz="1600" dirty="0" err="1">
                <a:solidFill>
                  <a:srgbClr val="00B0F0"/>
                </a:solidFill>
                <a:latin typeface="Courier" pitchFamily="2" charset="0"/>
              </a:rPr>
              <a:t>idct</a:t>
            </a:r>
            <a:r>
              <a:rPr lang="it-IT" sz="1600" dirty="0">
                <a:latin typeface="Courier" pitchFamily="2" charset="0"/>
              </a:rPr>
              <a:t>(</a:t>
            </a:r>
            <a:r>
              <a:rPr lang="it-IT" sz="1600" dirty="0" err="1">
                <a:latin typeface="Courier" pitchFamily="2" charset="0"/>
              </a:rPr>
              <a:t>d_img</a:t>
            </a:r>
            <a:r>
              <a:rPr lang="it-IT" sz="1600" dirty="0" err="1">
                <a:solidFill>
                  <a:srgbClr val="797979"/>
                </a:solidFill>
                <a:latin typeface="Courier" pitchFamily="2" charset="0"/>
              </a:rPr>
              <a:t>.</a:t>
            </a:r>
            <a:r>
              <a:rPr lang="it-IT" sz="1600" dirty="0" err="1">
                <a:latin typeface="Courier" pitchFamily="2" charset="0"/>
              </a:rPr>
              <a:t>T</a:t>
            </a:r>
            <a:r>
              <a:rPr lang="it-IT" sz="1600" dirty="0">
                <a:latin typeface="Courier" pitchFamily="2" charset="0"/>
              </a:rPr>
              <a:t>, </a:t>
            </a:r>
            <a:r>
              <a:rPr lang="it-IT" sz="1600" dirty="0" err="1">
                <a:solidFill>
                  <a:schemeClr val="accent4"/>
                </a:solidFill>
                <a:latin typeface="Courier" pitchFamily="2" charset="0"/>
              </a:rPr>
              <a:t>norm</a:t>
            </a:r>
            <a:r>
              <a:rPr lang="it-IT" sz="1600" dirty="0">
                <a:solidFill>
                  <a:srgbClr val="797979"/>
                </a:solidFill>
                <a:latin typeface="Courier" pitchFamily="2" charset="0"/>
              </a:rPr>
              <a:t>=</a:t>
            </a:r>
            <a:r>
              <a:rPr lang="it-IT" sz="1600" dirty="0">
                <a:solidFill>
                  <a:srgbClr val="C8352B"/>
                </a:solidFill>
                <a:latin typeface="Courier" pitchFamily="2" charset="0"/>
              </a:rPr>
              <a:t>'</a:t>
            </a:r>
            <a:r>
              <a:rPr lang="it-IT" sz="1600" dirty="0" err="1">
                <a:solidFill>
                  <a:srgbClr val="C8352B"/>
                </a:solidFill>
                <a:latin typeface="Courier" pitchFamily="2" charset="0"/>
              </a:rPr>
              <a:t>ortho</a:t>
            </a:r>
            <a:r>
              <a:rPr lang="it-IT" sz="1600" dirty="0">
                <a:solidFill>
                  <a:srgbClr val="C8352B"/>
                </a:solidFill>
                <a:latin typeface="Courier" pitchFamily="2" charset="0"/>
              </a:rPr>
              <a:t>'</a:t>
            </a:r>
            <a:r>
              <a:rPr lang="it-IT" sz="1600" dirty="0">
                <a:latin typeface="Courier" pitchFamily="2" charset="0"/>
              </a:rPr>
              <a:t>)</a:t>
            </a:r>
            <a:r>
              <a:rPr lang="it-IT" sz="1600" dirty="0">
                <a:solidFill>
                  <a:srgbClr val="797979"/>
                </a:solidFill>
                <a:latin typeface="Courier" pitchFamily="2" charset="0"/>
              </a:rPr>
              <a:t>.</a:t>
            </a:r>
            <a:r>
              <a:rPr lang="it-IT" sz="1600" dirty="0">
                <a:latin typeface="Courier" pitchFamily="2" charset="0"/>
              </a:rPr>
              <a:t>T, </a:t>
            </a:r>
            <a:r>
              <a:rPr lang="it-IT" sz="1600" dirty="0" err="1">
                <a:solidFill>
                  <a:schemeClr val="accent4"/>
                </a:solidFill>
                <a:latin typeface="Courier" pitchFamily="2" charset="0"/>
              </a:rPr>
              <a:t>norm</a:t>
            </a:r>
            <a:r>
              <a:rPr lang="it-IT" sz="1600" dirty="0">
                <a:solidFill>
                  <a:srgbClr val="797979"/>
                </a:solidFill>
                <a:latin typeface="Courier" pitchFamily="2" charset="0"/>
              </a:rPr>
              <a:t>=</a:t>
            </a:r>
            <a:r>
              <a:rPr lang="it-IT" sz="1600" dirty="0">
                <a:solidFill>
                  <a:srgbClr val="C8352B"/>
                </a:solidFill>
                <a:latin typeface="Courier" pitchFamily="2" charset="0"/>
              </a:rPr>
              <a:t>'</a:t>
            </a:r>
            <a:r>
              <a:rPr lang="it-IT" sz="1600" dirty="0" err="1">
                <a:solidFill>
                  <a:srgbClr val="C8352B"/>
                </a:solidFill>
                <a:latin typeface="Courier" pitchFamily="2" charset="0"/>
              </a:rPr>
              <a:t>ortho</a:t>
            </a:r>
            <a:r>
              <a:rPr lang="it-IT" sz="1600" dirty="0">
                <a:solidFill>
                  <a:srgbClr val="C8352B"/>
                </a:solidFill>
                <a:latin typeface="Courier" pitchFamily="2" charset="0"/>
              </a:rPr>
              <a:t>'</a:t>
            </a:r>
            <a:r>
              <a:rPr lang="it-IT" sz="1600" dirty="0">
                <a:latin typeface="Courier" pitchFamily="2" charset="0"/>
              </a:rPr>
              <a:t>))</a:t>
            </a:r>
          </a:p>
          <a:p>
            <a:br>
              <a:rPr lang="it-IT" sz="1600" dirty="0">
                <a:latin typeface="Courier" pitchFamily="2" charset="0"/>
              </a:rPr>
            </a:br>
            <a:endParaRPr lang="it-IT" dirty="0">
              <a:effectLst/>
              <a:latin typeface="Courier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03ABE3-00D9-034D-8E31-30B7097F2F34}"/>
              </a:ext>
            </a:extLst>
          </p:cNvPr>
          <p:cNvSpPr/>
          <p:nvPr/>
        </p:nvSpPr>
        <p:spPr>
          <a:xfrm>
            <a:off x="677334" y="4518898"/>
            <a:ext cx="7300018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600" b="1" dirty="0" err="1">
                <a:solidFill>
                  <a:srgbClr val="008F00"/>
                </a:solidFill>
                <a:latin typeface="Courier" pitchFamily="2" charset="0"/>
              </a:rPr>
              <a:t>def</a:t>
            </a:r>
            <a:r>
              <a:rPr lang="it-IT" sz="16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it-IT" sz="1600" dirty="0" err="1">
                <a:solidFill>
                  <a:srgbClr val="0433FF"/>
                </a:solidFill>
                <a:latin typeface="Courier" pitchFamily="2" charset="0"/>
              </a:rPr>
              <a:t>round_image</a:t>
            </a:r>
            <a:r>
              <a:rPr lang="it-IT" sz="1600" dirty="0">
                <a:solidFill>
                  <a:srgbClr val="0433FF"/>
                </a:solidFill>
                <a:latin typeface="Courier" pitchFamily="2" charset="0"/>
              </a:rPr>
              <a:t>_</a:t>
            </a:r>
            <a:r>
              <a:rPr lang="it-IT" sz="1600" dirty="0">
                <a:solidFill>
                  <a:srgbClr val="000000"/>
                </a:solidFill>
                <a:latin typeface="Courier" pitchFamily="2" charset="0"/>
              </a:rPr>
              <a:t>(</a:t>
            </a:r>
            <a:r>
              <a:rPr lang="it-IT" sz="1600" dirty="0">
                <a:solidFill>
                  <a:srgbClr val="008F00"/>
                </a:solidFill>
                <a:latin typeface="Courier" pitchFamily="2" charset="0"/>
              </a:rPr>
              <a:t>self</a:t>
            </a:r>
            <a:r>
              <a:rPr lang="it-IT" sz="1600" dirty="0">
                <a:solidFill>
                  <a:srgbClr val="000000"/>
                </a:solidFill>
                <a:latin typeface="Courier" pitchFamily="2" charset="0"/>
              </a:rPr>
              <a:t>, pixel):</a:t>
            </a:r>
            <a:endParaRPr lang="it-IT" sz="1600" dirty="0">
              <a:solidFill>
                <a:srgbClr val="0433FF"/>
              </a:solidFill>
              <a:latin typeface="Courier" pitchFamily="2" charset="0"/>
            </a:endParaRPr>
          </a:p>
          <a:p>
            <a:r>
              <a:rPr lang="it-IT" sz="1600" dirty="0">
                <a:latin typeface="Courier" pitchFamily="2" charset="0"/>
              </a:rPr>
              <a:t>        </a:t>
            </a:r>
            <a:r>
              <a:rPr lang="it-IT" sz="1600" b="1" dirty="0" err="1">
                <a:solidFill>
                  <a:srgbClr val="008F00"/>
                </a:solidFill>
                <a:latin typeface="Courier" pitchFamily="2" charset="0"/>
              </a:rPr>
              <a:t>if</a:t>
            </a:r>
            <a:r>
              <a:rPr lang="it-IT" sz="1600" dirty="0">
                <a:latin typeface="Courier" pitchFamily="2" charset="0"/>
              </a:rPr>
              <a:t> pixel </a:t>
            </a:r>
            <a:r>
              <a:rPr lang="it-IT" sz="1600" dirty="0">
                <a:solidFill>
                  <a:srgbClr val="797979"/>
                </a:solidFill>
                <a:latin typeface="Courier" pitchFamily="2" charset="0"/>
              </a:rPr>
              <a:t>&gt;</a:t>
            </a:r>
            <a:r>
              <a:rPr lang="it-IT" sz="1600" dirty="0">
                <a:latin typeface="Courier" pitchFamily="2" charset="0"/>
              </a:rPr>
              <a:t> </a:t>
            </a:r>
            <a:r>
              <a:rPr lang="it-IT" sz="1600" dirty="0">
                <a:solidFill>
                  <a:srgbClr val="797979"/>
                </a:solidFill>
                <a:latin typeface="Courier" pitchFamily="2" charset="0"/>
              </a:rPr>
              <a:t>255</a:t>
            </a:r>
            <a:r>
              <a:rPr lang="it-IT" sz="1600" dirty="0">
                <a:latin typeface="Courier" pitchFamily="2" charset="0"/>
              </a:rPr>
              <a:t>:</a:t>
            </a:r>
          </a:p>
          <a:p>
            <a:r>
              <a:rPr lang="it-IT" sz="1600" dirty="0">
                <a:latin typeface="Courier" pitchFamily="2" charset="0"/>
              </a:rPr>
              <a:t>            </a:t>
            </a:r>
            <a:r>
              <a:rPr lang="it-IT" sz="1600" b="1" dirty="0" err="1">
                <a:solidFill>
                  <a:srgbClr val="008F00"/>
                </a:solidFill>
                <a:latin typeface="Courier" pitchFamily="2" charset="0"/>
              </a:rPr>
              <a:t>return</a:t>
            </a:r>
            <a:r>
              <a:rPr lang="it-IT" sz="1600" dirty="0">
                <a:latin typeface="Courier" pitchFamily="2" charset="0"/>
              </a:rPr>
              <a:t> </a:t>
            </a:r>
            <a:r>
              <a:rPr lang="it-IT" sz="1600" dirty="0">
                <a:solidFill>
                  <a:srgbClr val="797979"/>
                </a:solidFill>
                <a:latin typeface="Courier" pitchFamily="2" charset="0"/>
              </a:rPr>
              <a:t>255</a:t>
            </a:r>
            <a:endParaRPr lang="it-IT" sz="1600" dirty="0">
              <a:latin typeface="Courier" pitchFamily="2" charset="0"/>
            </a:endParaRPr>
          </a:p>
          <a:p>
            <a:r>
              <a:rPr lang="it-IT" sz="1600" dirty="0">
                <a:latin typeface="Courier" pitchFamily="2" charset="0"/>
              </a:rPr>
              <a:t>        </a:t>
            </a:r>
            <a:r>
              <a:rPr lang="it-IT" sz="1600" b="1" dirty="0" err="1">
                <a:solidFill>
                  <a:srgbClr val="008F00"/>
                </a:solidFill>
                <a:latin typeface="Courier" pitchFamily="2" charset="0"/>
              </a:rPr>
              <a:t>elif</a:t>
            </a:r>
            <a:r>
              <a:rPr lang="it-IT" sz="1600" dirty="0">
                <a:latin typeface="Courier" pitchFamily="2" charset="0"/>
              </a:rPr>
              <a:t> pixel </a:t>
            </a:r>
            <a:r>
              <a:rPr lang="it-IT" sz="1600" dirty="0">
                <a:solidFill>
                  <a:srgbClr val="797979"/>
                </a:solidFill>
                <a:latin typeface="Courier" pitchFamily="2" charset="0"/>
              </a:rPr>
              <a:t>&lt;</a:t>
            </a:r>
            <a:r>
              <a:rPr lang="it-IT" sz="1600" dirty="0">
                <a:latin typeface="Courier" pitchFamily="2" charset="0"/>
              </a:rPr>
              <a:t> </a:t>
            </a:r>
            <a:r>
              <a:rPr lang="it-IT" sz="1600" dirty="0">
                <a:solidFill>
                  <a:srgbClr val="797979"/>
                </a:solidFill>
                <a:latin typeface="Courier" pitchFamily="2" charset="0"/>
              </a:rPr>
              <a:t>0</a:t>
            </a:r>
            <a:r>
              <a:rPr lang="it-IT" sz="1600" dirty="0">
                <a:latin typeface="Courier" pitchFamily="2" charset="0"/>
              </a:rPr>
              <a:t>:</a:t>
            </a:r>
          </a:p>
          <a:p>
            <a:r>
              <a:rPr lang="it-IT" sz="1600" dirty="0">
                <a:latin typeface="Courier" pitchFamily="2" charset="0"/>
              </a:rPr>
              <a:t>            </a:t>
            </a:r>
            <a:r>
              <a:rPr lang="it-IT" sz="1600" b="1" dirty="0" err="1">
                <a:solidFill>
                  <a:srgbClr val="008F00"/>
                </a:solidFill>
                <a:latin typeface="Courier" pitchFamily="2" charset="0"/>
              </a:rPr>
              <a:t>return</a:t>
            </a:r>
            <a:r>
              <a:rPr lang="it-IT" sz="1600" dirty="0">
                <a:latin typeface="Courier" pitchFamily="2" charset="0"/>
              </a:rPr>
              <a:t> </a:t>
            </a:r>
            <a:r>
              <a:rPr lang="it-IT" sz="1600" dirty="0">
                <a:solidFill>
                  <a:srgbClr val="797979"/>
                </a:solidFill>
                <a:latin typeface="Courier" pitchFamily="2" charset="0"/>
              </a:rPr>
              <a:t>0</a:t>
            </a:r>
            <a:endParaRPr lang="it-IT" sz="1600" dirty="0">
              <a:latin typeface="Courier" pitchFamily="2" charset="0"/>
            </a:endParaRPr>
          </a:p>
          <a:p>
            <a:r>
              <a:rPr lang="it-IT" sz="1600" dirty="0">
                <a:latin typeface="Courier" pitchFamily="2" charset="0"/>
              </a:rPr>
              <a:t>        </a:t>
            </a:r>
            <a:r>
              <a:rPr lang="it-IT" sz="1600" b="1" dirty="0">
                <a:solidFill>
                  <a:srgbClr val="008F00"/>
                </a:solidFill>
                <a:latin typeface="Courier" pitchFamily="2" charset="0"/>
              </a:rPr>
              <a:t>else</a:t>
            </a:r>
            <a:r>
              <a:rPr lang="it-IT" sz="1600" dirty="0">
                <a:latin typeface="Courier" pitchFamily="2" charset="0"/>
              </a:rPr>
              <a:t>:</a:t>
            </a:r>
          </a:p>
          <a:p>
            <a:r>
              <a:rPr lang="it-IT" sz="1600" dirty="0">
                <a:latin typeface="Courier" pitchFamily="2" charset="0"/>
              </a:rPr>
              <a:t>            </a:t>
            </a:r>
            <a:r>
              <a:rPr lang="it-IT" sz="1600" b="1" dirty="0" err="1">
                <a:solidFill>
                  <a:srgbClr val="008F00"/>
                </a:solidFill>
                <a:latin typeface="Courier" pitchFamily="2" charset="0"/>
              </a:rPr>
              <a:t>return</a:t>
            </a:r>
            <a:r>
              <a:rPr lang="it-IT" sz="1600" dirty="0">
                <a:latin typeface="Courier" pitchFamily="2" charset="0"/>
              </a:rPr>
              <a:t> </a:t>
            </a:r>
            <a:r>
              <a:rPr lang="it-IT" sz="1600" dirty="0">
                <a:solidFill>
                  <a:srgbClr val="008F00"/>
                </a:solidFill>
                <a:latin typeface="Courier" pitchFamily="2" charset="0"/>
              </a:rPr>
              <a:t>round</a:t>
            </a:r>
            <a:r>
              <a:rPr lang="it-IT" sz="1600" dirty="0">
                <a:latin typeface="Courier" pitchFamily="2" charset="0"/>
              </a:rPr>
              <a:t>(pixel)</a:t>
            </a:r>
          </a:p>
          <a:p>
            <a:r>
              <a:rPr lang="it-IT" sz="1600" dirty="0">
                <a:latin typeface="Courier" pitchFamily="2" charset="0"/>
              </a:rPr>
              <a:t>        </a:t>
            </a:r>
            <a:r>
              <a:rPr lang="it-IT" sz="1600" dirty="0" err="1">
                <a:latin typeface="Courier" pitchFamily="2" charset="0"/>
              </a:rPr>
              <a:t>round_image</a:t>
            </a:r>
            <a:r>
              <a:rPr lang="it-IT" sz="1600" dirty="0">
                <a:latin typeface="Courier" pitchFamily="2" charset="0"/>
              </a:rPr>
              <a:t> </a:t>
            </a:r>
            <a:r>
              <a:rPr lang="it-IT" sz="1600" dirty="0">
                <a:solidFill>
                  <a:srgbClr val="797979"/>
                </a:solidFill>
                <a:latin typeface="Courier" pitchFamily="2" charset="0"/>
              </a:rPr>
              <a:t>=</a:t>
            </a:r>
            <a:r>
              <a:rPr lang="it-IT" sz="1600" dirty="0">
                <a:latin typeface="Courier" pitchFamily="2" charset="0"/>
              </a:rPr>
              <a:t> </a:t>
            </a:r>
            <a:r>
              <a:rPr lang="it-IT" sz="1600" dirty="0" err="1">
                <a:latin typeface="Courier" pitchFamily="2" charset="0"/>
              </a:rPr>
              <a:t>np</a:t>
            </a:r>
            <a:r>
              <a:rPr lang="it-IT" sz="1600" dirty="0" err="1">
                <a:solidFill>
                  <a:srgbClr val="797979"/>
                </a:solidFill>
                <a:latin typeface="Courier" pitchFamily="2" charset="0"/>
              </a:rPr>
              <a:t>.</a:t>
            </a:r>
            <a:r>
              <a:rPr lang="it-IT" sz="1600" dirty="0" err="1">
                <a:solidFill>
                  <a:srgbClr val="00B0F0"/>
                </a:solidFill>
                <a:latin typeface="Courier" pitchFamily="2" charset="0"/>
              </a:rPr>
              <a:t>vectorize</a:t>
            </a:r>
            <a:r>
              <a:rPr lang="it-IT" sz="1600" dirty="0">
                <a:latin typeface="Courier" pitchFamily="2" charset="0"/>
              </a:rPr>
              <a:t>(</a:t>
            </a:r>
            <a:r>
              <a:rPr lang="it-IT" sz="1600" dirty="0" err="1">
                <a:solidFill>
                  <a:srgbClr val="008F00"/>
                </a:solidFill>
                <a:latin typeface="Courier" pitchFamily="2" charset="0"/>
              </a:rPr>
              <a:t>self</a:t>
            </a:r>
            <a:r>
              <a:rPr lang="it-IT" sz="1600" dirty="0" err="1">
                <a:solidFill>
                  <a:srgbClr val="797979"/>
                </a:solidFill>
                <a:latin typeface="Courier" pitchFamily="2" charset="0"/>
              </a:rPr>
              <a:t>.</a:t>
            </a:r>
            <a:r>
              <a:rPr lang="it-IT" sz="1600" dirty="0" err="1">
                <a:latin typeface="Courier" pitchFamily="2" charset="0"/>
              </a:rPr>
              <a:t>round_image</a:t>
            </a:r>
            <a:r>
              <a:rPr lang="it-IT" sz="1600" dirty="0">
                <a:latin typeface="Courier" pitchFamily="2" charset="0"/>
              </a:rPr>
              <a:t>_)</a:t>
            </a:r>
          </a:p>
          <a:p>
            <a:endParaRPr lang="it-IT" dirty="0">
              <a:effectLst/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3258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7A9C84-C9B0-420B-90EA-B6098901D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Conclusioni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0C3D9DC-B182-4262-8038-DEA8C4E59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Per quanto riguarda la parte 1 del progetto, si è potuto confermare che i tempi d’esecuzione della custom-DCT e della </a:t>
            </a:r>
            <a:r>
              <a:rPr lang="it-IT" dirty="0" err="1"/>
              <a:t>scipy</a:t>
            </a:r>
            <a:r>
              <a:rPr lang="it-IT" dirty="0"/>
              <a:t>-DCT su matrici di piccole dimensioni (10^3 celle) sono essenzialmente identici. Per quanto riguarda matrici di grandi dimensioni (10^6 celle), i tempi per la custom-DCT aumentano esponenzialmente, mentre quelli della </a:t>
            </a:r>
            <a:r>
              <a:rPr lang="it-IT" dirty="0" err="1"/>
              <a:t>scipy</a:t>
            </a:r>
            <a:r>
              <a:rPr lang="it-IT" dirty="0"/>
              <a:t>-DCT rimangono praticamente costanti. </a:t>
            </a:r>
          </a:p>
          <a:p>
            <a:r>
              <a:rPr lang="it-IT" dirty="0"/>
              <a:t>Parte 2 ???</a:t>
            </a:r>
          </a:p>
        </p:txBody>
      </p:sp>
    </p:spTree>
    <p:extLst>
      <p:ext uri="{BB962C8B-B14F-4D97-AF65-F5344CB8AC3E}">
        <p14:creationId xmlns:p14="http://schemas.microsoft.com/office/powerpoint/2010/main" val="3188031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3464D-152D-AF4F-9E15-F55EFEF8E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Obiettivo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A3B6E-7B83-D447-AC27-C17287B11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000" dirty="0"/>
              <a:t>Utilizzo dell’implementazione della DCT2 in ambiente open source per l’osservazione degli effetti della compressione jpeg su immagini a livelli di grigio. </a:t>
            </a:r>
          </a:p>
          <a:p>
            <a:pPr lvl="1"/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Prima parte: confronto dei tempi d’esecuzione della DCT2 implementata nella libreria scelta rispetto ad una nostra implementazione in ambiente open source.</a:t>
            </a:r>
          </a:p>
          <a:p>
            <a:pPr lvl="1"/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Seconda parte: creazione di un software che applichi un’alterazione delle frequenze ad un’immagine a livelli di grigio scelta dall’utente tramite un’interfaccia grafica e ne visualizzi i risultati. </a:t>
            </a:r>
          </a:p>
        </p:txBody>
      </p:sp>
    </p:spTree>
    <p:extLst>
      <p:ext uri="{BB962C8B-B14F-4D97-AF65-F5344CB8AC3E}">
        <p14:creationId xmlns:p14="http://schemas.microsoft.com/office/powerpoint/2010/main" val="1697377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0C397-E57C-8B41-B858-94F9E88E4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Python</a:t>
            </a:r>
            <a:r>
              <a:rPr lang="it-IT" dirty="0"/>
              <a:t> </a:t>
            </a:r>
            <a:r>
              <a:rPr lang="it-IT" dirty="0" err="1"/>
              <a:t>scipy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91C9C-27E3-934F-8972-D97112CCD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000" dirty="0"/>
              <a:t>Ecosistema open-source nato nel 2001 e composto da diverse librerie (</a:t>
            </a:r>
            <a:r>
              <a:rPr 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NumPy</a:t>
            </a: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SciPy</a:t>
            </a: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library</a:t>
            </a: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Matplotlib</a:t>
            </a: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Ipython</a:t>
            </a: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Sympy</a:t>
            </a: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Pandas</a:t>
            </a: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it-IT" sz="2000" dirty="0"/>
              <a:t>Utilizzato in matematica, scienze e ingegneria</a:t>
            </a:r>
          </a:p>
          <a:p>
            <a:r>
              <a:rPr lang="it-IT" sz="2000" dirty="0"/>
              <a:t>Composta da diversi package che offrono supporto per: </a:t>
            </a:r>
            <a:r>
              <a:rPr lang="it-IT" sz="2000" dirty="0" err="1"/>
              <a:t>clustering</a:t>
            </a:r>
            <a:r>
              <a:rPr lang="it-IT" sz="2000" dirty="0"/>
              <a:t>, trasformata di Fourier, interpolazione, algebra lineare, matrici sparse, programmazione lineare, trattamento di segnali …</a:t>
            </a:r>
          </a:p>
          <a:p>
            <a:r>
              <a:rPr lang="it-IT" sz="2000" dirty="0"/>
              <a:t>Attivamente mantenuta (ultima release 5/10/18) e documentata (</a:t>
            </a:r>
            <a:r>
              <a:rPr lang="it-IT" sz="2000" dirty="0">
                <a:hlinkClick r:id="rId2"/>
              </a:rPr>
              <a:t>https://www.scipy.org/docs.html</a:t>
            </a:r>
            <a:r>
              <a:rPr lang="it-IT" sz="2000" dirty="0"/>
              <a:t>)</a:t>
            </a:r>
          </a:p>
          <a:p>
            <a:pPr lvl="1"/>
            <a:r>
              <a:rPr lang="it-IT" sz="1800" dirty="0"/>
              <a:t>Sorgente: </a:t>
            </a:r>
            <a:r>
              <a:rPr lang="it-IT" sz="1800" dirty="0" err="1">
                <a:hlinkClick r:id="rId3"/>
              </a:rPr>
              <a:t>https</a:t>
            </a:r>
            <a:r>
              <a:rPr lang="it-IT" sz="1800" dirty="0">
                <a:hlinkClick r:id="rId3"/>
              </a:rPr>
              <a:t>://</a:t>
            </a:r>
            <a:r>
              <a:rPr lang="it-IT" sz="1800" dirty="0" err="1">
                <a:hlinkClick r:id="rId3"/>
              </a:rPr>
              <a:t>github.com</a:t>
            </a:r>
            <a:r>
              <a:rPr lang="it-IT" sz="1800" dirty="0">
                <a:hlinkClick r:id="rId3"/>
              </a:rPr>
              <a:t>/</a:t>
            </a:r>
            <a:r>
              <a:rPr lang="it-IT" sz="1800" dirty="0" err="1">
                <a:hlinkClick r:id="rId3"/>
              </a:rPr>
              <a:t>scipy</a:t>
            </a:r>
            <a:r>
              <a:rPr lang="it-IT" sz="1800" dirty="0">
                <a:hlinkClick r:id="rId3"/>
              </a:rPr>
              <a:t>/</a:t>
            </a:r>
            <a:r>
              <a:rPr lang="it-IT" sz="1800" dirty="0" err="1">
                <a:hlinkClick r:id="rId3"/>
              </a:rPr>
              <a:t>scipy</a:t>
            </a:r>
            <a:endParaRPr lang="it-IT" sz="1800" dirty="0"/>
          </a:p>
          <a:p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3954632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0C397-E57C-8B41-B858-94F9E88E4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Python</a:t>
            </a:r>
            <a:r>
              <a:rPr lang="it-IT" dirty="0"/>
              <a:t> </a:t>
            </a:r>
            <a:r>
              <a:rPr lang="it-IT" dirty="0" err="1"/>
              <a:t>scipy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91C9C-27E3-934F-8972-D97112CCD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000" dirty="0"/>
              <a:t>In particolare abbiamo utilizzato:</a:t>
            </a:r>
          </a:p>
          <a:p>
            <a:pPr lvl="1"/>
            <a:r>
              <a:rPr 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scipy.fftpack</a:t>
            </a: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: pacchetto contenente le implementazioni delle trasformate di Fourier</a:t>
            </a:r>
          </a:p>
          <a:p>
            <a:pPr lvl="2"/>
            <a:r>
              <a:rPr lang="it-IT" sz="1800" dirty="0" err="1">
                <a:latin typeface="Consolas" panose="020B0609020204030204" pitchFamily="49" charset="0"/>
              </a:rPr>
              <a:t>dct</a:t>
            </a:r>
            <a:r>
              <a:rPr lang="it-IT" sz="1800" dirty="0">
                <a:latin typeface="Consolas" panose="020B0609020204030204" pitchFamily="49" charset="0"/>
              </a:rPr>
              <a:t>(): calcola la Discrete Cosine </a:t>
            </a:r>
            <a:r>
              <a:rPr lang="it-IT" sz="1800" dirty="0" err="1">
                <a:latin typeface="Consolas" panose="020B0609020204030204" pitchFamily="49" charset="0"/>
              </a:rPr>
              <a:t>Transform</a:t>
            </a:r>
            <a:r>
              <a:rPr lang="it-IT" sz="1800" dirty="0">
                <a:latin typeface="Consolas" panose="020B0609020204030204" pitchFamily="49" charset="0"/>
              </a:rPr>
              <a:t> di un array x</a:t>
            </a:r>
          </a:p>
          <a:p>
            <a:pPr lvl="2"/>
            <a:r>
              <a:rPr lang="it-IT" sz="1800" dirty="0" err="1">
                <a:latin typeface="Consolas" panose="020B0609020204030204" pitchFamily="49" charset="0"/>
              </a:rPr>
              <a:t>idct</a:t>
            </a:r>
            <a:r>
              <a:rPr lang="it-IT" sz="1800" dirty="0">
                <a:latin typeface="Consolas" panose="020B0609020204030204" pitchFamily="49" charset="0"/>
              </a:rPr>
              <a:t>(): calcola la Inverse DCT di un array x</a:t>
            </a:r>
            <a:endParaRPr lang="it-IT" sz="1800" dirty="0"/>
          </a:p>
          <a:p>
            <a:r>
              <a:rPr 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numba</a:t>
            </a: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: AGGIUNGERE BREVE DESCRIZIONE</a:t>
            </a:r>
          </a:p>
          <a:p>
            <a:r>
              <a:rPr lang="it-IT" sz="2000" dirty="0" err="1"/>
              <a:t>opencv</a:t>
            </a:r>
            <a:r>
              <a:rPr lang="it-IT" sz="2000" dirty="0"/>
              <a:t>: libreria open source per l’elaborazione delle immagini, utilizzata per il caricamento delle immagini. </a:t>
            </a:r>
          </a:p>
        </p:txBody>
      </p:sp>
    </p:spTree>
    <p:extLst>
      <p:ext uri="{BB962C8B-B14F-4D97-AF65-F5344CB8AC3E}">
        <p14:creationId xmlns:p14="http://schemas.microsoft.com/office/powerpoint/2010/main" val="3717663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FCA048-C490-49CC-80CE-99BA87D82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Parte 1 – Confronto tempi esecuzione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F54FDDC-36EE-224C-B661-6E0A623D2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651" y="1409700"/>
            <a:ext cx="9291810" cy="402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805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FCA048-C490-49CC-80CE-99BA87D82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Parte 1 – Tempi di esecuzione custom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D097B2-33E4-F54F-B090-FD8894639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013" y="1447799"/>
            <a:ext cx="9302496" cy="3898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714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FCA048-C490-49CC-80CE-99BA87D82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Parte 1 – Tempi di esecuzione </a:t>
            </a:r>
            <a:r>
              <a:rPr lang="it-IT" dirty="0" err="1"/>
              <a:t>scipy</a:t>
            </a:r>
            <a:endParaRPr lang="it-IT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77AF79-7232-2F4A-8530-C261D7215C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39" t="9762" r="8750" b="8333"/>
          <a:stretch/>
        </p:blipFill>
        <p:spPr>
          <a:xfrm>
            <a:off x="292100" y="1397000"/>
            <a:ext cx="9274692" cy="401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556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7CC44A2-7A6A-4EFE-AD48-24BB1D7F1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Codice Parte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E97534-75FA-1547-B980-75CD05AF3091}"/>
              </a:ext>
            </a:extLst>
          </p:cNvPr>
          <p:cNvSpPr/>
          <p:nvPr/>
        </p:nvSpPr>
        <p:spPr>
          <a:xfrm>
            <a:off x="677330" y="1301531"/>
            <a:ext cx="1027444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600" b="1" dirty="0" err="1">
                <a:solidFill>
                  <a:srgbClr val="008F00"/>
                </a:solidFill>
                <a:latin typeface="Courier" pitchFamily="2" charset="0"/>
              </a:rPr>
              <a:t>def</a:t>
            </a:r>
            <a:r>
              <a:rPr lang="it-IT" sz="16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it-IT" sz="1600" dirty="0" err="1">
                <a:solidFill>
                  <a:srgbClr val="0433FF"/>
                </a:solidFill>
                <a:latin typeface="Courier" pitchFamily="2" charset="0"/>
              </a:rPr>
              <a:t>custom_dct</a:t>
            </a:r>
            <a:r>
              <a:rPr lang="it-IT" sz="1600" dirty="0">
                <a:solidFill>
                  <a:srgbClr val="000000"/>
                </a:solidFill>
                <a:latin typeface="Courier" pitchFamily="2" charset="0"/>
              </a:rPr>
              <a:t>(array):</a:t>
            </a:r>
            <a:endParaRPr lang="it-IT" sz="1600" dirty="0">
              <a:solidFill>
                <a:srgbClr val="0433FF"/>
              </a:solidFill>
              <a:latin typeface="Courier" pitchFamily="2" charset="0"/>
            </a:endParaRPr>
          </a:p>
          <a:p>
            <a:r>
              <a:rPr lang="it-IT" sz="1600" dirty="0">
                <a:latin typeface="Courier" pitchFamily="2" charset="0"/>
              </a:rPr>
              <a:t>    </a:t>
            </a:r>
            <a:r>
              <a:rPr lang="it-IT" sz="1600" dirty="0" err="1">
                <a:latin typeface="Courier" pitchFamily="2" charset="0"/>
              </a:rPr>
              <a:t>r_array</a:t>
            </a:r>
            <a:r>
              <a:rPr lang="it-IT" sz="1600" dirty="0">
                <a:latin typeface="Courier" pitchFamily="2" charset="0"/>
              </a:rPr>
              <a:t> </a:t>
            </a:r>
            <a:r>
              <a:rPr lang="it-IT" sz="1600" dirty="0">
                <a:solidFill>
                  <a:srgbClr val="797979"/>
                </a:solidFill>
                <a:latin typeface="Courier" pitchFamily="2" charset="0"/>
              </a:rPr>
              <a:t>=</a:t>
            </a:r>
            <a:r>
              <a:rPr lang="it-IT" sz="1600" dirty="0">
                <a:latin typeface="Courier" pitchFamily="2" charset="0"/>
              </a:rPr>
              <a:t> </a:t>
            </a:r>
            <a:r>
              <a:rPr lang="it-IT" sz="1600" dirty="0" err="1">
                <a:latin typeface="Courier" pitchFamily="2" charset="0"/>
              </a:rPr>
              <a:t>np</a:t>
            </a:r>
            <a:r>
              <a:rPr lang="it-IT" sz="1600" dirty="0" err="1">
                <a:solidFill>
                  <a:srgbClr val="797979"/>
                </a:solidFill>
                <a:latin typeface="Courier" pitchFamily="2" charset="0"/>
              </a:rPr>
              <a:t>.</a:t>
            </a:r>
            <a:r>
              <a:rPr lang="it-IT" sz="1600" dirty="0" err="1">
                <a:solidFill>
                  <a:srgbClr val="00B0F0"/>
                </a:solidFill>
                <a:latin typeface="Courier" pitchFamily="2" charset="0"/>
              </a:rPr>
              <a:t>zeros</a:t>
            </a:r>
            <a:r>
              <a:rPr lang="it-IT" sz="1600" dirty="0">
                <a:latin typeface="Courier" pitchFamily="2" charset="0"/>
              </a:rPr>
              <a:t>(</a:t>
            </a:r>
            <a:r>
              <a:rPr lang="it-IT" sz="1600" dirty="0" err="1">
                <a:latin typeface="Courier" pitchFamily="2" charset="0"/>
              </a:rPr>
              <a:t>array</a:t>
            </a:r>
            <a:r>
              <a:rPr lang="it-IT" sz="1600" dirty="0" err="1">
                <a:solidFill>
                  <a:srgbClr val="797979"/>
                </a:solidFill>
                <a:latin typeface="Courier" pitchFamily="2" charset="0"/>
              </a:rPr>
              <a:t>.</a:t>
            </a:r>
            <a:r>
              <a:rPr lang="it-IT" sz="1600" dirty="0" err="1">
                <a:latin typeface="Courier" pitchFamily="2" charset="0"/>
              </a:rPr>
              <a:t>size</a:t>
            </a:r>
            <a:r>
              <a:rPr lang="it-IT" sz="1600" dirty="0">
                <a:latin typeface="Courier" pitchFamily="2" charset="0"/>
              </a:rPr>
              <a:t>)</a:t>
            </a:r>
          </a:p>
          <a:p>
            <a:r>
              <a:rPr lang="it-IT" sz="1600" dirty="0">
                <a:latin typeface="Courier" pitchFamily="2" charset="0"/>
              </a:rPr>
              <a:t>    </a:t>
            </a:r>
            <a:r>
              <a:rPr lang="it-IT" sz="1600" dirty="0" err="1">
                <a:latin typeface="Courier" pitchFamily="2" charset="0"/>
              </a:rPr>
              <a:t>N</a:t>
            </a:r>
            <a:r>
              <a:rPr lang="it-IT" sz="1600" dirty="0">
                <a:latin typeface="Courier" pitchFamily="2" charset="0"/>
              </a:rPr>
              <a:t> </a:t>
            </a:r>
            <a:r>
              <a:rPr lang="it-IT" sz="1600" dirty="0">
                <a:solidFill>
                  <a:srgbClr val="797979"/>
                </a:solidFill>
                <a:latin typeface="Courier" pitchFamily="2" charset="0"/>
              </a:rPr>
              <a:t>=</a:t>
            </a:r>
            <a:r>
              <a:rPr lang="it-IT" sz="1600" dirty="0">
                <a:latin typeface="Courier" pitchFamily="2" charset="0"/>
              </a:rPr>
              <a:t> </a:t>
            </a:r>
            <a:r>
              <a:rPr lang="it-IT" sz="1600" dirty="0" err="1">
                <a:latin typeface="Courier" pitchFamily="2" charset="0"/>
              </a:rPr>
              <a:t>array</a:t>
            </a:r>
            <a:r>
              <a:rPr lang="it-IT" sz="1600" dirty="0" err="1">
                <a:solidFill>
                  <a:srgbClr val="797979"/>
                </a:solidFill>
                <a:latin typeface="Courier" pitchFamily="2" charset="0"/>
              </a:rPr>
              <a:t>.</a:t>
            </a:r>
            <a:r>
              <a:rPr lang="it-IT" sz="1600" dirty="0" err="1">
                <a:latin typeface="Courier" pitchFamily="2" charset="0"/>
              </a:rPr>
              <a:t>size</a:t>
            </a:r>
            <a:endParaRPr lang="it-IT" sz="1600" dirty="0">
              <a:latin typeface="Courier" pitchFamily="2" charset="0"/>
            </a:endParaRPr>
          </a:p>
          <a:p>
            <a:endParaRPr lang="it-IT" sz="1600" dirty="0">
              <a:latin typeface="Courier" pitchFamily="2" charset="0"/>
            </a:endParaRPr>
          </a:p>
          <a:p>
            <a:r>
              <a:rPr lang="it-IT" sz="1600" dirty="0">
                <a:latin typeface="Courier" pitchFamily="2" charset="0"/>
              </a:rPr>
              <a:t>    </a:t>
            </a:r>
            <a:r>
              <a:rPr lang="it-IT" sz="1600" b="1" dirty="0">
                <a:solidFill>
                  <a:srgbClr val="008F00"/>
                </a:solidFill>
                <a:latin typeface="Courier" pitchFamily="2" charset="0"/>
              </a:rPr>
              <a:t>for</a:t>
            </a:r>
            <a:r>
              <a:rPr lang="it-IT" sz="1600" dirty="0">
                <a:latin typeface="Courier" pitchFamily="2" charset="0"/>
              </a:rPr>
              <a:t> u </a:t>
            </a:r>
            <a:r>
              <a:rPr lang="it-IT" sz="1600" b="1" dirty="0">
                <a:solidFill>
                  <a:srgbClr val="BB49FF"/>
                </a:solidFill>
                <a:latin typeface="Courier" pitchFamily="2" charset="0"/>
              </a:rPr>
              <a:t>in</a:t>
            </a:r>
            <a:r>
              <a:rPr lang="it-IT" sz="1600" dirty="0">
                <a:latin typeface="Courier" pitchFamily="2" charset="0"/>
              </a:rPr>
              <a:t> </a:t>
            </a:r>
            <a:r>
              <a:rPr lang="it-IT" sz="1600" dirty="0" err="1">
                <a:solidFill>
                  <a:srgbClr val="008F00"/>
                </a:solidFill>
                <a:latin typeface="Courier" pitchFamily="2" charset="0"/>
              </a:rPr>
              <a:t>range</a:t>
            </a:r>
            <a:r>
              <a:rPr lang="it-IT" sz="1600" dirty="0">
                <a:latin typeface="Courier" pitchFamily="2" charset="0"/>
              </a:rPr>
              <a:t>(</a:t>
            </a:r>
            <a:r>
              <a:rPr lang="it-IT" sz="1600" dirty="0" err="1">
                <a:latin typeface="Courier" pitchFamily="2" charset="0"/>
              </a:rPr>
              <a:t>N</a:t>
            </a:r>
            <a:r>
              <a:rPr lang="it-IT" sz="1600" dirty="0">
                <a:latin typeface="Courier" pitchFamily="2" charset="0"/>
              </a:rPr>
              <a:t>):</a:t>
            </a:r>
          </a:p>
          <a:p>
            <a:r>
              <a:rPr lang="it-IT" sz="1600" dirty="0">
                <a:latin typeface="Courier" pitchFamily="2" charset="0"/>
              </a:rPr>
              <a:t>        somma </a:t>
            </a:r>
            <a:r>
              <a:rPr lang="it-IT" sz="1600" dirty="0">
                <a:solidFill>
                  <a:srgbClr val="797979"/>
                </a:solidFill>
                <a:latin typeface="Courier" pitchFamily="2" charset="0"/>
              </a:rPr>
              <a:t>=</a:t>
            </a:r>
            <a:r>
              <a:rPr lang="it-IT" sz="1600" dirty="0">
                <a:latin typeface="Courier" pitchFamily="2" charset="0"/>
              </a:rPr>
              <a:t> </a:t>
            </a:r>
            <a:r>
              <a:rPr lang="it-IT" sz="1600" dirty="0">
                <a:solidFill>
                  <a:srgbClr val="797979"/>
                </a:solidFill>
                <a:latin typeface="Courier" pitchFamily="2" charset="0"/>
              </a:rPr>
              <a:t>0</a:t>
            </a:r>
            <a:endParaRPr lang="it-IT" sz="1600" dirty="0">
              <a:latin typeface="Courier" pitchFamily="2" charset="0"/>
            </a:endParaRPr>
          </a:p>
          <a:p>
            <a:r>
              <a:rPr lang="it-IT" sz="1600" dirty="0">
                <a:latin typeface="Courier" pitchFamily="2" charset="0"/>
              </a:rPr>
              <a:t>        a </a:t>
            </a:r>
            <a:r>
              <a:rPr lang="it-IT" sz="1600" dirty="0">
                <a:solidFill>
                  <a:srgbClr val="797979"/>
                </a:solidFill>
                <a:latin typeface="Courier" pitchFamily="2" charset="0"/>
              </a:rPr>
              <a:t>=</a:t>
            </a:r>
            <a:r>
              <a:rPr lang="it-IT" sz="1600" dirty="0">
                <a:latin typeface="Courier" pitchFamily="2" charset="0"/>
              </a:rPr>
              <a:t> </a:t>
            </a:r>
            <a:r>
              <a:rPr lang="it-IT" sz="1600" dirty="0" err="1">
                <a:latin typeface="Courier" pitchFamily="2" charset="0"/>
              </a:rPr>
              <a:t>math</a:t>
            </a:r>
            <a:r>
              <a:rPr lang="it-IT" sz="1600" dirty="0" err="1">
                <a:solidFill>
                  <a:srgbClr val="797979"/>
                </a:solidFill>
                <a:latin typeface="Courier" pitchFamily="2" charset="0"/>
              </a:rPr>
              <a:t>.</a:t>
            </a:r>
            <a:r>
              <a:rPr lang="it-IT" sz="1600" dirty="0" err="1">
                <a:solidFill>
                  <a:srgbClr val="00B0F0"/>
                </a:solidFill>
                <a:latin typeface="Courier" pitchFamily="2" charset="0"/>
              </a:rPr>
              <a:t>sqrt</a:t>
            </a:r>
            <a:r>
              <a:rPr lang="it-IT" sz="1600" dirty="0">
                <a:latin typeface="Courier" pitchFamily="2" charset="0"/>
              </a:rPr>
              <a:t>(</a:t>
            </a:r>
            <a:r>
              <a:rPr lang="it-IT" sz="1600" dirty="0">
                <a:solidFill>
                  <a:srgbClr val="797979"/>
                </a:solidFill>
                <a:latin typeface="Courier" pitchFamily="2" charset="0"/>
              </a:rPr>
              <a:t>1.</a:t>
            </a:r>
            <a:r>
              <a:rPr lang="it-IT" sz="1600" dirty="0">
                <a:latin typeface="Courier" pitchFamily="2" charset="0"/>
              </a:rPr>
              <a:t> </a:t>
            </a:r>
            <a:r>
              <a:rPr lang="it-IT" sz="1600" dirty="0">
                <a:solidFill>
                  <a:srgbClr val="797979"/>
                </a:solidFill>
                <a:latin typeface="Courier" pitchFamily="2" charset="0"/>
              </a:rPr>
              <a:t>/</a:t>
            </a:r>
            <a:r>
              <a:rPr lang="it-IT" sz="1600" dirty="0">
                <a:latin typeface="Courier" pitchFamily="2" charset="0"/>
              </a:rPr>
              <a:t> </a:t>
            </a:r>
            <a:r>
              <a:rPr lang="it-IT" sz="1600" dirty="0" err="1">
                <a:latin typeface="Courier" pitchFamily="2" charset="0"/>
              </a:rPr>
              <a:t>N</a:t>
            </a:r>
            <a:r>
              <a:rPr lang="it-IT" sz="1600" dirty="0">
                <a:latin typeface="Courier" pitchFamily="2" charset="0"/>
              </a:rPr>
              <a:t>) </a:t>
            </a:r>
            <a:r>
              <a:rPr lang="it-IT" sz="1600" b="1" dirty="0" err="1">
                <a:solidFill>
                  <a:srgbClr val="008F00"/>
                </a:solidFill>
                <a:latin typeface="Courier" pitchFamily="2" charset="0"/>
              </a:rPr>
              <a:t>if</a:t>
            </a:r>
            <a:r>
              <a:rPr lang="it-IT" sz="1600" dirty="0">
                <a:latin typeface="Courier" pitchFamily="2" charset="0"/>
              </a:rPr>
              <a:t> u </a:t>
            </a:r>
            <a:r>
              <a:rPr lang="it-IT" sz="1600" dirty="0">
                <a:solidFill>
                  <a:srgbClr val="797979"/>
                </a:solidFill>
                <a:latin typeface="Courier" pitchFamily="2" charset="0"/>
              </a:rPr>
              <a:t>==</a:t>
            </a:r>
            <a:r>
              <a:rPr lang="it-IT" sz="1600" dirty="0">
                <a:latin typeface="Courier" pitchFamily="2" charset="0"/>
              </a:rPr>
              <a:t> </a:t>
            </a:r>
            <a:r>
              <a:rPr lang="it-IT" sz="1600" dirty="0">
                <a:solidFill>
                  <a:srgbClr val="797979"/>
                </a:solidFill>
                <a:latin typeface="Courier" pitchFamily="2" charset="0"/>
              </a:rPr>
              <a:t>0</a:t>
            </a:r>
            <a:r>
              <a:rPr lang="it-IT" sz="1600" dirty="0">
                <a:latin typeface="Courier" pitchFamily="2" charset="0"/>
              </a:rPr>
              <a:t> </a:t>
            </a:r>
            <a:r>
              <a:rPr lang="it-IT" sz="1600" b="1" dirty="0">
                <a:solidFill>
                  <a:srgbClr val="008F00"/>
                </a:solidFill>
                <a:latin typeface="Courier" pitchFamily="2" charset="0"/>
              </a:rPr>
              <a:t>else</a:t>
            </a:r>
            <a:r>
              <a:rPr lang="it-IT" sz="1600" dirty="0">
                <a:latin typeface="Courier" pitchFamily="2" charset="0"/>
              </a:rPr>
              <a:t> </a:t>
            </a:r>
            <a:r>
              <a:rPr lang="it-IT" sz="1600" dirty="0" err="1">
                <a:latin typeface="Courier" pitchFamily="2" charset="0"/>
              </a:rPr>
              <a:t>math</a:t>
            </a:r>
            <a:r>
              <a:rPr lang="it-IT" sz="1600" dirty="0" err="1">
                <a:solidFill>
                  <a:srgbClr val="797979"/>
                </a:solidFill>
                <a:latin typeface="Courier" pitchFamily="2" charset="0"/>
              </a:rPr>
              <a:t>.</a:t>
            </a:r>
            <a:r>
              <a:rPr lang="it-IT" sz="1600" dirty="0" err="1">
                <a:solidFill>
                  <a:srgbClr val="00B0F0"/>
                </a:solidFill>
                <a:latin typeface="Courier" pitchFamily="2" charset="0"/>
              </a:rPr>
              <a:t>sqrt</a:t>
            </a:r>
            <a:r>
              <a:rPr lang="it-IT" sz="1600" dirty="0">
                <a:latin typeface="Courier" pitchFamily="2" charset="0"/>
              </a:rPr>
              <a:t>(</a:t>
            </a:r>
            <a:r>
              <a:rPr lang="it-IT" sz="1600" dirty="0">
                <a:solidFill>
                  <a:srgbClr val="797979"/>
                </a:solidFill>
                <a:latin typeface="Courier" pitchFamily="2" charset="0"/>
              </a:rPr>
              <a:t>2.</a:t>
            </a:r>
            <a:r>
              <a:rPr lang="it-IT" sz="1600" dirty="0">
                <a:latin typeface="Courier" pitchFamily="2" charset="0"/>
              </a:rPr>
              <a:t> </a:t>
            </a:r>
            <a:r>
              <a:rPr lang="it-IT" sz="1600" dirty="0">
                <a:solidFill>
                  <a:srgbClr val="797979"/>
                </a:solidFill>
                <a:latin typeface="Courier" pitchFamily="2" charset="0"/>
              </a:rPr>
              <a:t>/</a:t>
            </a:r>
            <a:r>
              <a:rPr lang="it-IT" sz="1600" dirty="0">
                <a:latin typeface="Courier" pitchFamily="2" charset="0"/>
              </a:rPr>
              <a:t> </a:t>
            </a:r>
            <a:r>
              <a:rPr lang="it-IT" sz="1600" dirty="0" err="1">
                <a:latin typeface="Courier" pitchFamily="2" charset="0"/>
              </a:rPr>
              <a:t>N</a:t>
            </a:r>
            <a:r>
              <a:rPr lang="it-IT" sz="1600" dirty="0">
                <a:latin typeface="Courier" pitchFamily="2" charset="0"/>
              </a:rPr>
              <a:t>)</a:t>
            </a:r>
            <a:br>
              <a:rPr lang="it-IT" sz="1600" dirty="0">
                <a:latin typeface="Courier" pitchFamily="2" charset="0"/>
              </a:rPr>
            </a:br>
            <a:endParaRPr lang="it-IT" sz="1600" dirty="0">
              <a:latin typeface="Courier" pitchFamily="2" charset="0"/>
            </a:endParaRPr>
          </a:p>
          <a:p>
            <a:r>
              <a:rPr lang="it-IT" sz="1600" dirty="0">
                <a:latin typeface="Courier" pitchFamily="2" charset="0"/>
              </a:rPr>
              <a:t>        </a:t>
            </a:r>
            <a:r>
              <a:rPr lang="it-IT" sz="1600" b="1" dirty="0">
                <a:solidFill>
                  <a:srgbClr val="008F00"/>
                </a:solidFill>
                <a:latin typeface="Courier" pitchFamily="2" charset="0"/>
              </a:rPr>
              <a:t>for</a:t>
            </a:r>
            <a:r>
              <a:rPr lang="it-IT" sz="1600" dirty="0">
                <a:latin typeface="Courier" pitchFamily="2" charset="0"/>
              </a:rPr>
              <a:t> x, </a:t>
            </a:r>
            <a:r>
              <a:rPr lang="it-IT" sz="1600" dirty="0" err="1">
                <a:latin typeface="Courier" pitchFamily="2" charset="0"/>
              </a:rPr>
              <a:t>cell</a:t>
            </a:r>
            <a:r>
              <a:rPr lang="it-IT" sz="1600" dirty="0">
                <a:latin typeface="Courier" pitchFamily="2" charset="0"/>
              </a:rPr>
              <a:t> </a:t>
            </a:r>
            <a:r>
              <a:rPr lang="it-IT" sz="1600" b="1" dirty="0">
                <a:solidFill>
                  <a:srgbClr val="BB49FF"/>
                </a:solidFill>
                <a:latin typeface="Courier" pitchFamily="2" charset="0"/>
              </a:rPr>
              <a:t>in</a:t>
            </a:r>
            <a:r>
              <a:rPr lang="it-IT" sz="1600" dirty="0">
                <a:latin typeface="Courier" pitchFamily="2" charset="0"/>
              </a:rPr>
              <a:t> </a:t>
            </a:r>
            <a:r>
              <a:rPr lang="it-IT" sz="1600" dirty="0">
                <a:solidFill>
                  <a:srgbClr val="008F00"/>
                </a:solidFill>
                <a:latin typeface="Courier" pitchFamily="2" charset="0"/>
              </a:rPr>
              <a:t>enumerate</a:t>
            </a:r>
            <a:r>
              <a:rPr lang="it-IT" sz="1600" dirty="0">
                <a:latin typeface="Courier" pitchFamily="2" charset="0"/>
              </a:rPr>
              <a:t>(array):</a:t>
            </a:r>
          </a:p>
          <a:p>
            <a:r>
              <a:rPr lang="it-IT" sz="1600" dirty="0">
                <a:latin typeface="Courier" pitchFamily="2" charset="0"/>
              </a:rPr>
              <a:t>            somma </a:t>
            </a:r>
            <a:r>
              <a:rPr lang="it-IT" sz="1600" dirty="0">
                <a:solidFill>
                  <a:srgbClr val="797979"/>
                </a:solidFill>
                <a:latin typeface="Courier" pitchFamily="2" charset="0"/>
              </a:rPr>
              <a:t>+=</a:t>
            </a:r>
            <a:r>
              <a:rPr lang="it-IT" sz="1600" dirty="0">
                <a:latin typeface="Courier" pitchFamily="2" charset="0"/>
              </a:rPr>
              <a:t> </a:t>
            </a:r>
            <a:r>
              <a:rPr lang="it-IT" sz="1600" dirty="0" err="1">
                <a:latin typeface="Courier" pitchFamily="2" charset="0"/>
              </a:rPr>
              <a:t>cell</a:t>
            </a:r>
            <a:r>
              <a:rPr lang="it-IT" sz="1600" dirty="0">
                <a:latin typeface="Courier" pitchFamily="2" charset="0"/>
              </a:rPr>
              <a:t> </a:t>
            </a:r>
            <a:r>
              <a:rPr lang="it-IT" sz="1600" dirty="0">
                <a:solidFill>
                  <a:srgbClr val="797979"/>
                </a:solidFill>
                <a:latin typeface="Courier" pitchFamily="2" charset="0"/>
              </a:rPr>
              <a:t>*</a:t>
            </a:r>
            <a:r>
              <a:rPr lang="it-IT" sz="1600" dirty="0">
                <a:latin typeface="Courier" pitchFamily="2" charset="0"/>
              </a:rPr>
              <a:t> </a:t>
            </a:r>
            <a:r>
              <a:rPr lang="it-IT" sz="1600" dirty="0" err="1">
                <a:latin typeface="Courier" pitchFamily="2" charset="0"/>
              </a:rPr>
              <a:t>math</a:t>
            </a:r>
            <a:r>
              <a:rPr lang="it-IT" sz="1600" dirty="0" err="1">
                <a:solidFill>
                  <a:srgbClr val="797979"/>
                </a:solidFill>
                <a:latin typeface="Courier" pitchFamily="2" charset="0"/>
              </a:rPr>
              <a:t>.</a:t>
            </a:r>
            <a:r>
              <a:rPr lang="it-IT" sz="1600" dirty="0" err="1">
                <a:solidFill>
                  <a:srgbClr val="00B0F0"/>
                </a:solidFill>
                <a:latin typeface="Courier" pitchFamily="2" charset="0"/>
              </a:rPr>
              <a:t>cos</a:t>
            </a:r>
            <a:r>
              <a:rPr lang="it-IT" sz="1600" dirty="0">
                <a:latin typeface="Courier" pitchFamily="2" charset="0"/>
              </a:rPr>
              <a:t>((u </a:t>
            </a:r>
            <a:r>
              <a:rPr lang="it-IT" sz="1600" dirty="0">
                <a:solidFill>
                  <a:srgbClr val="797979"/>
                </a:solidFill>
                <a:latin typeface="Courier" pitchFamily="2" charset="0"/>
              </a:rPr>
              <a:t>*</a:t>
            </a:r>
            <a:r>
              <a:rPr lang="it-IT" sz="1600" dirty="0">
                <a:latin typeface="Courier" pitchFamily="2" charset="0"/>
              </a:rPr>
              <a:t> </a:t>
            </a:r>
            <a:r>
              <a:rPr lang="it-IT" sz="1600" dirty="0" err="1">
                <a:latin typeface="Courier" pitchFamily="2" charset="0"/>
              </a:rPr>
              <a:t>math</a:t>
            </a:r>
            <a:r>
              <a:rPr lang="it-IT" sz="1600" dirty="0" err="1">
                <a:solidFill>
                  <a:srgbClr val="797979"/>
                </a:solidFill>
                <a:latin typeface="Courier" pitchFamily="2" charset="0"/>
              </a:rPr>
              <a:t>.</a:t>
            </a:r>
            <a:r>
              <a:rPr lang="it-IT" sz="1600" dirty="0" err="1">
                <a:latin typeface="Courier" pitchFamily="2" charset="0"/>
              </a:rPr>
              <a:t>pi</a:t>
            </a:r>
            <a:r>
              <a:rPr lang="it-IT" sz="1600" dirty="0">
                <a:latin typeface="Courier" pitchFamily="2" charset="0"/>
              </a:rPr>
              <a:t> </a:t>
            </a:r>
            <a:r>
              <a:rPr lang="it-IT" sz="1600" dirty="0">
                <a:solidFill>
                  <a:srgbClr val="797979"/>
                </a:solidFill>
                <a:latin typeface="Courier" pitchFamily="2" charset="0"/>
              </a:rPr>
              <a:t>*</a:t>
            </a:r>
            <a:r>
              <a:rPr lang="it-IT" sz="1600" dirty="0">
                <a:latin typeface="Courier" pitchFamily="2" charset="0"/>
              </a:rPr>
              <a:t> (</a:t>
            </a:r>
            <a:r>
              <a:rPr lang="it-IT" sz="1600" dirty="0">
                <a:solidFill>
                  <a:srgbClr val="797979"/>
                </a:solidFill>
                <a:latin typeface="Courier" pitchFamily="2" charset="0"/>
              </a:rPr>
              <a:t>2</a:t>
            </a:r>
            <a:r>
              <a:rPr lang="it-IT" sz="1600" dirty="0">
                <a:latin typeface="Courier" pitchFamily="2" charset="0"/>
              </a:rPr>
              <a:t> </a:t>
            </a:r>
            <a:r>
              <a:rPr lang="it-IT" sz="1600" dirty="0">
                <a:solidFill>
                  <a:srgbClr val="797979"/>
                </a:solidFill>
                <a:latin typeface="Courier" pitchFamily="2" charset="0"/>
              </a:rPr>
              <a:t>*</a:t>
            </a:r>
            <a:r>
              <a:rPr lang="it-IT" sz="1600" dirty="0">
                <a:latin typeface="Courier" pitchFamily="2" charset="0"/>
              </a:rPr>
              <a:t> x </a:t>
            </a:r>
            <a:r>
              <a:rPr lang="it-IT" sz="1600" dirty="0">
                <a:solidFill>
                  <a:srgbClr val="797979"/>
                </a:solidFill>
                <a:latin typeface="Courier" pitchFamily="2" charset="0"/>
              </a:rPr>
              <a:t>+</a:t>
            </a:r>
            <a:r>
              <a:rPr lang="it-IT" sz="1600" dirty="0">
                <a:latin typeface="Courier" pitchFamily="2" charset="0"/>
              </a:rPr>
              <a:t> </a:t>
            </a:r>
            <a:r>
              <a:rPr lang="it-IT" sz="1600" dirty="0">
                <a:solidFill>
                  <a:srgbClr val="797979"/>
                </a:solidFill>
                <a:latin typeface="Courier" pitchFamily="2" charset="0"/>
              </a:rPr>
              <a:t>1</a:t>
            </a:r>
            <a:r>
              <a:rPr lang="it-IT" sz="1600" dirty="0">
                <a:latin typeface="Courier" pitchFamily="2" charset="0"/>
              </a:rPr>
              <a:t>)) </a:t>
            </a:r>
            <a:r>
              <a:rPr lang="it-IT" sz="1600" dirty="0">
                <a:solidFill>
                  <a:srgbClr val="797979"/>
                </a:solidFill>
                <a:latin typeface="Courier" pitchFamily="2" charset="0"/>
              </a:rPr>
              <a:t>/</a:t>
            </a:r>
            <a:r>
              <a:rPr lang="it-IT" sz="1600" dirty="0">
                <a:latin typeface="Courier" pitchFamily="2" charset="0"/>
              </a:rPr>
              <a:t> (</a:t>
            </a:r>
            <a:r>
              <a:rPr lang="it-IT" sz="1600" dirty="0">
                <a:solidFill>
                  <a:srgbClr val="797979"/>
                </a:solidFill>
                <a:latin typeface="Courier" pitchFamily="2" charset="0"/>
              </a:rPr>
              <a:t>2</a:t>
            </a:r>
            <a:r>
              <a:rPr lang="it-IT" sz="1600" dirty="0">
                <a:latin typeface="Courier" pitchFamily="2" charset="0"/>
              </a:rPr>
              <a:t> </a:t>
            </a:r>
            <a:r>
              <a:rPr lang="it-IT" sz="1600" dirty="0">
                <a:solidFill>
                  <a:srgbClr val="797979"/>
                </a:solidFill>
                <a:latin typeface="Courier" pitchFamily="2" charset="0"/>
              </a:rPr>
              <a:t>*</a:t>
            </a:r>
            <a:r>
              <a:rPr lang="it-IT" sz="1600" dirty="0">
                <a:latin typeface="Courier" pitchFamily="2" charset="0"/>
              </a:rPr>
              <a:t> </a:t>
            </a:r>
            <a:r>
              <a:rPr lang="it-IT" sz="1600" dirty="0" err="1">
                <a:latin typeface="Courier" pitchFamily="2" charset="0"/>
              </a:rPr>
              <a:t>N</a:t>
            </a:r>
            <a:r>
              <a:rPr lang="it-IT" sz="1600" dirty="0">
                <a:latin typeface="Courier" pitchFamily="2" charset="0"/>
              </a:rPr>
              <a:t>))</a:t>
            </a:r>
            <a:br>
              <a:rPr lang="it-IT" sz="1600" dirty="0">
                <a:latin typeface="Courier" pitchFamily="2" charset="0"/>
              </a:rPr>
            </a:br>
            <a:endParaRPr lang="it-IT" sz="1600" dirty="0">
              <a:latin typeface="Courier" pitchFamily="2" charset="0"/>
            </a:endParaRPr>
          </a:p>
          <a:p>
            <a:r>
              <a:rPr lang="it-IT" sz="1600" dirty="0">
                <a:latin typeface="Courier" pitchFamily="2" charset="0"/>
              </a:rPr>
              <a:t>        </a:t>
            </a:r>
            <a:r>
              <a:rPr lang="it-IT" sz="1600" dirty="0" err="1">
                <a:latin typeface="Courier" pitchFamily="2" charset="0"/>
              </a:rPr>
              <a:t>r_array</a:t>
            </a:r>
            <a:r>
              <a:rPr lang="it-IT" sz="1600" dirty="0">
                <a:latin typeface="Courier" pitchFamily="2" charset="0"/>
              </a:rPr>
              <a:t>[u] </a:t>
            </a:r>
            <a:r>
              <a:rPr lang="it-IT" sz="1600" dirty="0">
                <a:solidFill>
                  <a:srgbClr val="797979"/>
                </a:solidFill>
                <a:latin typeface="Courier" pitchFamily="2" charset="0"/>
              </a:rPr>
              <a:t>=</a:t>
            </a:r>
            <a:r>
              <a:rPr lang="it-IT" sz="1600" dirty="0">
                <a:latin typeface="Courier" pitchFamily="2" charset="0"/>
              </a:rPr>
              <a:t> a </a:t>
            </a:r>
            <a:r>
              <a:rPr lang="it-IT" sz="1600" dirty="0">
                <a:solidFill>
                  <a:srgbClr val="797979"/>
                </a:solidFill>
                <a:latin typeface="Courier" pitchFamily="2" charset="0"/>
              </a:rPr>
              <a:t>*</a:t>
            </a:r>
            <a:r>
              <a:rPr lang="it-IT" sz="1600" dirty="0">
                <a:latin typeface="Courier" pitchFamily="2" charset="0"/>
              </a:rPr>
              <a:t> somma</a:t>
            </a:r>
          </a:p>
          <a:p>
            <a:endParaRPr lang="it-IT" sz="1600" dirty="0">
              <a:latin typeface="Courier" pitchFamily="2" charset="0"/>
            </a:endParaRPr>
          </a:p>
          <a:p>
            <a:r>
              <a:rPr lang="it-IT" sz="1600" dirty="0">
                <a:latin typeface="Courier" pitchFamily="2" charset="0"/>
              </a:rPr>
              <a:t>    </a:t>
            </a:r>
            <a:r>
              <a:rPr lang="it-IT" sz="1600" b="1" dirty="0" err="1">
                <a:solidFill>
                  <a:srgbClr val="008F00"/>
                </a:solidFill>
                <a:latin typeface="Courier" pitchFamily="2" charset="0"/>
              </a:rPr>
              <a:t>return</a:t>
            </a:r>
            <a:r>
              <a:rPr lang="it-IT" sz="1600" dirty="0">
                <a:latin typeface="Courier" pitchFamily="2" charset="0"/>
              </a:rPr>
              <a:t> </a:t>
            </a:r>
            <a:r>
              <a:rPr lang="it-IT" sz="1600" dirty="0" err="1">
                <a:latin typeface="Courier" pitchFamily="2" charset="0"/>
              </a:rPr>
              <a:t>r_array</a:t>
            </a:r>
            <a:endParaRPr lang="it-IT" sz="1600" dirty="0">
              <a:effectLst/>
              <a:latin typeface="Courier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08FDAD-0CD7-214B-BF38-509CF6079F8A}"/>
              </a:ext>
            </a:extLst>
          </p:cNvPr>
          <p:cNvSpPr/>
          <p:nvPr/>
        </p:nvSpPr>
        <p:spPr>
          <a:xfrm>
            <a:off x="677330" y="4988106"/>
            <a:ext cx="953872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b="1" dirty="0" err="1">
                <a:solidFill>
                  <a:srgbClr val="008F00"/>
                </a:solidFill>
                <a:latin typeface="Courier" pitchFamily="2" charset="0"/>
              </a:rPr>
              <a:t>def</a:t>
            </a:r>
            <a:r>
              <a:rPr lang="it-IT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it-IT" dirty="0">
                <a:solidFill>
                  <a:srgbClr val="0433FF"/>
                </a:solidFill>
                <a:latin typeface="Courier" pitchFamily="2" charset="0"/>
              </a:rPr>
              <a:t>custom_dct2</a:t>
            </a:r>
            <a:r>
              <a:rPr lang="it-IT" dirty="0">
                <a:solidFill>
                  <a:srgbClr val="000000"/>
                </a:solidFill>
                <a:latin typeface="Courier" pitchFamily="2" charset="0"/>
              </a:rPr>
              <a:t>(</a:t>
            </a:r>
            <a:r>
              <a:rPr lang="it-IT" dirty="0" err="1">
                <a:solidFill>
                  <a:srgbClr val="000000"/>
                </a:solidFill>
                <a:latin typeface="Courier" pitchFamily="2" charset="0"/>
              </a:rPr>
              <a:t>mat</a:t>
            </a:r>
            <a:r>
              <a:rPr lang="it-IT" dirty="0">
                <a:solidFill>
                  <a:srgbClr val="000000"/>
                </a:solidFill>
                <a:latin typeface="Courier" pitchFamily="2" charset="0"/>
              </a:rPr>
              <a:t>):</a:t>
            </a:r>
            <a:endParaRPr lang="it-IT" dirty="0">
              <a:solidFill>
                <a:srgbClr val="0433FF"/>
              </a:solidFill>
              <a:latin typeface="Courier" pitchFamily="2" charset="0"/>
            </a:endParaRPr>
          </a:p>
          <a:p>
            <a:r>
              <a:rPr lang="it-IT" dirty="0">
                <a:latin typeface="Courier" pitchFamily="2" charset="0"/>
              </a:rPr>
              <a:t>    </a:t>
            </a:r>
            <a:r>
              <a:rPr lang="it-IT" dirty="0" err="1">
                <a:latin typeface="Courier" pitchFamily="2" charset="0"/>
              </a:rPr>
              <a:t>r_mat</a:t>
            </a:r>
            <a:r>
              <a:rPr lang="it-IT" dirty="0">
                <a:latin typeface="Courier" pitchFamily="2" charset="0"/>
              </a:rPr>
              <a:t> </a:t>
            </a:r>
            <a:r>
              <a:rPr lang="it-IT" dirty="0">
                <a:solidFill>
                  <a:srgbClr val="797979"/>
                </a:solidFill>
                <a:latin typeface="Courier" pitchFamily="2" charset="0"/>
              </a:rPr>
              <a:t>=</a:t>
            </a:r>
            <a:r>
              <a:rPr lang="it-IT" dirty="0">
                <a:latin typeface="Courier" pitchFamily="2" charset="0"/>
              </a:rPr>
              <a:t> </a:t>
            </a:r>
            <a:r>
              <a:rPr lang="it-IT" dirty="0" err="1">
                <a:latin typeface="Courier" pitchFamily="2" charset="0"/>
              </a:rPr>
              <a:t>np</a:t>
            </a:r>
            <a:r>
              <a:rPr lang="it-IT" dirty="0" err="1">
                <a:solidFill>
                  <a:srgbClr val="797979"/>
                </a:solidFill>
                <a:latin typeface="Courier" pitchFamily="2" charset="0"/>
              </a:rPr>
              <a:t>.</a:t>
            </a:r>
            <a:r>
              <a:rPr lang="it-IT" dirty="0" err="1">
                <a:solidFill>
                  <a:srgbClr val="00B0F0"/>
                </a:solidFill>
                <a:latin typeface="Courier" pitchFamily="2" charset="0"/>
              </a:rPr>
              <a:t>zeros</a:t>
            </a:r>
            <a:r>
              <a:rPr lang="it-IT" dirty="0">
                <a:latin typeface="Courier" pitchFamily="2" charset="0"/>
              </a:rPr>
              <a:t>(</a:t>
            </a:r>
            <a:r>
              <a:rPr lang="it-IT" dirty="0" err="1">
                <a:latin typeface="Courier" pitchFamily="2" charset="0"/>
              </a:rPr>
              <a:t>mat</a:t>
            </a:r>
            <a:r>
              <a:rPr lang="it-IT" dirty="0" err="1">
                <a:solidFill>
                  <a:srgbClr val="797979"/>
                </a:solidFill>
                <a:latin typeface="Courier" pitchFamily="2" charset="0"/>
              </a:rPr>
              <a:t>.</a:t>
            </a:r>
            <a:r>
              <a:rPr lang="it-IT" dirty="0" err="1">
                <a:latin typeface="Courier" pitchFamily="2" charset="0"/>
              </a:rPr>
              <a:t>shape</a:t>
            </a:r>
            <a:r>
              <a:rPr lang="it-IT" dirty="0">
                <a:latin typeface="Courier" pitchFamily="2" charset="0"/>
              </a:rPr>
              <a:t>)</a:t>
            </a:r>
          </a:p>
          <a:p>
            <a:r>
              <a:rPr lang="it-IT" dirty="0">
                <a:latin typeface="Courier" pitchFamily="2" charset="0"/>
              </a:rPr>
              <a:t>    </a:t>
            </a:r>
            <a:r>
              <a:rPr lang="it-IT" dirty="0" err="1">
                <a:latin typeface="Courier" pitchFamily="2" charset="0"/>
              </a:rPr>
              <a:t>r_mat</a:t>
            </a:r>
            <a:r>
              <a:rPr lang="it-IT" dirty="0">
                <a:latin typeface="Courier" pitchFamily="2" charset="0"/>
              </a:rPr>
              <a:t> </a:t>
            </a:r>
            <a:r>
              <a:rPr lang="it-IT" dirty="0">
                <a:solidFill>
                  <a:srgbClr val="797979"/>
                </a:solidFill>
                <a:latin typeface="Courier" pitchFamily="2" charset="0"/>
              </a:rPr>
              <a:t>=</a:t>
            </a:r>
            <a:r>
              <a:rPr lang="it-IT" dirty="0">
                <a:latin typeface="Courier" pitchFamily="2" charset="0"/>
              </a:rPr>
              <a:t> </a:t>
            </a:r>
            <a:r>
              <a:rPr lang="it-IT" dirty="0" err="1">
                <a:latin typeface="Courier" pitchFamily="2" charset="0"/>
              </a:rPr>
              <a:t>np</a:t>
            </a:r>
            <a:r>
              <a:rPr lang="it-IT" dirty="0" err="1">
                <a:solidFill>
                  <a:srgbClr val="797979"/>
                </a:solidFill>
                <a:latin typeface="Courier" pitchFamily="2" charset="0"/>
              </a:rPr>
              <a:t>.</a:t>
            </a:r>
            <a:r>
              <a:rPr lang="it-IT" dirty="0" err="1">
                <a:solidFill>
                  <a:srgbClr val="00B0F0"/>
                </a:solidFill>
                <a:latin typeface="Courier" pitchFamily="2" charset="0"/>
              </a:rPr>
              <a:t>apply_along_axis</a:t>
            </a:r>
            <a:r>
              <a:rPr lang="it-IT" dirty="0">
                <a:latin typeface="Courier" pitchFamily="2" charset="0"/>
              </a:rPr>
              <a:t>(</a:t>
            </a:r>
            <a:r>
              <a:rPr lang="it-IT" dirty="0" err="1">
                <a:latin typeface="Courier" pitchFamily="2" charset="0"/>
              </a:rPr>
              <a:t>custom_dct</a:t>
            </a:r>
            <a:r>
              <a:rPr lang="it-IT" dirty="0">
                <a:latin typeface="Courier" pitchFamily="2" charset="0"/>
              </a:rPr>
              <a:t>, </a:t>
            </a:r>
            <a:r>
              <a:rPr lang="it-IT" dirty="0" err="1">
                <a:solidFill>
                  <a:schemeClr val="accent4"/>
                </a:solidFill>
                <a:latin typeface="Courier" pitchFamily="2" charset="0"/>
              </a:rPr>
              <a:t>axis</a:t>
            </a:r>
            <a:r>
              <a:rPr lang="it-IT" dirty="0">
                <a:solidFill>
                  <a:srgbClr val="797979"/>
                </a:solidFill>
                <a:latin typeface="Courier" pitchFamily="2" charset="0"/>
              </a:rPr>
              <a:t>=1</a:t>
            </a:r>
            <a:r>
              <a:rPr lang="it-IT" dirty="0">
                <a:latin typeface="Courier" pitchFamily="2" charset="0"/>
              </a:rPr>
              <a:t>, </a:t>
            </a:r>
            <a:r>
              <a:rPr lang="it-IT" dirty="0" err="1">
                <a:solidFill>
                  <a:schemeClr val="accent4"/>
                </a:solidFill>
                <a:latin typeface="Courier" pitchFamily="2" charset="0"/>
              </a:rPr>
              <a:t>arr</a:t>
            </a:r>
            <a:r>
              <a:rPr lang="it-IT" dirty="0">
                <a:solidFill>
                  <a:srgbClr val="797979"/>
                </a:solidFill>
                <a:latin typeface="Courier" pitchFamily="2" charset="0"/>
              </a:rPr>
              <a:t>=</a:t>
            </a:r>
            <a:r>
              <a:rPr lang="it-IT" dirty="0" err="1">
                <a:latin typeface="Courier" pitchFamily="2" charset="0"/>
              </a:rPr>
              <a:t>mat</a:t>
            </a:r>
            <a:r>
              <a:rPr lang="it-IT" dirty="0">
                <a:latin typeface="Courier" pitchFamily="2" charset="0"/>
              </a:rPr>
              <a:t>)</a:t>
            </a:r>
          </a:p>
          <a:p>
            <a:r>
              <a:rPr lang="it-IT" dirty="0">
                <a:latin typeface="Courier" pitchFamily="2" charset="0"/>
              </a:rPr>
              <a:t>    </a:t>
            </a:r>
            <a:r>
              <a:rPr lang="it-IT" dirty="0" err="1">
                <a:latin typeface="Courier" pitchFamily="2" charset="0"/>
              </a:rPr>
              <a:t>r_mat</a:t>
            </a:r>
            <a:r>
              <a:rPr lang="it-IT" dirty="0">
                <a:latin typeface="Courier" pitchFamily="2" charset="0"/>
              </a:rPr>
              <a:t> </a:t>
            </a:r>
            <a:r>
              <a:rPr lang="it-IT" dirty="0">
                <a:solidFill>
                  <a:srgbClr val="797979"/>
                </a:solidFill>
                <a:latin typeface="Courier" pitchFamily="2" charset="0"/>
              </a:rPr>
              <a:t>=</a:t>
            </a:r>
            <a:r>
              <a:rPr lang="it-IT" dirty="0">
                <a:latin typeface="Courier" pitchFamily="2" charset="0"/>
              </a:rPr>
              <a:t> </a:t>
            </a:r>
            <a:r>
              <a:rPr lang="it-IT" dirty="0" err="1">
                <a:latin typeface="Courier" pitchFamily="2" charset="0"/>
              </a:rPr>
              <a:t>np</a:t>
            </a:r>
            <a:r>
              <a:rPr lang="it-IT" dirty="0" err="1">
                <a:solidFill>
                  <a:srgbClr val="797979"/>
                </a:solidFill>
                <a:latin typeface="Courier" pitchFamily="2" charset="0"/>
              </a:rPr>
              <a:t>.</a:t>
            </a:r>
            <a:r>
              <a:rPr lang="it-IT" dirty="0" err="1">
                <a:solidFill>
                  <a:srgbClr val="00B0F0"/>
                </a:solidFill>
                <a:latin typeface="Courier" pitchFamily="2" charset="0"/>
              </a:rPr>
              <a:t>apply_along_axis</a:t>
            </a:r>
            <a:r>
              <a:rPr lang="it-IT" dirty="0">
                <a:latin typeface="Courier" pitchFamily="2" charset="0"/>
              </a:rPr>
              <a:t>(</a:t>
            </a:r>
            <a:r>
              <a:rPr lang="it-IT" dirty="0" err="1">
                <a:latin typeface="Courier" pitchFamily="2" charset="0"/>
              </a:rPr>
              <a:t>custom_dct</a:t>
            </a:r>
            <a:r>
              <a:rPr lang="it-IT" dirty="0">
                <a:latin typeface="Courier" pitchFamily="2" charset="0"/>
              </a:rPr>
              <a:t>, </a:t>
            </a:r>
            <a:r>
              <a:rPr lang="it-IT" dirty="0" err="1">
                <a:solidFill>
                  <a:schemeClr val="accent4"/>
                </a:solidFill>
                <a:latin typeface="Courier" pitchFamily="2" charset="0"/>
              </a:rPr>
              <a:t>axis</a:t>
            </a:r>
            <a:r>
              <a:rPr lang="it-IT" dirty="0">
                <a:solidFill>
                  <a:srgbClr val="797979"/>
                </a:solidFill>
                <a:latin typeface="Courier" pitchFamily="2" charset="0"/>
              </a:rPr>
              <a:t>=0</a:t>
            </a:r>
            <a:r>
              <a:rPr lang="it-IT" dirty="0">
                <a:latin typeface="Courier" pitchFamily="2" charset="0"/>
              </a:rPr>
              <a:t>, </a:t>
            </a:r>
            <a:r>
              <a:rPr lang="it-IT" dirty="0" err="1">
                <a:solidFill>
                  <a:schemeClr val="accent4"/>
                </a:solidFill>
                <a:latin typeface="Courier" pitchFamily="2" charset="0"/>
              </a:rPr>
              <a:t>arr</a:t>
            </a:r>
            <a:r>
              <a:rPr lang="it-IT" dirty="0">
                <a:solidFill>
                  <a:srgbClr val="797979"/>
                </a:solidFill>
                <a:latin typeface="Courier" pitchFamily="2" charset="0"/>
              </a:rPr>
              <a:t>=</a:t>
            </a:r>
            <a:r>
              <a:rPr lang="it-IT" dirty="0" err="1">
                <a:latin typeface="Courier" pitchFamily="2" charset="0"/>
              </a:rPr>
              <a:t>r_mat</a:t>
            </a:r>
            <a:r>
              <a:rPr lang="it-IT" dirty="0">
                <a:latin typeface="Courier" pitchFamily="2" charset="0"/>
              </a:rPr>
              <a:t>)</a:t>
            </a:r>
          </a:p>
          <a:p>
            <a:endParaRPr lang="it-IT" dirty="0">
              <a:latin typeface="Courier" pitchFamily="2" charset="0"/>
            </a:endParaRPr>
          </a:p>
          <a:p>
            <a:r>
              <a:rPr lang="it-IT" dirty="0">
                <a:latin typeface="Courier" pitchFamily="2" charset="0"/>
              </a:rPr>
              <a:t>    </a:t>
            </a:r>
            <a:r>
              <a:rPr lang="it-IT" b="1" dirty="0" err="1">
                <a:solidFill>
                  <a:srgbClr val="008F00"/>
                </a:solidFill>
                <a:latin typeface="Courier" pitchFamily="2" charset="0"/>
              </a:rPr>
              <a:t>return</a:t>
            </a:r>
            <a:r>
              <a:rPr lang="it-IT" dirty="0">
                <a:latin typeface="Courier" pitchFamily="2" charset="0"/>
              </a:rPr>
              <a:t> </a:t>
            </a:r>
            <a:r>
              <a:rPr lang="it-IT" dirty="0" err="1">
                <a:latin typeface="Courier" pitchFamily="2" charset="0"/>
              </a:rPr>
              <a:t>r_mat</a:t>
            </a:r>
            <a:endParaRPr lang="it-IT" dirty="0">
              <a:effectLst/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317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365D28-736F-4CF8-B2AD-DF8214696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Parte 2 – Plot immagini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0523A00E-A1CD-4244-9698-55FEEF7082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562" t="24238" r="8463" b="23708"/>
          <a:stretch/>
        </p:blipFill>
        <p:spPr>
          <a:xfrm>
            <a:off x="261378" y="1443713"/>
            <a:ext cx="11669244" cy="3970574"/>
          </a:xfrm>
        </p:spPr>
      </p:pic>
    </p:spTree>
    <p:extLst>
      <p:ext uri="{BB962C8B-B14F-4D97-AF65-F5344CB8AC3E}">
        <p14:creationId xmlns:p14="http://schemas.microsoft.com/office/powerpoint/2010/main" val="1994904751"/>
      </p:ext>
    </p:extLst>
  </p:cSld>
  <p:clrMapOvr>
    <a:masterClrMapping/>
  </p:clrMapOvr>
</p:sld>
</file>

<file path=ppt/theme/theme1.xml><?xml version="1.0" encoding="utf-8"?>
<a:theme xmlns:a="http://schemas.openxmlformats.org/drawingml/2006/main" name="Sfaccettatur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215</TotalTime>
  <Words>387</Words>
  <Application>Microsoft Macintosh PowerPoint</Application>
  <PresentationFormat>Widescreen</PresentationFormat>
  <Paragraphs>71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Consolas</vt:lpstr>
      <vt:lpstr>Courier</vt:lpstr>
      <vt:lpstr>Trebuchet MS</vt:lpstr>
      <vt:lpstr>Wingdings 3</vt:lpstr>
      <vt:lpstr>Sfaccettatura</vt:lpstr>
      <vt:lpstr>Progetto Metodi del Calcolo Scientifico</vt:lpstr>
      <vt:lpstr>Obiettivo</vt:lpstr>
      <vt:lpstr>Python scipy</vt:lpstr>
      <vt:lpstr>Python scipy</vt:lpstr>
      <vt:lpstr>Parte 1 – Confronto tempi esecuzione</vt:lpstr>
      <vt:lpstr>Parte 1 – Tempi di esecuzione custom</vt:lpstr>
      <vt:lpstr>Parte 1 – Tempi di esecuzione scipy</vt:lpstr>
      <vt:lpstr>Codice Parte 1</vt:lpstr>
      <vt:lpstr>Parte 2 – Plot immagini</vt:lpstr>
      <vt:lpstr>Parte 2 – Plot Differenza</vt:lpstr>
      <vt:lpstr>Parte 2 – Plot immagini zoom</vt:lpstr>
      <vt:lpstr>Parte 2 – Plot Differenza zoom</vt:lpstr>
      <vt:lpstr>Codice Parte 2</vt:lpstr>
      <vt:lpstr>Conclusioni</vt:lpstr>
    </vt:vector>
  </TitlesOfParts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Metodi del Calcolo Scientifico</dc:title>
  <dc:creator>m.colella2@campus.unimib.it</dc:creator>
  <cp:lastModifiedBy>Matteo Angelo Costantini</cp:lastModifiedBy>
  <cp:revision>17</cp:revision>
  <dcterms:created xsi:type="dcterms:W3CDTF">2018-05-24T07:08:46Z</dcterms:created>
  <dcterms:modified xsi:type="dcterms:W3CDTF">2018-05-29T10:17:11Z</dcterms:modified>
</cp:coreProperties>
</file>