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0" r:id="rId3"/>
    <p:sldId id="261" r:id="rId4"/>
    <p:sldId id="270" r:id="rId5"/>
    <p:sldId id="284" r:id="rId6"/>
    <p:sldId id="282" r:id="rId7"/>
    <p:sldId id="285" r:id="rId8"/>
    <p:sldId id="286" r:id="rId9"/>
    <p:sldId id="287" r:id="rId10"/>
    <p:sldId id="288" r:id="rId11"/>
    <p:sldId id="283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7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py/scipy" TargetMode="External"/><Relationship Id="rId2" Type="http://schemas.openxmlformats.org/officeDocument/2006/relationships/hyperlink" Target="https://www.scipy.org/doc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0114-2615-134F-83EF-92192E8C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Metodi del Calcolo Scientifico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DF1B-1229-114A-B476-BDB8A8810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Matteo Colella – 794028 </a:t>
            </a:r>
          </a:p>
          <a:p>
            <a:r>
              <a:rPr lang="it-IT" dirty="0"/>
              <a:t>Matteo Costantini - 795125</a:t>
            </a:r>
          </a:p>
          <a:p>
            <a:r>
              <a:rPr lang="it-IT" dirty="0"/>
              <a:t>Dario Gerosa - 793636</a:t>
            </a:r>
          </a:p>
        </p:txBody>
      </p:sp>
    </p:spTree>
    <p:extLst>
      <p:ext uri="{BB962C8B-B14F-4D97-AF65-F5344CB8AC3E}">
        <p14:creationId xmlns:p14="http://schemas.microsoft.com/office/powerpoint/2010/main" val="22706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77BEB-88B9-4D34-8B3C-2C44FC02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Differenza zoom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923240B-7CBE-4BF9-BBC5-8CEA0B182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44" t="8140" r="15716" b="8180"/>
          <a:stretch/>
        </p:blipFill>
        <p:spPr>
          <a:xfrm>
            <a:off x="1134535" y="1252857"/>
            <a:ext cx="8139467" cy="5507059"/>
          </a:xfrm>
        </p:spPr>
      </p:pic>
    </p:spTree>
    <p:extLst>
      <p:ext uri="{BB962C8B-B14F-4D97-AF65-F5344CB8AC3E}">
        <p14:creationId xmlns:p14="http://schemas.microsoft.com/office/powerpoint/2010/main" val="59154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F66C5-30D3-4B33-8F3A-D47C8C69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Parte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7282D-1FCD-8243-81F4-5D37D50C82C7}"/>
              </a:ext>
            </a:extLst>
          </p:cNvPr>
          <p:cNvSpPr/>
          <p:nvPr/>
        </p:nvSpPr>
        <p:spPr>
          <a:xfrm>
            <a:off x="0" y="1270000"/>
            <a:ext cx="117715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433FF"/>
                </a:solidFill>
                <a:latin typeface="Courier" pitchFamily="2" charset="0"/>
              </a:rPr>
              <a:t>alter_freq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):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Applicazione </a:t>
            </a:r>
            <a:r>
              <a:rPr lang="it-IT" sz="1600" i="1" dirty="0" err="1">
                <a:solidFill>
                  <a:srgbClr val="4F9192"/>
                </a:solidFill>
                <a:latin typeface="Courier" pitchFamily="2" charset="0"/>
              </a:rPr>
              <a:t>dct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dirty="0" err="1">
                <a:latin typeface="Courier" pitchFamily="2" charset="0"/>
              </a:rPr>
              <a:t>d_img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dct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dct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img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T</a:t>
            </a:r>
            <a:r>
              <a:rPr lang="it-IT" sz="1600" dirty="0">
                <a:latin typeface="Courier" pitchFamily="2" charset="0"/>
              </a:rPr>
              <a:t>, </a:t>
            </a:r>
            <a:r>
              <a:rPr lang="it-IT" sz="1600" dirty="0" err="1">
                <a:solidFill>
                  <a:schemeClr val="accent4"/>
                </a:solidFill>
                <a:latin typeface="Courier" pitchFamily="2" charset="0"/>
              </a:rPr>
              <a:t>norm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ortho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>
                <a:latin typeface="Courier" pitchFamily="2" charset="0"/>
              </a:rPr>
              <a:t>)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>
                <a:latin typeface="Courier" pitchFamily="2" charset="0"/>
              </a:rPr>
              <a:t>T, </a:t>
            </a:r>
            <a:r>
              <a:rPr lang="it-IT" sz="1600" dirty="0" err="1">
                <a:solidFill>
                  <a:schemeClr val="accent4"/>
                </a:solidFill>
                <a:latin typeface="Courier" pitchFamily="2" charset="0"/>
              </a:rPr>
              <a:t>norm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ortho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>
                <a:latin typeface="Courier" pitchFamily="2" charset="0"/>
              </a:rPr>
              <a:t>)</a:t>
            </a:r>
          </a:p>
          <a:p>
            <a:br>
              <a:rPr lang="it-IT" sz="1600" dirty="0">
                <a:latin typeface="Courier" pitchFamily="2" charset="0"/>
              </a:rPr>
            </a:b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modifica frequenze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it-IT" sz="1600" dirty="0">
                <a:latin typeface="Courier" pitchFamily="2" charset="0"/>
              </a:rPr>
              <a:t> i, </a:t>
            </a:r>
            <a:r>
              <a:rPr lang="it-IT" sz="1600" dirty="0" err="1">
                <a:latin typeface="Courier" pitchFamily="2" charset="0"/>
              </a:rPr>
              <a:t>row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BB49FF"/>
                </a:solidFill>
                <a:latin typeface="Courier" pitchFamily="2" charset="0"/>
              </a:rPr>
              <a:t>in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tqdm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enumerate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d_img</a:t>
            </a:r>
            <a:r>
              <a:rPr lang="it-IT" sz="1600" dirty="0">
                <a:latin typeface="Courier" pitchFamily="2" charset="0"/>
              </a:rPr>
              <a:t>)):</a:t>
            </a:r>
          </a:p>
          <a:p>
            <a:r>
              <a:rPr lang="it-IT" sz="1600" dirty="0">
                <a:latin typeface="Courier" pitchFamily="2" charset="0"/>
              </a:rPr>
              <a:t>        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j</a:t>
            </a:r>
            <a:r>
              <a:rPr lang="it-IT" sz="1600" dirty="0">
                <a:latin typeface="Courier" pitchFamily="2" charset="0"/>
              </a:rPr>
              <a:t>, col </a:t>
            </a:r>
            <a:r>
              <a:rPr lang="it-IT" sz="1600" b="1" dirty="0">
                <a:solidFill>
                  <a:srgbClr val="BB49FF"/>
                </a:solidFill>
                <a:latin typeface="Courier" pitchFamily="2" charset="0"/>
              </a:rPr>
              <a:t>in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enumerate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row</a:t>
            </a:r>
            <a:r>
              <a:rPr lang="it-IT" sz="1600" dirty="0">
                <a:latin typeface="Courier" pitchFamily="2" charset="0"/>
              </a:rPr>
              <a:t>):</a:t>
            </a:r>
          </a:p>
          <a:p>
            <a:r>
              <a:rPr lang="it-IT" sz="1600" dirty="0">
                <a:latin typeface="Courier" pitchFamily="2" charset="0"/>
              </a:rPr>
              <a:t>        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i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+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j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&gt;=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d</a:t>
            </a:r>
            <a:r>
              <a:rPr lang="it-IT" sz="1600" dirty="0">
                <a:latin typeface="Courier" pitchFamily="2" charset="0"/>
              </a:rPr>
              <a:t>:</a:t>
            </a:r>
          </a:p>
          <a:p>
            <a:r>
              <a:rPr lang="it-IT" sz="1600" dirty="0">
                <a:latin typeface="Courier" pitchFamily="2" charset="0"/>
              </a:rPr>
              <a:t>                    </a:t>
            </a:r>
            <a:r>
              <a:rPr lang="it-IT" sz="1600" dirty="0" err="1">
                <a:latin typeface="Courier" pitchFamily="2" charset="0"/>
              </a:rPr>
              <a:t>d_img</a:t>
            </a:r>
            <a:r>
              <a:rPr lang="it-IT" sz="1600" dirty="0">
                <a:latin typeface="Courier" pitchFamily="2" charset="0"/>
              </a:rPr>
              <a:t>[i, </a:t>
            </a:r>
            <a:r>
              <a:rPr lang="it-IT" sz="1600" dirty="0" err="1">
                <a:latin typeface="Courier" pitchFamily="2" charset="0"/>
              </a:rPr>
              <a:t>j</a:t>
            </a:r>
            <a:r>
              <a:rPr lang="it-IT" sz="1600" dirty="0">
                <a:latin typeface="Courier" pitchFamily="2" charset="0"/>
              </a:rPr>
              <a:t>]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beta</a:t>
            </a:r>
            <a:endParaRPr lang="it-IT" sz="1600" dirty="0">
              <a:latin typeface="Courier" pitchFamily="2" charset="0"/>
            </a:endParaRPr>
          </a:p>
          <a:p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Applicazione inversa </a:t>
            </a:r>
            <a:r>
              <a:rPr lang="it-IT" sz="1600" i="1" dirty="0" err="1">
                <a:solidFill>
                  <a:srgbClr val="4F9192"/>
                </a:solidFill>
                <a:latin typeface="Courier" pitchFamily="2" charset="0"/>
              </a:rPr>
              <a:t>dct</a:t>
            </a:r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 e arrotondamento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dirty="0" err="1">
                <a:latin typeface="Courier" pitchFamily="2" charset="0"/>
              </a:rPr>
              <a:t>i_img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round_image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idct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idct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d_img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T</a:t>
            </a:r>
            <a:r>
              <a:rPr lang="it-IT" sz="1600" dirty="0">
                <a:latin typeface="Courier" pitchFamily="2" charset="0"/>
              </a:rPr>
              <a:t>, </a:t>
            </a:r>
            <a:r>
              <a:rPr lang="it-IT" sz="1600" dirty="0" err="1">
                <a:solidFill>
                  <a:schemeClr val="accent4"/>
                </a:solidFill>
                <a:latin typeface="Courier" pitchFamily="2" charset="0"/>
              </a:rPr>
              <a:t>norm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ortho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>
                <a:latin typeface="Courier" pitchFamily="2" charset="0"/>
              </a:rPr>
              <a:t>)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>
                <a:latin typeface="Courier" pitchFamily="2" charset="0"/>
              </a:rPr>
              <a:t>T, </a:t>
            </a:r>
            <a:r>
              <a:rPr lang="it-IT" sz="1600" dirty="0" err="1">
                <a:solidFill>
                  <a:schemeClr val="accent4"/>
                </a:solidFill>
                <a:latin typeface="Courier" pitchFamily="2" charset="0"/>
              </a:rPr>
              <a:t>norm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ortho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'</a:t>
            </a:r>
            <a:r>
              <a:rPr lang="it-IT" sz="1600" dirty="0">
                <a:latin typeface="Courier" pitchFamily="2" charset="0"/>
              </a:rPr>
              <a:t>))</a:t>
            </a:r>
          </a:p>
          <a:p>
            <a:br>
              <a:rPr lang="it-IT" sz="1600" dirty="0">
                <a:latin typeface="Courier" pitchFamily="2" charset="0"/>
              </a:rPr>
            </a:br>
            <a:endParaRPr lang="it-IT" dirty="0">
              <a:effectLst/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3ABE3-00D9-034D-8E31-30B7097F2F34}"/>
              </a:ext>
            </a:extLst>
          </p:cNvPr>
          <p:cNvSpPr/>
          <p:nvPr/>
        </p:nvSpPr>
        <p:spPr>
          <a:xfrm>
            <a:off x="677334" y="4518898"/>
            <a:ext cx="730001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433FF"/>
                </a:solidFill>
                <a:latin typeface="Courier" pitchFamily="2" charset="0"/>
              </a:rPr>
              <a:t>round_image</a:t>
            </a:r>
            <a:r>
              <a:rPr lang="it-IT" sz="1600" dirty="0">
                <a:solidFill>
                  <a:srgbClr val="0433FF"/>
                </a:solidFill>
                <a:latin typeface="Courier" pitchFamily="2" charset="0"/>
              </a:rPr>
              <a:t>_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, pixel):</a:t>
            </a:r>
            <a:endParaRPr lang="it-IT" sz="1600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pixel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&gt;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255</a:t>
            </a:r>
            <a:r>
              <a:rPr lang="it-IT" sz="1600" dirty="0">
                <a:latin typeface="Courier" pitchFamily="2" charset="0"/>
              </a:rPr>
              <a:t>:</a:t>
            </a:r>
          </a:p>
          <a:p>
            <a:r>
              <a:rPr lang="it-IT" sz="1600" dirty="0">
                <a:latin typeface="Courier" pitchFamily="2" charset="0"/>
              </a:rPr>
              <a:t>    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255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elif</a:t>
            </a:r>
            <a:r>
              <a:rPr lang="it-IT" sz="1600" dirty="0">
                <a:latin typeface="Courier" pitchFamily="2" charset="0"/>
              </a:rPr>
              <a:t> pixel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&lt;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r>
              <a:rPr lang="it-IT" sz="1600" dirty="0">
                <a:latin typeface="Courier" pitchFamily="2" charset="0"/>
              </a:rPr>
              <a:t>:</a:t>
            </a:r>
          </a:p>
          <a:p>
            <a:r>
              <a:rPr lang="it-IT" sz="1600" dirty="0">
                <a:latin typeface="Courier" pitchFamily="2" charset="0"/>
              </a:rPr>
              <a:t>    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:</a:t>
            </a:r>
          </a:p>
          <a:p>
            <a:r>
              <a:rPr lang="it-IT" sz="1600" dirty="0">
                <a:latin typeface="Courier" pitchFamily="2" charset="0"/>
              </a:rPr>
              <a:t>        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round</a:t>
            </a:r>
            <a:r>
              <a:rPr lang="it-IT" sz="1600" dirty="0">
                <a:latin typeface="Courier" pitchFamily="2" charset="0"/>
              </a:rPr>
              <a:t>(pixel)</a:t>
            </a: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dirty="0" err="1">
                <a:latin typeface="Courier" pitchFamily="2" charset="0"/>
              </a:rPr>
              <a:t>round_image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np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vectorize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self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round_image</a:t>
            </a:r>
            <a:r>
              <a:rPr lang="it-IT" sz="1600" dirty="0">
                <a:latin typeface="Courier" pitchFamily="2" charset="0"/>
              </a:rPr>
              <a:t>_)</a:t>
            </a:r>
          </a:p>
          <a:p>
            <a:endParaRPr lang="it-IT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2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7A9C84-C9B0-420B-90EA-B6098901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3D9DC-B182-4262-8038-DEA8C4E5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quanto riguarda la parte 1 del progetto, si è potuto confermare che i tempi d’esecuzione della custom-DCT e della </a:t>
            </a:r>
            <a:r>
              <a:rPr lang="it-IT" dirty="0" err="1"/>
              <a:t>scipy</a:t>
            </a:r>
            <a:r>
              <a:rPr lang="it-IT" dirty="0"/>
              <a:t>-DCT su matrici di piccole dimensioni (10^3 celle) sono essenzialmente identici. Per quanto riguarda matrici di grandi dimensioni (10^6 celle), i tempi per la custom-DCT aumentano esponenzialmente, mentre quelli della </a:t>
            </a:r>
            <a:r>
              <a:rPr lang="it-IT" dirty="0" err="1"/>
              <a:t>scipy</a:t>
            </a:r>
            <a:r>
              <a:rPr lang="it-IT" dirty="0"/>
              <a:t>-DCT rimangono praticamente costanti. </a:t>
            </a:r>
          </a:p>
          <a:p>
            <a:r>
              <a:rPr lang="it-IT" dirty="0"/>
              <a:t>Parte 2 ???</a:t>
            </a:r>
          </a:p>
        </p:txBody>
      </p:sp>
    </p:spTree>
    <p:extLst>
      <p:ext uri="{BB962C8B-B14F-4D97-AF65-F5344CB8AC3E}">
        <p14:creationId xmlns:p14="http://schemas.microsoft.com/office/powerpoint/2010/main" val="318803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64D-152D-AF4F-9E15-F55EFEF8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3B6E-7B83-D447-AC27-C17287B1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Utilizzo dell’implementazione della DCT2 in ambiente open source per l’osservazione degli effetti della compressione jpeg su immagini a livelli di grigio. 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Prima parte: confronto dei tempi d’esecuzione della DCT2 implementata nella libreria scelta rispetto ad una nostra implementazione in ambiente open source.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Seconda parte: creazione di un software che applichi un’alterazione delle frequenze ad un’immagine a livelli di grigio scelta dall’utente tramite un’interfaccia grafica e ne visualizzi i risultati. </a:t>
            </a:r>
          </a:p>
        </p:txBody>
      </p:sp>
    </p:spTree>
    <p:extLst>
      <p:ext uri="{BB962C8B-B14F-4D97-AF65-F5344CB8AC3E}">
        <p14:creationId xmlns:p14="http://schemas.microsoft.com/office/powerpoint/2010/main" val="16973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Ecosistema open-source nato nel 2001 e composto da diverse librerie (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t-IT" sz="2000" dirty="0"/>
              <a:t>Utilizzato in matematica, scienze e ingegneria</a:t>
            </a:r>
          </a:p>
          <a:p>
            <a:r>
              <a:rPr lang="it-IT" sz="2000" dirty="0"/>
              <a:t>Composta da diversi package che offrono supporto per: </a:t>
            </a:r>
            <a:r>
              <a:rPr lang="it-IT" sz="2000" dirty="0" err="1"/>
              <a:t>clustering</a:t>
            </a:r>
            <a:r>
              <a:rPr lang="it-IT" sz="2000" dirty="0"/>
              <a:t>, trasformata di Fourier, interpolazione, algebra lineare, matrici sparse, programmazione lineare, trattamento di segnali …</a:t>
            </a:r>
          </a:p>
          <a:p>
            <a:r>
              <a:rPr lang="it-IT" sz="2000" dirty="0"/>
              <a:t>Attivamente mantenuta (ultima release 5/10/18) e documentata (</a:t>
            </a:r>
            <a:r>
              <a:rPr lang="it-IT" sz="2000" dirty="0">
                <a:hlinkClick r:id="rId2"/>
              </a:rPr>
              <a:t>https://www.scipy.org/docs.html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Sorgente: </a:t>
            </a:r>
            <a:r>
              <a:rPr lang="it-IT" sz="1800" dirty="0" err="1">
                <a:hlinkClick r:id="rId3"/>
              </a:rPr>
              <a:t>https</a:t>
            </a:r>
            <a:r>
              <a:rPr lang="it-IT" sz="1800" dirty="0">
                <a:hlinkClick r:id="rId3"/>
              </a:rPr>
              <a:t>://</a:t>
            </a:r>
            <a:r>
              <a:rPr lang="it-IT" sz="1800" dirty="0" err="1">
                <a:hlinkClick r:id="rId3"/>
              </a:rPr>
              <a:t>github.com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endParaRPr lang="it-IT" sz="18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546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In particolare abbiamo utilizzato:</a:t>
            </a:r>
          </a:p>
          <a:p>
            <a:pPr lvl="1"/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scipy.fftpack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pacchetto contenente le implementazioni delle trasformate di Fourier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</a:rPr>
              <a:t>dct</a:t>
            </a:r>
            <a:r>
              <a:rPr lang="it-IT" sz="1800" dirty="0">
                <a:latin typeface="Consolas" panose="020B0609020204030204" pitchFamily="49" charset="0"/>
              </a:rPr>
              <a:t>(): calcola la Discrete Cosine </a:t>
            </a:r>
            <a:r>
              <a:rPr lang="it-IT" sz="1800" dirty="0" err="1">
                <a:latin typeface="Consolas" panose="020B0609020204030204" pitchFamily="49" charset="0"/>
              </a:rPr>
              <a:t>Transform</a:t>
            </a:r>
            <a:r>
              <a:rPr lang="it-IT" sz="1800" dirty="0">
                <a:latin typeface="Consolas" panose="020B0609020204030204" pitchFamily="49" charset="0"/>
              </a:rPr>
              <a:t> di un array x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</a:rPr>
              <a:t>idct</a:t>
            </a:r>
            <a:r>
              <a:rPr lang="it-IT" sz="1800" dirty="0">
                <a:latin typeface="Consolas" panose="020B0609020204030204" pitchFamily="49" charset="0"/>
              </a:rPr>
              <a:t>(): calcola la Inverse DCT di un array x</a:t>
            </a:r>
            <a:endParaRPr lang="it-IT" sz="1800" dirty="0"/>
          </a:p>
          <a:p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numba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AGGIUNGERE BREVE DESCRIZIONE</a:t>
            </a:r>
          </a:p>
          <a:p>
            <a:r>
              <a:rPr lang="it-IT" sz="2000" dirty="0" err="1"/>
              <a:t>opencv</a:t>
            </a:r>
            <a:r>
              <a:rPr lang="it-IT" sz="2000" dirty="0"/>
              <a:t>: libreria open source per l’elaborazione delle immagini, utilizzata per il caricamento delle immagini. </a:t>
            </a:r>
          </a:p>
        </p:txBody>
      </p:sp>
    </p:spTree>
    <p:extLst>
      <p:ext uri="{BB962C8B-B14F-4D97-AF65-F5344CB8AC3E}">
        <p14:creationId xmlns:p14="http://schemas.microsoft.com/office/powerpoint/2010/main" val="371766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A048-C490-49CC-80CE-99BA87D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1 – Confronto tempi esecuzione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4A6110-B94D-4D7A-8A84-57A90644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95" t="8857" r="6302" b="1888"/>
          <a:stretch/>
        </p:blipFill>
        <p:spPr>
          <a:xfrm>
            <a:off x="497717" y="1527850"/>
            <a:ext cx="8955902" cy="3992135"/>
          </a:xfrm>
        </p:spPr>
      </p:pic>
    </p:spTree>
    <p:extLst>
      <p:ext uri="{BB962C8B-B14F-4D97-AF65-F5344CB8AC3E}">
        <p14:creationId xmlns:p14="http://schemas.microsoft.com/office/powerpoint/2010/main" val="233580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C44A2-7A6A-4EFE-AD48-24BB1D7F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Parte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97534-75FA-1547-B980-75CD05AF3091}"/>
              </a:ext>
            </a:extLst>
          </p:cNvPr>
          <p:cNvSpPr/>
          <p:nvPr/>
        </p:nvSpPr>
        <p:spPr>
          <a:xfrm>
            <a:off x="677330" y="1301531"/>
            <a:ext cx="102744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433FF"/>
                </a:solidFill>
                <a:latin typeface="Courier" pitchFamily="2" charset="0"/>
              </a:rPr>
              <a:t>custom_dct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(array):</a:t>
            </a:r>
            <a:endParaRPr lang="it-IT" sz="1600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r_array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np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zeros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array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size</a:t>
            </a:r>
            <a:r>
              <a:rPr lang="it-IT" sz="1600" dirty="0">
                <a:latin typeface="Courier" pitchFamily="2" charset="0"/>
              </a:rPr>
              <a:t>)</a:t>
            </a: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array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size</a:t>
            </a:r>
            <a:endParaRPr lang="it-IT" sz="1600" dirty="0">
              <a:latin typeface="Courier" pitchFamily="2" charset="0"/>
            </a:endParaRPr>
          </a:p>
          <a:p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it-IT" sz="1600" dirty="0">
                <a:latin typeface="Courier" pitchFamily="2" charset="0"/>
              </a:rPr>
              <a:t> u </a:t>
            </a:r>
            <a:r>
              <a:rPr lang="it-IT" sz="1600" b="1" dirty="0">
                <a:solidFill>
                  <a:srgbClr val="BB49FF"/>
                </a:solidFill>
                <a:latin typeface="Courier" pitchFamily="2" charset="0"/>
              </a:rPr>
              <a:t>in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range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):</a:t>
            </a:r>
          </a:p>
          <a:p>
            <a:r>
              <a:rPr lang="it-IT" sz="1600" dirty="0">
                <a:latin typeface="Courier" pitchFamily="2" charset="0"/>
              </a:rPr>
              <a:t>        somma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a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math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sqrt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1.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/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)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u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math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sqrt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2.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/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)</a:t>
            </a:r>
            <a:br>
              <a:rPr lang="it-IT" sz="1600" dirty="0">
                <a:latin typeface="Courier" pitchFamily="2" charset="0"/>
              </a:rPr>
            </a:b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it-IT" sz="1600" dirty="0">
                <a:latin typeface="Courier" pitchFamily="2" charset="0"/>
              </a:rPr>
              <a:t> x, </a:t>
            </a:r>
            <a:r>
              <a:rPr lang="it-IT" sz="1600" dirty="0" err="1">
                <a:latin typeface="Courier" pitchFamily="2" charset="0"/>
              </a:rPr>
              <a:t>cell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BB49FF"/>
                </a:solidFill>
                <a:latin typeface="Courier" pitchFamily="2" charset="0"/>
              </a:rPr>
              <a:t>in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enumerate</a:t>
            </a:r>
            <a:r>
              <a:rPr lang="it-IT" sz="1600" dirty="0">
                <a:latin typeface="Courier" pitchFamily="2" charset="0"/>
              </a:rPr>
              <a:t>(array):</a:t>
            </a:r>
          </a:p>
          <a:p>
            <a:r>
              <a:rPr lang="it-IT" sz="1600" dirty="0">
                <a:latin typeface="Courier" pitchFamily="2" charset="0"/>
              </a:rPr>
              <a:t>            somma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+=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cell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math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solidFill>
                  <a:srgbClr val="00B0F0"/>
                </a:solidFill>
                <a:latin typeface="Courier" pitchFamily="2" charset="0"/>
              </a:rPr>
              <a:t>cos</a:t>
            </a:r>
            <a:r>
              <a:rPr lang="it-IT" sz="1600" dirty="0">
                <a:latin typeface="Courier" pitchFamily="2" charset="0"/>
              </a:rPr>
              <a:t>((u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math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pi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(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x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+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sz="1600" dirty="0">
                <a:latin typeface="Courier" pitchFamily="2" charset="0"/>
              </a:rPr>
              <a:t>))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/</a:t>
            </a:r>
            <a:r>
              <a:rPr lang="it-IT" sz="1600" dirty="0">
                <a:latin typeface="Courier" pitchFamily="2" charset="0"/>
              </a:rPr>
              <a:t> (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N</a:t>
            </a:r>
            <a:r>
              <a:rPr lang="it-IT" sz="1600" dirty="0">
                <a:latin typeface="Courier" pitchFamily="2" charset="0"/>
              </a:rPr>
              <a:t>))</a:t>
            </a:r>
            <a:br>
              <a:rPr lang="it-IT" sz="1600" dirty="0">
                <a:latin typeface="Courier" pitchFamily="2" charset="0"/>
              </a:rPr>
            </a:b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    </a:t>
            </a:r>
            <a:r>
              <a:rPr lang="it-IT" sz="1600" dirty="0" err="1">
                <a:latin typeface="Courier" pitchFamily="2" charset="0"/>
              </a:rPr>
              <a:t>r_array</a:t>
            </a:r>
            <a:r>
              <a:rPr lang="it-IT" sz="1600" dirty="0">
                <a:latin typeface="Courier" pitchFamily="2" charset="0"/>
              </a:rPr>
              <a:t>[u]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a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sz="1600" dirty="0">
                <a:latin typeface="Courier" pitchFamily="2" charset="0"/>
              </a:rPr>
              <a:t> somma</a:t>
            </a:r>
          </a:p>
          <a:p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r_array</a:t>
            </a:r>
            <a:endParaRPr lang="it-IT" sz="1600" dirty="0">
              <a:effectLst/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08FDAD-0CD7-214B-BF38-509CF6079F8A}"/>
              </a:ext>
            </a:extLst>
          </p:cNvPr>
          <p:cNvSpPr/>
          <p:nvPr/>
        </p:nvSpPr>
        <p:spPr>
          <a:xfrm>
            <a:off x="677330" y="4988106"/>
            <a:ext cx="9538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dirty="0">
                <a:solidFill>
                  <a:srgbClr val="0433FF"/>
                </a:solidFill>
                <a:latin typeface="Courier" pitchFamily="2" charset="0"/>
              </a:rPr>
              <a:t>custom_dct2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mat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):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r_mat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np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zeros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mat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latin typeface="Courier" pitchFamily="2" charset="0"/>
              </a:rPr>
              <a:t>shape</a:t>
            </a:r>
            <a:r>
              <a:rPr lang="it-IT" dirty="0">
                <a:latin typeface="Courier" pitchFamily="2" charset="0"/>
              </a:rPr>
              <a:t>)</a:t>
            </a: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r_mat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np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apply_along_axis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custom_dct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axis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=1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arr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 err="1">
                <a:latin typeface="Courier" pitchFamily="2" charset="0"/>
              </a:rPr>
              <a:t>mat</a:t>
            </a:r>
            <a:r>
              <a:rPr lang="it-IT" dirty="0">
                <a:latin typeface="Courier" pitchFamily="2" charset="0"/>
              </a:rPr>
              <a:t>)</a:t>
            </a: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r_mat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np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apply_along_axis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custom_dct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axis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=0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arr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 err="1">
                <a:latin typeface="Courier" pitchFamily="2" charset="0"/>
              </a:rPr>
              <a:t>r_mat</a:t>
            </a:r>
            <a:r>
              <a:rPr lang="it-IT" dirty="0">
                <a:latin typeface="Courier" pitchFamily="2" charset="0"/>
              </a:rPr>
              <a:t>)</a:t>
            </a: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b="1" dirty="0" err="1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r_mat</a:t>
            </a:r>
            <a:endParaRPr lang="it-IT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65D28-736F-4CF8-B2AD-DF821469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immagini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523A00E-A1CD-4244-9698-55FEEF70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62" t="24238" r="8463" b="23708"/>
          <a:stretch/>
        </p:blipFill>
        <p:spPr>
          <a:xfrm>
            <a:off x="261378" y="1443713"/>
            <a:ext cx="11669244" cy="3970574"/>
          </a:xfrm>
        </p:spPr>
      </p:pic>
    </p:spTree>
    <p:extLst>
      <p:ext uri="{BB962C8B-B14F-4D97-AF65-F5344CB8AC3E}">
        <p14:creationId xmlns:p14="http://schemas.microsoft.com/office/powerpoint/2010/main" val="199490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BE362-CD10-4C92-B069-5B372076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Differenza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3A02CC-94B9-4288-B15F-937A32EA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11" t="8244" r="14450" b="6796"/>
          <a:stretch/>
        </p:blipFill>
        <p:spPr>
          <a:xfrm>
            <a:off x="1219498" y="1397047"/>
            <a:ext cx="8054504" cy="5460953"/>
          </a:xfrm>
        </p:spPr>
      </p:pic>
    </p:spTree>
    <p:extLst>
      <p:ext uri="{BB962C8B-B14F-4D97-AF65-F5344CB8AC3E}">
        <p14:creationId xmlns:p14="http://schemas.microsoft.com/office/powerpoint/2010/main" val="386868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D168E-2848-4CC8-859E-C3AD8C6A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immagini zoom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F48AB5-B328-47E8-9006-FE1C442BB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40" t="22372" r="9816" b="20940"/>
          <a:stretch/>
        </p:blipFill>
        <p:spPr>
          <a:xfrm>
            <a:off x="788890" y="1824495"/>
            <a:ext cx="10762472" cy="4068954"/>
          </a:xfrm>
        </p:spPr>
      </p:pic>
    </p:spTree>
    <p:extLst>
      <p:ext uri="{BB962C8B-B14F-4D97-AF65-F5344CB8AC3E}">
        <p14:creationId xmlns:p14="http://schemas.microsoft.com/office/powerpoint/2010/main" val="78843861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373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Courier</vt:lpstr>
      <vt:lpstr>Trebuchet MS</vt:lpstr>
      <vt:lpstr>Wingdings 3</vt:lpstr>
      <vt:lpstr>Sfaccettatura</vt:lpstr>
      <vt:lpstr>Progetto Metodi del Calcolo Scientifico</vt:lpstr>
      <vt:lpstr>Obiettivo</vt:lpstr>
      <vt:lpstr>Python scipy</vt:lpstr>
      <vt:lpstr>Python scipy</vt:lpstr>
      <vt:lpstr>Parte 1 – Confronto tempi esecuzione</vt:lpstr>
      <vt:lpstr>Codice Parte 1</vt:lpstr>
      <vt:lpstr>Parte 2 – Plot immagini</vt:lpstr>
      <vt:lpstr>Parte 2 – Plot Differenza</vt:lpstr>
      <vt:lpstr>Parte 2 – Plot immagini zoom</vt:lpstr>
      <vt:lpstr>Parte 2 – Plot Differenza zoom</vt:lpstr>
      <vt:lpstr>Codice Parte 2</vt:lpstr>
      <vt:lpstr>Conclusioni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Metodi del Calcolo Scientifico</dc:title>
  <dc:creator>m.colella2@campus.unimib.it</dc:creator>
  <cp:lastModifiedBy>Matteo Angelo Costantini</cp:lastModifiedBy>
  <cp:revision>16</cp:revision>
  <dcterms:created xsi:type="dcterms:W3CDTF">2018-05-24T07:08:46Z</dcterms:created>
  <dcterms:modified xsi:type="dcterms:W3CDTF">2018-05-27T08:01:28Z</dcterms:modified>
</cp:coreProperties>
</file>