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60" r:id="rId4"/>
    <p:sldId id="273" r:id="rId5"/>
    <p:sldId id="261" r:id="rId6"/>
    <p:sldId id="270" r:id="rId7"/>
    <p:sldId id="278" r:id="rId8"/>
    <p:sldId id="279" r:id="rId9"/>
    <p:sldId id="271" r:id="rId10"/>
    <p:sldId id="272" r:id="rId11"/>
    <p:sldId id="274" r:id="rId12"/>
    <p:sldId id="275" r:id="rId13"/>
    <p:sldId id="276" r:id="rId14"/>
    <p:sldId id="258" r:id="rId15"/>
    <p:sldId id="259" r:id="rId16"/>
    <p:sldId id="281" r:id="rId17"/>
    <p:sldId id="262" r:id="rId18"/>
    <p:sldId id="263" r:id="rId19"/>
    <p:sldId id="266" r:id="rId20"/>
    <p:sldId id="267" r:id="rId21"/>
    <p:sldId id="264" r:id="rId22"/>
    <p:sldId id="268" r:id="rId23"/>
    <p:sldId id="26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/>
    <p:restoredTop sz="94650"/>
  </p:normalViewPr>
  <p:slideViewPr>
    <p:cSldViewPr snapToGrid="0" snapToObjects="1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t.mathworks.com/help/matlab/ref/mldivid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ipy/scipy" TargetMode="External"/><Relationship Id="rId2" Type="http://schemas.openxmlformats.org/officeDocument/2006/relationships/hyperlink" Target="https://www.scipy.org/doc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0114-2615-134F-83EF-92192E8C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Metodi del Calcolo Scientifico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6DF1B-1229-114A-B476-BDB8A8810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Matteo Colella – 794028 </a:t>
            </a:r>
          </a:p>
          <a:p>
            <a:r>
              <a:rPr lang="it-IT" dirty="0"/>
              <a:t>Matteo Costantini - 795125</a:t>
            </a:r>
          </a:p>
          <a:p>
            <a:r>
              <a:rPr lang="it-IT" dirty="0"/>
              <a:t>Dario Gerosa - 793636</a:t>
            </a:r>
          </a:p>
        </p:txBody>
      </p:sp>
    </p:spTree>
    <p:extLst>
      <p:ext uri="{BB962C8B-B14F-4D97-AF65-F5344CB8AC3E}">
        <p14:creationId xmlns:p14="http://schemas.microsoft.com/office/powerpoint/2010/main" val="227067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C471-34E0-FF46-A9C8-2D7279E1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Parametri analizzati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7F5-CD91-2B46-ACF6-B90C3EC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Memoria utilizzata per la risoluzione del sistema:</a:t>
            </a:r>
          </a:p>
          <a:p>
            <a:pPr lvl="1"/>
            <a:r>
              <a:rPr lang="it-IT" sz="1800" dirty="0"/>
              <a:t>Metrica intrinsecamente imprecisa</a:t>
            </a:r>
          </a:p>
          <a:p>
            <a:pPr lvl="1"/>
            <a:r>
              <a:rPr lang="it-IT" sz="1800" dirty="0"/>
              <a:t>Stessa metodologia sia per MATLAB che per </a:t>
            </a:r>
            <a:r>
              <a:rPr lang="it-IT" sz="1800" dirty="0" err="1"/>
              <a:t>Python</a:t>
            </a:r>
            <a:endParaRPr lang="it-IT" sz="1800" dirty="0"/>
          </a:p>
          <a:p>
            <a:pPr lvl="1"/>
            <a:r>
              <a:rPr lang="it-IT" sz="1800" dirty="0"/>
              <a:t>Script </a:t>
            </a:r>
            <a:r>
              <a:rPr lang="it-IT" sz="1800" dirty="0" err="1"/>
              <a:t>Python</a:t>
            </a:r>
            <a:r>
              <a:rPr lang="it-IT" sz="1800" dirty="0"/>
              <a:t> che utilizza la libreria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psutil</a:t>
            </a:r>
            <a:r>
              <a:rPr lang="it-IT" sz="1800" dirty="0"/>
              <a:t> per ottenere dal sistema operativo la memoria utilizzata da un processo</a:t>
            </a:r>
          </a:p>
          <a:p>
            <a:pPr lvl="1"/>
            <a:r>
              <a:rPr lang="it-IT" sz="1800" dirty="0"/>
              <a:t>Avendo poche matrici da analizzare non abbiamo automatizzato questa fase. Lo script deve essere quindi lanciato manualmente</a:t>
            </a:r>
          </a:p>
          <a:p>
            <a:pPr lvl="1"/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5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AABD-27BF-CC40-8A4F-2E0478755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– Memoria utilizzata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1053B-CC08-4948-A379-3913CA5EE154}"/>
              </a:ext>
            </a:extLst>
          </p:cNvPr>
          <p:cNvSpPr/>
          <p:nvPr/>
        </p:nvSpPr>
        <p:spPr>
          <a:xfrm>
            <a:off x="677333" y="1642781"/>
            <a:ext cx="71351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433FF"/>
                </a:solidFill>
                <a:latin typeface="Courier" pitchFamily="2" charset="0"/>
              </a:rPr>
              <a:t>sys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433FF"/>
                </a:solidFill>
                <a:latin typeface="Courier" pitchFamily="2" charset="0"/>
              </a:rPr>
              <a:t>psutil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433FF"/>
                </a:solidFill>
                <a:latin typeface="Courier" pitchFamily="2" charset="0"/>
              </a:rPr>
              <a:t>time</a:t>
            </a:r>
            <a:endParaRPr lang="it-IT" sz="1600" dirty="0">
              <a:solidFill>
                <a:srgbClr val="0433FF"/>
              </a:solidFill>
              <a:latin typeface="Courier" pitchFamily="2" charset="0"/>
            </a:endParaRPr>
          </a:p>
          <a:p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Frequenza </a:t>
            </a:r>
            <a:r>
              <a:rPr lang="it-IT" sz="1600" i="1" dirty="0" err="1">
                <a:solidFill>
                  <a:srgbClr val="4F9192"/>
                </a:solidFill>
                <a:latin typeface="Courier" pitchFamily="2" charset="0"/>
              </a:rPr>
              <a:t>fetch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delay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len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&lt;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3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float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])</a:t>
            </a: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PID del processo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pid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int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sz="1600" dirty="0">
                <a:latin typeface="Courier" pitchFamily="2" charset="0"/>
              </a:rPr>
              <a:t>])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len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)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solidFill>
                  <a:srgbClr val="008F00"/>
                </a:solidFill>
                <a:latin typeface="Courier" pitchFamily="2" charset="0"/>
              </a:rPr>
              <a:t>int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sys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argv</a:t>
            </a:r>
            <a:r>
              <a:rPr lang="it-IT" sz="1600" dirty="0">
                <a:latin typeface="Courier" pitchFamily="2" charset="0"/>
              </a:rPr>
              <a:t>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2</a:t>
            </a:r>
            <a:r>
              <a:rPr lang="it-IT" sz="1600" dirty="0">
                <a:latin typeface="Courier" pitchFamily="2" charset="0"/>
              </a:rPr>
              <a:t>])</a:t>
            </a:r>
          </a:p>
          <a:p>
            <a:br>
              <a:rPr lang="it-IT" sz="1600" dirty="0">
                <a:latin typeface="Courier" pitchFamily="2" charset="0"/>
              </a:rPr>
            </a:br>
            <a:endParaRPr lang="it-IT" sz="1600" dirty="0"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proc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psutil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Process</a:t>
            </a:r>
            <a:r>
              <a:rPr lang="it-IT" sz="1600" dirty="0">
                <a:latin typeface="Courier" pitchFamily="2" charset="0"/>
              </a:rPr>
              <a:t>(</a:t>
            </a:r>
            <a:r>
              <a:rPr lang="it-IT" sz="1600" dirty="0" err="1">
                <a:latin typeface="Courier" pitchFamily="2" charset="0"/>
              </a:rPr>
              <a:t>pid</a:t>
            </a:r>
            <a:r>
              <a:rPr lang="it-IT" sz="1600" dirty="0">
                <a:latin typeface="Courier" pitchFamily="2" charset="0"/>
              </a:rPr>
              <a:t>)</a:t>
            </a:r>
          </a:p>
          <a:p>
            <a:r>
              <a:rPr lang="it-IT" sz="1600" i="1" dirty="0">
                <a:solidFill>
                  <a:srgbClr val="4F9192"/>
                </a:solidFill>
                <a:latin typeface="Courier" pitchFamily="2" charset="0"/>
              </a:rPr>
              <a:t># Memoria massima utilizzata</a:t>
            </a:r>
            <a:endParaRPr lang="it-IT" sz="1600" dirty="0">
              <a:solidFill>
                <a:srgbClr val="4F9192"/>
              </a:solidFill>
              <a:latin typeface="Courier" pitchFamily="2" charset="0"/>
            </a:endParaRPr>
          </a:p>
          <a:p>
            <a:r>
              <a:rPr lang="it-IT" sz="1600" dirty="0" err="1">
                <a:latin typeface="Courier" pitchFamily="2" charset="0"/>
              </a:rPr>
              <a:t>max_mem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while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008F00"/>
                </a:solidFill>
                <a:latin typeface="Courier" pitchFamily="2" charset="0"/>
              </a:rPr>
              <a:t>True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:</a:t>
            </a:r>
            <a:endParaRPr lang="it-IT" sz="1600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time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sleep</a:t>
            </a:r>
            <a:r>
              <a:rPr lang="it-IT" sz="1600" dirty="0">
                <a:latin typeface="Courier" pitchFamily="2" charset="0"/>
              </a:rPr>
              <a:t>(delay)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proc</a:t>
            </a:r>
            <a:r>
              <a:rPr lang="it-IT" sz="1600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sz="1600" dirty="0" err="1">
                <a:latin typeface="Courier" pitchFamily="2" charset="0"/>
              </a:rPr>
              <a:t>memory_info</a:t>
            </a:r>
            <a:r>
              <a:rPr lang="it-IT" sz="1600" dirty="0">
                <a:latin typeface="Courier" pitchFamily="2" charset="0"/>
              </a:rPr>
              <a:t>()[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0</a:t>
            </a:r>
            <a:r>
              <a:rPr lang="it-IT" sz="1600" dirty="0">
                <a:latin typeface="Courier" pitchFamily="2" charset="0"/>
              </a:rPr>
              <a:t>]</a:t>
            </a:r>
          </a:p>
          <a:p>
            <a:r>
              <a:rPr lang="it-IT" sz="1600" dirty="0">
                <a:latin typeface="Courier" pitchFamily="2" charset="0"/>
              </a:rPr>
              <a:t>    </a:t>
            </a:r>
            <a:r>
              <a:rPr lang="it-IT" sz="1600" dirty="0" err="1">
                <a:latin typeface="Courier" pitchFamily="2" charset="0"/>
              </a:rPr>
              <a:t>maxmm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if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curr_mem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>
                <a:solidFill>
                  <a:srgbClr val="797979"/>
                </a:solidFill>
                <a:latin typeface="Courier" pitchFamily="2" charset="0"/>
              </a:rPr>
              <a:t>&gt;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max_mem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b="1" dirty="0">
                <a:solidFill>
                  <a:srgbClr val="008F00"/>
                </a:solidFill>
                <a:latin typeface="Courier" pitchFamily="2" charset="0"/>
              </a:rPr>
              <a:t>else</a:t>
            </a:r>
            <a:r>
              <a:rPr lang="it-IT" sz="1600" dirty="0">
                <a:latin typeface="Courier" pitchFamily="2" charset="0"/>
              </a:rPr>
              <a:t> </a:t>
            </a:r>
            <a:r>
              <a:rPr lang="it-IT" sz="1600" dirty="0" err="1">
                <a:latin typeface="Courier" pitchFamily="2" charset="0"/>
              </a:rPr>
              <a:t>max_mem</a:t>
            </a:r>
            <a:endParaRPr lang="it-IT" sz="1600" dirty="0">
              <a:latin typeface="Courier" pitchFamily="2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it-IT" sz="1600" b="1" dirty="0" err="1">
                <a:solidFill>
                  <a:srgbClr val="008F00"/>
                </a:solidFill>
                <a:latin typeface="Courier" pitchFamily="2" charset="0"/>
              </a:rPr>
              <a:t>print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sz="1600" dirty="0" err="1">
                <a:solidFill>
                  <a:srgbClr val="000000"/>
                </a:solidFill>
                <a:latin typeface="Courier" pitchFamily="2" charset="0"/>
              </a:rPr>
              <a:t>f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"{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curr_mem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} - {</a:t>
            </a:r>
            <a:r>
              <a:rPr lang="it-IT" sz="1600" dirty="0" err="1">
                <a:solidFill>
                  <a:srgbClr val="C8352B"/>
                </a:solidFill>
                <a:latin typeface="Courier" pitchFamily="2" charset="0"/>
              </a:rPr>
              <a:t>max_mem</a:t>
            </a:r>
            <a:r>
              <a:rPr lang="it-IT" sz="1600" dirty="0">
                <a:solidFill>
                  <a:srgbClr val="C8352B"/>
                </a:solidFill>
                <a:latin typeface="Courier" pitchFamily="2" charset="0"/>
              </a:rPr>
              <a:t>}"</a:t>
            </a:r>
            <a:r>
              <a:rPr lang="it-IT" sz="1600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it-IT" sz="1600" dirty="0">
              <a:solidFill>
                <a:srgbClr val="C8352B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3248-B255-7B4A-BA06-1B11E359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-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ED1CE-EFB1-DD43-89E0-6E4090F03E0B}"/>
              </a:ext>
            </a:extLst>
          </p:cNvPr>
          <p:cNvSpPr/>
          <p:nvPr/>
        </p:nvSpPr>
        <p:spPr>
          <a:xfrm>
            <a:off x="677333" y="1687092"/>
            <a:ext cx="80656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,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scipy.io</a:t>
            </a:r>
            <a:endParaRPr lang="it-IT" b="1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datetime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scipy.sparse.linalg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norm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spsolve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from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 err="1">
                <a:solidFill>
                  <a:srgbClr val="0433FF"/>
                </a:solidFill>
                <a:latin typeface="Courier" pitchFamily="2" charset="0"/>
              </a:rPr>
              <a:t>scipy.linalg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import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norm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scipy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io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mmread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path</a:t>
            </a:r>
            <a:r>
              <a:rPr lang="it-IT" dirty="0">
                <a:latin typeface="Courier" pitchFamily="2" charset="0"/>
              </a:rPr>
              <a:t>)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latin typeface="Courier" pitchFamily="2" charset="0"/>
              </a:rPr>
              <a:t>tocsc</a:t>
            </a:r>
            <a:r>
              <a:rPr lang="it-IT" dirty="0">
                <a:latin typeface="Courier" pitchFamily="2" charset="0"/>
              </a:rPr>
              <a:t>()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 # Matrice da risolvere</a:t>
            </a:r>
            <a:endParaRPr lang="it-IT" dirty="0"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scipy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ones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n_rows</a:t>
            </a:r>
            <a:r>
              <a:rPr lang="it-IT" dirty="0">
                <a:latin typeface="Courier" pitchFamily="2" charset="0"/>
              </a:rPr>
              <a:t>)				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# Soluzione esatta</a:t>
            </a:r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b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*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								</a:t>
            </a:r>
            <a:r>
              <a:rPr lang="it-IT" i="1" dirty="0">
                <a:solidFill>
                  <a:srgbClr val="4F9192"/>
                </a:solidFill>
                <a:latin typeface="Courier" pitchFamily="2" charset="0"/>
              </a:rPr>
              <a:t># Vettore termini noti</a:t>
            </a:r>
            <a:endParaRPr lang="it-IT" dirty="0">
              <a:latin typeface="Courier" pitchFamily="2" charset="0"/>
            </a:endParaRP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start_time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now</a:t>
            </a:r>
            <a:r>
              <a:rPr lang="it-IT" dirty="0">
                <a:latin typeface="Courier" pitchFamily="2" charset="0"/>
              </a:rPr>
              <a:t>()</a:t>
            </a:r>
          </a:p>
          <a:p>
            <a:r>
              <a:rPr lang="it-IT" dirty="0">
                <a:latin typeface="Courier" pitchFamily="2" charset="0"/>
              </a:rPr>
              <a:t>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spsolve</a:t>
            </a:r>
            <a:r>
              <a:rPr lang="it-IT" dirty="0">
                <a:latin typeface="Courier" pitchFamily="2" charset="0"/>
              </a:rPr>
              <a:t>(A, b, </a:t>
            </a:r>
            <a:r>
              <a:rPr lang="it-IT" dirty="0" err="1">
                <a:solidFill>
                  <a:schemeClr val="accent4"/>
                </a:solidFill>
                <a:latin typeface="Courier" pitchFamily="2" charset="0"/>
              </a:rPr>
              <a:t>use_umfpack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 err="1">
                <a:latin typeface="Courier" pitchFamily="2" charset="0"/>
              </a:rPr>
              <a:t>use_umfpack</a:t>
            </a:r>
            <a:r>
              <a:rPr lang="it-IT" dirty="0">
                <a:latin typeface="Courier" pitchFamily="2" charset="0"/>
              </a:rPr>
              <a:t>)</a:t>
            </a:r>
          </a:p>
          <a:p>
            <a:r>
              <a:rPr lang="it-IT" dirty="0">
                <a:latin typeface="Courier" pitchFamily="2" charset="0"/>
              </a:rPr>
              <a:t>t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datetime</a:t>
            </a:r>
            <a:r>
              <a:rPr lang="it-IT" dirty="0" err="1">
                <a:solidFill>
                  <a:srgbClr val="797979"/>
                </a:solidFill>
                <a:latin typeface="Courier" pitchFamily="2" charset="0"/>
              </a:rPr>
              <a:t>.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now</a:t>
            </a:r>
            <a:r>
              <a:rPr lang="it-IT" dirty="0">
                <a:latin typeface="Courier" pitchFamily="2" charset="0"/>
              </a:rPr>
              <a:t>()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start_time</a:t>
            </a:r>
            <a:endParaRPr lang="it-IT" dirty="0">
              <a:latin typeface="Courier" pitchFamily="2" charset="0"/>
            </a:endParaRPr>
          </a:p>
          <a:p>
            <a:r>
              <a:rPr lang="it-IT" dirty="0" err="1">
                <a:latin typeface="Courier" pitchFamily="2" charset="0"/>
              </a:rPr>
              <a:t>relative_error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=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Courier" pitchFamily="2" charset="0"/>
              </a:rPr>
              <a:t>2</a:t>
            </a:r>
            <a:r>
              <a:rPr lang="it-IT" dirty="0">
                <a:latin typeface="Courier" pitchFamily="2" charset="0"/>
              </a:rPr>
              <a:t>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/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0B0F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Courier" pitchFamily="2" charset="0"/>
              </a:rPr>
              <a:t>2</a:t>
            </a:r>
            <a:r>
              <a:rPr lang="it-IT" dirty="0">
                <a:latin typeface="Courier" pitchFamily="2" charset="0"/>
              </a:rPr>
              <a:t>)</a:t>
            </a:r>
            <a:endParaRPr lang="it-IT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87AB8-D2EF-B649-B3DC-3641A7A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Sorgente - MATLAB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BFA29-8B78-FE42-9C09-243F44AA12D8}"/>
              </a:ext>
            </a:extLst>
          </p:cNvPr>
          <p:cNvSpPr/>
          <p:nvPr/>
        </p:nvSpPr>
        <p:spPr>
          <a:xfrm>
            <a:off x="677333" y="1817093"/>
            <a:ext cx="6814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load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path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solve_matrix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mat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br>
              <a:rPr lang="it-IT" dirty="0">
                <a:solidFill>
                  <a:srgbClr val="008F00"/>
                </a:solidFill>
                <a:latin typeface="Courier" pitchFamily="2" charset="0"/>
              </a:rPr>
            </a:br>
            <a:endParaRPr lang="it-IT" dirty="0">
              <a:solidFill>
                <a:srgbClr val="008F00"/>
              </a:solidFill>
              <a:latin typeface="Courier" pitchFamily="2" charset="0"/>
            </a:endParaRPr>
          </a:p>
          <a:p>
            <a:r>
              <a:rPr lang="it-IT" b="1" dirty="0" err="1">
                <a:solidFill>
                  <a:srgbClr val="008F00"/>
                </a:solidFill>
                <a:latin typeface="Courier" pitchFamily="2" charset="0"/>
              </a:rPr>
              <a:t>function</a:t>
            </a:r>
            <a:r>
              <a:rPr lang="it-IT" dirty="0">
                <a:solidFill>
                  <a:srgbClr val="C7C7C7"/>
                </a:solidFill>
                <a:latin typeface="Courier" pitchFamily="2" charset="0"/>
              </a:rPr>
              <a:t> </a:t>
            </a:r>
            <a:r>
              <a:rPr lang="it-IT" dirty="0" err="1">
                <a:solidFill>
                  <a:srgbClr val="0433FF"/>
                </a:solidFill>
                <a:latin typeface="Courier" pitchFamily="2" charset="0"/>
              </a:rPr>
              <a:t>solve_matrix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0000"/>
                </a:solidFill>
                <a:latin typeface="Courier" pitchFamily="2" charset="0"/>
              </a:rPr>
              <a:t>mat</a:t>
            </a:r>
            <a:r>
              <a:rPr lang="it-IT" dirty="0">
                <a:solidFill>
                  <a:srgbClr val="000000"/>
                </a:solidFill>
                <a:latin typeface="Courier" pitchFamily="2" charset="0"/>
              </a:rPr>
              <a:t>)</a:t>
            </a:r>
            <a:endParaRPr lang="it-IT" dirty="0">
              <a:solidFill>
                <a:srgbClr val="0433FF"/>
              </a:solidFill>
              <a:latin typeface="Courier" pitchFamily="2" charset="0"/>
            </a:endParaRPr>
          </a:p>
          <a:p>
            <a:r>
              <a:rPr lang="it-IT" dirty="0">
                <a:solidFill>
                  <a:srgbClr val="C7C7C7"/>
                </a:solidFill>
                <a:latin typeface="Courier" pitchFamily="2" charset="0"/>
              </a:rPr>
              <a:t>    </a:t>
            </a:r>
            <a:r>
              <a:rPr lang="it-IT" dirty="0">
                <a:latin typeface="Courier" pitchFamily="2" charset="0"/>
              </a:rPr>
              <a:t>A = </a:t>
            </a:r>
            <a:r>
              <a:rPr lang="it-IT" dirty="0" err="1">
                <a:latin typeface="Courier" pitchFamily="2" charset="0"/>
              </a:rPr>
              <a:t>mat.Problem.A</a:t>
            </a:r>
            <a:r>
              <a:rPr lang="it-IT" dirty="0">
                <a:latin typeface="Courier" pitchFamily="2" charset="0"/>
              </a:rPr>
              <a:t>;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ones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length</a:t>
            </a:r>
            <a:r>
              <a:rPr lang="it-IT" dirty="0">
                <a:latin typeface="Courier" pitchFamily="2" charset="0"/>
              </a:rPr>
              <a:t>(A),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1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dirty="0">
                <a:latin typeface="Courier" pitchFamily="2" charset="0"/>
              </a:rPr>
              <a:t>    b =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*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;</a:t>
            </a:r>
          </a:p>
          <a:p>
            <a:endParaRPr lang="it-IT" dirty="0">
              <a:latin typeface="Courier" pitchFamily="2" charset="0"/>
            </a:endParaRPr>
          </a:p>
          <a:p>
            <a:r>
              <a:rPr lang="it-IT" dirty="0">
                <a:latin typeface="Courier" pitchFamily="2" charset="0"/>
              </a:rPr>
              <a:t>    x = A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\ </a:t>
            </a:r>
            <a:r>
              <a:rPr lang="it-IT" dirty="0">
                <a:latin typeface="Courier" pitchFamily="2" charset="0"/>
              </a:rPr>
              <a:t>b;</a:t>
            </a:r>
          </a:p>
          <a:p>
            <a:r>
              <a:rPr lang="it-IT" dirty="0">
                <a:latin typeface="Courier" pitchFamily="2" charset="0"/>
              </a:rPr>
              <a:t>    t = toc;</a:t>
            </a:r>
          </a:p>
          <a:p>
            <a:r>
              <a:rPr lang="it-IT" dirty="0">
                <a:latin typeface="Courier" pitchFamily="2" charset="0"/>
              </a:rPr>
              <a:t>    </a:t>
            </a:r>
            <a:r>
              <a:rPr lang="it-IT" dirty="0" err="1">
                <a:latin typeface="Courier" pitchFamily="2" charset="0"/>
              </a:rPr>
              <a:t>relative_error</a:t>
            </a:r>
            <a:r>
              <a:rPr lang="it-IT" dirty="0">
                <a:latin typeface="Courier" pitchFamily="2" charset="0"/>
              </a:rPr>
              <a:t> =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(x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-</a:t>
            </a:r>
            <a:r>
              <a:rPr lang="it-IT" dirty="0">
                <a:latin typeface="Courier" pitchFamily="2" charset="0"/>
              </a:rPr>
              <a:t> 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) </a:t>
            </a:r>
            <a:r>
              <a:rPr lang="it-IT" dirty="0">
                <a:solidFill>
                  <a:srgbClr val="797979"/>
                </a:solidFill>
                <a:latin typeface="Courier" pitchFamily="2" charset="0"/>
              </a:rPr>
              <a:t>/ </a:t>
            </a:r>
            <a:r>
              <a:rPr lang="it-IT" dirty="0" err="1">
                <a:solidFill>
                  <a:srgbClr val="008F00"/>
                </a:solidFill>
                <a:latin typeface="Courier" pitchFamily="2" charset="0"/>
              </a:rPr>
              <a:t>norm</a:t>
            </a:r>
            <a:r>
              <a:rPr lang="it-IT" dirty="0">
                <a:latin typeface="Courier" pitchFamily="2" charset="0"/>
              </a:rPr>
              <a:t>(</a:t>
            </a:r>
            <a:r>
              <a:rPr lang="it-IT" dirty="0" err="1">
                <a:latin typeface="Courier" pitchFamily="2" charset="0"/>
              </a:rPr>
              <a:t>xe</a:t>
            </a:r>
            <a:r>
              <a:rPr lang="it-IT" dirty="0">
                <a:latin typeface="Courier" pitchFamily="2" charset="0"/>
              </a:rPr>
              <a:t>);</a:t>
            </a:r>
          </a:p>
          <a:p>
            <a:r>
              <a:rPr lang="it-IT" b="1" dirty="0">
                <a:solidFill>
                  <a:srgbClr val="008F00"/>
                </a:solidFill>
                <a:latin typeface="Courier" pitchFamily="2" charset="0"/>
              </a:rPr>
              <a:t>end</a:t>
            </a:r>
            <a:endParaRPr lang="it-IT" dirty="0">
              <a:solidFill>
                <a:srgbClr val="008F00"/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A405-8615-9244-9954-D65A3EB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Macchina utilizzata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67FC-C398-9E4D-A8B4-D919A28C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ASUS </a:t>
            </a:r>
            <a:r>
              <a:rPr lang="it-IT" sz="2400" dirty="0" err="1"/>
              <a:t>Zenbook</a:t>
            </a:r>
            <a:r>
              <a:rPr lang="it-IT" sz="2400" dirty="0"/>
              <a:t> UX330</a:t>
            </a:r>
          </a:p>
          <a:p>
            <a:pPr lvl="1"/>
            <a:r>
              <a:rPr lang="it-IT" sz="2000" dirty="0"/>
              <a:t>CPU: Intel i7 7500U @ 2.70 GHz</a:t>
            </a:r>
          </a:p>
          <a:p>
            <a:pPr lvl="1"/>
            <a:r>
              <a:rPr lang="it-IT" sz="2000" dirty="0"/>
              <a:t>RAM: 8GB DDR3</a:t>
            </a:r>
          </a:p>
          <a:p>
            <a:pPr lvl="1"/>
            <a:r>
              <a:rPr lang="it-IT" sz="2000" dirty="0"/>
              <a:t>Memoria fisica: SSD M.2 512GB</a:t>
            </a:r>
          </a:p>
          <a:p>
            <a:pPr lvl="1"/>
            <a:r>
              <a:rPr lang="it-IT" sz="2000" dirty="0"/>
              <a:t>Sistemi operativi:</a:t>
            </a:r>
          </a:p>
          <a:p>
            <a:pPr lvl="2"/>
            <a:r>
              <a:rPr lang="it-IT" sz="1800" dirty="0"/>
              <a:t>Windows 10</a:t>
            </a:r>
          </a:p>
          <a:p>
            <a:pPr lvl="2"/>
            <a:r>
              <a:rPr lang="it-IT" sz="1800" dirty="0" err="1"/>
              <a:t>Ubuntu</a:t>
            </a:r>
            <a:r>
              <a:rPr lang="it-IT" sz="1800" dirty="0"/>
              <a:t> Linux 16.04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851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235A-A34A-1C4E-B234-E1937DF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Matrici Testate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2C64-A1EB-974C-8E1A-346EC627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256713" cy="3880773"/>
          </a:xfrm>
        </p:spPr>
        <p:txBody>
          <a:bodyPr/>
          <a:lstStyle/>
          <a:p>
            <a:r>
              <a:rPr lang="it-IT" sz="2000" dirty="0"/>
              <a:t>Non Definite Positive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PR02R (161070)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ex19 (12005)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graham1 (9035)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kim2 (456976)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raefsky3 (21200)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torso1 (116158)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torso3 (259156)</a:t>
            </a:r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water_tank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(60740)</a:t>
            </a:r>
          </a:p>
          <a:p>
            <a:pPr marL="457200" lvl="1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7B6014-BD57-364D-86B3-E3CDF489F37C}"/>
              </a:ext>
            </a:extLst>
          </p:cNvPr>
          <p:cNvSpPr txBox="1">
            <a:spLocks/>
          </p:cNvSpPr>
          <p:nvPr/>
        </p:nvSpPr>
        <p:spPr>
          <a:xfrm>
            <a:off x="4540497" y="2160589"/>
            <a:ext cx="351898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Definite Positive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G3_circuit (1585478)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apache2 (715176)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cfd1 (70656)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cfd2 (123440)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ex15 (6867)</a:t>
            </a:r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parabolic_fem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(525825)</a:t>
            </a:r>
          </a:p>
          <a:p>
            <a:pPr lvl="1"/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shallow_water1 (82920)</a:t>
            </a:r>
          </a:p>
          <a:p>
            <a:pPr marL="457200" lvl="1" indent="0">
              <a:buFont typeface="Wingdings 3" charset="2"/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Font typeface="Wingdings 3" charset="2"/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3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FBDF-4F66-3E42-9BD6-BCEBCBC5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 Riscontrati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4CC1-AC65-9F4B-8C92-D659B745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Inizialmente abbiamo provato ad utilizzare la libreria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umfpack</a:t>
            </a:r>
            <a:r>
              <a:rPr lang="it-IT" dirty="0"/>
              <a:t> su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dirty="0"/>
              <a:t>. Pur essendo di gran lunga più veloce dell’alternativa </a:t>
            </a:r>
            <a:r>
              <a:rPr lang="it-IT" dirty="0" err="1"/>
              <a:t>SuperLU</a:t>
            </a:r>
            <a:r>
              <a:rPr lang="it-IT" dirty="0"/>
              <a:t>, ha dato problemi con matrici anche di ridotte dimensioni. L’errore è dovuto alla versione dell’algoritmo che viene utilizzata che non permette di allocare più di 4GB di memoria. L’errore è già segnalato ai gestori del progetto ma non è ancora disponibile un </a:t>
            </a:r>
            <a:r>
              <a:rPr lang="it-IT" dirty="0" err="1"/>
              <a:t>fix</a:t>
            </a:r>
            <a:r>
              <a:rPr lang="it-IT" dirty="0"/>
              <a:t>.</a:t>
            </a:r>
          </a:p>
          <a:p>
            <a:r>
              <a:rPr lang="it-IT" dirty="0"/>
              <a:t>La documentazione della funzione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spsolve</a:t>
            </a:r>
            <a:r>
              <a:rPr lang="it-IT" dirty="0"/>
              <a:t>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dirty="0"/>
              <a:t> seppur sufficiente per poter utilizzare la funzione è ridotta e per sapere quali algoritmi utilizza è stato necessario consultare il sorgente.</a:t>
            </a:r>
          </a:p>
          <a:p>
            <a:r>
              <a:rPr lang="it-IT" dirty="0"/>
              <a:t>Non siamo riusciti a trovare alcuna documentazione riguardante la libreria </a:t>
            </a:r>
            <a:r>
              <a:rPr lang="it-IT" dirty="0" err="1"/>
              <a:t>SuperLU</a:t>
            </a:r>
            <a:r>
              <a:rPr lang="it-IT" dirty="0"/>
              <a:t> e le funzioni che vengono richiamate da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dirty="0"/>
              <a:t> per risolvere.</a:t>
            </a:r>
          </a:p>
        </p:txBody>
      </p:sp>
    </p:spTree>
    <p:extLst>
      <p:ext uri="{BB962C8B-B14F-4D97-AF65-F5344CB8AC3E}">
        <p14:creationId xmlns:p14="http://schemas.microsoft.com/office/powerpoint/2010/main" val="161699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52D8-ACCA-4E41-842B-09E388D9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Overview</a:t>
            </a:r>
            <a:r>
              <a:rPr lang="it-IT" dirty="0"/>
              <a:t> Risultati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1E77-78F7-314F-B203-6619A3D3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*</a:t>
            </a:r>
            <a:r>
              <a:rPr lang="it-IT" dirty="0" err="1"/>
              <a:t>Graficone</a:t>
            </a:r>
            <a:r>
              <a:rPr lang="it-IT" dirty="0"/>
              <a:t> che vogliono loro con tutto quanto*</a:t>
            </a:r>
          </a:p>
        </p:txBody>
      </p:sp>
    </p:spTree>
    <p:extLst>
      <p:ext uri="{BB962C8B-B14F-4D97-AF65-F5344CB8AC3E}">
        <p14:creationId xmlns:p14="http://schemas.microsoft.com/office/powerpoint/2010/main" val="402392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29840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33937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464D-152D-AF4F-9E15-F55EFEF8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3B6E-7B83-D447-AC27-C17287B1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Confrontare due diverse soluzioni per la risoluzione di sistemi lineari con matrici sparse su due diversi sistemi operativi (Windows 10, </a:t>
            </a:r>
            <a:r>
              <a:rPr lang="it-IT" sz="2000" dirty="0" err="1"/>
              <a:t>Ubuntu</a:t>
            </a:r>
            <a:r>
              <a:rPr lang="it-IT" sz="2000" dirty="0"/>
              <a:t> Linux).</a:t>
            </a:r>
          </a:p>
          <a:p>
            <a:pPr lvl="1"/>
            <a:r>
              <a:rPr lang="it-IT" sz="1800" dirty="0"/>
              <a:t>MATLAB: funzione standard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mldivide</a:t>
            </a:r>
            <a:endParaRPr lang="it-IT" sz="1800" dirty="0"/>
          </a:p>
          <a:p>
            <a:pPr lvl="1"/>
            <a:r>
              <a:rPr lang="it-IT" sz="1800" dirty="0" err="1"/>
              <a:t>Python</a:t>
            </a:r>
            <a:r>
              <a:rPr lang="it-IT" sz="1800" dirty="0"/>
              <a:t>: Libreria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2000" dirty="0"/>
              <a:t>Parametri osservati:</a:t>
            </a:r>
          </a:p>
          <a:p>
            <a:pPr lvl="1"/>
            <a:r>
              <a:rPr lang="it-IT" sz="1800" dirty="0"/>
              <a:t>Errore relativo della soluzione calcolata rispetto alla soluzione esatta</a:t>
            </a:r>
          </a:p>
          <a:p>
            <a:pPr lvl="1"/>
            <a:r>
              <a:rPr lang="it-IT" sz="1800" dirty="0"/>
              <a:t>Memoria utilizzata durante la risoluzione del sistema</a:t>
            </a:r>
          </a:p>
          <a:p>
            <a:pPr lvl="1"/>
            <a:r>
              <a:rPr lang="it-IT" sz="1800" dirty="0"/>
              <a:t>Tempi di calcolo</a:t>
            </a:r>
          </a:p>
          <a:p>
            <a:pPr lvl="1"/>
            <a:r>
              <a:rPr lang="it-IT" sz="1800" dirty="0"/>
              <a:t>Chiarezza della documentazione</a:t>
            </a:r>
          </a:p>
          <a:p>
            <a:pPr lvl="1"/>
            <a:r>
              <a:rPr lang="it-IT" sz="1800" dirty="0"/>
              <a:t>Semplicità d’uso</a:t>
            </a:r>
          </a:p>
        </p:txBody>
      </p:sp>
    </p:spTree>
    <p:extLst>
      <p:ext uri="{BB962C8B-B14F-4D97-AF65-F5344CB8AC3E}">
        <p14:creationId xmlns:p14="http://schemas.microsoft.com/office/powerpoint/2010/main" val="169737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46AE-B231-124B-80FF-3D1AB29A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MATLAB vs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F8FB-A447-7D4F-AE51-6677F621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764426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27270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</p:spTree>
    <p:extLst>
      <p:ext uri="{BB962C8B-B14F-4D97-AF65-F5344CB8AC3E}">
        <p14:creationId xmlns:p14="http://schemas.microsoft.com/office/powerpoint/2010/main" val="1977260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0E74-3A0C-1147-B024-F77A37B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Windows vs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CDD3-954D-9148-A905-F3FD9357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Errore</a:t>
            </a:r>
          </a:p>
        </p:txBody>
      </p:sp>
    </p:spTree>
    <p:extLst>
      <p:ext uri="{BB962C8B-B14F-4D97-AF65-F5344CB8AC3E}">
        <p14:creationId xmlns:p14="http://schemas.microsoft.com/office/powerpoint/2010/main" val="216677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44D4-D7BF-934F-B0BE-A9718755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BCBB-553B-0D48-ABC0-A36E0C37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77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360E-1562-EE4B-905D-E64BD6CD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EE74-73D4-2544-99A9-1AE0320C2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4964"/>
            <a:ext cx="8596668" cy="3880773"/>
          </a:xfrm>
        </p:spPr>
        <p:txBody>
          <a:bodyPr>
            <a:normAutofit/>
          </a:bodyPr>
          <a:lstStyle/>
          <a:p>
            <a:r>
              <a:rPr lang="it-IT" sz="2000" dirty="0"/>
              <a:t>In MATLAB è disponibile una funzione standard per la risoluzione di sistemi lineari sparsi e non: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mldivide</a:t>
            </a:r>
            <a:r>
              <a:rPr lang="it-IT" sz="2000" dirty="0"/>
              <a:t> (o l’operatore 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it-IT" sz="2000" dirty="0"/>
              <a:t>). La documentazione relativa alla funzione è reperibile al seguente indirizzo: </a:t>
            </a:r>
            <a:r>
              <a:rPr lang="it-IT" sz="2000" dirty="0">
                <a:hlinkClick r:id="rId2"/>
              </a:rPr>
              <a:t>https://it.mathworks.com/help/matlab/ref/mldivide.html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L’algoritmo di risoluzione da utilizzare viene scelto in base alle caratteristiche della matrice passata in input secondo il seguente schema</a:t>
            </a:r>
          </a:p>
        </p:txBody>
      </p:sp>
    </p:spTree>
    <p:extLst>
      <p:ext uri="{BB962C8B-B14F-4D97-AF65-F5344CB8AC3E}">
        <p14:creationId xmlns:p14="http://schemas.microsoft.com/office/powerpoint/2010/main" val="228637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FF42-C15C-384D-8BEB-71EFE75D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FA6F7-1A89-534C-B60C-87C7131F4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5" y="1743051"/>
            <a:ext cx="10114447" cy="36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6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Ecosistema open-source nato nel 2001 e composto da diverse librerie (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library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Ipython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it-IT" sz="2000" dirty="0"/>
              <a:t>Utilizzato in matematica, scienze e ingegneria</a:t>
            </a:r>
          </a:p>
          <a:p>
            <a:r>
              <a:rPr lang="it-IT" sz="2000" dirty="0"/>
              <a:t>Composta da diversi package che offrono supporto per: </a:t>
            </a:r>
            <a:r>
              <a:rPr lang="it-IT" sz="2000" dirty="0" err="1"/>
              <a:t>clustering</a:t>
            </a:r>
            <a:r>
              <a:rPr lang="it-IT" sz="2000" dirty="0"/>
              <a:t>, trasformata di Fourier, interpolazione, algebra lineare, matrici sparse, programmazione lineare, trattamento di segnali …</a:t>
            </a:r>
          </a:p>
          <a:p>
            <a:r>
              <a:rPr lang="it-IT" sz="2000" dirty="0"/>
              <a:t>Attivamente mantenuta (ultima release 5/10/18) e documentata (</a:t>
            </a:r>
            <a:r>
              <a:rPr lang="it-IT" sz="2000" dirty="0">
                <a:hlinkClick r:id="rId2"/>
              </a:rPr>
              <a:t>https://www.scipy.org/docs.html</a:t>
            </a:r>
            <a:r>
              <a:rPr lang="it-IT" sz="2000" dirty="0"/>
              <a:t>)</a:t>
            </a:r>
          </a:p>
          <a:p>
            <a:pPr lvl="1"/>
            <a:r>
              <a:rPr lang="it-IT" sz="1800" dirty="0"/>
              <a:t>Sorgente: </a:t>
            </a:r>
            <a:r>
              <a:rPr lang="it-IT" sz="1800" dirty="0" err="1">
                <a:hlinkClick r:id="rId3"/>
              </a:rPr>
              <a:t>https</a:t>
            </a:r>
            <a:r>
              <a:rPr lang="it-IT" sz="1800" dirty="0">
                <a:hlinkClick r:id="rId3"/>
              </a:rPr>
              <a:t>://</a:t>
            </a:r>
            <a:r>
              <a:rPr lang="it-IT" sz="1800" dirty="0" err="1">
                <a:hlinkClick r:id="rId3"/>
              </a:rPr>
              <a:t>github.com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r>
              <a:rPr lang="it-IT" sz="1800" dirty="0">
                <a:hlinkClick r:id="rId3"/>
              </a:rPr>
              <a:t>/</a:t>
            </a:r>
            <a:r>
              <a:rPr lang="it-IT" sz="1800" dirty="0" err="1">
                <a:hlinkClick r:id="rId3"/>
              </a:rPr>
              <a:t>scipy</a:t>
            </a:r>
            <a:endParaRPr lang="it-IT" sz="18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5463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C397-E57C-8B41-B858-94F9E88E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91C9C-27E3-934F-8972-D97112CC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In particolare abbiamo utilizzato: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scipy.io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2000" dirty="0"/>
              <a:t>Lettura delle matrici in formato .</a:t>
            </a:r>
            <a:r>
              <a:rPr lang="it-IT" sz="2000" dirty="0" err="1"/>
              <a:t>mtx</a:t>
            </a:r>
            <a:endParaRPr lang="it-IT" sz="2000" dirty="0"/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scipy.sparse.linalg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spsolve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it-IT" sz="2000" dirty="0"/>
              <a:t>Risoluzione di sistemi lineari sparsi</a:t>
            </a:r>
          </a:p>
          <a:p>
            <a:pPr lvl="2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it-IT" sz="2000" dirty="0"/>
              <a:t>Calcolo della norma per matrici sparse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scipy.linalg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2000" dirty="0"/>
              <a:t>Calcolo della norma per matrici sparse</a:t>
            </a:r>
          </a:p>
          <a:p>
            <a:pPr lvl="1"/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it-IT" sz="2000" dirty="0"/>
              <a:t>indirettamente. Utilizzato per la rappresentazione delle strutture dati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71766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0303-B78F-494B-8B63-26FA7A55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Spsolve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C841-4B1D-724A-91DF-8FA79796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Permette di risolvere sistemi lineari del tipo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Ax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=b</a:t>
            </a:r>
            <a:r>
              <a:rPr lang="it-IT" dirty="0"/>
              <a:t> dove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t-IT" dirty="0"/>
              <a:t> è una matrice sparsa e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t-IT" dirty="0"/>
              <a:t> può essere una matrice. In questo caso risolve un sistema lineare per ogni colonna di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it-IT" dirty="0"/>
              <a:t>.</a:t>
            </a:r>
          </a:p>
          <a:p>
            <a:r>
              <a:rPr lang="it-IT" dirty="0"/>
              <a:t>Se la matrice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it-IT" dirty="0"/>
              <a:t> non è già in formato </a:t>
            </a:r>
            <a:r>
              <a:rPr lang="it-IT" i="1" dirty="0"/>
              <a:t>CSC</a:t>
            </a:r>
            <a:r>
              <a:rPr lang="it-IT" dirty="0"/>
              <a:t> o </a:t>
            </a:r>
            <a:r>
              <a:rPr lang="it-IT" i="1" dirty="0"/>
              <a:t>CSR</a:t>
            </a:r>
            <a:r>
              <a:rPr lang="it-IT" dirty="0"/>
              <a:t> (</a:t>
            </a:r>
            <a:r>
              <a:rPr lang="it-IT" i="1" dirty="0" err="1"/>
              <a:t>Compressed</a:t>
            </a:r>
            <a:r>
              <a:rPr lang="it-IT" i="1" dirty="0"/>
              <a:t> Sparse </a:t>
            </a:r>
            <a:r>
              <a:rPr lang="it-IT" i="1" dirty="0" err="1"/>
              <a:t>Colums</a:t>
            </a:r>
            <a:r>
              <a:rPr lang="it-IT" i="1" dirty="0"/>
              <a:t>/</a:t>
            </a:r>
            <a:r>
              <a:rPr lang="it-IT" i="1" dirty="0" err="1"/>
              <a:t>Rows</a:t>
            </a:r>
            <a:r>
              <a:rPr lang="it-IT" dirty="0"/>
              <a:t>) viene automaticamente convertita in formato </a:t>
            </a:r>
            <a:r>
              <a:rPr lang="it-IT" i="1" dirty="0"/>
              <a:t>CSC</a:t>
            </a:r>
          </a:p>
          <a:p>
            <a:r>
              <a:rPr lang="it-IT" dirty="0"/>
              <a:t>È possibile specificare la politica di riordinamento delle colonne utilizzata per minimizzare il </a:t>
            </a:r>
            <a:r>
              <a:rPr lang="it-IT" i="1" dirty="0" err="1"/>
              <a:t>fill</a:t>
            </a:r>
            <a:r>
              <a:rPr lang="it-IT" i="1" dirty="0"/>
              <a:t>-in</a:t>
            </a:r>
            <a:r>
              <a:rPr lang="it-IT" dirty="0"/>
              <a:t>.</a:t>
            </a:r>
          </a:p>
          <a:p>
            <a:r>
              <a:rPr lang="it-IT" dirty="0"/>
              <a:t>È possibile specificare la libreria da utilizzare per la risoluzione tra </a:t>
            </a:r>
            <a:r>
              <a:rPr lang="it-IT" dirty="0" err="1"/>
              <a:t>SuperLU</a:t>
            </a:r>
            <a:r>
              <a:rPr lang="it-IT" dirty="0"/>
              <a:t> e </a:t>
            </a:r>
            <a:r>
              <a:rPr lang="it-IT" dirty="0" err="1"/>
              <a:t>umfpack</a:t>
            </a:r>
            <a:r>
              <a:rPr lang="it-IT" dirty="0"/>
              <a:t> (default)</a:t>
            </a:r>
          </a:p>
          <a:p>
            <a:r>
              <a:rPr lang="it-IT" dirty="0"/>
              <a:t>Nel caso in cui x e b siano matrici (AX=B), la funzione assume che la soluzione X sia a sua volta sparsa. Se così non fosse risulta più efficiente utilizzare la versione del modulo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scipy.linalg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/>
              <a:t>per la risoluzione di matrici non sparse.</a:t>
            </a:r>
          </a:p>
        </p:txBody>
      </p:sp>
    </p:spTree>
    <p:extLst>
      <p:ext uri="{BB962C8B-B14F-4D97-AF65-F5344CB8AC3E}">
        <p14:creationId xmlns:p14="http://schemas.microsoft.com/office/powerpoint/2010/main" val="109352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F524-B100-AE40-9961-C544F5B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Spsolve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21A8-A32E-884C-A5EF-1FEC2A154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Algoritmo molto più semplice rispetto a quello utilizzato da MATLAB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3F0B8-A5EE-C74A-AD55-122CBD42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2" y="3020037"/>
            <a:ext cx="9322131" cy="21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C471-34E0-FF46-A9C8-2D7279E1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 dirty="0"/>
              <a:t>Parametri analizzati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7F5-CD91-2B46-ACF6-B90C3EC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Errore relativo:</a:t>
            </a:r>
          </a:p>
          <a:p>
            <a:pPr lvl="1"/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relative_error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(x -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2) /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1800" dirty="0"/>
              <a:t>Dove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xe</a:t>
            </a:r>
            <a:r>
              <a:rPr lang="it-IT" sz="1800" dirty="0"/>
              <a:t> è la soluzione esatta del sistema, ovvero il vettore avente tutte le componenti pari a 1 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norm</a:t>
            </a:r>
            <a:r>
              <a:rPr lang="it-IT" sz="1800" dirty="0"/>
              <a:t> è la norma 2 del vettore.</a:t>
            </a:r>
          </a:p>
          <a:p>
            <a:r>
              <a:rPr lang="it-IT" sz="2000" dirty="0"/>
              <a:t>Tempo di esecuzione</a:t>
            </a:r>
          </a:p>
          <a:p>
            <a:pPr lvl="1"/>
            <a:r>
              <a:rPr lang="it-IT" sz="1800" dirty="0" err="1"/>
              <a:t>Python</a:t>
            </a:r>
            <a:r>
              <a:rPr lang="it-IT" sz="1800" dirty="0"/>
              <a:t>: Modulo standard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it-IT" sz="2000" dirty="0"/>
              <a:t>MATLAB: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tic; toc;</a:t>
            </a:r>
          </a:p>
        </p:txBody>
      </p:sp>
    </p:spTree>
    <p:extLst>
      <p:ext uri="{BB962C8B-B14F-4D97-AF65-F5344CB8AC3E}">
        <p14:creationId xmlns:p14="http://schemas.microsoft.com/office/powerpoint/2010/main" val="568885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1858</TotalTime>
  <Words>896</Words>
  <Application>Microsoft Macintosh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Consolas</vt:lpstr>
      <vt:lpstr>Courier</vt:lpstr>
      <vt:lpstr>Trebuchet MS</vt:lpstr>
      <vt:lpstr>Wingdings 3</vt:lpstr>
      <vt:lpstr>Facet</vt:lpstr>
      <vt:lpstr>Progetto Metodi del Calcolo Scientifico</vt:lpstr>
      <vt:lpstr>Obiettivo</vt:lpstr>
      <vt:lpstr>MATLAB</vt:lpstr>
      <vt:lpstr>MATLAB</vt:lpstr>
      <vt:lpstr>Python scipy</vt:lpstr>
      <vt:lpstr>Python scipy</vt:lpstr>
      <vt:lpstr>Spsolve</vt:lpstr>
      <vt:lpstr>Spsolve</vt:lpstr>
      <vt:lpstr>Parametri analizzati</vt:lpstr>
      <vt:lpstr>Parametri analizzati</vt:lpstr>
      <vt:lpstr>Sorgente – Memoria utilizzata</vt:lpstr>
      <vt:lpstr>Sorgente - Python</vt:lpstr>
      <vt:lpstr>Sorgente - MATLAB</vt:lpstr>
      <vt:lpstr>Macchina utilizzata</vt:lpstr>
      <vt:lpstr>Matrici Testate</vt:lpstr>
      <vt:lpstr>Problemi Riscontrati</vt:lpstr>
      <vt:lpstr>Overview Risultati</vt:lpstr>
      <vt:lpstr>Risultati MATLAB vs Python scipy</vt:lpstr>
      <vt:lpstr>Risultati MATLAB vs Python scipy</vt:lpstr>
      <vt:lpstr>Risultati MATLAB vs Python scipy</vt:lpstr>
      <vt:lpstr>Risultati Windows vs Linux</vt:lpstr>
      <vt:lpstr>Risultati Windows vs Linux</vt:lpstr>
      <vt:lpstr>Risultati Windows vs Linux</vt:lpstr>
      <vt:lpstr>Conclusioni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Metodi del Calcolo Scientifico</dc:title>
  <dc:creator>Matteo Angelo Costantini</dc:creator>
  <cp:lastModifiedBy>Matteo Angelo Costantini</cp:lastModifiedBy>
  <cp:revision>45</cp:revision>
  <dcterms:created xsi:type="dcterms:W3CDTF">2018-05-11T13:47:50Z</dcterms:created>
  <dcterms:modified xsi:type="dcterms:W3CDTF">2018-05-17T09:51:20Z</dcterms:modified>
</cp:coreProperties>
</file>