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1" r:id="rId6"/>
    <p:sldId id="266" r:id="rId7"/>
    <p:sldId id="260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8642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8B37-E054-2D40-A4DE-5A7CC60A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/>
              <a:t>Progetto Modelli Probabilistici per le Decisioni - </a:t>
            </a:r>
            <a:r>
              <a:rPr lang="it-IT" sz="4400" dirty="0" err="1"/>
              <a:t>Smarthouse</a:t>
            </a:r>
            <a:endParaRPr lang="it-IT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FB4BA-C4B0-8645-B3DD-750A3224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1600" dirty="0"/>
              <a:t>Matteo Angelo Costantini – 795125</a:t>
            </a:r>
          </a:p>
          <a:p>
            <a:r>
              <a:rPr lang="it-IT" sz="1600" dirty="0"/>
              <a:t>Alessandro Longhi - 794235</a:t>
            </a:r>
          </a:p>
        </p:txBody>
      </p:sp>
    </p:spTree>
    <p:extLst>
      <p:ext uri="{BB962C8B-B14F-4D97-AF65-F5344CB8AC3E}">
        <p14:creationId xmlns:p14="http://schemas.microsoft.com/office/powerpoint/2010/main" val="100017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3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FF342-5E22-7E42-8644-A92C8AB8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" y="2490952"/>
            <a:ext cx="4494595" cy="2343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3463-DBB7-804A-B04D-B245E189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73" y="2554013"/>
            <a:ext cx="4228175" cy="2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9/16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95.7%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89.1%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5B0D4-D5BC-B149-8722-BAF9C5F4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6" y="2254357"/>
            <a:ext cx="3866736" cy="3973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ED115-4676-6E41-ACAF-7D7E32EC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90" y="2264867"/>
            <a:ext cx="4599931" cy="39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9/16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51BFC-81AB-754F-87B8-026C8E1E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75" y="2499520"/>
            <a:ext cx="4658053" cy="2452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12958-25CE-4841-A27F-C8AA0C20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95" y="2501458"/>
            <a:ext cx="4413189" cy="24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casuale (3000 stati)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96.8%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96,7%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57362-396D-5246-A18A-BC7BE1D2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5" y="2254357"/>
            <a:ext cx="3872532" cy="3968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C1A96-873B-5443-9C79-D3FCB106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33" y="2254357"/>
            <a:ext cx="4708563" cy="39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3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casuale (3000 stati)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9F329-BD6F-2441-BBDE-7EDC2395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6" y="2514337"/>
            <a:ext cx="4406599" cy="230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DABA2-073A-754D-BCA9-C17042F9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45" y="2459418"/>
            <a:ext cx="4839975" cy="24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51A-F926-E34B-99EA-14D72B5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95B6-DE20-FA48-8F24-A78A7245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83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90F8-D0F1-F94A-9840-03E46DF5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Iniziali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2872-545D-584E-8860-D6B2C9FD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356"/>
            <a:ext cx="9212900" cy="5049506"/>
          </a:xfrm>
        </p:spPr>
        <p:txBody>
          <a:bodyPr>
            <a:normAutofit/>
          </a:bodyPr>
          <a:lstStyle/>
          <a:p>
            <a:r>
              <a:rPr lang="it-IT" sz="2400" dirty="0"/>
              <a:t>Due dataset relativi a due abitazioni separate (A e B)</a:t>
            </a:r>
          </a:p>
          <a:p>
            <a:pPr lvl="1"/>
            <a:r>
              <a:rPr lang="it-IT" sz="2200" dirty="0"/>
              <a:t>14 giorni per il dataset A, 21 giorni per il dataset B</a:t>
            </a:r>
          </a:p>
          <a:p>
            <a:r>
              <a:rPr lang="it-IT" sz="2400" dirty="0"/>
              <a:t>Per ognuna due dataset in formato testuale: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marL="0" indent="0">
              <a:buNone/>
            </a:pPr>
            <a:endParaRPr lang="it-IT" sz="2800" dirty="0"/>
          </a:p>
          <a:p>
            <a:r>
              <a:rPr lang="it-IT" sz="2400" dirty="0"/>
              <a:t>12 sensori</a:t>
            </a:r>
          </a:p>
          <a:p>
            <a:r>
              <a:rPr lang="it-IT" sz="2400" dirty="0"/>
              <a:t>10 attività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6DC3BE-684C-D948-981A-CE0653420004}"/>
              </a:ext>
            </a:extLst>
          </p:cNvPr>
          <p:cNvSpPr txBox="1">
            <a:spLocks/>
          </p:cNvSpPr>
          <p:nvPr/>
        </p:nvSpPr>
        <p:spPr>
          <a:xfrm>
            <a:off x="677334" y="2974429"/>
            <a:ext cx="4682942" cy="321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000" dirty="0"/>
              <a:t>Attività rilevate:</a:t>
            </a:r>
          </a:p>
          <a:p>
            <a:pPr lvl="2"/>
            <a:r>
              <a:rPr lang="it-IT" sz="1800" dirty="0" err="1"/>
              <a:t>start_time</a:t>
            </a:r>
            <a:endParaRPr lang="it-IT" sz="1800" dirty="0"/>
          </a:p>
          <a:p>
            <a:pPr lvl="2"/>
            <a:r>
              <a:rPr lang="it-IT" sz="1800" dirty="0" err="1"/>
              <a:t>end_time</a:t>
            </a:r>
            <a:endParaRPr lang="it-IT" sz="1800" dirty="0"/>
          </a:p>
          <a:p>
            <a:pPr lvl="2"/>
            <a:r>
              <a:rPr lang="it-IT" sz="1800" dirty="0" err="1"/>
              <a:t>activity</a:t>
            </a:r>
            <a:endParaRPr lang="it-IT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2D472-7A48-F245-9005-AE5042BCD6C3}"/>
              </a:ext>
            </a:extLst>
          </p:cNvPr>
          <p:cNvSpPr txBox="1">
            <a:spLocks/>
          </p:cNvSpPr>
          <p:nvPr/>
        </p:nvSpPr>
        <p:spPr>
          <a:xfrm>
            <a:off x="4087941" y="2974429"/>
            <a:ext cx="4682942" cy="321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000" dirty="0"/>
              <a:t>Sensori attivi:</a:t>
            </a:r>
          </a:p>
          <a:p>
            <a:pPr lvl="2"/>
            <a:r>
              <a:rPr lang="it-IT" sz="1800" dirty="0" err="1"/>
              <a:t>start_time</a:t>
            </a:r>
            <a:endParaRPr lang="it-IT" sz="1800" dirty="0"/>
          </a:p>
          <a:p>
            <a:pPr lvl="2"/>
            <a:r>
              <a:rPr lang="it-IT" sz="1800" dirty="0" err="1"/>
              <a:t>end_time</a:t>
            </a:r>
            <a:endParaRPr lang="it-IT" sz="1800" dirty="0"/>
          </a:p>
          <a:p>
            <a:pPr lvl="2"/>
            <a:r>
              <a:rPr lang="it-IT" sz="1800" dirty="0"/>
              <a:t>location</a:t>
            </a:r>
          </a:p>
          <a:p>
            <a:pPr lvl="2"/>
            <a:r>
              <a:rPr lang="it-IT" sz="1800" dirty="0" err="1"/>
              <a:t>type</a:t>
            </a:r>
            <a:endParaRPr lang="it-IT" sz="1800" dirty="0"/>
          </a:p>
          <a:p>
            <a:pPr lvl="2"/>
            <a:r>
              <a:rPr lang="it-IT" sz="1800" dirty="0" err="1"/>
              <a:t>place</a:t>
            </a:r>
            <a:endParaRPr lang="it-IT" sz="1800" dirty="0"/>
          </a:p>
          <a:p>
            <a:pPr lvl="2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82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EB1-DDE3-984A-A81A-F15F527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B9EB-5ABF-EF48-B0C3-0FD7E4A3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it-IT" sz="2000" dirty="0"/>
              <a:t>Correzione manuale di alcuni </a:t>
            </a:r>
            <a:r>
              <a:rPr lang="it-IT" sz="2000" dirty="0" err="1"/>
              <a:t>timestamp</a:t>
            </a:r>
            <a:endParaRPr lang="it-IT" sz="2000" dirty="0"/>
          </a:p>
          <a:p>
            <a:r>
              <a:rPr lang="it-IT" sz="2000" dirty="0"/>
              <a:t>Eliminazione manuale di caratteri superflui</a:t>
            </a:r>
          </a:p>
          <a:p>
            <a:r>
              <a:rPr lang="it-IT" sz="2000" dirty="0"/>
              <a:t>Eliminazione delle righe inconsistenti (finiscono prima di iniziare)</a:t>
            </a:r>
          </a:p>
          <a:p>
            <a:r>
              <a:rPr lang="it-IT" sz="2000" dirty="0"/>
              <a:t>Conversione dei valori categorici in interi (es. attività, sensori)</a:t>
            </a:r>
          </a:p>
          <a:p>
            <a:r>
              <a:rPr lang="it-IT" sz="2000" dirty="0"/>
              <a:t>Divisione di attività e rilevazioni in </a:t>
            </a:r>
            <a:r>
              <a:rPr lang="it-IT" sz="2000" dirty="0" err="1"/>
              <a:t>timeslice</a:t>
            </a:r>
            <a:endParaRPr lang="it-IT" sz="2000" dirty="0"/>
          </a:p>
          <a:p>
            <a:r>
              <a:rPr lang="it-IT" sz="2000" dirty="0"/>
              <a:t>Associazione dei sensori attivi durante ogni attività (bit </a:t>
            </a:r>
            <a:r>
              <a:rPr lang="it-IT" sz="2000" dirty="0" err="1"/>
              <a:t>vector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Modellata assenza di attività</a:t>
            </a:r>
          </a:p>
          <a:p>
            <a:r>
              <a:rPr lang="it-IT" sz="2000" dirty="0"/>
              <a:t>Aggiunto periodo della giornata (divisa in quattro periodi)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75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B15-1EC5-3F41-BF47-EDF98773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Finali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869D-A264-AE43-8C23-E7177F98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49821"/>
            <a:ext cx="9013205" cy="4191541"/>
          </a:xfrm>
        </p:spPr>
        <p:txBody>
          <a:bodyPr>
            <a:normAutofit/>
          </a:bodyPr>
          <a:lstStyle/>
          <a:p>
            <a:r>
              <a:rPr lang="it-IT" dirty="0"/>
              <a:t>Uno per ogni abitazione</a:t>
            </a:r>
          </a:p>
          <a:p>
            <a:r>
              <a:rPr lang="it-IT" dirty="0"/>
              <a:t>Struttura:</a:t>
            </a:r>
          </a:p>
          <a:p>
            <a:pPr lvl="1"/>
            <a:r>
              <a:rPr lang="it-IT" dirty="0" err="1"/>
              <a:t>timestamp</a:t>
            </a:r>
            <a:r>
              <a:rPr lang="it-IT" dirty="0"/>
              <a:t>: ora di inizio del </a:t>
            </a:r>
            <a:r>
              <a:rPr lang="it-IT" dirty="0" err="1"/>
              <a:t>timeslice</a:t>
            </a:r>
            <a:endParaRPr lang="it-IT" dirty="0"/>
          </a:p>
          <a:p>
            <a:pPr lvl="1"/>
            <a:r>
              <a:rPr lang="it-IT" dirty="0" err="1"/>
              <a:t>activity</a:t>
            </a:r>
            <a:r>
              <a:rPr lang="it-IT" dirty="0"/>
              <a:t>: attività corrente</a:t>
            </a:r>
          </a:p>
          <a:p>
            <a:pPr lvl="1"/>
            <a:r>
              <a:rPr lang="it-IT" dirty="0" err="1"/>
              <a:t>sensors</a:t>
            </a:r>
            <a:r>
              <a:rPr lang="it-IT" dirty="0"/>
              <a:t>: bit </a:t>
            </a:r>
            <a:r>
              <a:rPr lang="it-IT" dirty="0" err="1"/>
              <a:t>vector</a:t>
            </a:r>
            <a:r>
              <a:rPr lang="it-IT" dirty="0"/>
              <a:t> dei sensori (es. 001010010110)</a:t>
            </a:r>
          </a:p>
          <a:p>
            <a:pPr lvl="1"/>
            <a:r>
              <a:rPr lang="it-IT" dirty="0" err="1"/>
              <a:t>period</a:t>
            </a:r>
            <a:r>
              <a:rPr lang="it-IT" dirty="0"/>
              <a:t>: periodo della giornata</a:t>
            </a:r>
          </a:p>
          <a:p>
            <a:r>
              <a:rPr lang="it-IT" dirty="0"/>
              <a:t>Dataset A: 0: Breakfast, 1: </a:t>
            </a:r>
            <a:r>
              <a:rPr lang="it-IT" dirty="0" err="1"/>
              <a:t>Grooming</a:t>
            </a:r>
            <a:r>
              <a:rPr lang="it-IT" dirty="0"/>
              <a:t>, 2: </a:t>
            </a:r>
            <a:r>
              <a:rPr lang="it-IT" dirty="0" err="1"/>
              <a:t>Leaving</a:t>
            </a:r>
            <a:r>
              <a:rPr lang="it-IT" dirty="0"/>
              <a:t>, 3: Lunch, 4: </a:t>
            </a:r>
            <a:r>
              <a:rPr lang="it-IT" dirty="0" err="1"/>
              <a:t>Showering</a:t>
            </a:r>
            <a:r>
              <a:rPr lang="it-IT" dirty="0"/>
              <a:t>, 5: Sleeping, 6: Snack, 7: </a:t>
            </a:r>
            <a:r>
              <a:rPr lang="it-IT" dirty="0" err="1"/>
              <a:t>Spare_Time</a:t>
            </a:r>
            <a:r>
              <a:rPr lang="it-IT" dirty="0"/>
              <a:t>/TV, 8: </a:t>
            </a:r>
            <a:r>
              <a:rPr lang="it-IT" dirty="0" err="1"/>
              <a:t>Toileting</a:t>
            </a:r>
            <a:r>
              <a:rPr lang="it-IT" dirty="0"/>
              <a:t>, 9: No </a:t>
            </a:r>
            <a:r>
              <a:rPr lang="it-IT" dirty="0" err="1"/>
              <a:t>activity</a:t>
            </a:r>
            <a:endParaRPr lang="it-IT" dirty="0"/>
          </a:p>
          <a:p>
            <a:r>
              <a:rPr lang="it-IT" dirty="0"/>
              <a:t>Dataset B: 0: Breakfast, 1: </a:t>
            </a:r>
            <a:r>
              <a:rPr lang="it-IT" dirty="0" err="1"/>
              <a:t>Dinner</a:t>
            </a:r>
            <a:r>
              <a:rPr lang="it-IT" dirty="0"/>
              <a:t>, 2: </a:t>
            </a:r>
            <a:r>
              <a:rPr lang="it-IT" dirty="0" err="1"/>
              <a:t>Grooming</a:t>
            </a:r>
            <a:r>
              <a:rPr lang="it-IT" dirty="0"/>
              <a:t>, 3: </a:t>
            </a:r>
            <a:r>
              <a:rPr lang="it-IT" dirty="0" err="1"/>
              <a:t>Leaving</a:t>
            </a:r>
            <a:r>
              <a:rPr lang="it-IT" dirty="0"/>
              <a:t>, 4: Lunch, 5: </a:t>
            </a:r>
            <a:r>
              <a:rPr lang="it-IT" dirty="0" err="1"/>
              <a:t>Showering</a:t>
            </a:r>
            <a:r>
              <a:rPr lang="it-IT" dirty="0"/>
              <a:t>, 6: Sleeping, 7: Snack, 8: </a:t>
            </a:r>
            <a:r>
              <a:rPr lang="it-IT" dirty="0" err="1"/>
              <a:t>Spare_Time</a:t>
            </a:r>
            <a:r>
              <a:rPr lang="it-IT" dirty="0"/>
              <a:t>/TV, 9: </a:t>
            </a:r>
            <a:r>
              <a:rPr lang="it-IT" dirty="0" err="1"/>
              <a:t>Toileting</a:t>
            </a:r>
            <a:r>
              <a:rPr lang="it-IT" dirty="0"/>
              <a:t>, 10: No </a:t>
            </a:r>
            <a:r>
              <a:rPr lang="it-IT" dirty="0" err="1"/>
              <a:t>activity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7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DDA0-8DCC-644D-9F79-EE04774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-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Markov</a:t>
            </a:r>
            <a:r>
              <a:rPr lang="it-IT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0733-17BE-744D-8497-77DA64A0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Discretizzazione del tempo basata su </a:t>
            </a:r>
            <a:r>
              <a:rPr lang="it-IT" sz="2000" dirty="0" err="1"/>
              <a:t>timeslice</a:t>
            </a:r>
            <a:r>
              <a:rPr lang="it-IT" sz="2000" dirty="0"/>
              <a:t> di 60s</a:t>
            </a:r>
          </a:p>
          <a:p>
            <a:r>
              <a:rPr lang="it-IT" sz="2000" dirty="0"/>
              <a:t>Stato nascosto: attività svolta</a:t>
            </a:r>
          </a:p>
          <a:p>
            <a:r>
              <a:rPr lang="it-IT" sz="2000" dirty="0"/>
              <a:t>Osservazione: sensori attivi durante il </a:t>
            </a:r>
            <a:r>
              <a:rPr lang="it-IT" sz="2000" dirty="0" err="1"/>
              <a:t>timeslice</a:t>
            </a:r>
            <a:endParaRPr lang="it-IT" sz="2000" dirty="0"/>
          </a:p>
          <a:p>
            <a:pPr lvl="1"/>
            <a:r>
              <a:rPr lang="it-IT" sz="1800" dirty="0"/>
              <a:t>Facoltativamente il periodo della giornata che non è stato considerato a causa delle prestazioni minori</a:t>
            </a:r>
          </a:p>
          <a:p>
            <a:pPr lvl="1"/>
            <a:r>
              <a:rPr lang="it-IT" sz="1800" dirty="0"/>
              <a:t>Possibilità di considerare le stanze relative ai sensori o la posizione dei sensori. Non considerato anche in questo caso a causa delle prestazioni.</a:t>
            </a:r>
          </a:p>
          <a:p>
            <a:pPr lvl="2"/>
            <a:r>
              <a:rPr lang="it-IT" sz="1600" dirty="0"/>
              <a:t>Osservazioni più generiche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397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9F4E-A227-D048-A970-B7332DB6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del modello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228B-31E9-2745-94F7-2478AEC0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Probabilità a priori:</a:t>
            </a:r>
          </a:p>
          <a:p>
            <a:pPr lvl="1"/>
            <a:r>
              <a:rPr lang="it-IT" dirty="0"/>
              <a:t>Percentuale di occorrenza di ogni stato nel training set</a:t>
            </a:r>
          </a:p>
          <a:p>
            <a:r>
              <a:rPr lang="it-IT" dirty="0"/>
              <a:t>Probabilità di transizione:</a:t>
            </a:r>
          </a:p>
          <a:p>
            <a:pPr lvl="1"/>
            <a:r>
              <a:rPr lang="it-IT" dirty="0"/>
              <a:t>Ogni stato del training set confrontato col successivo e calcolate le probabilità di transizione</a:t>
            </a:r>
          </a:p>
          <a:p>
            <a:pPr lvl="1"/>
            <a:r>
              <a:rPr lang="it-IT" dirty="0"/>
              <a:t>Numero di volte in cui lo stato i è seguito dallo stato </a:t>
            </a:r>
            <a:r>
              <a:rPr lang="it-IT" dirty="0" err="1"/>
              <a:t>j</a:t>
            </a:r>
            <a:r>
              <a:rPr lang="it-IT" dirty="0"/>
              <a:t> rapportato al numero di occorrenze dello stato i</a:t>
            </a:r>
          </a:p>
          <a:p>
            <a:pPr lvl="1"/>
            <a:r>
              <a:rPr lang="it-IT" dirty="0" err="1"/>
              <a:t>P</a:t>
            </a:r>
            <a:r>
              <a:rPr lang="it-IT" dirty="0"/>
              <a:t>(</a:t>
            </a:r>
            <a:r>
              <a:rPr lang="it-IT" dirty="0" err="1"/>
              <a:t>i|i</a:t>
            </a:r>
            <a:r>
              <a:rPr lang="it-IT" dirty="0"/>
              <a:t>) particolarmente alta per alcuni stati a causa della suddivisione in </a:t>
            </a:r>
            <a:r>
              <a:rPr lang="it-IT" dirty="0" err="1"/>
              <a:t>timeslice</a:t>
            </a:r>
            <a:r>
              <a:rPr lang="it-IT" dirty="0"/>
              <a:t> di soli 60 secondi</a:t>
            </a:r>
          </a:p>
          <a:p>
            <a:r>
              <a:rPr lang="it-IT" dirty="0"/>
              <a:t>Probabilità di emissione:</a:t>
            </a:r>
          </a:p>
          <a:p>
            <a:pPr lvl="1"/>
            <a:r>
              <a:rPr lang="it-IT" dirty="0"/>
              <a:t>Probabilità di osservare una configurazione di sensori per una certa attività</a:t>
            </a:r>
          </a:p>
          <a:p>
            <a:pPr lvl="1"/>
            <a:r>
              <a:rPr lang="it-IT" dirty="0"/>
              <a:t>Calcolo analogo alla matrice di transizione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266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6DFF-61F2-434E-A475-E6ED5694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D03C-20A3-844B-A583-20B46D12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4" y="1698137"/>
            <a:ext cx="7184404" cy="2558556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in funzione del training set (in giorni)</a:t>
            </a:r>
          </a:p>
          <a:p>
            <a:r>
              <a:rPr lang="it-IT" dirty="0"/>
              <a:t>Divisione in giorni e non casuale o in percentuale causa della dipendenza temporale</a:t>
            </a:r>
          </a:p>
          <a:p>
            <a:r>
              <a:rPr lang="it-IT" dirty="0"/>
              <a:t>Dimensione del training set scelta: 5 giorni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D14DB5-0123-924F-AE35-566E7010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2" y="3355973"/>
            <a:ext cx="5671380" cy="32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EE50-8497-7049-A1E3-FD5218CD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Predizioni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A76D-DB7E-8540-8857-A18D638B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8348"/>
            <a:ext cx="8596668" cy="4198170"/>
          </a:xfrm>
        </p:spPr>
        <p:txBody>
          <a:bodyPr/>
          <a:lstStyle/>
          <a:p>
            <a:r>
              <a:rPr lang="it-IT" dirty="0"/>
              <a:t>Predizione a breve termine: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/>
              <a:t>Test set: 3 giorni consecutivi</a:t>
            </a:r>
          </a:p>
          <a:p>
            <a:r>
              <a:rPr lang="it-IT" dirty="0"/>
              <a:t>Predizione a lungo termine: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/>
              <a:t>Test set: 9 giorni nel caso del dataset A, 16 per il dataset B</a:t>
            </a:r>
          </a:p>
          <a:p>
            <a:r>
              <a:rPr lang="it-IT" dirty="0"/>
              <a:t>Predizione su sequenza casuale: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 err="1"/>
              <a:t>Testset</a:t>
            </a:r>
            <a:r>
              <a:rPr lang="it-IT" dirty="0"/>
              <a:t>: 3000/20000 stati</a:t>
            </a:r>
          </a:p>
          <a:p>
            <a:pPr lvl="1"/>
            <a:r>
              <a:rPr lang="it-IT" dirty="0"/>
              <a:t>Generata dalle distribuzioni di probabilità</a:t>
            </a:r>
          </a:p>
          <a:p>
            <a:pPr lvl="2"/>
            <a:r>
              <a:rPr lang="it-IT" dirty="0"/>
              <a:t>Poco imprevedibile</a:t>
            </a:r>
          </a:p>
        </p:txBody>
      </p:sp>
    </p:spTree>
    <p:extLst>
      <p:ext uri="{BB962C8B-B14F-4D97-AF65-F5344CB8AC3E}">
        <p14:creationId xmlns:p14="http://schemas.microsoft.com/office/powerpoint/2010/main" val="321213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3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040F7-59B1-8D44-BEF8-4748B2DD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6" y="2354317"/>
            <a:ext cx="4559760" cy="3967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C8027-338A-A340-8687-68E89522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276" y="2386886"/>
            <a:ext cx="4539234" cy="39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18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650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Progetto Modelli Probabilistici per le Decisioni - Smarthouse</vt:lpstr>
      <vt:lpstr>Dataset Iniziali</vt:lpstr>
      <vt:lpstr>Preprocessing</vt:lpstr>
      <vt:lpstr>Dataset Finali</vt:lpstr>
      <vt:lpstr>Modello - Hidden Markov Model</vt:lpstr>
      <vt:lpstr>Parametri del modello</vt:lpstr>
      <vt:lpstr>Scelta del Training set</vt:lpstr>
      <vt:lpstr>Predizioni</vt:lpstr>
      <vt:lpstr>Risultati – Previsione 3 giorni</vt:lpstr>
      <vt:lpstr>Risultati – Previsione 3 giorni</vt:lpstr>
      <vt:lpstr>Risultati – Previsione 9/16 giorni</vt:lpstr>
      <vt:lpstr>Risultati – Previsione 9/16 giorni</vt:lpstr>
      <vt:lpstr>Risultati – Previsione casuale (3000 stati)</vt:lpstr>
      <vt:lpstr>Risultati – Previsione casuale (3000 stati)</vt:lpstr>
      <vt:lpstr>Conclusioni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Modelli Probabilistici per le Decisioni</dc:title>
  <dc:creator>Matteo Angelo Costantini</dc:creator>
  <cp:lastModifiedBy>Matteo Angelo Costantini</cp:lastModifiedBy>
  <cp:revision>12</cp:revision>
  <dcterms:created xsi:type="dcterms:W3CDTF">2018-06-14T12:30:04Z</dcterms:created>
  <dcterms:modified xsi:type="dcterms:W3CDTF">2018-06-14T15:54:41Z</dcterms:modified>
</cp:coreProperties>
</file>