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58" r:id="rId4"/>
    <p:sldId id="259" r:id="rId5"/>
    <p:sldId id="260" r:id="rId6"/>
    <p:sldId id="261" r:id="rId7"/>
    <p:sldId id="262" r:id="rId8"/>
    <p:sldId id="263" r:id="rId9"/>
    <p:sldId id="264" r:id="rId10"/>
    <p:sldId id="265" r:id="rId11"/>
    <p:sldId id="266" r:id="rId12"/>
    <p:sldId id="279" r:id="rId13"/>
    <p:sldId id="268" r:id="rId14"/>
    <p:sldId id="269" r:id="rId15"/>
    <p:sldId id="270" r:id="rId16"/>
    <p:sldId id="271" r:id="rId17"/>
    <p:sldId id="280" r:id="rId18"/>
    <p:sldId id="273" r:id="rId19"/>
    <p:sldId id="274" r:id="rId20"/>
    <p:sldId id="277"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7" autoAdjust="0"/>
    <p:restoredTop sz="94660"/>
  </p:normalViewPr>
  <p:slideViewPr>
    <p:cSldViewPr snapToGrid="0">
      <p:cViewPr>
        <p:scale>
          <a:sx n="75" d="100"/>
          <a:sy n="75" d="100"/>
        </p:scale>
        <p:origin x="307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0AD5C-1664-44D2-A2EB-30B0D516070E}" type="datetimeFigureOut">
              <a:rPr lang="en-US" smtClean="0"/>
              <a:t>7/20/2022</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77227-3E7E-45AD-9F79-3AF44061DFA8}" type="slidenum">
              <a:rPr lang="en-US" smtClean="0"/>
              <a:t>‹#›</a:t>
            </a:fld>
            <a:endParaRPr lang="en-US"/>
          </a:p>
        </p:txBody>
      </p:sp>
    </p:spTree>
    <p:extLst>
      <p:ext uri="{BB962C8B-B14F-4D97-AF65-F5344CB8AC3E}">
        <p14:creationId xmlns:p14="http://schemas.microsoft.com/office/powerpoint/2010/main" val="3549366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5577227-3E7E-45AD-9F79-3AF44061DFA8}" type="slidenum">
              <a:rPr lang="en-US" smtClean="0"/>
              <a:t>4</a:t>
            </a:fld>
            <a:endParaRPr lang="en-US"/>
          </a:p>
        </p:txBody>
      </p:sp>
    </p:spTree>
    <p:extLst>
      <p:ext uri="{BB962C8B-B14F-4D97-AF65-F5344CB8AC3E}">
        <p14:creationId xmlns:p14="http://schemas.microsoft.com/office/powerpoint/2010/main" val="375389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5577227-3E7E-45AD-9F79-3AF44061DFA8}" type="slidenum">
              <a:rPr lang="en-US" smtClean="0"/>
              <a:t>9</a:t>
            </a:fld>
            <a:endParaRPr lang="en-US"/>
          </a:p>
        </p:txBody>
      </p:sp>
    </p:spTree>
    <p:extLst>
      <p:ext uri="{BB962C8B-B14F-4D97-AF65-F5344CB8AC3E}">
        <p14:creationId xmlns:p14="http://schemas.microsoft.com/office/powerpoint/2010/main" val="270948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5577227-3E7E-45AD-9F79-3AF44061DFA8}" type="slidenum">
              <a:rPr lang="en-US" smtClean="0"/>
              <a:t>14</a:t>
            </a:fld>
            <a:endParaRPr lang="en-US"/>
          </a:p>
        </p:txBody>
      </p:sp>
    </p:spTree>
    <p:extLst>
      <p:ext uri="{BB962C8B-B14F-4D97-AF65-F5344CB8AC3E}">
        <p14:creationId xmlns:p14="http://schemas.microsoft.com/office/powerpoint/2010/main" val="1050077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5577227-3E7E-45AD-9F79-3AF44061DFA8}" type="slidenum">
              <a:rPr lang="en-US" smtClean="0"/>
              <a:t>19</a:t>
            </a:fld>
            <a:endParaRPr lang="en-US"/>
          </a:p>
        </p:txBody>
      </p:sp>
    </p:spTree>
    <p:extLst>
      <p:ext uri="{BB962C8B-B14F-4D97-AF65-F5344CB8AC3E}">
        <p14:creationId xmlns:p14="http://schemas.microsoft.com/office/powerpoint/2010/main" val="261723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FF10C6-85DA-E58F-4503-5B781D4C4D0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a:p>
        </p:txBody>
      </p:sp>
      <p:sp>
        <p:nvSpPr>
          <p:cNvPr id="3" name="Υπότιτλος 2">
            <a:extLst>
              <a:ext uri="{FF2B5EF4-FFF2-40B4-BE49-F238E27FC236}">
                <a16:creationId xmlns:a16="http://schemas.microsoft.com/office/drawing/2014/main" id="{C94A5226-F67D-9A2E-6612-2C43132D9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a:p>
        </p:txBody>
      </p:sp>
      <p:sp>
        <p:nvSpPr>
          <p:cNvPr id="4" name="Θέση ημερομηνίας 3">
            <a:extLst>
              <a:ext uri="{FF2B5EF4-FFF2-40B4-BE49-F238E27FC236}">
                <a16:creationId xmlns:a16="http://schemas.microsoft.com/office/drawing/2014/main" id="{9DA64F87-CACA-7F50-0687-1A7E9517026B}"/>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24BE4F3E-31D5-D004-DAC1-21E0219BF81B}"/>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F3F2EBBB-AF10-AD7D-8C55-8B3C19C354B9}"/>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39239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E1B2D9-EB4F-AAFB-BF38-742F68D42CE3}"/>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3FD9B39F-E105-93DF-9506-4E356696BF97}"/>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4F0361D6-4FFF-ACFA-D6B5-8593AA2FD688}"/>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AD407D88-486F-4F28-D4F3-D9101E1D1360}"/>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2BF20D18-11AB-DF3D-96A1-A7E9F485BD3D}"/>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93285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DDB6F14E-819E-2706-D99E-C00506D456B1}"/>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631B1404-0BA1-F7F4-3480-75755812115F}"/>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92CD428A-C9E4-2AA0-0F6A-ECE2D3870DFF}"/>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79A9DC88-7CC8-340B-5DC2-7E5B09F16A64}"/>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7031C4D8-4525-8459-E33A-12B089E9FA25}"/>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370036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19A516-4DB9-CE53-AAB1-81BDFCD8011B}"/>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B40AD981-92EA-7AFD-E418-BFC83DA65821}"/>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39E44725-6A8E-D83B-3C5D-CCB67778A451}"/>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67AEA23D-DA09-A9C0-38FF-D51471D221AF}"/>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AB999442-E9EC-C0A5-7C00-7606FC7A7E09}"/>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403900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5A054C-56FF-0FCF-166A-7568623AE44A}"/>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F25268A2-58C2-8ACE-3E20-F27823574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A770C1AD-CB14-D039-3AF0-FBFCA69D8BAF}"/>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550E42DF-3B3B-3D63-EF12-89EABDBD1A6D}"/>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45303C81-B67B-9753-1332-CCAF5F128014}"/>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215875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32E5784-8DAE-E489-62D1-9A3FABB9ABE9}"/>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3D296076-8FE6-E48F-9D12-5B8F4B07EFAF}"/>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62F98E1D-5D6D-1215-D125-488B5B760D6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4">
            <a:extLst>
              <a:ext uri="{FF2B5EF4-FFF2-40B4-BE49-F238E27FC236}">
                <a16:creationId xmlns:a16="http://schemas.microsoft.com/office/drawing/2014/main" id="{1C8269D2-0427-96B3-4C29-17832089C950}"/>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6" name="Θέση υποσέλιδου 5">
            <a:extLst>
              <a:ext uri="{FF2B5EF4-FFF2-40B4-BE49-F238E27FC236}">
                <a16:creationId xmlns:a16="http://schemas.microsoft.com/office/drawing/2014/main" id="{FE96A065-1E13-8A9A-AB27-B20F5BAF10A7}"/>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B138F6A1-8B75-7AF3-9FD9-EE10D4BB4045}"/>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96201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33AC3F-1F01-D45C-4918-C08646FA2770}"/>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5558DA34-482C-FAA3-39A0-34C7D5B85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3F93D3DB-EB9C-A921-292D-42CCBBBF563E}"/>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EAEC61B8-278C-97C0-C058-AC469D46D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4C9F2EA8-87FB-BE07-A99F-A286FEE6DBE1}"/>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6">
            <a:extLst>
              <a:ext uri="{FF2B5EF4-FFF2-40B4-BE49-F238E27FC236}">
                <a16:creationId xmlns:a16="http://schemas.microsoft.com/office/drawing/2014/main" id="{DDEF4521-83E4-59B7-10AD-F4B85A6C6DC5}"/>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8" name="Θέση υποσέλιδου 7">
            <a:extLst>
              <a:ext uri="{FF2B5EF4-FFF2-40B4-BE49-F238E27FC236}">
                <a16:creationId xmlns:a16="http://schemas.microsoft.com/office/drawing/2014/main" id="{5DB0D05E-6CE7-3A3F-E2CA-F0EFC258F5CB}"/>
              </a:ext>
            </a:extLst>
          </p:cNvPr>
          <p:cNvSpPr>
            <a:spLocks noGrp="1"/>
          </p:cNvSpPr>
          <p:nvPr>
            <p:ph type="ftr" sz="quarter" idx="11"/>
          </p:nvPr>
        </p:nvSpPr>
        <p:spPr/>
        <p:txBody>
          <a:bodyPr/>
          <a:lstStyle/>
          <a:p>
            <a:endParaRPr lang="en-US"/>
          </a:p>
        </p:txBody>
      </p:sp>
      <p:sp>
        <p:nvSpPr>
          <p:cNvPr id="9" name="Θέση αριθμού διαφάνειας 8">
            <a:extLst>
              <a:ext uri="{FF2B5EF4-FFF2-40B4-BE49-F238E27FC236}">
                <a16:creationId xmlns:a16="http://schemas.microsoft.com/office/drawing/2014/main" id="{115A5C7B-A1E3-E202-1A05-E7C1AD714E3B}"/>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372938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A29BA-88A2-A96C-0D52-608B0FE9A0C1}"/>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ημερομηνίας 2">
            <a:extLst>
              <a:ext uri="{FF2B5EF4-FFF2-40B4-BE49-F238E27FC236}">
                <a16:creationId xmlns:a16="http://schemas.microsoft.com/office/drawing/2014/main" id="{87908B44-3DD7-8E63-45D5-5316B7380FB1}"/>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4" name="Θέση υποσέλιδου 3">
            <a:extLst>
              <a:ext uri="{FF2B5EF4-FFF2-40B4-BE49-F238E27FC236}">
                <a16:creationId xmlns:a16="http://schemas.microsoft.com/office/drawing/2014/main" id="{D9F446FB-CF75-08A4-AB18-686E8F730083}"/>
              </a:ext>
            </a:extLst>
          </p:cNvPr>
          <p:cNvSpPr>
            <a:spLocks noGrp="1"/>
          </p:cNvSpPr>
          <p:nvPr>
            <p:ph type="ftr" sz="quarter" idx="11"/>
          </p:nvPr>
        </p:nvSpPr>
        <p:spPr/>
        <p:txBody>
          <a:bodyPr/>
          <a:lstStyle/>
          <a:p>
            <a:endParaRPr lang="en-US"/>
          </a:p>
        </p:txBody>
      </p:sp>
      <p:sp>
        <p:nvSpPr>
          <p:cNvPr id="5" name="Θέση αριθμού διαφάνειας 4">
            <a:extLst>
              <a:ext uri="{FF2B5EF4-FFF2-40B4-BE49-F238E27FC236}">
                <a16:creationId xmlns:a16="http://schemas.microsoft.com/office/drawing/2014/main" id="{10FE6641-BA20-0B42-314F-990D598247A1}"/>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352013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E47C2D26-8E79-C9E6-DE77-A9905A6C9B54}"/>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3" name="Θέση υποσέλιδου 2">
            <a:extLst>
              <a:ext uri="{FF2B5EF4-FFF2-40B4-BE49-F238E27FC236}">
                <a16:creationId xmlns:a16="http://schemas.microsoft.com/office/drawing/2014/main" id="{58DC57E1-E86B-7669-151E-9023260F6249}"/>
              </a:ext>
            </a:extLst>
          </p:cNvPr>
          <p:cNvSpPr>
            <a:spLocks noGrp="1"/>
          </p:cNvSpPr>
          <p:nvPr>
            <p:ph type="ftr" sz="quarter" idx="11"/>
          </p:nvPr>
        </p:nvSpPr>
        <p:spPr/>
        <p:txBody>
          <a:bodyPr/>
          <a:lstStyle/>
          <a:p>
            <a:endParaRPr lang="en-US"/>
          </a:p>
        </p:txBody>
      </p:sp>
      <p:sp>
        <p:nvSpPr>
          <p:cNvPr id="4" name="Θέση αριθμού διαφάνειας 3">
            <a:extLst>
              <a:ext uri="{FF2B5EF4-FFF2-40B4-BE49-F238E27FC236}">
                <a16:creationId xmlns:a16="http://schemas.microsoft.com/office/drawing/2014/main" id="{C80CAC8B-A440-72A5-5222-96F78E930493}"/>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70733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5D494-26C8-7E6E-6CD1-2EAEABEEA4C5}"/>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3A3BD5FE-7719-F3D4-BDB9-A89790926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κειμένου 3">
            <a:extLst>
              <a:ext uri="{FF2B5EF4-FFF2-40B4-BE49-F238E27FC236}">
                <a16:creationId xmlns:a16="http://schemas.microsoft.com/office/drawing/2014/main" id="{945EABA4-BA7A-FC8C-DE48-A124557C0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8CDA174-89F9-D910-C213-244FB24E34B5}"/>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6" name="Θέση υποσέλιδου 5">
            <a:extLst>
              <a:ext uri="{FF2B5EF4-FFF2-40B4-BE49-F238E27FC236}">
                <a16:creationId xmlns:a16="http://schemas.microsoft.com/office/drawing/2014/main" id="{A69A6AB2-A2B4-5B2B-9A9A-DD3F83C38246}"/>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F7511257-EF4E-6796-25D2-5CD2E3A3941D}"/>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354136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3861A6-007D-35D8-6DF1-39E56EEA5804}"/>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εικόνας 2">
            <a:extLst>
              <a:ext uri="{FF2B5EF4-FFF2-40B4-BE49-F238E27FC236}">
                <a16:creationId xmlns:a16="http://schemas.microsoft.com/office/drawing/2014/main" id="{E74306A7-4A87-BBB7-A8B0-8552D402C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a:extLst>
              <a:ext uri="{FF2B5EF4-FFF2-40B4-BE49-F238E27FC236}">
                <a16:creationId xmlns:a16="http://schemas.microsoft.com/office/drawing/2014/main" id="{9D7780F7-D95F-931C-33D2-0D42AD0E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4D7AAF0B-DB4D-0B2E-6630-4B9701D6193B}"/>
              </a:ext>
            </a:extLst>
          </p:cNvPr>
          <p:cNvSpPr>
            <a:spLocks noGrp="1"/>
          </p:cNvSpPr>
          <p:nvPr>
            <p:ph type="dt" sz="half" idx="10"/>
          </p:nvPr>
        </p:nvSpPr>
        <p:spPr/>
        <p:txBody>
          <a:bodyPr/>
          <a:lstStyle/>
          <a:p>
            <a:fld id="{EEB7E48E-1823-4055-8E09-6094D7E8F733}" type="datetimeFigureOut">
              <a:rPr lang="en-US" smtClean="0"/>
              <a:t>7/20/2022</a:t>
            </a:fld>
            <a:endParaRPr lang="en-US"/>
          </a:p>
        </p:txBody>
      </p:sp>
      <p:sp>
        <p:nvSpPr>
          <p:cNvPr id="6" name="Θέση υποσέλιδου 5">
            <a:extLst>
              <a:ext uri="{FF2B5EF4-FFF2-40B4-BE49-F238E27FC236}">
                <a16:creationId xmlns:a16="http://schemas.microsoft.com/office/drawing/2014/main" id="{3091D3E3-0130-C591-9926-71D664DEAEBE}"/>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A57762F4-B5A4-EC57-6C79-54E9F1254DB5}"/>
              </a:ext>
            </a:extLst>
          </p:cNvPr>
          <p:cNvSpPr>
            <a:spLocks noGrp="1"/>
          </p:cNvSpPr>
          <p:nvPr>
            <p:ph type="sldNum" sz="quarter" idx="12"/>
          </p:nvPr>
        </p:nvSpPr>
        <p:spPr/>
        <p:txBody>
          <a:bodyPr/>
          <a:lstStyle/>
          <a:p>
            <a:fld id="{F6A28D69-4480-4B1D-AA83-7A9CAE7A8F23}" type="slidenum">
              <a:rPr lang="en-US" smtClean="0"/>
              <a:t>‹#›</a:t>
            </a:fld>
            <a:endParaRPr lang="en-US"/>
          </a:p>
        </p:txBody>
      </p:sp>
    </p:spTree>
    <p:extLst>
      <p:ext uri="{BB962C8B-B14F-4D97-AF65-F5344CB8AC3E}">
        <p14:creationId xmlns:p14="http://schemas.microsoft.com/office/powerpoint/2010/main" val="27927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D795352-F501-2F37-7BBA-38DC10502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42C60AE9-4907-6C10-5488-42C84624F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494FD2F5-855C-E18A-B719-CC01D66C8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7E48E-1823-4055-8E09-6094D7E8F733}" type="datetimeFigureOut">
              <a:rPr lang="en-US" smtClean="0"/>
              <a:t>7/20/2022</a:t>
            </a:fld>
            <a:endParaRPr lang="en-US"/>
          </a:p>
        </p:txBody>
      </p:sp>
      <p:sp>
        <p:nvSpPr>
          <p:cNvPr id="5" name="Θέση υποσέλιδου 4">
            <a:extLst>
              <a:ext uri="{FF2B5EF4-FFF2-40B4-BE49-F238E27FC236}">
                <a16:creationId xmlns:a16="http://schemas.microsoft.com/office/drawing/2014/main" id="{40EAC2C6-B7D3-3589-34B6-3BEBE1FD1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a:extLst>
              <a:ext uri="{FF2B5EF4-FFF2-40B4-BE49-F238E27FC236}">
                <a16:creationId xmlns:a16="http://schemas.microsoft.com/office/drawing/2014/main" id="{CB2A2F3E-15E2-EEAA-9BF3-7E3F17BB6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28D69-4480-4B1D-AA83-7A9CAE7A8F23}" type="slidenum">
              <a:rPr lang="en-US" smtClean="0"/>
              <a:t>‹#›</a:t>
            </a:fld>
            <a:endParaRPr lang="en-US"/>
          </a:p>
        </p:txBody>
      </p:sp>
    </p:spTree>
    <p:extLst>
      <p:ext uri="{BB962C8B-B14F-4D97-AF65-F5344CB8AC3E}">
        <p14:creationId xmlns:p14="http://schemas.microsoft.com/office/powerpoint/2010/main" val="67779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B4DD443-C4ED-D009-26CC-00D4C60115FF}"/>
              </a:ext>
            </a:extLst>
          </p:cNvPr>
          <p:cNvSpPr>
            <a:spLocks noGrp="1"/>
          </p:cNvSpPr>
          <p:nvPr>
            <p:ph type="ctrTitle"/>
          </p:nvPr>
        </p:nvSpPr>
        <p:spPr>
          <a:xfrm>
            <a:off x="1285241" y="1008993"/>
            <a:ext cx="9231410" cy="3542045"/>
          </a:xfrm>
        </p:spPr>
        <p:txBody>
          <a:bodyPr anchor="b">
            <a:normAutofit/>
          </a:bodyPr>
          <a:lstStyle/>
          <a:p>
            <a:pPr algn="l"/>
            <a:r>
              <a:rPr lang="el-GR" sz="9800"/>
              <a:t>Επεξεργασία Φυσικής Γλώσσας </a:t>
            </a:r>
            <a:endParaRPr lang="en-US" sz="9800"/>
          </a:p>
        </p:txBody>
      </p:sp>
      <p:sp>
        <p:nvSpPr>
          <p:cNvPr id="3" name="Υπότιτλος 2">
            <a:extLst>
              <a:ext uri="{FF2B5EF4-FFF2-40B4-BE49-F238E27FC236}">
                <a16:creationId xmlns:a16="http://schemas.microsoft.com/office/drawing/2014/main" id="{8BBC82E8-6F3A-36AB-CC94-A0FB75714AF5}"/>
              </a:ext>
            </a:extLst>
          </p:cNvPr>
          <p:cNvSpPr>
            <a:spLocks noGrp="1"/>
          </p:cNvSpPr>
          <p:nvPr>
            <p:ph type="subTitle" idx="1"/>
          </p:nvPr>
        </p:nvSpPr>
        <p:spPr>
          <a:xfrm>
            <a:off x="1285241" y="4582814"/>
            <a:ext cx="7132335" cy="1312657"/>
          </a:xfrm>
        </p:spPr>
        <p:txBody>
          <a:bodyPr anchor="t">
            <a:normAutofit/>
          </a:bodyPr>
          <a:lstStyle/>
          <a:p>
            <a:pPr algn="l"/>
            <a:r>
              <a:rPr lang="el-GR" sz="2200"/>
              <a:t>Τελική Εργασία</a:t>
            </a:r>
            <a:endParaRPr lang="en-US" sz="2200"/>
          </a:p>
          <a:p>
            <a:pPr algn="l"/>
            <a:r>
              <a:rPr lang="el-GR" sz="2200"/>
              <a:t>Κωνσταντίνος Καλογερόπουλος </a:t>
            </a:r>
            <a:endParaRPr lang="en-US" sz="2200"/>
          </a:p>
          <a:p>
            <a:pPr algn="l"/>
            <a:r>
              <a:rPr lang="el-GR" sz="2200"/>
              <a:t>Π19057</a:t>
            </a:r>
            <a:endParaRPr lang="en-US" sz="2200"/>
          </a:p>
        </p:txBody>
      </p:sp>
    </p:spTree>
    <p:extLst>
      <p:ext uri="{BB962C8B-B14F-4D97-AF65-F5344CB8AC3E}">
        <p14:creationId xmlns:p14="http://schemas.microsoft.com/office/powerpoint/2010/main" val="107234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0B1ABD-5BB9-0F10-476A-FF4530BFAB35}"/>
              </a:ext>
            </a:extLst>
          </p:cNvPr>
          <p:cNvSpPr>
            <a:spLocks noGrp="1"/>
          </p:cNvSpPr>
          <p:nvPr>
            <p:ph type="title"/>
          </p:nvPr>
        </p:nvSpPr>
        <p:spPr>
          <a:xfrm>
            <a:off x="6561246" y="1188637"/>
            <a:ext cx="4546725" cy="1642850"/>
          </a:xfrm>
        </p:spPr>
        <p:txBody>
          <a:bodyPr vert="horz" lIns="91440" tIns="45720" rIns="91440" bIns="45720" rtlCol="0" anchor="ctr">
            <a:normAutofit/>
          </a:bodyPr>
          <a:lstStyle/>
          <a:p>
            <a:r>
              <a:rPr lang="en-US" sz="5400" kern="1200">
                <a:solidFill>
                  <a:schemeClr val="tx1"/>
                </a:solidFill>
                <a:latin typeface="+mj-lt"/>
                <a:ea typeface="+mj-ea"/>
                <a:cs typeface="+mj-cs"/>
              </a:rPr>
              <a:t>Lexical Analyzer Class Diagram</a:t>
            </a:r>
          </a:p>
        </p:txBody>
      </p:sp>
      <p:pic>
        <p:nvPicPr>
          <p:cNvPr id="10" name="Θέση περιεχομένου 9">
            <a:extLst>
              <a:ext uri="{FF2B5EF4-FFF2-40B4-BE49-F238E27FC236}">
                <a16:creationId xmlns:a16="http://schemas.microsoft.com/office/drawing/2014/main" id="{D561F555-B917-9B31-B37D-83C0AF8BE63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240" y="1912688"/>
            <a:ext cx="4164244" cy="3012431"/>
          </a:xfrm>
          <a:prstGeom prst="rect">
            <a:avLst/>
          </a:prstGeom>
        </p:spPr>
      </p:pic>
      <p:sp>
        <p:nvSpPr>
          <p:cNvPr id="4" name="Θέση κειμένου 3">
            <a:extLst>
              <a:ext uri="{FF2B5EF4-FFF2-40B4-BE49-F238E27FC236}">
                <a16:creationId xmlns:a16="http://schemas.microsoft.com/office/drawing/2014/main" id="{20BCA54F-B8A9-EEAA-5064-FF13570FC440}"/>
              </a:ext>
            </a:extLst>
          </p:cNvPr>
          <p:cNvSpPr>
            <a:spLocks noGrp="1"/>
          </p:cNvSpPr>
          <p:nvPr>
            <p:ph type="body" sz="half" idx="2"/>
          </p:nvPr>
        </p:nvSpPr>
        <p:spPr>
          <a:xfrm>
            <a:off x="6578932" y="3086513"/>
            <a:ext cx="3630543" cy="2056508"/>
          </a:xfrm>
        </p:spPr>
        <p:txBody>
          <a:bodyPr vert="horz" lIns="91440" tIns="45720" rIns="91440" bIns="45720" rtlCol="0" anchor="t">
            <a:normAutofit/>
          </a:bodyPr>
          <a:lstStyle/>
          <a:p>
            <a:pPr indent="-228600">
              <a:buFont typeface="Arial" panose="020B0604020202020204" pitchFamily="34" charset="0"/>
              <a:buChar char="•"/>
            </a:pPr>
            <a:r>
              <a:rPr lang="en-US" sz="2000" dirty="0"/>
              <a:t>Η </a:t>
            </a:r>
            <a:r>
              <a:rPr lang="en-US" sz="2000" dirty="0" err="1"/>
              <a:t>κλάση</a:t>
            </a:r>
            <a:r>
              <a:rPr lang="en-US" sz="2000" dirty="0"/>
              <a:t> </a:t>
            </a:r>
            <a:r>
              <a:rPr lang="en-US" sz="2000" dirty="0" err="1"/>
              <a:t>TreeCalculations</a:t>
            </a:r>
            <a:r>
              <a:rPr lang="en-US" sz="2000" dirty="0"/>
              <a:t> λαμβ</a:t>
            </a:r>
            <a:r>
              <a:rPr lang="en-US" sz="2000" dirty="0" err="1"/>
              <a:t>άνει</a:t>
            </a:r>
            <a:r>
              <a:rPr lang="en-US" sz="2000" dirty="0"/>
              <a:t> τα </a:t>
            </a:r>
            <a:r>
              <a:rPr lang="en-US" sz="2000" dirty="0" err="1"/>
              <a:t>δεδομέν</a:t>
            </a:r>
            <a:r>
              <a:rPr lang="en-US" sz="2000" dirty="0"/>
              <a:t>α για το δέντρο και ενσωματώνει τις κατάλληλες λειτουργίες για την δημιουργία του.</a:t>
            </a:r>
          </a:p>
        </p:txBody>
      </p:sp>
    </p:spTree>
    <p:extLst>
      <p:ext uri="{BB962C8B-B14F-4D97-AF65-F5344CB8AC3E}">
        <p14:creationId xmlns:p14="http://schemas.microsoft.com/office/powerpoint/2010/main" val="67305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Εικόνα 11">
            <a:extLst>
              <a:ext uri="{FF2B5EF4-FFF2-40B4-BE49-F238E27FC236}">
                <a16:creationId xmlns:a16="http://schemas.microsoft.com/office/drawing/2014/main" id="{420FE36D-638D-AC1C-709D-84C2F77FDB5B}"/>
              </a:ext>
            </a:extLst>
          </p:cNvPr>
          <p:cNvPicPr>
            <a:picLocks noChangeAspect="1"/>
          </p:cNvPicPr>
          <p:nvPr/>
        </p:nvPicPr>
        <p:blipFill rotWithShape="1">
          <a:blip r:embed="rId2"/>
          <a:srcRect r="8836" b="2"/>
          <a:stretch/>
        </p:blipFill>
        <p:spPr>
          <a:xfrm>
            <a:off x="783502" y="2851847"/>
            <a:ext cx="5093502" cy="3146237"/>
          </a:xfrm>
          <a:prstGeom prst="rect">
            <a:avLst/>
          </a:prstGeom>
        </p:spPr>
      </p:pic>
      <p:pic>
        <p:nvPicPr>
          <p:cNvPr id="10" name="Θέση περιεχομένου 9">
            <a:extLst>
              <a:ext uri="{FF2B5EF4-FFF2-40B4-BE49-F238E27FC236}">
                <a16:creationId xmlns:a16="http://schemas.microsoft.com/office/drawing/2014/main" id="{3C791BFD-F4BB-8A45-08ED-0BA368FCE930}"/>
              </a:ext>
            </a:extLst>
          </p:cNvPr>
          <p:cNvPicPr>
            <a:picLocks noGrp="1" noChangeAspect="1"/>
          </p:cNvPicPr>
          <p:nvPr>
            <p:ph idx="1"/>
          </p:nvPr>
        </p:nvPicPr>
        <p:blipFill rotWithShape="1">
          <a:blip r:embed="rId3"/>
          <a:srcRect r="9287" b="2"/>
          <a:stretch/>
        </p:blipFill>
        <p:spPr>
          <a:xfrm>
            <a:off x="621677" y="354770"/>
            <a:ext cx="5474323" cy="2142307"/>
          </a:xfrm>
          <a:prstGeom prst="rect">
            <a:avLst/>
          </a:prstGeom>
        </p:spPr>
      </p:pic>
      <p:sp>
        <p:nvSpPr>
          <p:cNvPr id="28"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0">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7182560-A6D0-C324-CF73-DAA17CB5E8BE}"/>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5000" kern="1200">
                <a:solidFill>
                  <a:schemeClr val="tx1"/>
                </a:solidFill>
                <a:latin typeface="+mj-lt"/>
                <a:ea typeface="+mj-ea"/>
                <a:cs typeface="+mj-cs"/>
              </a:rPr>
              <a:t>Εκτέλεση προγράμματος</a:t>
            </a:r>
          </a:p>
        </p:txBody>
      </p:sp>
      <p:sp>
        <p:nvSpPr>
          <p:cNvPr id="4" name="Θέση κειμένου 3">
            <a:extLst>
              <a:ext uri="{FF2B5EF4-FFF2-40B4-BE49-F238E27FC236}">
                <a16:creationId xmlns:a16="http://schemas.microsoft.com/office/drawing/2014/main" id="{0DE9B072-1C65-8E01-16FA-4E36E0933B5F}"/>
              </a:ext>
            </a:extLst>
          </p:cNvPr>
          <p:cNvSpPr>
            <a:spLocks noGrp="1"/>
          </p:cNvSpPr>
          <p:nvPr>
            <p:ph type="body" sz="half" idx="2"/>
          </p:nvPr>
        </p:nvSpPr>
        <p:spPr>
          <a:xfrm>
            <a:off x="6889831" y="2998277"/>
            <a:ext cx="3963699" cy="1964661"/>
          </a:xfrm>
        </p:spPr>
        <p:txBody>
          <a:bodyPr vert="horz" lIns="91440" tIns="45720" rIns="91440" bIns="45720" rtlCol="0" anchor="t">
            <a:normAutofit/>
          </a:bodyPr>
          <a:lstStyle/>
          <a:p>
            <a:pPr indent="-228600">
              <a:buFont typeface="Arial" panose="020B0604020202020204" pitchFamily="34" charset="0"/>
              <a:buChar char="•"/>
            </a:pPr>
            <a:r>
              <a:rPr lang="en-US" sz="1700"/>
              <a:t>Το πρόγραμμα παράγει και εκτυπώνει το συντακτικό δέντρο με βάση τη γραμματική και την πρόταση που του δόθηκε. </a:t>
            </a:r>
          </a:p>
          <a:p>
            <a:pPr indent="-228600">
              <a:buFont typeface="Arial" panose="020B0604020202020204" pitchFamily="34" charset="0"/>
              <a:buChar char="•"/>
            </a:pPr>
            <a:r>
              <a:rPr lang="en-US" sz="1700"/>
              <a:t>Στην συνέχεια δημιουργεί το δέντρο σε εικόνα μορφής PostScript(.ps) και τέλος το μετατρέπει σε εικόνα png.</a:t>
            </a:r>
          </a:p>
        </p:txBody>
      </p:sp>
    </p:spTree>
    <p:extLst>
      <p:ext uri="{BB962C8B-B14F-4D97-AF65-F5344CB8AC3E}">
        <p14:creationId xmlns:p14="http://schemas.microsoft.com/office/powerpoint/2010/main" val="6414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1">
            <a:extLst>
              <a:ext uri="{FF2B5EF4-FFF2-40B4-BE49-F238E27FC236}">
                <a16:creationId xmlns:a16="http://schemas.microsoft.com/office/drawing/2014/main" id="{758D1D66-060A-A91D-1FD8-6711EF81DCFC}"/>
              </a:ext>
            </a:extLst>
          </p:cNvPr>
          <p:cNvSpPr txBox="1">
            <a:spLocks/>
          </p:cNvSpPr>
          <p:nvPr/>
        </p:nvSpPr>
        <p:spPr>
          <a:xfrm>
            <a:off x="1285241" y="1008993"/>
            <a:ext cx="9231410" cy="3542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r>
              <a:rPr lang="en-US" sz="5500" kern="1200" dirty="0">
                <a:solidFill>
                  <a:schemeClr val="tx1"/>
                </a:solidFill>
                <a:latin typeface="+mj-lt"/>
                <a:ea typeface="+mj-ea"/>
                <a:cs typeface="+mj-cs"/>
              </a:rPr>
              <a:t>Θέμα </a:t>
            </a:r>
            <a:r>
              <a:rPr lang="en-US" sz="5500" kern="1200">
                <a:solidFill>
                  <a:schemeClr val="tx1"/>
                </a:solidFill>
                <a:latin typeface="+mj-lt"/>
                <a:ea typeface="+mj-ea"/>
                <a:cs typeface="+mj-cs"/>
              </a:rPr>
              <a:t>3</a:t>
            </a:r>
            <a:endParaRPr lang="en-US" sz="5500" kern="1200" dirty="0">
              <a:solidFill>
                <a:schemeClr val="tx1"/>
              </a:solidFill>
              <a:latin typeface="+mj-lt"/>
              <a:ea typeface="+mj-ea"/>
              <a:cs typeface="+mj-cs"/>
            </a:endParaRPr>
          </a:p>
        </p:txBody>
      </p:sp>
    </p:spTree>
    <p:extLst>
      <p:ext uri="{BB962C8B-B14F-4D97-AF65-F5344CB8AC3E}">
        <p14:creationId xmlns:p14="http://schemas.microsoft.com/office/powerpoint/2010/main" val="314039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B5D0A6C-E59C-933C-7DA8-09C57786AF3D}"/>
              </a:ext>
            </a:extLst>
          </p:cNvPr>
          <p:cNvSpPr>
            <a:spLocks noGrp="1"/>
          </p:cNvSpPr>
          <p:nvPr>
            <p:ph type="title"/>
          </p:nvPr>
        </p:nvSpPr>
        <p:spPr>
          <a:xfrm>
            <a:off x="1285240" y="1050595"/>
            <a:ext cx="8074815" cy="1618489"/>
          </a:xfrm>
        </p:spPr>
        <p:txBody>
          <a:bodyPr anchor="ctr">
            <a:normAutofit/>
          </a:bodyPr>
          <a:lstStyle/>
          <a:p>
            <a:r>
              <a:rPr lang="el-GR" sz="7200"/>
              <a:t>Εισαγωγή</a:t>
            </a:r>
            <a:endParaRPr lang="en-US" sz="7200"/>
          </a:p>
        </p:txBody>
      </p:sp>
      <p:sp>
        <p:nvSpPr>
          <p:cNvPr id="3" name="Θέση περιεχομένου 2">
            <a:extLst>
              <a:ext uri="{FF2B5EF4-FFF2-40B4-BE49-F238E27FC236}">
                <a16:creationId xmlns:a16="http://schemas.microsoft.com/office/drawing/2014/main" id="{C6EFEB3C-49F7-7223-CBDC-826016253899}"/>
              </a:ext>
            </a:extLst>
          </p:cNvPr>
          <p:cNvSpPr>
            <a:spLocks noGrp="1"/>
          </p:cNvSpPr>
          <p:nvPr>
            <p:ph idx="1"/>
          </p:nvPr>
        </p:nvSpPr>
        <p:spPr>
          <a:xfrm>
            <a:off x="1285240" y="2969469"/>
            <a:ext cx="8074815" cy="2800395"/>
          </a:xfrm>
        </p:spPr>
        <p:txBody>
          <a:bodyPr anchor="t">
            <a:normAutofit/>
          </a:bodyPr>
          <a:lstStyle/>
          <a:p>
            <a:r>
              <a:rPr lang="el-GR" sz="2000"/>
              <a:t>Η σημασιολογική ανάλυση είναι η διαδικασία εξαγωγής νοήματος από το κείμενο. Επιτρέπει στους υπολογιστές να κατανοούν και να ερμηνεύουν προτάσεις, παραγράφους ή ολόκληρα έγγραφα, αναλύοντας τη γραμματική τους δομή και προσδιορίζοντας τις σχέσεις μεταξύ μεμονωμένων λέξεων σε ένα συγκεκριμένο πλαίσιο (όπως σε κάποια πρόταση).</a:t>
            </a:r>
          </a:p>
          <a:p>
            <a:r>
              <a:rPr lang="el-GR" sz="2000"/>
              <a:t> </a:t>
            </a:r>
            <a:r>
              <a:rPr lang="el-GR" sz="2000" b="0" i="0">
                <a:effectLst/>
              </a:rPr>
              <a:t>Δημιουργία σημασιολογικού αναλυτή που με είσοδο μια πρόταση, </a:t>
            </a:r>
            <a:r>
              <a:rPr lang="el-GR" sz="2000"/>
              <a:t>θα παράγει το σημαινόμενα της όπως είναι οι σχέσεις μεταξύ ρημάτων, ουσιαστικών, επιθέτων κ.λπ.</a:t>
            </a:r>
            <a:endParaRPr lang="en-US" sz="2000"/>
          </a:p>
        </p:txBody>
      </p:sp>
    </p:spTree>
    <p:extLst>
      <p:ext uri="{BB962C8B-B14F-4D97-AF65-F5344CB8AC3E}">
        <p14:creationId xmlns:p14="http://schemas.microsoft.com/office/powerpoint/2010/main" val="2579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D8ECF0A-52EA-2720-384D-B1D18FD9C814}"/>
              </a:ext>
            </a:extLst>
          </p:cNvPr>
          <p:cNvSpPr>
            <a:spLocks noGrp="1"/>
          </p:cNvSpPr>
          <p:nvPr>
            <p:ph type="title"/>
          </p:nvPr>
        </p:nvSpPr>
        <p:spPr>
          <a:xfrm>
            <a:off x="1285240" y="1050595"/>
            <a:ext cx="8074815" cy="1618489"/>
          </a:xfrm>
        </p:spPr>
        <p:txBody>
          <a:bodyPr anchor="ctr">
            <a:normAutofit/>
          </a:bodyPr>
          <a:lstStyle/>
          <a:p>
            <a:r>
              <a:rPr lang="el-GR" sz="5600"/>
              <a:t>Περιγραφή Προγράμματος</a:t>
            </a:r>
            <a:endParaRPr lang="en-US" sz="5600"/>
          </a:p>
        </p:txBody>
      </p:sp>
      <p:sp>
        <p:nvSpPr>
          <p:cNvPr id="3" name="Θέση περιεχομένου 2">
            <a:extLst>
              <a:ext uri="{FF2B5EF4-FFF2-40B4-BE49-F238E27FC236}">
                <a16:creationId xmlns:a16="http://schemas.microsoft.com/office/drawing/2014/main" id="{6685FDE0-9CD2-8C83-6752-36FABE44D9B1}"/>
              </a:ext>
            </a:extLst>
          </p:cNvPr>
          <p:cNvSpPr>
            <a:spLocks noGrp="1"/>
          </p:cNvSpPr>
          <p:nvPr>
            <p:ph idx="1"/>
          </p:nvPr>
        </p:nvSpPr>
        <p:spPr>
          <a:xfrm>
            <a:off x="1285240" y="2969469"/>
            <a:ext cx="8074815" cy="2800395"/>
          </a:xfrm>
        </p:spPr>
        <p:txBody>
          <a:bodyPr anchor="t">
            <a:normAutofit/>
          </a:bodyPr>
          <a:lstStyle/>
          <a:p>
            <a:r>
              <a:rPr lang="el-GR" sz="2400"/>
              <a:t>Το πρόγραμμα αναπτύχθηκε σε python3.10.5. Επίσης, έγινε χρήση της βιβλιοθήκης NLTK (Natural Language Toolkit).</a:t>
            </a:r>
          </a:p>
          <a:p>
            <a:r>
              <a:rPr lang="el-GR" sz="2400"/>
              <a:t>Το πρόγραμμα αποτελείται από δύο κλάσεις όπως φαίνεται από το παρακάτω σχεδιάγραμμα στην επόμενη διαφάνεια.</a:t>
            </a:r>
            <a:endParaRPr lang="en-US" sz="2400"/>
          </a:p>
        </p:txBody>
      </p:sp>
    </p:spTree>
    <p:extLst>
      <p:ext uri="{BB962C8B-B14F-4D97-AF65-F5344CB8AC3E}">
        <p14:creationId xmlns:p14="http://schemas.microsoft.com/office/powerpoint/2010/main" val="177718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0B1ABD-5BB9-0F10-476A-FF4530BFAB35}"/>
              </a:ext>
            </a:extLst>
          </p:cNvPr>
          <p:cNvSpPr>
            <a:spLocks noGrp="1"/>
          </p:cNvSpPr>
          <p:nvPr>
            <p:ph type="title"/>
          </p:nvPr>
        </p:nvSpPr>
        <p:spPr>
          <a:xfrm>
            <a:off x="1123356" y="1188637"/>
            <a:ext cx="9984615" cy="1597228"/>
          </a:xfrm>
        </p:spPr>
        <p:txBody>
          <a:bodyPr vert="horz" lIns="91440" tIns="45720" rIns="91440" bIns="45720" rtlCol="0" anchor="ctr">
            <a:normAutofit/>
          </a:bodyPr>
          <a:lstStyle/>
          <a:p>
            <a:r>
              <a:rPr lang="en-US" sz="6000" kern="1200">
                <a:solidFill>
                  <a:schemeClr val="tx1"/>
                </a:solidFill>
                <a:latin typeface="+mj-lt"/>
                <a:ea typeface="+mj-ea"/>
                <a:cs typeface="+mj-cs"/>
              </a:rPr>
              <a:t>Lexical Analyzer Class Diagram</a:t>
            </a:r>
          </a:p>
        </p:txBody>
      </p:sp>
      <p:pic>
        <p:nvPicPr>
          <p:cNvPr id="7" name="Θέση περιεχομένου 6">
            <a:extLst>
              <a:ext uri="{FF2B5EF4-FFF2-40B4-BE49-F238E27FC236}">
                <a16:creationId xmlns:a16="http://schemas.microsoft.com/office/drawing/2014/main" id="{87AD546B-D403-DD5F-D972-0F884DFE34D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634" y="3018327"/>
            <a:ext cx="3045430" cy="2728198"/>
          </a:xfrm>
          <a:prstGeom prst="rect">
            <a:avLst/>
          </a:prstGeom>
        </p:spPr>
      </p:pic>
      <p:sp>
        <p:nvSpPr>
          <p:cNvPr id="4" name="Θέση κειμένου 3">
            <a:extLst>
              <a:ext uri="{FF2B5EF4-FFF2-40B4-BE49-F238E27FC236}">
                <a16:creationId xmlns:a16="http://schemas.microsoft.com/office/drawing/2014/main" id="{20BCA54F-B8A9-EEAA-5064-FF13570FC440}"/>
              </a:ext>
            </a:extLst>
          </p:cNvPr>
          <p:cNvSpPr>
            <a:spLocks noGrp="1"/>
          </p:cNvSpPr>
          <p:nvPr>
            <p:ph type="body" sz="half" idx="2"/>
          </p:nvPr>
        </p:nvSpPr>
        <p:spPr>
          <a:xfrm>
            <a:off x="5255260" y="2998278"/>
            <a:ext cx="4238257" cy="2728198"/>
          </a:xfrm>
        </p:spPr>
        <p:txBody>
          <a:bodyPr vert="horz" lIns="91440" tIns="45720" rIns="91440" bIns="45720" rtlCol="0" anchor="t">
            <a:normAutofit/>
          </a:bodyPr>
          <a:lstStyle/>
          <a:p>
            <a:pPr indent="-228600">
              <a:buFont typeface="Arial" panose="020B0604020202020204" pitchFamily="34" charset="0"/>
              <a:buChar char="•"/>
            </a:pPr>
            <a:r>
              <a:rPr lang="en-US" sz="2000" dirty="0"/>
              <a:t> Η </a:t>
            </a:r>
            <a:r>
              <a:rPr lang="en-US" sz="2000" dirty="0" err="1"/>
              <a:t>κλάση</a:t>
            </a:r>
            <a:r>
              <a:rPr lang="en-US" sz="2000" dirty="0"/>
              <a:t> </a:t>
            </a:r>
            <a:r>
              <a:rPr lang="en-US" sz="2000" dirty="0" err="1"/>
              <a:t>FileOperations</a:t>
            </a:r>
            <a:r>
              <a:rPr lang="en-US" sz="2000" dirty="0"/>
              <a:t>, π</a:t>
            </a:r>
            <a:r>
              <a:rPr lang="en-US" sz="2000" dirty="0" err="1"/>
              <a:t>εριέχει</a:t>
            </a:r>
            <a:r>
              <a:rPr lang="en-US" sz="2000" dirty="0"/>
              <a:t> </a:t>
            </a:r>
            <a:r>
              <a:rPr lang="en-US" sz="2000" dirty="0" err="1"/>
              <a:t>τις</a:t>
            </a:r>
            <a:r>
              <a:rPr lang="en-US" sz="2000" dirty="0"/>
              <a:t> </a:t>
            </a:r>
            <a:r>
              <a:rPr lang="en-US" sz="2000" dirty="0" err="1"/>
              <a:t>μεθόδους</a:t>
            </a:r>
            <a:r>
              <a:rPr lang="en-US" sz="2000" dirty="0"/>
              <a:t> </a:t>
            </a:r>
            <a:r>
              <a:rPr lang="en-US" sz="2000" dirty="0" err="1"/>
              <a:t>γι</a:t>
            </a:r>
            <a:r>
              <a:rPr lang="en-US" sz="2000" dirty="0"/>
              <a:t>α το άνοιγμα και την αποθήκευση ενός αρχείου.</a:t>
            </a:r>
          </a:p>
          <a:p>
            <a:pPr indent="-228600">
              <a:buFont typeface="Arial" panose="020B0604020202020204" pitchFamily="34" charset="0"/>
              <a:buChar char="•"/>
            </a:pPr>
            <a:r>
              <a:rPr lang="en-US" sz="2000" dirty="0"/>
              <a:t> Η </a:t>
            </a:r>
            <a:r>
              <a:rPr lang="en-US" sz="2000" dirty="0" err="1"/>
              <a:t>κλάση</a:t>
            </a:r>
            <a:r>
              <a:rPr lang="en-US" sz="2000" dirty="0"/>
              <a:t> Tokenizer, η οπ</a:t>
            </a:r>
            <a:r>
              <a:rPr lang="en-US" sz="2000" dirty="0" err="1"/>
              <a:t>οί</a:t>
            </a:r>
            <a:r>
              <a:rPr lang="en-US" sz="2000" dirty="0"/>
              <a:t>α ενσωματώνει τις μεθόδους της βιβλιοθήκης NLTK, για τους σκοπούς της δημιουργίας μιας λίστας που περιέχει λέξεις και μιας λίστας που περιέχει προτάσεις.</a:t>
            </a:r>
          </a:p>
        </p:txBody>
      </p:sp>
    </p:spTree>
    <p:extLst>
      <p:ext uri="{BB962C8B-B14F-4D97-AF65-F5344CB8AC3E}">
        <p14:creationId xmlns:p14="http://schemas.microsoft.com/office/powerpoint/2010/main" val="431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7182560-A6D0-C324-CF73-DAA17CB5E8BE}"/>
              </a:ext>
            </a:extLst>
          </p:cNvPr>
          <p:cNvSpPr>
            <a:spLocks noGrp="1"/>
          </p:cNvSpPr>
          <p:nvPr>
            <p:ph type="title"/>
          </p:nvPr>
        </p:nvSpPr>
        <p:spPr>
          <a:xfrm>
            <a:off x="1101992" y="499261"/>
            <a:ext cx="9984615" cy="1597228"/>
          </a:xfrm>
        </p:spPr>
        <p:txBody>
          <a:bodyPr vert="horz" lIns="91440" tIns="45720" rIns="91440" bIns="45720" rtlCol="0" anchor="ctr">
            <a:normAutofit/>
          </a:bodyPr>
          <a:lstStyle/>
          <a:p>
            <a:r>
              <a:rPr lang="en-US" sz="6000" kern="1200" dirty="0" err="1">
                <a:solidFill>
                  <a:schemeClr val="tx1"/>
                </a:solidFill>
                <a:latin typeface="+mj-lt"/>
                <a:ea typeface="+mj-ea"/>
                <a:cs typeface="+mj-cs"/>
              </a:rPr>
              <a:t>Εκτέλεση</a:t>
            </a:r>
            <a:r>
              <a:rPr lang="en-US" sz="6000" kern="1200" dirty="0">
                <a:solidFill>
                  <a:schemeClr val="tx1"/>
                </a:solidFill>
                <a:latin typeface="+mj-lt"/>
                <a:ea typeface="+mj-ea"/>
                <a:cs typeface="+mj-cs"/>
              </a:rPr>
              <a:t> π</a:t>
            </a:r>
            <a:r>
              <a:rPr lang="en-US" sz="6000" kern="1200" dirty="0" err="1">
                <a:solidFill>
                  <a:schemeClr val="tx1"/>
                </a:solidFill>
                <a:latin typeface="+mj-lt"/>
                <a:ea typeface="+mj-ea"/>
                <a:cs typeface="+mj-cs"/>
              </a:rPr>
              <a:t>ρογράμμ</a:t>
            </a:r>
            <a:r>
              <a:rPr lang="en-US" sz="6000" kern="1200" dirty="0">
                <a:solidFill>
                  <a:schemeClr val="tx1"/>
                </a:solidFill>
                <a:latin typeface="+mj-lt"/>
                <a:ea typeface="+mj-ea"/>
                <a:cs typeface="+mj-cs"/>
              </a:rPr>
              <a:t>ατος</a:t>
            </a:r>
          </a:p>
        </p:txBody>
      </p:sp>
      <p:pic>
        <p:nvPicPr>
          <p:cNvPr id="9" name="Θέση περιεχομένου 8">
            <a:extLst>
              <a:ext uri="{FF2B5EF4-FFF2-40B4-BE49-F238E27FC236}">
                <a16:creationId xmlns:a16="http://schemas.microsoft.com/office/drawing/2014/main" id="{84BB744D-C5E8-FF49-C1D0-1FA0418741BF}"/>
              </a:ext>
            </a:extLst>
          </p:cNvPr>
          <p:cNvPicPr>
            <a:picLocks noGrp="1" noChangeAspect="1"/>
          </p:cNvPicPr>
          <p:nvPr>
            <p:ph idx="1"/>
          </p:nvPr>
        </p:nvPicPr>
        <p:blipFill>
          <a:blip r:embed="rId2"/>
          <a:stretch>
            <a:fillRect/>
          </a:stretch>
        </p:blipFill>
        <p:spPr>
          <a:xfrm>
            <a:off x="5184239" y="2006023"/>
            <a:ext cx="6210482" cy="1474989"/>
          </a:xfrm>
          <a:prstGeom prst="rect">
            <a:avLst/>
          </a:prstGeom>
        </p:spPr>
      </p:pic>
      <p:sp>
        <p:nvSpPr>
          <p:cNvPr id="4" name="Θέση κειμένου 3">
            <a:extLst>
              <a:ext uri="{FF2B5EF4-FFF2-40B4-BE49-F238E27FC236}">
                <a16:creationId xmlns:a16="http://schemas.microsoft.com/office/drawing/2014/main" id="{0DE9B072-1C65-8E01-16FA-4E36E0933B5F}"/>
              </a:ext>
            </a:extLst>
          </p:cNvPr>
          <p:cNvSpPr>
            <a:spLocks noGrp="1"/>
          </p:cNvSpPr>
          <p:nvPr>
            <p:ph type="body" sz="half" idx="2"/>
          </p:nvPr>
        </p:nvSpPr>
        <p:spPr>
          <a:xfrm>
            <a:off x="793878" y="1876549"/>
            <a:ext cx="4238257" cy="2728198"/>
          </a:xfrm>
        </p:spPr>
        <p:txBody>
          <a:bodyPr vert="horz" lIns="91440" tIns="45720" rIns="91440" bIns="45720" rtlCol="0" anchor="t">
            <a:normAutofit/>
          </a:bodyPr>
          <a:lstStyle/>
          <a:p>
            <a:pPr indent="-228600">
              <a:buFont typeface="Arial" panose="020B0604020202020204" pitchFamily="34" charset="0"/>
              <a:buChar char="•"/>
            </a:pPr>
            <a:r>
              <a:rPr lang="en-US" sz="1400" dirty="0"/>
              <a:t> </a:t>
            </a:r>
            <a:r>
              <a:rPr lang="en-US" sz="1400" dirty="0" err="1"/>
              <a:t>Ότ</a:t>
            </a:r>
            <a:r>
              <a:rPr lang="en-US" sz="1400" dirty="0"/>
              <a:t>αν ξεκινάει η εκτέλεση του προγράμματος, ζητάει από τον χρήστη να εισάγει ένα κείμενο με προτάσεις. </a:t>
            </a:r>
          </a:p>
          <a:p>
            <a:pPr indent="-228600">
              <a:buFont typeface="Arial" panose="020B0604020202020204" pitchFamily="34" charset="0"/>
              <a:buChar char="•"/>
            </a:pPr>
            <a:r>
              <a:rPr lang="en-US" sz="1400" dirty="0"/>
              <a:t> </a:t>
            </a:r>
            <a:r>
              <a:rPr lang="en-US" sz="1400" dirty="0" err="1"/>
              <a:t>Στην</a:t>
            </a:r>
            <a:r>
              <a:rPr lang="en-US" sz="1400" dirty="0"/>
              <a:t> </a:t>
            </a:r>
            <a:r>
              <a:rPr lang="en-US" sz="1400" dirty="0" err="1"/>
              <a:t>συνέχει</a:t>
            </a:r>
            <a:r>
              <a:rPr lang="en-US" sz="1400" dirty="0"/>
              <a:t>α, το πρόγραμμα το επεξεργάζεται και παράγει τα σημαινόμενα της κάθε πρότασης. </a:t>
            </a:r>
          </a:p>
          <a:p>
            <a:pPr indent="-228600">
              <a:buFont typeface="Arial" panose="020B0604020202020204" pitchFamily="34" charset="0"/>
              <a:buChar char="•"/>
            </a:pPr>
            <a:r>
              <a:rPr lang="en-US" sz="1400" dirty="0"/>
              <a:t> </a:t>
            </a:r>
            <a:r>
              <a:rPr lang="en-US" sz="1400" dirty="0" err="1"/>
              <a:t>Τέλος</a:t>
            </a:r>
            <a:r>
              <a:rPr lang="en-US" sz="1400" dirty="0"/>
              <a:t>, τα απ</a:t>
            </a:r>
            <a:r>
              <a:rPr lang="en-US" sz="1400" dirty="0" err="1"/>
              <a:t>οθηκεύει</a:t>
            </a:r>
            <a:r>
              <a:rPr lang="en-US" sz="1400" dirty="0"/>
              <a:t> </a:t>
            </a:r>
            <a:r>
              <a:rPr lang="en-US" sz="1400" dirty="0" err="1"/>
              <a:t>στο</a:t>
            </a:r>
            <a:r>
              <a:rPr lang="en-US" sz="1400" dirty="0"/>
              <a:t> α</a:t>
            </a:r>
            <a:r>
              <a:rPr lang="en-US" sz="1400" dirty="0" err="1"/>
              <a:t>ρχείο</a:t>
            </a:r>
            <a:r>
              <a:rPr lang="en-US" sz="1400" dirty="0"/>
              <a:t> tokenized_text.txt, </a:t>
            </a:r>
            <a:r>
              <a:rPr lang="en-US" sz="1400" dirty="0" err="1"/>
              <a:t>το</a:t>
            </a:r>
            <a:r>
              <a:rPr lang="en-US" sz="1400" dirty="0"/>
              <a:t> οπ</a:t>
            </a:r>
            <a:r>
              <a:rPr lang="en-US" sz="1400" dirty="0" err="1"/>
              <a:t>οίο</a:t>
            </a:r>
            <a:r>
              <a:rPr lang="en-US" sz="1400" dirty="0"/>
              <a:t> π</a:t>
            </a:r>
            <a:r>
              <a:rPr lang="en-US" sz="1400" dirty="0" err="1"/>
              <a:t>ρο</a:t>
            </a:r>
            <a:r>
              <a:rPr lang="en-US" sz="1400" dirty="0"/>
              <a:t>βάλλει στο output του προγράμματος ώστε να δει ο χρήστης το αποτέλεσμα της σημασιολογικής ανάλυσης. </a:t>
            </a:r>
          </a:p>
        </p:txBody>
      </p:sp>
    </p:spTree>
    <p:extLst>
      <p:ext uri="{BB962C8B-B14F-4D97-AF65-F5344CB8AC3E}">
        <p14:creationId xmlns:p14="http://schemas.microsoft.com/office/powerpoint/2010/main" val="204228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1">
            <a:extLst>
              <a:ext uri="{FF2B5EF4-FFF2-40B4-BE49-F238E27FC236}">
                <a16:creationId xmlns:a16="http://schemas.microsoft.com/office/drawing/2014/main" id="{758D1D66-060A-A91D-1FD8-6711EF81DCFC}"/>
              </a:ext>
            </a:extLst>
          </p:cNvPr>
          <p:cNvSpPr txBox="1">
            <a:spLocks/>
          </p:cNvSpPr>
          <p:nvPr/>
        </p:nvSpPr>
        <p:spPr>
          <a:xfrm>
            <a:off x="1285241" y="1008993"/>
            <a:ext cx="9231410" cy="3542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r>
              <a:rPr lang="en-US" sz="5500" kern="1200" dirty="0">
                <a:solidFill>
                  <a:schemeClr val="tx1"/>
                </a:solidFill>
                <a:latin typeface="+mj-lt"/>
                <a:ea typeface="+mj-ea"/>
                <a:cs typeface="+mj-cs"/>
              </a:rPr>
              <a:t>Θέμα 4</a:t>
            </a:r>
          </a:p>
        </p:txBody>
      </p:sp>
    </p:spTree>
    <p:extLst>
      <p:ext uri="{BB962C8B-B14F-4D97-AF65-F5344CB8AC3E}">
        <p14:creationId xmlns:p14="http://schemas.microsoft.com/office/powerpoint/2010/main" val="35688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B5D0A6C-E59C-933C-7DA8-09C57786AF3D}"/>
              </a:ext>
            </a:extLst>
          </p:cNvPr>
          <p:cNvSpPr>
            <a:spLocks noGrp="1"/>
          </p:cNvSpPr>
          <p:nvPr>
            <p:ph type="title"/>
          </p:nvPr>
        </p:nvSpPr>
        <p:spPr>
          <a:xfrm>
            <a:off x="1285240" y="1050595"/>
            <a:ext cx="8074815" cy="1618489"/>
          </a:xfrm>
        </p:spPr>
        <p:txBody>
          <a:bodyPr anchor="ctr">
            <a:normAutofit/>
          </a:bodyPr>
          <a:lstStyle/>
          <a:p>
            <a:r>
              <a:rPr lang="el-GR" sz="7200"/>
              <a:t>Εισαγωγή</a:t>
            </a:r>
            <a:endParaRPr lang="en-US" sz="7200"/>
          </a:p>
        </p:txBody>
      </p:sp>
      <p:sp>
        <p:nvSpPr>
          <p:cNvPr id="3" name="Θέση περιεχομένου 2">
            <a:extLst>
              <a:ext uri="{FF2B5EF4-FFF2-40B4-BE49-F238E27FC236}">
                <a16:creationId xmlns:a16="http://schemas.microsoft.com/office/drawing/2014/main" id="{C6EFEB3C-49F7-7223-CBDC-826016253899}"/>
              </a:ext>
            </a:extLst>
          </p:cNvPr>
          <p:cNvSpPr>
            <a:spLocks noGrp="1"/>
          </p:cNvSpPr>
          <p:nvPr>
            <p:ph idx="1"/>
          </p:nvPr>
        </p:nvSpPr>
        <p:spPr>
          <a:xfrm>
            <a:off x="1285240" y="2969469"/>
            <a:ext cx="8074815" cy="2800395"/>
          </a:xfrm>
        </p:spPr>
        <p:txBody>
          <a:bodyPr anchor="t">
            <a:normAutofit/>
          </a:bodyPr>
          <a:lstStyle/>
          <a:p>
            <a:r>
              <a:rPr lang="el-GR" sz="2000"/>
              <a:t>Η βάση γνώσεων είναι ένα ολοκληρωμένο αποθετήριο που περιέχει τις πληροφορίες που απαιτούνται για την κατανόηση των ερωτήσεων και την απάντηση τους. Ακόμα δίνει τη δυνατότητα να βελτιστοποιηθεί η επεξεργασία φυσικής γλώσσας και η απάντηση ερωτήσεων για να επιτύχουμε ακρίβεια που μοιάζει όσο τον δυνατό πιο φιλική με τον άνθρωπο.</a:t>
            </a:r>
          </a:p>
          <a:p>
            <a:r>
              <a:rPr lang="el-GR" sz="2000"/>
              <a:t>Ανάπτυξη ενός προγράμματος για την πραγματοποίηση ερωταποκρίσεων σε μία βάση γνώσης. Οι ερωτήσεις και οι απαντήσεις θα δίνονται σε φυσική γλώσσα. </a:t>
            </a:r>
            <a:endParaRPr lang="en-US" sz="2000"/>
          </a:p>
        </p:txBody>
      </p:sp>
    </p:spTree>
    <p:extLst>
      <p:ext uri="{BB962C8B-B14F-4D97-AF65-F5344CB8AC3E}">
        <p14:creationId xmlns:p14="http://schemas.microsoft.com/office/powerpoint/2010/main" val="336889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D8ECF0A-52EA-2720-384D-B1D18FD9C814}"/>
              </a:ext>
            </a:extLst>
          </p:cNvPr>
          <p:cNvSpPr>
            <a:spLocks noGrp="1"/>
          </p:cNvSpPr>
          <p:nvPr>
            <p:ph type="title"/>
          </p:nvPr>
        </p:nvSpPr>
        <p:spPr>
          <a:xfrm>
            <a:off x="1285240" y="1050595"/>
            <a:ext cx="8074815" cy="1618489"/>
          </a:xfrm>
        </p:spPr>
        <p:txBody>
          <a:bodyPr anchor="ctr">
            <a:normAutofit/>
          </a:bodyPr>
          <a:lstStyle/>
          <a:p>
            <a:r>
              <a:rPr lang="el-GR" sz="5600"/>
              <a:t>Περιγραφή Προγράμματος</a:t>
            </a:r>
            <a:endParaRPr lang="en-US" sz="5600"/>
          </a:p>
        </p:txBody>
      </p:sp>
      <p:sp>
        <p:nvSpPr>
          <p:cNvPr id="3" name="Θέση περιεχομένου 2">
            <a:extLst>
              <a:ext uri="{FF2B5EF4-FFF2-40B4-BE49-F238E27FC236}">
                <a16:creationId xmlns:a16="http://schemas.microsoft.com/office/drawing/2014/main" id="{6685FDE0-9CD2-8C83-6752-36FABE44D9B1}"/>
              </a:ext>
            </a:extLst>
          </p:cNvPr>
          <p:cNvSpPr>
            <a:spLocks noGrp="1"/>
          </p:cNvSpPr>
          <p:nvPr>
            <p:ph idx="1"/>
          </p:nvPr>
        </p:nvSpPr>
        <p:spPr>
          <a:xfrm>
            <a:off x="1285240" y="2969469"/>
            <a:ext cx="8074815" cy="2800395"/>
          </a:xfrm>
        </p:spPr>
        <p:txBody>
          <a:bodyPr anchor="t">
            <a:normAutofit/>
          </a:bodyPr>
          <a:lstStyle/>
          <a:p>
            <a:r>
              <a:rPr lang="el-GR" sz="2200"/>
              <a:t>Το πρόγραμμα αναπτύχθηκε σε python3.10.5. Η βάση γνώσης στην python αντικατοπτρίζεται σε μια βάση δεδομένων. Για αυτό, έγινε χρήση της SQlite. Έτσι, εκτελούμε τις παρακάτω εντολές στο query tool για να δημιουργηθεί ο πίνακας στην βάση και οι στήλες του. </a:t>
            </a:r>
          </a:p>
          <a:p>
            <a:pPr marL="0" indent="0">
              <a:buNone/>
            </a:pPr>
            <a:endParaRPr lang="el-GR" sz="2200"/>
          </a:p>
          <a:p>
            <a:r>
              <a:rPr lang="el-GR" sz="2200"/>
              <a:t>Το πρόγραμμα αποτελείται από μια κλάση. Στην συνέχεια, θα προβληθεί το διάγραμμα κλάσεων.</a:t>
            </a:r>
            <a:endParaRPr lang="en-US" sz="2200"/>
          </a:p>
        </p:txBody>
      </p:sp>
    </p:spTree>
    <p:extLst>
      <p:ext uri="{BB962C8B-B14F-4D97-AF65-F5344CB8AC3E}">
        <p14:creationId xmlns:p14="http://schemas.microsoft.com/office/powerpoint/2010/main" val="375199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1">
            <a:extLst>
              <a:ext uri="{FF2B5EF4-FFF2-40B4-BE49-F238E27FC236}">
                <a16:creationId xmlns:a16="http://schemas.microsoft.com/office/drawing/2014/main" id="{758D1D66-060A-A91D-1FD8-6711EF81DCFC}"/>
              </a:ext>
            </a:extLst>
          </p:cNvPr>
          <p:cNvSpPr txBox="1">
            <a:spLocks/>
          </p:cNvSpPr>
          <p:nvPr/>
        </p:nvSpPr>
        <p:spPr>
          <a:xfrm>
            <a:off x="1285241" y="1008993"/>
            <a:ext cx="9231410" cy="3542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endParaRPr lang="en-US" sz="5500" kern="1200" dirty="0">
              <a:solidFill>
                <a:schemeClr val="tx1"/>
              </a:solidFill>
              <a:latin typeface="+mj-lt"/>
              <a:ea typeface="+mj-ea"/>
              <a:cs typeface="+mj-cs"/>
            </a:endParaRPr>
          </a:p>
          <a:p>
            <a:pPr>
              <a:spcAft>
                <a:spcPts val="600"/>
              </a:spcAft>
            </a:pPr>
            <a:r>
              <a:rPr lang="en-US" sz="5500" kern="1200">
                <a:solidFill>
                  <a:schemeClr val="tx1"/>
                </a:solidFill>
                <a:latin typeface="+mj-lt"/>
                <a:ea typeface="+mj-ea"/>
                <a:cs typeface="+mj-cs"/>
              </a:rPr>
              <a:t>Θέμ</a:t>
            </a:r>
            <a:r>
              <a:rPr lang="en-US" sz="5500" kern="1200" dirty="0">
                <a:solidFill>
                  <a:schemeClr val="tx1"/>
                </a:solidFill>
                <a:latin typeface="+mj-lt"/>
                <a:ea typeface="+mj-ea"/>
                <a:cs typeface="+mj-cs"/>
              </a:rPr>
              <a:t>α </a:t>
            </a:r>
            <a:r>
              <a:rPr lang="en-US" sz="5500" kern="1200">
                <a:solidFill>
                  <a:schemeClr val="tx1"/>
                </a:solidFill>
                <a:latin typeface="+mj-lt"/>
                <a:ea typeface="+mj-ea"/>
                <a:cs typeface="+mj-cs"/>
              </a:rPr>
              <a:t>1</a:t>
            </a:r>
            <a:endParaRPr lang="en-US" sz="5500" kern="1200" dirty="0">
              <a:solidFill>
                <a:schemeClr val="tx1"/>
              </a:solidFill>
              <a:latin typeface="+mj-lt"/>
              <a:ea typeface="+mj-ea"/>
              <a:cs typeface="+mj-cs"/>
            </a:endParaRPr>
          </a:p>
        </p:txBody>
      </p:sp>
    </p:spTree>
    <p:extLst>
      <p:ext uri="{BB962C8B-B14F-4D97-AF65-F5344CB8AC3E}">
        <p14:creationId xmlns:p14="http://schemas.microsoft.com/office/powerpoint/2010/main" val="3629075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Εικόνα 2">
            <a:extLst>
              <a:ext uri="{FF2B5EF4-FFF2-40B4-BE49-F238E27FC236}">
                <a16:creationId xmlns:a16="http://schemas.microsoft.com/office/drawing/2014/main" id="{CEB2F912-9217-1EC1-9482-710C6557D4BA}"/>
              </a:ext>
            </a:extLst>
          </p:cNvPr>
          <p:cNvPicPr>
            <a:picLocks noChangeAspect="1"/>
          </p:cNvPicPr>
          <p:nvPr/>
        </p:nvPicPr>
        <p:blipFill rotWithShape="1">
          <a:blip r:embed="rId2"/>
          <a:srcRect l="656" r="50290" b="-1"/>
          <a:stretch/>
        </p:blipFill>
        <p:spPr>
          <a:xfrm>
            <a:off x="535110" y="627954"/>
            <a:ext cx="4235516" cy="5353373"/>
          </a:xfrm>
          <a:prstGeom prst="rect">
            <a:avLst/>
          </a:prstGeom>
        </p:spPr>
      </p:pic>
      <p:sp>
        <p:nvSpPr>
          <p:cNvPr id="5" name="TextBox 4">
            <a:extLst>
              <a:ext uri="{FF2B5EF4-FFF2-40B4-BE49-F238E27FC236}">
                <a16:creationId xmlns:a16="http://schemas.microsoft.com/office/drawing/2014/main" id="{B3AC9C73-4CC8-B423-4EC6-CED69341F7FD}"/>
              </a:ext>
            </a:extLst>
          </p:cNvPr>
          <p:cNvSpPr txBox="1"/>
          <p:nvPr/>
        </p:nvSpPr>
        <p:spPr>
          <a:xfrm>
            <a:off x="5766262" y="2620641"/>
            <a:ext cx="5837750" cy="302370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Τα queries για την δημιουργία του πίνακα και των στηλών του</a:t>
            </a:r>
          </a:p>
        </p:txBody>
      </p:sp>
    </p:spTree>
    <p:extLst>
      <p:ext uri="{BB962C8B-B14F-4D97-AF65-F5344CB8AC3E}">
        <p14:creationId xmlns:p14="http://schemas.microsoft.com/office/powerpoint/2010/main" val="137180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0B1ABD-5BB9-0F10-476A-FF4530BFAB35}"/>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en-US" sz="4800" kern="1200">
                <a:solidFill>
                  <a:schemeClr val="tx1"/>
                </a:solidFill>
                <a:latin typeface="+mj-lt"/>
                <a:ea typeface="+mj-ea"/>
                <a:cs typeface="+mj-cs"/>
              </a:rPr>
              <a:t>Lexical Analyzer Class Diagram</a:t>
            </a:r>
          </a:p>
        </p:txBody>
      </p:sp>
      <p:sp>
        <p:nvSpPr>
          <p:cNvPr id="16" name="Rectangle 15">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Θέση περιεχομένου 6">
            <a:extLst>
              <a:ext uri="{FF2B5EF4-FFF2-40B4-BE49-F238E27FC236}">
                <a16:creationId xmlns:a16="http://schemas.microsoft.com/office/drawing/2014/main" id="{578A5497-82AC-CC55-CE97-76F070BC5D3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562785"/>
            <a:ext cx="4235516" cy="3483711"/>
          </a:xfrm>
          <a:prstGeom prst="rect">
            <a:avLst/>
          </a:prstGeom>
        </p:spPr>
      </p:pic>
      <p:sp>
        <p:nvSpPr>
          <p:cNvPr id="4" name="Θέση κειμένου 3">
            <a:extLst>
              <a:ext uri="{FF2B5EF4-FFF2-40B4-BE49-F238E27FC236}">
                <a16:creationId xmlns:a16="http://schemas.microsoft.com/office/drawing/2014/main" id="{20BCA54F-B8A9-EEAA-5064-FF13570FC440}"/>
              </a:ext>
            </a:extLst>
          </p:cNvPr>
          <p:cNvSpPr>
            <a:spLocks noGrp="1"/>
          </p:cNvSpPr>
          <p:nvPr>
            <p:ph type="body" sz="half" idx="2"/>
          </p:nvPr>
        </p:nvSpPr>
        <p:spPr>
          <a:xfrm>
            <a:off x="5766262" y="2620641"/>
            <a:ext cx="5837750" cy="3023702"/>
          </a:xfrm>
        </p:spPr>
        <p:txBody>
          <a:bodyPr vert="horz" lIns="91440" tIns="45720" rIns="91440" bIns="45720" rtlCol="0" anchor="ctr">
            <a:normAutofit/>
          </a:bodyPr>
          <a:lstStyle/>
          <a:p>
            <a:pPr indent="-228600">
              <a:buFont typeface="Arial" panose="020B0604020202020204" pitchFamily="34" charset="0"/>
              <a:buChar char="•"/>
            </a:pPr>
            <a:r>
              <a:rPr lang="en-US" sz="1700" dirty="0"/>
              <a:t>Η </a:t>
            </a:r>
            <a:r>
              <a:rPr lang="en-US" sz="1700" dirty="0" err="1"/>
              <a:t>κλάση</a:t>
            </a:r>
            <a:r>
              <a:rPr lang="en-US" sz="1700" dirty="0"/>
              <a:t> </a:t>
            </a:r>
            <a:r>
              <a:rPr lang="en-US" sz="1700" dirty="0" err="1"/>
              <a:t>DbCreation</a:t>
            </a:r>
            <a:r>
              <a:rPr lang="en-US" sz="1700" dirty="0"/>
              <a:t> π</a:t>
            </a:r>
            <a:r>
              <a:rPr lang="en-US" sz="1700" dirty="0" err="1"/>
              <a:t>ερίεχει</a:t>
            </a:r>
            <a:r>
              <a:rPr lang="en-US" sz="1700" dirty="0"/>
              <a:t> </a:t>
            </a:r>
            <a:r>
              <a:rPr lang="en-US" sz="1700" dirty="0" err="1"/>
              <a:t>την</a:t>
            </a:r>
            <a:r>
              <a:rPr lang="en-US" sz="1700" dirty="0"/>
              <a:t> </a:t>
            </a:r>
            <a:r>
              <a:rPr lang="en-US" sz="1700" dirty="0" err="1"/>
              <a:t>μέθοδο</a:t>
            </a:r>
            <a:r>
              <a:rPr lang="en-US" sz="1700" dirty="0"/>
              <a:t>: </a:t>
            </a:r>
          </a:p>
          <a:p>
            <a:pPr indent="-228600">
              <a:buFont typeface="Arial" panose="020B0604020202020204" pitchFamily="34" charset="0"/>
              <a:buChar char="•"/>
            </a:pPr>
            <a:r>
              <a:rPr lang="en-US" sz="1700" dirty="0" err="1"/>
              <a:t>executeSqlScript</a:t>
            </a:r>
            <a:r>
              <a:rPr lang="en-US" sz="1700" dirty="0"/>
              <a:t>(script):void </a:t>
            </a:r>
          </a:p>
          <a:p>
            <a:pPr indent="-228600">
              <a:buFont typeface="Arial" panose="020B0604020202020204" pitchFamily="34" charset="0"/>
              <a:buChar char="•"/>
            </a:pPr>
            <a:r>
              <a:rPr lang="en-US" sz="1700" dirty="0"/>
              <a:t>Η </a:t>
            </a:r>
            <a:r>
              <a:rPr lang="en-US" sz="1700" dirty="0" err="1"/>
              <a:t>μέθοδος</a:t>
            </a:r>
            <a:r>
              <a:rPr lang="en-US" sz="1700" dirty="0"/>
              <a:t> α</a:t>
            </a:r>
            <a:r>
              <a:rPr lang="en-US" sz="1700" dirty="0" err="1"/>
              <a:t>υτή</a:t>
            </a:r>
            <a:r>
              <a:rPr lang="en-US" sz="1700" dirty="0"/>
              <a:t> </a:t>
            </a:r>
            <a:r>
              <a:rPr lang="en-US" sz="1700" dirty="0" err="1"/>
              <a:t>εκτελεί</a:t>
            </a:r>
            <a:r>
              <a:rPr lang="en-US" sz="1700" dirty="0"/>
              <a:t> </a:t>
            </a:r>
            <a:r>
              <a:rPr lang="en-US" sz="1700" dirty="0" err="1"/>
              <a:t>το</a:t>
            </a:r>
            <a:r>
              <a:rPr lang="en-US" sz="1700" dirty="0"/>
              <a:t> SQL α</a:t>
            </a:r>
            <a:r>
              <a:rPr lang="en-US" sz="1700" dirty="0" err="1"/>
              <a:t>ρχείο</a:t>
            </a:r>
            <a:r>
              <a:rPr lang="en-US" sz="1700" dirty="0"/>
              <a:t> </a:t>
            </a:r>
            <a:r>
              <a:rPr lang="en-US" sz="1700" dirty="0" err="1"/>
              <a:t>με</a:t>
            </a:r>
            <a:r>
              <a:rPr lang="en-US" sz="1700" dirty="0"/>
              <a:t> </a:t>
            </a:r>
            <a:r>
              <a:rPr lang="en-US" sz="1700" dirty="0" err="1"/>
              <a:t>τις</a:t>
            </a:r>
            <a:r>
              <a:rPr lang="en-US" sz="1700" dirty="0"/>
              <a:t> </a:t>
            </a:r>
            <a:r>
              <a:rPr lang="en-US" sz="1700" dirty="0" err="1"/>
              <a:t>sql</a:t>
            </a:r>
            <a:r>
              <a:rPr lang="en-US" sz="1700" dirty="0"/>
              <a:t> </a:t>
            </a:r>
            <a:r>
              <a:rPr lang="en-US" sz="1700" dirty="0" err="1"/>
              <a:t>εντολές</a:t>
            </a:r>
            <a:r>
              <a:rPr lang="en-US" sz="1700" dirty="0"/>
              <a:t> </a:t>
            </a:r>
            <a:r>
              <a:rPr lang="en-US" sz="1700" dirty="0" err="1"/>
              <a:t>γι</a:t>
            </a:r>
            <a:r>
              <a:rPr lang="en-US" sz="1700" dirty="0"/>
              <a:t>α την αρχικοποίηση του πίνακα knowledge στην βάση δεδομένων. </a:t>
            </a:r>
          </a:p>
          <a:p>
            <a:pPr indent="-228600">
              <a:buFont typeface="Arial" panose="020B0604020202020204" pitchFamily="34" charset="0"/>
              <a:buChar char="•"/>
            </a:pPr>
            <a:r>
              <a:rPr lang="en-US" sz="1700" dirty="0" err="1"/>
              <a:t>Μετά</a:t>
            </a:r>
            <a:r>
              <a:rPr lang="en-US" sz="1700" dirty="0"/>
              <a:t>, </a:t>
            </a:r>
            <a:r>
              <a:rPr lang="en-US" sz="1700" dirty="0" err="1"/>
              <a:t>το</a:t>
            </a:r>
            <a:r>
              <a:rPr lang="en-US" sz="1700" dirty="0"/>
              <a:t> π</a:t>
            </a:r>
            <a:r>
              <a:rPr lang="en-US" sz="1700" dirty="0" err="1"/>
              <a:t>ρόγρ</a:t>
            </a:r>
            <a:r>
              <a:rPr lang="en-US" sz="1700" dirty="0"/>
              <a:t>αμμα χρησιμοποιεί τα δεδομένα στην βάση τα οποία επεξεργάζεται κάθε φορά μετά την ερώτηση του χρήστη σε αυτό. </a:t>
            </a:r>
          </a:p>
          <a:p>
            <a:pPr indent="-228600">
              <a:buFont typeface="Arial" panose="020B0604020202020204" pitchFamily="34" charset="0"/>
              <a:buChar char="•"/>
            </a:pPr>
            <a:r>
              <a:rPr lang="en-US" sz="1700" dirty="0" err="1"/>
              <a:t>Στο</a:t>
            </a:r>
            <a:r>
              <a:rPr lang="en-US" sz="1700" dirty="0"/>
              <a:t> </a:t>
            </a:r>
            <a:r>
              <a:rPr lang="en-US" sz="1700" dirty="0" err="1"/>
              <a:t>τέλος</a:t>
            </a:r>
            <a:r>
              <a:rPr lang="en-US" sz="1700" dirty="0"/>
              <a:t>, </a:t>
            </a:r>
            <a:r>
              <a:rPr lang="en-US" sz="1700" dirty="0" err="1"/>
              <a:t>του</a:t>
            </a:r>
            <a:r>
              <a:rPr lang="en-US" sz="1700" dirty="0"/>
              <a:t> επ</a:t>
            </a:r>
            <a:r>
              <a:rPr lang="en-US" sz="1700" dirty="0" err="1"/>
              <a:t>ιστρέφει</a:t>
            </a:r>
            <a:r>
              <a:rPr lang="en-US" sz="1700" dirty="0"/>
              <a:t> </a:t>
            </a:r>
            <a:r>
              <a:rPr lang="en-US" sz="1700" dirty="0" err="1"/>
              <a:t>την</a:t>
            </a:r>
            <a:r>
              <a:rPr lang="en-US" sz="1700" dirty="0"/>
              <a:t> απ</a:t>
            </a:r>
            <a:r>
              <a:rPr lang="en-US" sz="1700" dirty="0" err="1"/>
              <a:t>άντηση</a:t>
            </a:r>
            <a:r>
              <a:rPr lang="en-US" sz="1700" dirty="0"/>
              <a:t> </a:t>
            </a:r>
            <a:r>
              <a:rPr lang="en-US" sz="1700" dirty="0" err="1"/>
              <a:t>σε</a:t>
            </a:r>
            <a:r>
              <a:rPr lang="en-US" sz="1700" dirty="0"/>
              <a:t> </a:t>
            </a:r>
            <a:r>
              <a:rPr lang="en-US" sz="1700" dirty="0" err="1"/>
              <a:t>φυσική</a:t>
            </a:r>
            <a:r>
              <a:rPr lang="en-US" sz="1700" dirty="0"/>
              <a:t> </a:t>
            </a:r>
            <a:r>
              <a:rPr lang="en-US" sz="1700" dirty="0" err="1"/>
              <a:t>γλώσσ</a:t>
            </a:r>
            <a:r>
              <a:rPr lang="en-US" sz="1700" dirty="0"/>
              <a:t>α.</a:t>
            </a:r>
          </a:p>
        </p:txBody>
      </p:sp>
    </p:spTree>
    <p:extLst>
      <p:ext uri="{BB962C8B-B14F-4D97-AF65-F5344CB8AC3E}">
        <p14:creationId xmlns:p14="http://schemas.microsoft.com/office/powerpoint/2010/main" val="1508181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Θέση περιεχομένου 8">
            <a:extLst>
              <a:ext uri="{FF2B5EF4-FFF2-40B4-BE49-F238E27FC236}">
                <a16:creationId xmlns:a16="http://schemas.microsoft.com/office/drawing/2014/main" id="{68A89943-E03B-D3DA-A10F-631042E6CCAB}"/>
              </a:ext>
            </a:extLst>
          </p:cNvPr>
          <p:cNvPicPr>
            <a:picLocks noGrp="1" noChangeAspect="1"/>
          </p:cNvPicPr>
          <p:nvPr>
            <p:ph idx="1"/>
          </p:nvPr>
        </p:nvPicPr>
        <p:blipFill>
          <a:blip r:embed="rId2"/>
          <a:stretch>
            <a:fillRect/>
          </a:stretch>
        </p:blipFill>
        <p:spPr>
          <a:xfrm>
            <a:off x="621676" y="1151509"/>
            <a:ext cx="3874124" cy="1588390"/>
          </a:xfrm>
          <a:prstGeom prst="rect">
            <a:avLst/>
          </a:prstGeom>
        </p:spPr>
      </p:pic>
      <p:pic>
        <p:nvPicPr>
          <p:cNvPr id="13" name="Εικόνα 12">
            <a:extLst>
              <a:ext uri="{FF2B5EF4-FFF2-40B4-BE49-F238E27FC236}">
                <a16:creationId xmlns:a16="http://schemas.microsoft.com/office/drawing/2014/main" id="{D3C01179-A3B1-A993-8082-83742DC12D64}"/>
              </a:ext>
            </a:extLst>
          </p:cNvPr>
          <p:cNvPicPr>
            <a:picLocks noChangeAspect="1"/>
          </p:cNvPicPr>
          <p:nvPr/>
        </p:nvPicPr>
        <p:blipFill>
          <a:blip r:embed="rId3"/>
          <a:stretch>
            <a:fillRect/>
          </a:stretch>
        </p:blipFill>
        <p:spPr>
          <a:xfrm>
            <a:off x="563994" y="3891408"/>
            <a:ext cx="3931806" cy="2005220"/>
          </a:xfrm>
          <a:prstGeom prst="rect">
            <a:avLst/>
          </a:prstGeom>
        </p:spPr>
      </p:pic>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7182560-A6D0-C324-CF73-DAA17CB5E8BE}"/>
              </a:ext>
            </a:extLst>
          </p:cNvPr>
          <p:cNvSpPr>
            <a:spLocks noGrp="1"/>
          </p:cNvSpPr>
          <p:nvPr>
            <p:ph type="title"/>
          </p:nvPr>
        </p:nvSpPr>
        <p:spPr>
          <a:xfrm>
            <a:off x="5465659" y="1188637"/>
            <a:ext cx="5642312" cy="1597228"/>
          </a:xfrm>
        </p:spPr>
        <p:txBody>
          <a:bodyPr vert="horz" lIns="91440" tIns="45720" rIns="91440" bIns="45720" rtlCol="0" anchor="ctr">
            <a:normAutofit/>
          </a:bodyPr>
          <a:lstStyle/>
          <a:p>
            <a:r>
              <a:rPr lang="en-US" sz="5400"/>
              <a:t>Εκτέλεση προγράμματος</a:t>
            </a:r>
          </a:p>
        </p:txBody>
      </p:sp>
      <p:sp>
        <p:nvSpPr>
          <p:cNvPr id="4" name="Θέση κειμένου 3">
            <a:extLst>
              <a:ext uri="{FF2B5EF4-FFF2-40B4-BE49-F238E27FC236}">
                <a16:creationId xmlns:a16="http://schemas.microsoft.com/office/drawing/2014/main" id="{0DE9B072-1C65-8E01-16FA-4E36E0933B5F}"/>
              </a:ext>
            </a:extLst>
          </p:cNvPr>
          <p:cNvSpPr>
            <a:spLocks noGrp="1"/>
          </p:cNvSpPr>
          <p:nvPr>
            <p:ph type="body" sz="half" idx="2"/>
          </p:nvPr>
        </p:nvSpPr>
        <p:spPr>
          <a:xfrm>
            <a:off x="5465660" y="2998278"/>
            <a:ext cx="4505654" cy="2728198"/>
          </a:xfrm>
        </p:spPr>
        <p:txBody>
          <a:bodyPr vert="horz" lIns="91440" tIns="45720" rIns="91440" bIns="45720" rtlCol="0" anchor="t">
            <a:normAutofit/>
          </a:bodyPr>
          <a:lstStyle/>
          <a:p>
            <a:pPr indent="-228600">
              <a:buFont typeface="Arial" panose="020B0604020202020204" pitchFamily="34" charset="0"/>
              <a:buChar char="•"/>
            </a:pPr>
            <a:r>
              <a:rPr lang="en-US" sz="2200"/>
              <a:t>Αρχικά, ο χρήστης πραγματοποιεί μια ερώτηση στο πρόγραμμα.</a:t>
            </a:r>
          </a:p>
          <a:p>
            <a:pPr indent="-228600">
              <a:buFont typeface="Arial" panose="020B0604020202020204" pitchFamily="34" charset="0"/>
              <a:buChar char="•"/>
            </a:pPr>
            <a:r>
              <a:rPr lang="en-US" sz="2200"/>
              <a:t>Στην συνέχεια, το πρόγραμμα ψάχνει στην βάση γνώσης εάν υπάρχει απάντηση.</a:t>
            </a:r>
          </a:p>
          <a:p>
            <a:pPr indent="-228600">
              <a:buFont typeface="Arial" panose="020B0604020202020204" pitchFamily="34" charset="0"/>
              <a:buChar char="•"/>
            </a:pPr>
            <a:r>
              <a:rPr lang="en-US" sz="2200"/>
              <a:t>Στην περίπτωση που υπάρχει, του επιστρέφει το αποτέλεσμα.</a:t>
            </a:r>
          </a:p>
        </p:txBody>
      </p:sp>
    </p:spTree>
    <p:extLst>
      <p:ext uri="{BB962C8B-B14F-4D97-AF65-F5344CB8AC3E}">
        <p14:creationId xmlns:p14="http://schemas.microsoft.com/office/powerpoint/2010/main" val="23108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B5D0A6C-E59C-933C-7DA8-09C57786AF3D}"/>
              </a:ext>
            </a:extLst>
          </p:cNvPr>
          <p:cNvSpPr>
            <a:spLocks noGrp="1"/>
          </p:cNvSpPr>
          <p:nvPr>
            <p:ph type="title"/>
          </p:nvPr>
        </p:nvSpPr>
        <p:spPr>
          <a:xfrm>
            <a:off x="1006900" y="1188637"/>
            <a:ext cx="3141430" cy="4480726"/>
          </a:xfrm>
        </p:spPr>
        <p:txBody>
          <a:bodyPr>
            <a:normAutofit/>
          </a:bodyPr>
          <a:lstStyle/>
          <a:p>
            <a:pPr algn="r"/>
            <a:r>
              <a:rPr lang="el-GR" sz="5600"/>
              <a:t>Εισαγωγή</a:t>
            </a:r>
            <a:endParaRPr lang="en-US" sz="56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C6EFEB3C-49F7-7223-CBDC-826016253899}"/>
              </a:ext>
            </a:extLst>
          </p:cNvPr>
          <p:cNvSpPr>
            <a:spLocks noGrp="1"/>
          </p:cNvSpPr>
          <p:nvPr>
            <p:ph idx="1"/>
          </p:nvPr>
        </p:nvSpPr>
        <p:spPr>
          <a:xfrm>
            <a:off x="5138928" y="1338729"/>
            <a:ext cx="4795584" cy="4180542"/>
          </a:xfrm>
        </p:spPr>
        <p:txBody>
          <a:bodyPr anchor="ctr">
            <a:normAutofit/>
          </a:bodyPr>
          <a:lstStyle/>
          <a:p>
            <a:r>
              <a:rPr lang="el-GR" sz="2200"/>
              <a:t>H λεκτική ανάλυση (lexical analysis) είναι η διαδικασία που μετατρέπει μια ακολουθία από χαρακτήρες σε μια ακολουθία από λεκτικές μονάδες (tokens). Ένα πρόγραμμα ή συνάρτηση που κάνει λεκτική ανάλυση ονομάζεται λεκτικός αναλυτής (lexical analyzer, lexer ή scanner). </a:t>
            </a:r>
          </a:p>
          <a:p>
            <a:r>
              <a:rPr lang="el-GR" sz="2200" b="0" i="0">
                <a:effectLst/>
              </a:rPr>
              <a:t>Δημιουργία λεκτικού αναλυτή που με είσοδο μια μικρή ιστορία επιστρέφει τις επιμέρους προτάσεις της ιστορίας αυτής.</a:t>
            </a:r>
            <a:endParaRPr lang="en-US" sz="2200"/>
          </a:p>
        </p:txBody>
      </p:sp>
    </p:spTree>
    <p:extLst>
      <p:ext uri="{BB962C8B-B14F-4D97-AF65-F5344CB8AC3E}">
        <p14:creationId xmlns:p14="http://schemas.microsoft.com/office/powerpoint/2010/main" val="23012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D8ECF0A-52EA-2720-384D-B1D18FD9C814}"/>
              </a:ext>
            </a:extLst>
          </p:cNvPr>
          <p:cNvSpPr>
            <a:spLocks noGrp="1"/>
          </p:cNvSpPr>
          <p:nvPr>
            <p:ph type="title"/>
          </p:nvPr>
        </p:nvSpPr>
        <p:spPr>
          <a:xfrm>
            <a:off x="8026203" y="1443390"/>
            <a:ext cx="3268216" cy="3405880"/>
          </a:xfrm>
        </p:spPr>
        <p:txBody>
          <a:bodyPr>
            <a:normAutofit/>
          </a:bodyPr>
          <a:lstStyle/>
          <a:p>
            <a:r>
              <a:rPr lang="el-GR" sz="3800"/>
              <a:t>Περιγραφή Προγράμματος</a:t>
            </a:r>
            <a:endParaRPr lang="en-US" sz="3800"/>
          </a:p>
        </p:txBody>
      </p:sp>
      <p:sp>
        <p:nvSpPr>
          <p:cNvPr id="3" name="Θέση περιεχομένου 2">
            <a:extLst>
              <a:ext uri="{FF2B5EF4-FFF2-40B4-BE49-F238E27FC236}">
                <a16:creationId xmlns:a16="http://schemas.microsoft.com/office/drawing/2014/main" id="{6685FDE0-9CD2-8C83-6752-36FABE44D9B1}"/>
              </a:ext>
            </a:extLst>
          </p:cNvPr>
          <p:cNvSpPr>
            <a:spLocks noGrp="1"/>
          </p:cNvSpPr>
          <p:nvPr>
            <p:ph idx="1"/>
          </p:nvPr>
        </p:nvSpPr>
        <p:spPr>
          <a:xfrm>
            <a:off x="1289304" y="1266614"/>
            <a:ext cx="5769224" cy="3759434"/>
          </a:xfrm>
        </p:spPr>
        <p:txBody>
          <a:bodyPr anchor="ctr">
            <a:normAutofit/>
          </a:bodyPr>
          <a:lstStyle/>
          <a:p>
            <a:r>
              <a:rPr lang="el-GR" sz="2200"/>
              <a:t>Το πρόγραμμα αναπτύχθηκε σε python3.10.5. Ακόμα, έγινε χρήση της βιβλιοθήκης NLTK (Natural Language Toolkit). Το Εργαλείο Φυσικής Γλώσσας, ή πιο συχνά NLTK, είναι μια σειρά από βιβλιοθήκες και προγράμματα για συμβολική και στατιστική επεξεργασία φυσικής γλώσσας για τα Αγγλικά. </a:t>
            </a:r>
          </a:p>
          <a:p>
            <a:r>
              <a:rPr lang="el-GR" sz="2200"/>
              <a:t>Το πρόγραμμα αποτελείται από δύο κλάσεις όπως φαίνεται από το παρακάτω σχεδιάγραμμα στην επόμενη διαφάνεια.</a:t>
            </a:r>
            <a:endParaRPr lang="en-US" sz="2200"/>
          </a:p>
        </p:txBody>
      </p:sp>
    </p:spTree>
    <p:extLst>
      <p:ext uri="{BB962C8B-B14F-4D97-AF65-F5344CB8AC3E}">
        <p14:creationId xmlns:p14="http://schemas.microsoft.com/office/powerpoint/2010/main" val="252778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0B1ABD-5BB9-0F10-476A-FF4530BFAB35}"/>
              </a:ext>
            </a:extLst>
          </p:cNvPr>
          <p:cNvSpPr>
            <a:spLocks noGrp="1"/>
          </p:cNvSpPr>
          <p:nvPr>
            <p:ph type="title"/>
          </p:nvPr>
        </p:nvSpPr>
        <p:spPr>
          <a:xfrm>
            <a:off x="5255260" y="1188637"/>
            <a:ext cx="5852711" cy="1597228"/>
          </a:xfrm>
        </p:spPr>
        <p:txBody>
          <a:bodyPr vert="horz" lIns="91440" tIns="45720" rIns="91440" bIns="45720" rtlCol="0" anchor="ctr">
            <a:normAutofit/>
          </a:bodyPr>
          <a:lstStyle/>
          <a:p>
            <a:r>
              <a:rPr lang="en-US" sz="5100" kern="1200">
                <a:solidFill>
                  <a:schemeClr val="tx1"/>
                </a:solidFill>
                <a:latin typeface="+mj-lt"/>
                <a:ea typeface="+mj-ea"/>
                <a:cs typeface="+mj-cs"/>
              </a:rPr>
              <a:t>Lexical Analyzer Class Diagram</a:t>
            </a:r>
          </a:p>
        </p:txBody>
      </p:sp>
      <p:pic>
        <p:nvPicPr>
          <p:cNvPr id="6" name="Θέση περιεχομένου 5">
            <a:extLst>
              <a:ext uri="{FF2B5EF4-FFF2-40B4-BE49-F238E27FC236}">
                <a16:creationId xmlns:a16="http://schemas.microsoft.com/office/drawing/2014/main" id="{14264945-3E6F-70A7-1AEC-221F38B2612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2142337"/>
            <a:ext cx="3533985" cy="2650488"/>
          </a:xfrm>
          <a:prstGeom prst="rect">
            <a:avLst/>
          </a:prstGeom>
        </p:spPr>
      </p:pic>
      <p:sp>
        <p:nvSpPr>
          <p:cNvPr id="4" name="Θέση κειμένου 3">
            <a:extLst>
              <a:ext uri="{FF2B5EF4-FFF2-40B4-BE49-F238E27FC236}">
                <a16:creationId xmlns:a16="http://schemas.microsoft.com/office/drawing/2014/main" id="{20BCA54F-B8A9-EEAA-5064-FF13570FC440}"/>
              </a:ext>
            </a:extLst>
          </p:cNvPr>
          <p:cNvSpPr>
            <a:spLocks noGrp="1"/>
          </p:cNvSpPr>
          <p:nvPr>
            <p:ph type="body" sz="half" idx="2"/>
          </p:nvPr>
        </p:nvSpPr>
        <p:spPr>
          <a:xfrm>
            <a:off x="5255260" y="2998278"/>
            <a:ext cx="4428236" cy="2728198"/>
          </a:xfrm>
        </p:spPr>
        <p:txBody>
          <a:bodyPr vert="horz" lIns="91440" tIns="45720" rIns="91440" bIns="45720" rtlCol="0" anchor="t">
            <a:normAutofit/>
          </a:bodyPr>
          <a:lstStyle/>
          <a:p>
            <a:pPr indent="-228600">
              <a:buFont typeface="Arial" panose="020B0604020202020204" pitchFamily="34" charset="0"/>
              <a:buChar char="•"/>
            </a:pPr>
            <a:r>
              <a:rPr lang="en-US" sz="2000" dirty="0"/>
              <a:t>Η </a:t>
            </a:r>
            <a:r>
              <a:rPr lang="en-US" sz="2000" dirty="0" err="1"/>
              <a:t>κλάση</a:t>
            </a:r>
            <a:r>
              <a:rPr lang="en-US" sz="2000" dirty="0"/>
              <a:t> </a:t>
            </a:r>
            <a:r>
              <a:rPr lang="en-US" sz="2000" dirty="0" err="1"/>
              <a:t>FileOperations</a:t>
            </a:r>
            <a:r>
              <a:rPr lang="en-US" sz="2000" dirty="0"/>
              <a:t>, π</a:t>
            </a:r>
            <a:r>
              <a:rPr lang="en-US" sz="2000" dirty="0" err="1"/>
              <a:t>εριέχει</a:t>
            </a:r>
            <a:r>
              <a:rPr lang="en-US" sz="2000" dirty="0"/>
              <a:t> </a:t>
            </a:r>
            <a:r>
              <a:rPr lang="en-US" sz="2000" dirty="0" err="1"/>
              <a:t>τις</a:t>
            </a:r>
            <a:r>
              <a:rPr lang="en-US" sz="2000" dirty="0"/>
              <a:t> </a:t>
            </a:r>
            <a:r>
              <a:rPr lang="en-US" sz="2000" dirty="0" err="1"/>
              <a:t>μεθόδους</a:t>
            </a:r>
            <a:r>
              <a:rPr lang="en-US" sz="2000" dirty="0"/>
              <a:t> </a:t>
            </a:r>
            <a:r>
              <a:rPr lang="en-US" sz="2000" dirty="0" err="1"/>
              <a:t>γι</a:t>
            </a:r>
            <a:r>
              <a:rPr lang="en-US" sz="2000" dirty="0"/>
              <a:t>α το άνοιγμα και την αποθήκευση ενός αρχείου.</a:t>
            </a:r>
          </a:p>
          <a:p>
            <a:pPr indent="-228600">
              <a:buFont typeface="Arial" panose="020B0604020202020204" pitchFamily="34" charset="0"/>
              <a:buChar char="•"/>
            </a:pPr>
            <a:r>
              <a:rPr lang="en-US" sz="2000" dirty="0"/>
              <a:t>Η </a:t>
            </a:r>
            <a:r>
              <a:rPr lang="en-US" sz="2000" dirty="0" err="1"/>
              <a:t>κλάση</a:t>
            </a:r>
            <a:r>
              <a:rPr lang="en-US" sz="2000" dirty="0"/>
              <a:t> Tokenizer, η οπ</a:t>
            </a:r>
            <a:r>
              <a:rPr lang="en-US" sz="2000" dirty="0" err="1"/>
              <a:t>οί</a:t>
            </a:r>
            <a:r>
              <a:rPr lang="en-US" sz="2000" dirty="0"/>
              <a:t>α ενσωματώνει τις μεθόδους της βιβλιοθήκης NLTK, για τους σκοπούς της δημιουργίας μιας λίστας που περιέχει λέξεις και μιας λίστας που περιέχει προτάσεις.</a:t>
            </a:r>
          </a:p>
        </p:txBody>
      </p:sp>
    </p:spTree>
    <p:extLst>
      <p:ext uri="{BB962C8B-B14F-4D97-AF65-F5344CB8AC3E}">
        <p14:creationId xmlns:p14="http://schemas.microsoft.com/office/powerpoint/2010/main" val="173408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Εικόνα 7">
            <a:extLst>
              <a:ext uri="{FF2B5EF4-FFF2-40B4-BE49-F238E27FC236}">
                <a16:creationId xmlns:a16="http://schemas.microsoft.com/office/drawing/2014/main" id="{8191AB96-B87A-2FB4-E391-FA3726FD61D2}"/>
              </a:ext>
            </a:extLst>
          </p:cNvPr>
          <p:cNvPicPr>
            <a:picLocks noChangeAspect="1"/>
          </p:cNvPicPr>
          <p:nvPr/>
        </p:nvPicPr>
        <p:blipFill>
          <a:blip r:embed="rId2"/>
          <a:stretch>
            <a:fillRect/>
          </a:stretch>
        </p:blipFill>
        <p:spPr>
          <a:xfrm>
            <a:off x="621676" y="1091258"/>
            <a:ext cx="5298894" cy="1708892"/>
          </a:xfrm>
          <a:prstGeom prst="rect">
            <a:avLst/>
          </a:prstGeom>
        </p:spPr>
      </p:pic>
      <p:pic>
        <p:nvPicPr>
          <p:cNvPr id="6" name="Θέση περιεχομένου 5">
            <a:extLst>
              <a:ext uri="{FF2B5EF4-FFF2-40B4-BE49-F238E27FC236}">
                <a16:creationId xmlns:a16="http://schemas.microsoft.com/office/drawing/2014/main" id="{783CDE4C-7A65-EED3-08EF-B15024EDAE88}"/>
              </a:ext>
            </a:extLst>
          </p:cNvPr>
          <p:cNvPicPr>
            <a:picLocks noGrp="1" noChangeAspect="1"/>
          </p:cNvPicPr>
          <p:nvPr>
            <p:ph idx="1"/>
          </p:nvPr>
        </p:nvPicPr>
        <p:blipFill>
          <a:blip r:embed="rId3"/>
          <a:stretch>
            <a:fillRect/>
          </a:stretch>
        </p:blipFill>
        <p:spPr>
          <a:xfrm>
            <a:off x="621676" y="4358967"/>
            <a:ext cx="5298894" cy="1099520"/>
          </a:xfrm>
          <a:prstGeom prst="rect">
            <a:avLst/>
          </a:prstGeom>
        </p:spPr>
      </p:pic>
      <p:sp>
        <p:nvSpPr>
          <p:cNvPr id="15" name="Right Triangle 1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7182560-A6D0-C324-CF73-DAA17CB5E8BE}"/>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5000"/>
              <a:t>Εκτέλεση προγράμματος</a:t>
            </a:r>
          </a:p>
        </p:txBody>
      </p:sp>
      <p:sp>
        <p:nvSpPr>
          <p:cNvPr id="4" name="Θέση κειμένου 3">
            <a:extLst>
              <a:ext uri="{FF2B5EF4-FFF2-40B4-BE49-F238E27FC236}">
                <a16:creationId xmlns:a16="http://schemas.microsoft.com/office/drawing/2014/main" id="{0DE9B072-1C65-8E01-16FA-4E36E0933B5F}"/>
              </a:ext>
            </a:extLst>
          </p:cNvPr>
          <p:cNvSpPr>
            <a:spLocks noGrp="1"/>
          </p:cNvSpPr>
          <p:nvPr>
            <p:ph type="body" sz="half" idx="2"/>
          </p:nvPr>
        </p:nvSpPr>
        <p:spPr>
          <a:xfrm>
            <a:off x="6889832" y="2998278"/>
            <a:ext cx="3709743" cy="1959387"/>
          </a:xfrm>
        </p:spPr>
        <p:txBody>
          <a:bodyPr vert="horz" lIns="91440" tIns="45720" rIns="91440" bIns="45720" rtlCol="0" anchor="t">
            <a:normAutofit/>
          </a:bodyPr>
          <a:lstStyle/>
          <a:p>
            <a:pPr indent="-228600">
              <a:buFont typeface="Arial" panose="020B0604020202020204" pitchFamily="34" charset="0"/>
              <a:buChar char="•"/>
            </a:pPr>
            <a:r>
              <a:rPr lang="en-US" sz="1700" b="0" i="0">
                <a:effectLst/>
              </a:rPr>
              <a:t>Λεκτική ανάλυση δοθέντος κειμένου από αρχείο. Έξοδος: tokenized_text.txt</a:t>
            </a:r>
          </a:p>
          <a:p>
            <a:pPr indent="-228600">
              <a:buFont typeface="Arial" panose="020B0604020202020204" pitchFamily="34" charset="0"/>
              <a:buChar char="•"/>
            </a:pPr>
            <a:r>
              <a:rPr lang="en-US" sz="1700"/>
              <a:t>Κάτω δεξιά ακολουθεί μια εικόνα που αποτελεί ένα δείγμα του τελικού αρχείου που παράγεται σε σύγκριση με το αρχικό.</a:t>
            </a:r>
          </a:p>
        </p:txBody>
      </p:sp>
    </p:spTree>
    <p:extLst>
      <p:ext uri="{BB962C8B-B14F-4D97-AF65-F5344CB8AC3E}">
        <p14:creationId xmlns:p14="http://schemas.microsoft.com/office/powerpoint/2010/main" val="376073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1">
            <a:extLst>
              <a:ext uri="{FF2B5EF4-FFF2-40B4-BE49-F238E27FC236}">
                <a16:creationId xmlns:a16="http://schemas.microsoft.com/office/drawing/2014/main" id="{758D1D66-060A-A91D-1FD8-6711EF81DCFC}"/>
              </a:ext>
            </a:extLst>
          </p:cNvPr>
          <p:cNvSpPr txBox="1">
            <a:spLocks/>
          </p:cNvSpPr>
          <p:nvPr/>
        </p:nvSpPr>
        <p:spPr>
          <a:xfrm>
            <a:off x="1285241" y="1008993"/>
            <a:ext cx="9231410" cy="35420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5500" kern="1200">
              <a:solidFill>
                <a:schemeClr val="tx1"/>
              </a:solidFill>
              <a:latin typeface="+mj-lt"/>
              <a:ea typeface="+mj-ea"/>
              <a:cs typeface="+mj-cs"/>
            </a:endParaRPr>
          </a:p>
          <a:p>
            <a:pPr>
              <a:spcAft>
                <a:spcPts val="600"/>
              </a:spcAft>
            </a:pPr>
            <a:endParaRPr lang="en-US" sz="5500" kern="1200">
              <a:solidFill>
                <a:schemeClr val="tx1"/>
              </a:solidFill>
              <a:latin typeface="+mj-lt"/>
              <a:ea typeface="+mj-ea"/>
              <a:cs typeface="+mj-cs"/>
            </a:endParaRPr>
          </a:p>
          <a:p>
            <a:pPr>
              <a:spcAft>
                <a:spcPts val="600"/>
              </a:spcAft>
            </a:pPr>
            <a:endParaRPr lang="en-US" sz="5500" kern="1200">
              <a:solidFill>
                <a:schemeClr val="tx1"/>
              </a:solidFill>
              <a:latin typeface="+mj-lt"/>
              <a:ea typeface="+mj-ea"/>
              <a:cs typeface="+mj-cs"/>
            </a:endParaRPr>
          </a:p>
          <a:p>
            <a:pPr>
              <a:spcAft>
                <a:spcPts val="600"/>
              </a:spcAft>
            </a:pPr>
            <a:r>
              <a:rPr lang="en-US" sz="5500" kern="1200">
                <a:solidFill>
                  <a:schemeClr val="tx1"/>
                </a:solidFill>
                <a:latin typeface="+mj-lt"/>
                <a:ea typeface="+mj-ea"/>
                <a:cs typeface="+mj-cs"/>
              </a:rPr>
              <a:t>Θέμα 2</a:t>
            </a:r>
          </a:p>
        </p:txBody>
      </p:sp>
    </p:spTree>
    <p:extLst>
      <p:ext uri="{BB962C8B-B14F-4D97-AF65-F5344CB8AC3E}">
        <p14:creationId xmlns:p14="http://schemas.microsoft.com/office/powerpoint/2010/main" val="409647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B5D0A6C-E59C-933C-7DA8-09C57786AF3D}"/>
              </a:ext>
            </a:extLst>
          </p:cNvPr>
          <p:cNvSpPr>
            <a:spLocks noGrp="1"/>
          </p:cNvSpPr>
          <p:nvPr>
            <p:ph type="title"/>
          </p:nvPr>
        </p:nvSpPr>
        <p:spPr>
          <a:xfrm>
            <a:off x="1075767" y="1188637"/>
            <a:ext cx="2988234" cy="4480726"/>
          </a:xfrm>
        </p:spPr>
        <p:txBody>
          <a:bodyPr>
            <a:normAutofit/>
          </a:bodyPr>
          <a:lstStyle/>
          <a:p>
            <a:pPr algn="r"/>
            <a:r>
              <a:rPr lang="el-GR" sz="5600"/>
              <a:t>Εισαγωγή</a:t>
            </a:r>
            <a:endParaRPr lang="en-US" sz="5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C6EFEB3C-49F7-7223-CBDC-826016253899}"/>
              </a:ext>
            </a:extLst>
          </p:cNvPr>
          <p:cNvSpPr>
            <a:spLocks noGrp="1"/>
          </p:cNvSpPr>
          <p:nvPr>
            <p:ph idx="1"/>
          </p:nvPr>
        </p:nvSpPr>
        <p:spPr>
          <a:xfrm>
            <a:off x="5255260" y="1648870"/>
            <a:ext cx="4702848" cy="3560260"/>
          </a:xfrm>
        </p:spPr>
        <p:txBody>
          <a:bodyPr anchor="ctr">
            <a:normAutofit/>
          </a:bodyPr>
          <a:lstStyle/>
          <a:p>
            <a:r>
              <a:rPr lang="el-GR" sz="1700"/>
              <a:t>Ο συντακτικός αναλυτής υλοποιεί τη συντακτική ανάλυση μιας συγκεκριμένης γλώσσας. Αρχικά, δέχεται ως είσοδο ένα πρόγραμμα με τη μορφή ακολουθίας λεκτικών μονάδων. Έπειτα, ελέγχει αν το πρόγραμμα είναι σύμφωνο με τη γραμματική της γλώσσας που υλοποιεί (αν ανήκει στη συγκεκριμένη γλώσσα). Σε περίπτωση συντακτικού λάθους ενημερώνει τον χρήστη. Τέλος, παράγει το συντακτικό δέντρο που αντιστοιχεί στην ακολουθία εισόδου.</a:t>
            </a:r>
          </a:p>
          <a:p>
            <a:r>
              <a:rPr lang="el-GR" sz="1700" b="0" i="0">
                <a:effectLst/>
              </a:rPr>
              <a:t>Δημιουργία συντακτικού αναλυτή που με είσοδο μια πρόταση, θα παράγει το δέντρο της</a:t>
            </a:r>
            <a:endParaRPr lang="en-US" sz="1700"/>
          </a:p>
        </p:txBody>
      </p:sp>
    </p:spTree>
    <p:extLst>
      <p:ext uri="{BB962C8B-B14F-4D97-AF65-F5344CB8AC3E}">
        <p14:creationId xmlns:p14="http://schemas.microsoft.com/office/powerpoint/2010/main" val="303041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D8ECF0A-52EA-2720-384D-B1D18FD9C814}"/>
              </a:ext>
            </a:extLst>
          </p:cNvPr>
          <p:cNvSpPr>
            <a:spLocks noGrp="1"/>
          </p:cNvSpPr>
          <p:nvPr>
            <p:ph type="title"/>
          </p:nvPr>
        </p:nvSpPr>
        <p:spPr>
          <a:xfrm>
            <a:off x="1075767" y="1188637"/>
            <a:ext cx="2988234" cy="4480726"/>
          </a:xfrm>
        </p:spPr>
        <p:txBody>
          <a:bodyPr>
            <a:normAutofit/>
          </a:bodyPr>
          <a:lstStyle/>
          <a:p>
            <a:pPr algn="r"/>
            <a:r>
              <a:rPr lang="el-GR" sz="3600"/>
              <a:t>Περιγραφή Προγράμματος</a:t>
            </a:r>
            <a:endParaRPr lang="en-US" sz="3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6685FDE0-9CD2-8C83-6752-36FABE44D9B1}"/>
              </a:ext>
            </a:extLst>
          </p:cNvPr>
          <p:cNvSpPr>
            <a:spLocks noGrp="1"/>
          </p:cNvSpPr>
          <p:nvPr>
            <p:ph idx="1"/>
          </p:nvPr>
        </p:nvSpPr>
        <p:spPr>
          <a:xfrm>
            <a:off x="5255260" y="1648870"/>
            <a:ext cx="4702848" cy="3560260"/>
          </a:xfrm>
        </p:spPr>
        <p:txBody>
          <a:bodyPr anchor="ctr">
            <a:normAutofit/>
          </a:bodyPr>
          <a:lstStyle/>
          <a:p>
            <a:r>
              <a:rPr lang="el-GR" sz="2200"/>
              <a:t>Το πρόγραμμα αναπτύχθηκε σε python3.10.5. Ακόμα, έγινε χρήση της βιβλιοθήκης NLTK (Natural Language Toolkit). Επιπλέον, έγινε χρήση της βιβλιοθήκης Pillow και του διερμηνέα (</a:t>
            </a:r>
            <a:r>
              <a:rPr lang="en-US" sz="2200"/>
              <a:t>interpreter) Ghostscript. </a:t>
            </a:r>
            <a:endParaRPr lang="el-GR" sz="2200"/>
          </a:p>
          <a:p>
            <a:r>
              <a:rPr lang="el-GR" sz="2200"/>
              <a:t>Το πρόγραμμα αποτελείται από μια κλάση όπως φαίνεται από το παρακάτω σχεδιάγραμμα στην επόμενη διαφάνεια.</a:t>
            </a:r>
            <a:endParaRPr lang="en-US" sz="2200"/>
          </a:p>
        </p:txBody>
      </p:sp>
    </p:spTree>
    <p:extLst>
      <p:ext uri="{BB962C8B-B14F-4D97-AF65-F5344CB8AC3E}">
        <p14:creationId xmlns:p14="http://schemas.microsoft.com/office/powerpoint/2010/main" val="55605124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920</Words>
  <Application>Microsoft Office PowerPoint</Application>
  <PresentationFormat>Ευρεία οθόνη</PresentationFormat>
  <Paragraphs>78</Paragraphs>
  <Slides>22</Slides>
  <Notes>4</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22</vt:i4>
      </vt:variant>
    </vt:vector>
  </HeadingPairs>
  <TitlesOfParts>
    <vt:vector size="26" baseType="lpstr">
      <vt:lpstr>Arial</vt:lpstr>
      <vt:lpstr>Calibri</vt:lpstr>
      <vt:lpstr>Calibri Light</vt:lpstr>
      <vt:lpstr>Θέμα του Office</vt:lpstr>
      <vt:lpstr>Επεξεργασία Φυσικής Γλώσσας </vt:lpstr>
      <vt:lpstr>Παρουσίαση του PowerPoint</vt:lpstr>
      <vt:lpstr>Εισαγωγή</vt:lpstr>
      <vt:lpstr>Περιγραφή Προγράμματος</vt:lpstr>
      <vt:lpstr>Lexical Analyzer Class Diagram</vt:lpstr>
      <vt:lpstr>Εκτέλεση προγράμματος</vt:lpstr>
      <vt:lpstr>Παρουσίαση του PowerPoint</vt:lpstr>
      <vt:lpstr>Εισαγωγή</vt:lpstr>
      <vt:lpstr>Περιγραφή Προγράμματος</vt:lpstr>
      <vt:lpstr>Lexical Analyzer Class Diagram</vt:lpstr>
      <vt:lpstr>Εκτέλεση προγράμματος</vt:lpstr>
      <vt:lpstr>Παρουσίαση του PowerPoint</vt:lpstr>
      <vt:lpstr>Εισαγωγή</vt:lpstr>
      <vt:lpstr>Περιγραφή Προγράμματος</vt:lpstr>
      <vt:lpstr>Lexical Analyzer Class Diagram</vt:lpstr>
      <vt:lpstr>Εκτέλεση προγράμματος</vt:lpstr>
      <vt:lpstr>Παρουσίαση του PowerPoint</vt:lpstr>
      <vt:lpstr>Εισαγωγή</vt:lpstr>
      <vt:lpstr>Περιγραφή Προγράμματος</vt:lpstr>
      <vt:lpstr>Παρουσίαση του PowerPoint</vt:lpstr>
      <vt:lpstr>Lexical Analyzer Class Diagram</vt:lpstr>
      <vt:lpstr>Εκτέλεση προγράμματος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Επεξεργασία Φυσικής Γλώσσας </dc:title>
  <dc:creator>KONSTANTINOS KALOGEROPOULOS</dc:creator>
  <cp:lastModifiedBy>KONSTANTINOS KALOGEROPOULOS</cp:lastModifiedBy>
  <cp:revision>71</cp:revision>
  <dcterms:created xsi:type="dcterms:W3CDTF">2022-07-20T18:44:44Z</dcterms:created>
  <dcterms:modified xsi:type="dcterms:W3CDTF">2022-07-20T19:36:17Z</dcterms:modified>
</cp:coreProperties>
</file>