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7"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4902C-307F-42C0-B030-EEF536754D8C}" type="datetimeFigureOut">
              <a:rPr lang="ro-RO" smtClean="0"/>
              <a:t>19.03.2023</a:t>
            </a:fld>
            <a:endParaRPr lang="ro-RO"/>
          </a:p>
        </p:txBody>
      </p:sp>
      <p:sp>
        <p:nvSpPr>
          <p:cNvPr id="5" name="Footer Placeholder 4"/>
          <p:cNvSpPr>
            <a:spLocks noGrp="1"/>
          </p:cNvSpPr>
          <p:nvPr>
            <p:ph type="ftr" sz="quarter" idx="11"/>
          </p:nvPr>
        </p:nvSpPr>
        <p:spPr>
          <a:xfrm>
            <a:off x="2416500" y="329307"/>
            <a:ext cx="4973915" cy="309201"/>
          </a:xfrm>
        </p:spPr>
        <p:txBody>
          <a:bodyPr/>
          <a:lstStyle/>
          <a:p>
            <a:endParaRPr lang="ro-RO"/>
          </a:p>
        </p:txBody>
      </p:sp>
      <p:sp>
        <p:nvSpPr>
          <p:cNvPr id="6" name="Slide Number Placeholder 5"/>
          <p:cNvSpPr>
            <a:spLocks noGrp="1"/>
          </p:cNvSpPr>
          <p:nvPr>
            <p:ph type="sldNum" sz="quarter" idx="12"/>
          </p:nvPr>
        </p:nvSpPr>
        <p:spPr>
          <a:xfrm>
            <a:off x="1437664" y="798973"/>
            <a:ext cx="811019" cy="503578"/>
          </a:xfrm>
        </p:spPr>
        <p:txBody>
          <a:bodyPr/>
          <a:lstStyle/>
          <a:p>
            <a:fld id="{C5132399-4454-4EA9-B930-8267CBD865BA}" type="slidenum">
              <a:rPr lang="ro-RO" smtClean="0"/>
              <a:t>‹#›</a:t>
            </a:fld>
            <a:endParaRPr lang="ro-R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13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4902C-307F-42C0-B030-EEF536754D8C}"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5132399-4454-4EA9-B930-8267CBD865BA}" type="slidenum">
              <a:rPr lang="ro-RO" smtClean="0"/>
              <a:t>‹#›</a:t>
            </a:fld>
            <a:endParaRPr lang="ro-R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4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4902C-307F-42C0-B030-EEF536754D8C}"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5132399-4454-4EA9-B930-8267CBD865BA}" type="slidenum">
              <a:rPr lang="ro-RO" smtClean="0"/>
              <a:t>‹#›</a:t>
            </a:fld>
            <a:endParaRPr lang="ro-R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99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4902C-307F-42C0-B030-EEF536754D8C}"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5132399-4454-4EA9-B930-8267CBD865BA}" type="slidenum">
              <a:rPr lang="ro-RO" smtClean="0"/>
              <a:t>‹#›</a:t>
            </a:fld>
            <a:endParaRPr lang="ro-R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98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4902C-307F-42C0-B030-EEF536754D8C}" type="datetimeFigureOut">
              <a:rPr lang="ro-RO" smtClean="0"/>
              <a:t>19.03.2023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5132399-4454-4EA9-B930-8267CBD865BA}" type="slidenum">
              <a:rPr lang="ro-RO" smtClean="0"/>
              <a:t>‹#›</a:t>
            </a:fld>
            <a:endParaRPr lang="ro-R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81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4902C-307F-42C0-B030-EEF536754D8C}" type="datetimeFigureOut">
              <a:rPr lang="ro-RO" smtClean="0"/>
              <a:t>19.03.2023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5132399-4454-4EA9-B930-8267CBD865BA}" type="slidenum">
              <a:rPr lang="ro-RO" smtClean="0"/>
              <a:t>‹#›</a:t>
            </a:fld>
            <a:endParaRPr lang="ro-R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4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4902C-307F-42C0-B030-EEF536754D8C}" type="datetimeFigureOut">
              <a:rPr lang="ro-RO" smtClean="0"/>
              <a:t>19.03.2023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5132399-4454-4EA9-B930-8267CBD865BA}" type="slidenum">
              <a:rPr lang="ro-RO" smtClean="0"/>
              <a:t>‹#›</a:t>
            </a:fld>
            <a:endParaRPr lang="ro-R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68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4902C-307F-42C0-B030-EEF536754D8C}" type="datetimeFigureOut">
              <a:rPr lang="ro-RO" smtClean="0"/>
              <a:t>19.03.2023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5132399-4454-4EA9-B930-8267CBD865BA}" type="slidenum">
              <a:rPr lang="ro-RO" smtClean="0"/>
              <a:t>‹#›</a:t>
            </a:fld>
            <a:endParaRPr lang="ro-R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69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4902C-307F-42C0-B030-EEF536754D8C}" type="datetimeFigureOut">
              <a:rPr lang="ro-RO" smtClean="0"/>
              <a:t>19.03.2023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5132399-4454-4EA9-B930-8267CBD865BA}" type="slidenum">
              <a:rPr lang="ro-RO" smtClean="0"/>
              <a:t>‹#›</a:t>
            </a:fld>
            <a:endParaRPr lang="ro-RO"/>
          </a:p>
        </p:txBody>
      </p:sp>
    </p:spTree>
    <p:extLst>
      <p:ext uri="{BB962C8B-B14F-4D97-AF65-F5344CB8AC3E}">
        <p14:creationId xmlns:p14="http://schemas.microsoft.com/office/powerpoint/2010/main" val="289632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4902C-307F-42C0-B030-EEF536754D8C}" type="datetimeFigureOut">
              <a:rPr lang="ro-RO" smtClean="0"/>
              <a:t>19.03.2023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5132399-4454-4EA9-B930-8267CBD865BA}" type="slidenum">
              <a:rPr lang="ro-RO" smtClean="0"/>
              <a:t>‹#›</a:t>
            </a:fld>
            <a:endParaRPr lang="ro-R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95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C4902C-307F-42C0-B030-EEF536754D8C}" type="datetimeFigureOut">
              <a:rPr lang="ro-RO" smtClean="0"/>
              <a:t>19.03.2023</a:t>
            </a:fld>
            <a:endParaRPr lang="ro-RO"/>
          </a:p>
        </p:txBody>
      </p:sp>
      <p:sp>
        <p:nvSpPr>
          <p:cNvPr id="6" name="Footer Placeholder 5"/>
          <p:cNvSpPr>
            <a:spLocks noGrp="1"/>
          </p:cNvSpPr>
          <p:nvPr>
            <p:ph type="ftr" sz="quarter" idx="11"/>
          </p:nvPr>
        </p:nvSpPr>
        <p:spPr>
          <a:xfrm>
            <a:off x="1447382" y="318640"/>
            <a:ext cx="5541004" cy="320931"/>
          </a:xfrm>
        </p:spPr>
        <p:txBody>
          <a:bodyPr/>
          <a:lstStyle/>
          <a:p>
            <a:endParaRPr lang="ro-RO"/>
          </a:p>
        </p:txBody>
      </p:sp>
      <p:sp>
        <p:nvSpPr>
          <p:cNvPr id="7" name="Slide Number Placeholder 6"/>
          <p:cNvSpPr>
            <a:spLocks noGrp="1"/>
          </p:cNvSpPr>
          <p:nvPr>
            <p:ph type="sldNum" sz="quarter" idx="12"/>
          </p:nvPr>
        </p:nvSpPr>
        <p:spPr/>
        <p:txBody>
          <a:bodyPr/>
          <a:lstStyle/>
          <a:p>
            <a:fld id="{C5132399-4454-4EA9-B930-8267CBD865BA}" type="slidenum">
              <a:rPr lang="ro-RO" smtClean="0"/>
              <a:t>‹#›</a:t>
            </a:fld>
            <a:endParaRPr lang="ro-R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38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C4902C-307F-42C0-B030-EEF536754D8C}" type="datetimeFigureOut">
              <a:rPr lang="ro-RO" smtClean="0"/>
              <a:t>19.03.2023</a:t>
            </a:fld>
            <a:endParaRPr lang="ro-R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132399-4454-4EA9-B930-8267CBD865BA}" type="slidenum">
              <a:rPr lang="ro-RO" smtClean="0"/>
              <a:t>‹#›</a:t>
            </a:fld>
            <a:endParaRPr lang="ro-R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081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o.wikipedia.org/wiki/Merge_sort" TargetMode="External"/><Relationship Id="rId2" Type="http://schemas.openxmlformats.org/officeDocument/2006/relationships/hyperlink" Target="https://en.wikipedia.org/wiki/Radix_sort" TargetMode="External"/><Relationship Id="rId1" Type="http://schemas.openxmlformats.org/officeDocument/2006/relationships/slideLayout" Target="../slideLayouts/slideLayout2.xml"/><Relationship Id="rId6" Type="http://schemas.openxmlformats.org/officeDocument/2006/relationships/hyperlink" Target="https://ioananastasa.wordpress.com/2017/04/03/sortare-prin-metoda-bulelor-bubble-sort/" TargetMode="External"/><Relationship Id="rId5" Type="http://schemas.openxmlformats.org/officeDocument/2006/relationships/hyperlink" Target="https://www.pbinfo.ro/articole/7666/quicksort" TargetMode="External"/><Relationship Id="rId4" Type="http://schemas.openxmlformats.org/officeDocument/2006/relationships/hyperlink" Target="https://en.wikipedia.org/wiki/Shells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A342-E30B-4482-80FD-48898C6EA88D}"/>
              </a:ext>
            </a:extLst>
          </p:cNvPr>
          <p:cNvSpPr>
            <a:spLocks noGrp="1"/>
          </p:cNvSpPr>
          <p:nvPr>
            <p:ph type="ctrTitle"/>
          </p:nvPr>
        </p:nvSpPr>
        <p:spPr/>
        <p:txBody>
          <a:bodyPr/>
          <a:lstStyle/>
          <a:p>
            <a:r>
              <a:rPr lang="en-US" dirty="0" err="1"/>
              <a:t>Algoritmi</a:t>
            </a:r>
            <a:r>
              <a:rPr lang="en-US" dirty="0"/>
              <a:t> </a:t>
            </a:r>
            <a:r>
              <a:rPr lang="en-US" dirty="0" err="1"/>
              <a:t>sortare</a:t>
            </a:r>
            <a:endParaRPr lang="ro-RO" dirty="0"/>
          </a:p>
        </p:txBody>
      </p:sp>
      <p:sp>
        <p:nvSpPr>
          <p:cNvPr id="3" name="Subtitle 2">
            <a:extLst>
              <a:ext uri="{FF2B5EF4-FFF2-40B4-BE49-F238E27FC236}">
                <a16:creationId xmlns:a16="http://schemas.microsoft.com/office/drawing/2014/main" id="{8A53D793-0990-412D-9A2A-A14B2CF0CEA7}"/>
              </a:ext>
            </a:extLst>
          </p:cNvPr>
          <p:cNvSpPr>
            <a:spLocks noGrp="1"/>
          </p:cNvSpPr>
          <p:nvPr>
            <p:ph type="subTitle" idx="1"/>
          </p:nvPr>
        </p:nvSpPr>
        <p:spPr/>
        <p:txBody>
          <a:bodyPr/>
          <a:lstStyle/>
          <a:p>
            <a:r>
              <a:rPr lang="en-US" dirty="0"/>
              <a:t>Student: COSTEA CRISTIAN-</a:t>
            </a:r>
            <a:r>
              <a:rPr lang="en-US" dirty="0" err="1"/>
              <a:t>NIcolaie</a:t>
            </a:r>
            <a:endParaRPr lang="ro-RO" dirty="0"/>
          </a:p>
        </p:txBody>
      </p:sp>
    </p:spTree>
    <p:extLst>
      <p:ext uri="{BB962C8B-B14F-4D97-AF65-F5344CB8AC3E}">
        <p14:creationId xmlns:p14="http://schemas.microsoft.com/office/powerpoint/2010/main" val="391253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2B0E8-6AF1-48C0-A85A-5943FC243A1A}"/>
              </a:ext>
            </a:extLst>
          </p:cNvPr>
          <p:cNvSpPr>
            <a:spLocks noGrp="1"/>
          </p:cNvSpPr>
          <p:nvPr>
            <p:ph idx="1"/>
          </p:nvPr>
        </p:nvSpPr>
        <p:spPr/>
        <p:txBody>
          <a:bodyPr/>
          <a:lstStyle/>
          <a:p>
            <a:r>
              <a:rPr lang="ro-RO" dirty="0"/>
              <a:t>Merge sort-ul și shell sort-ul sunt, în teste, la fel de rapide, cu mici marje de diferență.</a:t>
            </a:r>
          </a:p>
          <a:p>
            <a:r>
              <a:rPr lang="ro-RO" dirty="0"/>
              <a:t>Bubble sort-ul este cel mai încet în toate testele.</a:t>
            </a:r>
          </a:p>
        </p:txBody>
      </p:sp>
    </p:spTree>
    <p:extLst>
      <p:ext uri="{BB962C8B-B14F-4D97-AF65-F5344CB8AC3E}">
        <p14:creationId xmlns:p14="http://schemas.microsoft.com/office/powerpoint/2010/main" val="290727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1D85-9895-4DE2-B3F7-A7E4A1D1EBF1}"/>
              </a:ext>
            </a:extLst>
          </p:cNvPr>
          <p:cNvSpPr>
            <a:spLocks noGrp="1"/>
          </p:cNvSpPr>
          <p:nvPr>
            <p:ph type="title"/>
          </p:nvPr>
        </p:nvSpPr>
        <p:spPr/>
        <p:txBody>
          <a:bodyPr/>
          <a:lstStyle/>
          <a:p>
            <a:r>
              <a:rPr lang="ro-RO" dirty="0"/>
              <a:t>Bibliografie </a:t>
            </a:r>
          </a:p>
        </p:txBody>
      </p:sp>
      <p:sp>
        <p:nvSpPr>
          <p:cNvPr id="3" name="Content Placeholder 2">
            <a:extLst>
              <a:ext uri="{FF2B5EF4-FFF2-40B4-BE49-F238E27FC236}">
                <a16:creationId xmlns:a16="http://schemas.microsoft.com/office/drawing/2014/main" id="{4F684CBA-F115-4989-8882-88DCD99033DA}"/>
              </a:ext>
            </a:extLst>
          </p:cNvPr>
          <p:cNvSpPr>
            <a:spLocks noGrp="1"/>
          </p:cNvSpPr>
          <p:nvPr>
            <p:ph idx="1"/>
          </p:nvPr>
        </p:nvSpPr>
        <p:spPr/>
        <p:txBody>
          <a:bodyPr/>
          <a:lstStyle/>
          <a:p>
            <a:r>
              <a:rPr lang="ro-RO" dirty="0">
                <a:hlinkClick r:id="rId2"/>
              </a:rPr>
              <a:t>https://en.wikipedia.org/wiki/Radix_sort</a:t>
            </a:r>
            <a:endParaRPr lang="ro-RO" dirty="0"/>
          </a:p>
          <a:p>
            <a:r>
              <a:rPr lang="ro-RO" dirty="0">
                <a:hlinkClick r:id="rId3"/>
              </a:rPr>
              <a:t>https://ro.wikipedia.org/wiki/Merge_sort</a:t>
            </a:r>
            <a:endParaRPr lang="ro-RO" dirty="0"/>
          </a:p>
          <a:p>
            <a:r>
              <a:rPr lang="ro-RO" dirty="0">
                <a:hlinkClick r:id="rId4"/>
              </a:rPr>
              <a:t>https://en.wikipedia.org/wiki/Shellsort</a:t>
            </a:r>
            <a:endParaRPr lang="ro-RO" dirty="0"/>
          </a:p>
          <a:p>
            <a:r>
              <a:rPr lang="ro-RO" dirty="0">
                <a:hlinkClick r:id="rId5"/>
              </a:rPr>
              <a:t>https://www.pbinfo.ro/articole/7666/quicksort</a:t>
            </a:r>
            <a:endParaRPr lang="ro-RO" dirty="0"/>
          </a:p>
          <a:p>
            <a:r>
              <a:rPr lang="ro-RO" dirty="0">
                <a:hlinkClick r:id="rId6"/>
              </a:rPr>
              <a:t>https://ioananastasa.wordpress.com/2017/04/03/sortare-prin-metoda-bulelor-bubble-sort/</a:t>
            </a:r>
            <a:endParaRPr lang="ro-RO" dirty="0"/>
          </a:p>
          <a:p>
            <a:pPr marL="0" indent="0">
              <a:buNone/>
            </a:pPr>
            <a:endParaRPr lang="ro-RO" dirty="0"/>
          </a:p>
        </p:txBody>
      </p:sp>
    </p:spTree>
    <p:extLst>
      <p:ext uri="{BB962C8B-B14F-4D97-AF65-F5344CB8AC3E}">
        <p14:creationId xmlns:p14="http://schemas.microsoft.com/office/powerpoint/2010/main" val="74541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28EF-F903-4772-9294-783F3685E417}"/>
              </a:ext>
            </a:extLst>
          </p:cNvPr>
          <p:cNvSpPr>
            <a:spLocks noGrp="1"/>
          </p:cNvSpPr>
          <p:nvPr>
            <p:ph type="title"/>
          </p:nvPr>
        </p:nvSpPr>
        <p:spPr/>
        <p:txBody>
          <a:bodyPr/>
          <a:lstStyle/>
          <a:p>
            <a:pPr algn="ctr"/>
            <a:r>
              <a:rPr lang="en-US" dirty="0"/>
              <a:t>Radix sort </a:t>
            </a:r>
            <a:endParaRPr lang="ro-RO" dirty="0"/>
          </a:p>
        </p:txBody>
      </p:sp>
      <p:sp>
        <p:nvSpPr>
          <p:cNvPr id="3" name="Content Placeholder 2">
            <a:extLst>
              <a:ext uri="{FF2B5EF4-FFF2-40B4-BE49-F238E27FC236}">
                <a16:creationId xmlns:a16="http://schemas.microsoft.com/office/drawing/2014/main" id="{B66E7D7C-68BE-49F9-924F-1AA9B9B14BCD}"/>
              </a:ext>
            </a:extLst>
          </p:cNvPr>
          <p:cNvSpPr>
            <a:spLocks noGrp="1"/>
          </p:cNvSpPr>
          <p:nvPr>
            <p:ph idx="1"/>
          </p:nvPr>
        </p:nvSpPr>
        <p:spPr/>
        <p:txBody>
          <a:bodyPr>
            <a:normAutofit lnSpcReduction="10000"/>
          </a:bodyPr>
          <a:lstStyle/>
          <a:p>
            <a:r>
              <a:rPr lang="ro-RO" dirty="0"/>
              <a:t>În informatică, radix sort este un algoritm de sortare necomparativă. Acesta evită comparația prin crearea și distribuirea elementelor în găleți în funcție de radixul lor. Pentru elementele cu mai multe cifre semnificative, acest proces de repartizare se repetă pentru fiecare cifră, păstrând ordinea din etapa anterioară, până când toate cifrele sunt luate în considerare. Din acest motiv, sortarea radix a mai fost numită și sortare în găleți și sortare digitală.</a:t>
            </a:r>
            <a:endParaRPr lang="en-US" dirty="0"/>
          </a:p>
          <a:p>
            <a:r>
              <a:rPr lang="en-US" dirty="0" err="1"/>
              <a:t>Complexitatea</a:t>
            </a:r>
            <a:r>
              <a:rPr lang="en-US" dirty="0"/>
              <a:t> </a:t>
            </a:r>
            <a:r>
              <a:rPr lang="en-US" dirty="0" err="1"/>
              <a:t>în</a:t>
            </a:r>
            <a:r>
              <a:rPr lang="en-US" dirty="0"/>
              <a:t> </a:t>
            </a:r>
            <a:r>
              <a:rPr lang="en-US" dirty="0" err="1"/>
              <a:t>timp</a:t>
            </a:r>
            <a:r>
              <a:rPr lang="en-US" dirty="0"/>
              <a:t> a </a:t>
            </a:r>
            <a:r>
              <a:rPr lang="en-US" dirty="0" err="1"/>
              <a:t>sortării</a:t>
            </a:r>
            <a:r>
              <a:rPr lang="en-US" dirty="0"/>
              <a:t> radix </a:t>
            </a:r>
            <a:r>
              <a:rPr lang="en-US" dirty="0" err="1"/>
              <a:t>este</a:t>
            </a:r>
            <a:r>
              <a:rPr lang="en-US" dirty="0"/>
              <a:t> O(d*(</a:t>
            </a:r>
            <a:r>
              <a:rPr lang="en-US" dirty="0" err="1"/>
              <a:t>n+k</a:t>
            </a:r>
            <a:r>
              <a:rPr lang="en-US" dirty="0"/>
              <a:t>)), </a:t>
            </a:r>
            <a:r>
              <a:rPr lang="en-US" dirty="0" err="1"/>
              <a:t>unde</a:t>
            </a:r>
            <a:r>
              <a:rPr lang="en-US" dirty="0"/>
              <a:t> d </a:t>
            </a:r>
            <a:r>
              <a:rPr lang="en-US" dirty="0" err="1"/>
              <a:t>este</a:t>
            </a:r>
            <a:r>
              <a:rPr lang="en-US" dirty="0"/>
              <a:t> </a:t>
            </a:r>
            <a:r>
              <a:rPr lang="en-US" dirty="0" err="1"/>
              <a:t>numărul</a:t>
            </a:r>
            <a:r>
              <a:rPr lang="en-US" dirty="0"/>
              <a:t> maxim de </a:t>
            </a:r>
            <a:r>
              <a:rPr lang="en-US" dirty="0" err="1"/>
              <a:t>cifre</a:t>
            </a:r>
            <a:r>
              <a:rPr lang="en-US" dirty="0"/>
              <a:t> din </a:t>
            </a:r>
            <a:r>
              <a:rPr lang="en-US" dirty="0" err="1"/>
              <a:t>numerele</a:t>
            </a:r>
            <a:r>
              <a:rPr lang="en-US" dirty="0"/>
              <a:t> de </a:t>
            </a:r>
            <a:r>
              <a:rPr lang="en-US" dirty="0" err="1"/>
              <a:t>intrare</a:t>
            </a:r>
            <a:r>
              <a:rPr lang="en-US" dirty="0"/>
              <a:t>, n </a:t>
            </a:r>
            <a:r>
              <a:rPr lang="en-US" dirty="0" err="1"/>
              <a:t>este</a:t>
            </a:r>
            <a:r>
              <a:rPr lang="en-US" dirty="0"/>
              <a:t> </a:t>
            </a:r>
            <a:r>
              <a:rPr lang="en-US" dirty="0" err="1"/>
              <a:t>numărul</a:t>
            </a:r>
            <a:r>
              <a:rPr lang="en-US" dirty="0"/>
              <a:t> de </a:t>
            </a:r>
            <a:r>
              <a:rPr lang="en-US" dirty="0" err="1"/>
              <a:t>elemente</a:t>
            </a:r>
            <a:r>
              <a:rPr lang="en-US" dirty="0"/>
              <a:t> care </a:t>
            </a:r>
            <a:r>
              <a:rPr lang="en-US" dirty="0" err="1"/>
              <a:t>trebuie</a:t>
            </a:r>
            <a:r>
              <a:rPr lang="en-US" dirty="0"/>
              <a:t> </a:t>
            </a:r>
            <a:r>
              <a:rPr lang="en-US" dirty="0" err="1"/>
              <a:t>sortate</a:t>
            </a:r>
            <a:r>
              <a:rPr lang="en-US" dirty="0"/>
              <a:t>, </a:t>
            </a:r>
            <a:r>
              <a:rPr lang="en-US" dirty="0" err="1"/>
              <a:t>iar</a:t>
            </a:r>
            <a:r>
              <a:rPr lang="en-US" dirty="0"/>
              <a:t> k </a:t>
            </a:r>
            <a:r>
              <a:rPr lang="en-US" dirty="0" err="1"/>
              <a:t>este</a:t>
            </a:r>
            <a:r>
              <a:rPr lang="en-US" dirty="0"/>
              <a:t> </a:t>
            </a:r>
            <a:r>
              <a:rPr lang="en-US" dirty="0" err="1"/>
              <a:t>intervalul</a:t>
            </a:r>
            <a:r>
              <a:rPr lang="en-US" dirty="0"/>
              <a:t> </a:t>
            </a:r>
            <a:r>
              <a:rPr lang="en-US" dirty="0" err="1"/>
              <a:t>numerelor</a:t>
            </a:r>
            <a:r>
              <a:rPr lang="en-US" dirty="0"/>
              <a:t> de </a:t>
            </a:r>
            <a:r>
              <a:rPr lang="en-US" dirty="0" err="1"/>
              <a:t>intrare</a:t>
            </a:r>
            <a:r>
              <a:rPr lang="en-US" dirty="0"/>
              <a:t>.</a:t>
            </a:r>
          </a:p>
        </p:txBody>
      </p:sp>
    </p:spTree>
    <p:extLst>
      <p:ext uri="{BB962C8B-B14F-4D97-AF65-F5344CB8AC3E}">
        <p14:creationId xmlns:p14="http://schemas.microsoft.com/office/powerpoint/2010/main" val="334359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3659-51FF-4FF8-A63D-4B20A43FD3E0}"/>
              </a:ext>
            </a:extLst>
          </p:cNvPr>
          <p:cNvSpPr>
            <a:spLocks noGrp="1"/>
          </p:cNvSpPr>
          <p:nvPr>
            <p:ph type="title"/>
          </p:nvPr>
        </p:nvSpPr>
        <p:spPr/>
        <p:txBody>
          <a:bodyPr/>
          <a:lstStyle/>
          <a:p>
            <a:pPr algn="ctr"/>
            <a:r>
              <a:rPr lang="en-US" dirty="0"/>
              <a:t>MERGE sort</a:t>
            </a:r>
            <a:endParaRPr lang="ro-RO" dirty="0"/>
          </a:p>
        </p:txBody>
      </p:sp>
      <p:sp>
        <p:nvSpPr>
          <p:cNvPr id="3" name="Content Placeholder 2">
            <a:extLst>
              <a:ext uri="{FF2B5EF4-FFF2-40B4-BE49-F238E27FC236}">
                <a16:creationId xmlns:a16="http://schemas.microsoft.com/office/drawing/2014/main" id="{92D5F440-5E78-4309-A52D-9EA902E1DC02}"/>
              </a:ext>
            </a:extLst>
          </p:cNvPr>
          <p:cNvSpPr>
            <a:spLocks noGrp="1"/>
          </p:cNvSpPr>
          <p:nvPr>
            <p:ph idx="1"/>
          </p:nvPr>
        </p:nvSpPr>
        <p:spPr/>
        <p:txBody>
          <a:bodyPr/>
          <a:lstStyle/>
          <a:p>
            <a:r>
              <a:rPr lang="ro-RO" dirty="0"/>
              <a:t>In computer science, merge sort (or mergesort, also called interleaving sort algorithm) is a sorting algorithm with complexity O ( n log n ), invented by John von Neumann in 1945. It is an example of a divide-and-conquer algorithm.</a:t>
            </a:r>
            <a:endParaRPr lang="en-US" dirty="0"/>
          </a:p>
          <a:p>
            <a:pPr marL="0" indent="0">
              <a:buNone/>
            </a:pPr>
            <a:endParaRPr lang="en-US" dirty="0"/>
          </a:p>
        </p:txBody>
      </p:sp>
      <p:sp>
        <p:nvSpPr>
          <p:cNvPr id="4" name="TextBox 3">
            <a:extLst>
              <a:ext uri="{FF2B5EF4-FFF2-40B4-BE49-F238E27FC236}">
                <a16:creationId xmlns:a16="http://schemas.microsoft.com/office/drawing/2014/main" id="{FBE1C7CA-0B96-416B-9FE8-8EC0A5A71BA3}"/>
              </a:ext>
            </a:extLst>
          </p:cNvPr>
          <p:cNvSpPr txBox="1"/>
          <p:nvPr/>
        </p:nvSpPr>
        <p:spPr>
          <a:xfrm>
            <a:off x="4624388" y="3741038"/>
            <a:ext cx="2943224" cy="584775"/>
          </a:xfrm>
          <a:prstGeom prst="rect">
            <a:avLst/>
          </a:prstGeom>
          <a:noFill/>
        </p:spPr>
        <p:txBody>
          <a:bodyPr wrap="square" rtlCol="0">
            <a:spAutoFit/>
          </a:bodyPr>
          <a:lstStyle/>
          <a:p>
            <a:pPr algn="ctr"/>
            <a:r>
              <a:rPr lang="en-US" sz="3200" dirty="0"/>
              <a:t>SHELL SORT</a:t>
            </a:r>
            <a:endParaRPr lang="ro-RO" sz="3200" dirty="0"/>
          </a:p>
        </p:txBody>
      </p:sp>
      <p:sp>
        <p:nvSpPr>
          <p:cNvPr id="5" name="TextBox 4">
            <a:extLst>
              <a:ext uri="{FF2B5EF4-FFF2-40B4-BE49-F238E27FC236}">
                <a16:creationId xmlns:a16="http://schemas.microsoft.com/office/drawing/2014/main" id="{7A7B65CA-1A7A-4A46-AF09-FCC7E93222E6}"/>
              </a:ext>
            </a:extLst>
          </p:cNvPr>
          <p:cNvSpPr txBox="1"/>
          <p:nvPr/>
        </p:nvSpPr>
        <p:spPr>
          <a:xfrm>
            <a:off x="1451579" y="4367194"/>
            <a:ext cx="9446058" cy="1200329"/>
          </a:xfrm>
          <a:prstGeom prst="rect">
            <a:avLst/>
          </a:prstGeom>
          <a:noFill/>
        </p:spPr>
        <p:txBody>
          <a:bodyPr wrap="square" rtlCol="0">
            <a:spAutoFit/>
          </a:bodyPr>
          <a:lstStyle/>
          <a:p>
            <a:r>
              <a:rPr lang="ro-RO" dirty="0"/>
              <a:t>Shellsort, cunoscută și sub numele de sortare Shell sau metoda Shell, este o sortare prin comparație în locul de sortare. Poate fi considerată fie o generalizare a sortării prin schimb (bubble sort), fie a sortării prin inserție (insertion sort). Metoda începe prin sortarea perechilor de elemente foarte îndepărtate una de cealaltă, apoi reduce progresiv distanța dintre elementele care urmează să fie</a:t>
            </a:r>
          </a:p>
        </p:txBody>
      </p:sp>
    </p:spTree>
    <p:extLst>
      <p:ext uri="{BB962C8B-B14F-4D97-AF65-F5344CB8AC3E}">
        <p14:creationId xmlns:p14="http://schemas.microsoft.com/office/powerpoint/2010/main" val="305970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83EAB-8433-44B3-ADEE-A1E1D8E5E688}"/>
              </a:ext>
            </a:extLst>
          </p:cNvPr>
          <p:cNvSpPr>
            <a:spLocks noGrp="1"/>
          </p:cNvSpPr>
          <p:nvPr>
            <p:ph idx="1"/>
          </p:nvPr>
        </p:nvSpPr>
        <p:spPr/>
        <p:txBody>
          <a:bodyPr/>
          <a:lstStyle/>
          <a:p>
            <a:pPr marL="0" indent="0">
              <a:buNone/>
            </a:pPr>
            <a:r>
              <a:rPr lang="ro-RO" dirty="0"/>
              <a:t>comparate. Prin faptul că începe cu elemente foarte îndepărtate, poate muta unele elemente de pe loc în poziție mai repede decât un simplu schimb de vecini apropiați. Donald Shell a publicat prima versiune a acestei sortări în 1959. Timpul de execuție al Shellsort depinde în mare măsură de secvența de decalaj pe care o utilizează. Pentru multe variante practice, determinarea complexității temporale a acestora rămâne o problemă deschisă.</a:t>
            </a:r>
          </a:p>
        </p:txBody>
      </p:sp>
    </p:spTree>
    <p:extLst>
      <p:ext uri="{BB962C8B-B14F-4D97-AF65-F5344CB8AC3E}">
        <p14:creationId xmlns:p14="http://schemas.microsoft.com/office/powerpoint/2010/main" val="362348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01DD-F9FD-482B-BE25-6B5C8DEC6617}"/>
              </a:ext>
            </a:extLst>
          </p:cNvPr>
          <p:cNvSpPr>
            <a:spLocks noGrp="1"/>
          </p:cNvSpPr>
          <p:nvPr>
            <p:ph type="title"/>
          </p:nvPr>
        </p:nvSpPr>
        <p:spPr/>
        <p:txBody>
          <a:bodyPr/>
          <a:lstStyle/>
          <a:p>
            <a:pPr algn="ctr"/>
            <a:r>
              <a:rPr lang="en-US" dirty="0"/>
              <a:t>Quick sort</a:t>
            </a:r>
            <a:endParaRPr lang="ro-RO" dirty="0"/>
          </a:p>
        </p:txBody>
      </p:sp>
      <p:sp>
        <p:nvSpPr>
          <p:cNvPr id="4" name="Rectangle 1">
            <a:extLst>
              <a:ext uri="{FF2B5EF4-FFF2-40B4-BE49-F238E27FC236}">
                <a16:creationId xmlns:a16="http://schemas.microsoft.com/office/drawing/2014/main" id="{7064DC26-11AA-4CA1-8B3F-DC41A8834122}"/>
              </a:ext>
            </a:extLst>
          </p:cNvPr>
          <p:cNvSpPr>
            <a:spLocks noGrp="1" noChangeArrowheads="1"/>
          </p:cNvSpPr>
          <p:nvPr>
            <p:ph idx="1"/>
          </p:nvPr>
        </p:nvSpPr>
        <p:spPr bwMode="auto">
          <a:xfrm>
            <a:off x="1451579" y="2309878"/>
            <a:ext cx="103829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800" b="1" i="0" u="none" strike="noStrike" cap="none" normalizeH="0" baseline="0" dirty="0">
                <a:ln>
                  <a:noFill/>
                </a:ln>
                <a:solidFill>
                  <a:schemeClr val="tx1"/>
                </a:solidFill>
                <a:effectLst/>
                <a:latin typeface="Arial" panose="020B0604020202020204" pitchFamily="34" charset="0"/>
              </a:rPr>
              <a:t>QuickSort</a:t>
            </a:r>
            <a:r>
              <a:rPr kumimoji="0" lang="ro-RO" altLang="ro-RO" sz="1800" b="0" i="0" u="none" strike="noStrike" cap="none" normalizeH="0" baseline="0" dirty="0">
                <a:ln>
                  <a:noFill/>
                </a:ln>
                <a:solidFill>
                  <a:schemeClr val="tx1"/>
                </a:solidFill>
                <a:effectLst/>
                <a:latin typeface="Arial" panose="020B0604020202020204" pitchFamily="34" charset="0"/>
              </a:rPr>
              <a:t> sau </a:t>
            </a:r>
            <a:r>
              <a:rPr kumimoji="0" lang="ro-RO" altLang="ro-RO" sz="1800" b="1" i="0" u="none" strike="noStrike" cap="none" normalizeH="0" baseline="0" dirty="0">
                <a:ln>
                  <a:noFill/>
                </a:ln>
                <a:solidFill>
                  <a:schemeClr val="tx1"/>
                </a:solidFill>
                <a:effectLst/>
                <a:latin typeface="Arial" panose="020B0604020202020204" pitchFamily="34" charset="0"/>
              </a:rPr>
              <a:t>Sortarea rapidă</a:t>
            </a:r>
            <a:r>
              <a:rPr kumimoji="0" lang="ro-RO" altLang="ro-RO" sz="1800" b="0" i="0" u="none" strike="noStrike" cap="none" normalizeH="0" baseline="0" dirty="0">
                <a:ln>
                  <a:noFill/>
                </a:ln>
                <a:solidFill>
                  <a:schemeClr val="tx1"/>
                </a:solidFill>
                <a:effectLst/>
                <a:latin typeface="Arial" panose="020B0604020202020204" pitchFamily="34" charset="0"/>
              </a:rPr>
              <a:t> este o metodă eficientă de sortare a unui tablou, descoperită</a:t>
            </a:r>
            <a:endParaRPr kumimoji="0" lang="en-US" altLang="ro-R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800" b="0" i="0" u="none" strike="noStrike" cap="none" normalizeH="0" baseline="0" dirty="0">
                <a:ln>
                  <a:noFill/>
                </a:ln>
                <a:solidFill>
                  <a:schemeClr val="tx1"/>
                </a:solidFill>
                <a:effectLst/>
                <a:latin typeface="Arial" panose="020B0604020202020204" pitchFamily="34" charset="0"/>
              </a:rPr>
              <a:t> în 1960 de programatorul britanic </a:t>
            </a:r>
            <a:r>
              <a:rPr kumimoji="0" lang="ro-RO" altLang="ro-RO" sz="1800" b="1" i="0" u="none" strike="noStrike" cap="none" normalizeH="0" baseline="0" dirty="0">
                <a:ln>
                  <a:noFill/>
                </a:ln>
                <a:solidFill>
                  <a:schemeClr val="tx1"/>
                </a:solidFill>
                <a:effectLst/>
                <a:latin typeface="Arial" panose="020B0604020202020204" pitchFamily="34" charset="0"/>
              </a:rPr>
              <a:t>C.A.R. Hoare</a:t>
            </a:r>
            <a:r>
              <a:rPr kumimoji="0" lang="ro-RO" altLang="ro-RO" sz="1800" b="0" i="0" u="none" strike="noStrike" cap="none" normalizeH="0" baseline="0" dirty="0">
                <a:ln>
                  <a:noFill/>
                </a:ln>
                <a:solidFill>
                  <a:schemeClr val="tx1"/>
                </a:solidFill>
                <a:effectLst/>
                <a:latin typeface="Arial" panose="020B0604020202020204" pitchFamily="34" charset="0"/>
              </a:rPr>
              <a:t>. Pentru un set de </a:t>
            </a:r>
            <a:r>
              <a:rPr kumimoji="0" lang="ro-RO" altLang="ro-RO" sz="1800" b="0" i="0" u="none" strike="noStrike" cap="none" normalizeH="0" baseline="0" dirty="0">
                <a:ln>
                  <a:noFill/>
                </a:ln>
                <a:solidFill>
                  <a:schemeClr val="tx1"/>
                </a:solidFill>
                <a:effectLst/>
                <a:latin typeface="Arial Unicode MS"/>
              </a:rPr>
              <a:t>n</a:t>
            </a:r>
            <a:r>
              <a:rPr kumimoji="0" lang="ro-RO" altLang="ro-RO" sz="1800" b="0" i="0" u="none" strike="noStrike" cap="none" normalizeH="0" baseline="0" dirty="0">
                <a:ln>
                  <a:noFill/>
                </a:ln>
                <a:solidFill>
                  <a:schemeClr val="tx1"/>
                </a:solidFill>
                <a:effectLst/>
              </a:rPr>
              <a:t> valori oarecare algoritmul </a:t>
            </a:r>
            <a:endParaRPr kumimoji="0" lang="en-US" altLang="ro-RO"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800" b="0" i="0" u="none" strike="noStrike" cap="none" normalizeH="0" baseline="0" dirty="0">
                <a:ln>
                  <a:noFill/>
                </a:ln>
                <a:solidFill>
                  <a:schemeClr val="tx1"/>
                </a:solidFill>
                <a:effectLst/>
              </a:rPr>
              <a:t>efectuează </a:t>
            </a:r>
            <a:r>
              <a:rPr kumimoji="0" lang="ro-RO" altLang="ro-RO" sz="1800" b="0" i="1" u="none" strike="noStrike" cap="none" normalizeH="0" baseline="0" dirty="0">
                <a:ln>
                  <a:noFill/>
                </a:ln>
                <a:solidFill>
                  <a:schemeClr val="tx1"/>
                </a:solidFill>
                <a:effectLst/>
                <a:latin typeface="MathJax_Math"/>
              </a:rPr>
              <a:t>O</a:t>
            </a:r>
            <a:r>
              <a:rPr kumimoji="0" lang="ro-RO" altLang="ro-RO" sz="1800" b="0" i="0" u="none" strike="noStrike" cap="none" normalizeH="0" baseline="0" dirty="0">
                <a:ln>
                  <a:noFill/>
                </a:ln>
                <a:solidFill>
                  <a:schemeClr val="tx1"/>
                </a:solidFill>
                <a:effectLst/>
                <a:latin typeface="MathJax_Main"/>
              </a:rPr>
              <a:t>(</a:t>
            </a:r>
            <a:r>
              <a:rPr kumimoji="0" lang="ro-RO" altLang="ro-RO" sz="1800" b="0" i="1" u="none" strike="noStrike" cap="none" normalizeH="0" baseline="0" dirty="0">
                <a:ln>
                  <a:noFill/>
                </a:ln>
                <a:solidFill>
                  <a:schemeClr val="tx1"/>
                </a:solidFill>
                <a:effectLst/>
                <a:latin typeface="MathJax_Math"/>
              </a:rPr>
              <a:t>n</a:t>
            </a:r>
            <a:r>
              <a:rPr kumimoji="0" lang="ro-RO" altLang="ro-RO" sz="1800" b="0" i="0" u="none" strike="noStrike" cap="none" normalizeH="0" baseline="0" dirty="0">
                <a:ln>
                  <a:noFill/>
                </a:ln>
                <a:solidFill>
                  <a:schemeClr val="tx1"/>
                </a:solidFill>
                <a:effectLst/>
                <a:latin typeface="MathJax_Main"/>
              </a:rPr>
              <a:t>log</a:t>
            </a:r>
            <a:r>
              <a:rPr kumimoji="0" lang="ro-RO" altLang="ro-RO" sz="1800" b="0" i="1" u="none" strike="noStrike" cap="none" normalizeH="0" baseline="0" dirty="0">
                <a:ln>
                  <a:noFill/>
                </a:ln>
                <a:solidFill>
                  <a:schemeClr val="tx1"/>
                </a:solidFill>
                <a:effectLst/>
                <a:latin typeface="MathJax_Math"/>
              </a:rPr>
              <a:t>n</a:t>
            </a:r>
            <a:r>
              <a:rPr kumimoji="0" lang="ro-RO" altLang="ro-RO" sz="1800" b="0" i="0" u="none" strike="noStrike" cap="none" normalizeH="0" baseline="0" dirty="0">
                <a:ln>
                  <a:noFill/>
                </a:ln>
                <a:solidFill>
                  <a:schemeClr val="tx1"/>
                </a:solidFill>
                <a:effectLst/>
                <a:latin typeface="MathJax_Main"/>
              </a:rPr>
              <a:t>)</a:t>
            </a:r>
            <a:r>
              <a:rPr kumimoji="0" lang="ro-RO" altLang="ro-RO" sz="1800" b="0" i="0" u="none" strike="noStrike" cap="none" normalizeH="0" baseline="0" dirty="0">
                <a:ln>
                  <a:noFill/>
                </a:ln>
                <a:solidFill>
                  <a:schemeClr val="tx1"/>
                </a:solidFill>
                <a:effectLst/>
              </a:rPr>
              <a:t> comparații, dar în cazul cel mai nefavorabil se efectuează </a:t>
            </a:r>
            <a:r>
              <a:rPr kumimoji="0" lang="ro-RO" altLang="ro-RO" sz="1800" b="0" i="1" u="none" strike="noStrike" cap="none" normalizeH="0" baseline="0" dirty="0">
                <a:ln>
                  <a:noFill/>
                </a:ln>
                <a:solidFill>
                  <a:schemeClr val="tx1"/>
                </a:solidFill>
                <a:effectLst/>
                <a:latin typeface="MathJax_Math"/>
              </a:rPr>
              <a:t>O</a:t>
            </a:r>
            <a:r>
              <a:rPr kumimoji="0" lang="ro-RO" altLang="ro-RO" sz="1800" b="0" i="0" u="none" strike="noStrike" cap="none" normalizeH="0" baseline="0" dirty="0">
                <a:ln>
                  <a:noFill/>
                </a:ln>
                <a:solidFill>
                  <a:schemeClr val="tx1"/>
                </a:solidFill>
                <a:effectLst/>
                <a:latin typeface="MathJax_Main"/>
              </a:rPr>
              <a:t>(</a:t>
            </a:r>
            <a:r>
              <a:rPr kumimoji="0" lang="ro-RO" altLang="ro-RO" sz="1800" b="0" i="1" u="none" strike="noStrike" cap="none" normalizeH="0" baseline="0" dirty="0">
                <a:ln>
                  <a:noFill/>
                </a:ln>
                <a:solidFill>
                  <a:schemeClr val="tx1"/>
                </a:solidFill>
                <a:effectLst/>
                <a:latin typeface="MathJax_Math"/>
              </a:rPr>
              <a:t>n</a:t>
            </a:r>
            <a:r>
              <a:rPr kumimoji="0" lang="ro-RO" altLang="ro-RO" sz="1800" b="0" i="0" u="none" strike="noStrike" cap="none" normalizeH="0" baseline="0" dirty="0">
                <a:ln>
                  <a:noFill/>
                </a:ln>
                <a:solidFill>
                  <a:schemeClr val="tx1"/>
                </a:solidFill>
                <a:effectLst/>
                <a:latin typeface="MathJax_Main"/>
              </a:rPr>
              <a:t>2)</a:t>
            </a:r>
            <a:r>
              <a:rPr lang="en-US" altLang="ro-RO" sz="1800" dirty="0"/>
              <a:t> </a:t>
            </a:r>
            <a:r>
              <a:rPr kumimoji="0" lang="ro-RO" altLang="ro-RO" sz="1800" b="0" i="0" u="none" strike="noStrike" cap="none" normalizeH="0" baseline="0" dirty="0">
                <a:ln>
                  <a:noFill/>
                </a:ln>
                <a:solidFill>
                  <a:schemeClr val="tx1"/>
                </a:solidFill>
                <a:effectLst/>
                <a:latin typeface="Arial" panose="020B0604020202020204" pitchFamily="34" charset="0"/>
              </a:rPr>
              <a:t>comparații.</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800" b="0" i="0" u="none" strike="noStrike" cap="none" normalizeH="0" baseline="0" dirty="0">
                <a:ln>
                  <a:noFill/>
                </a:ln>
                <a:solidFill>
                  <a:schemeClr val="tx1"/>
                </a:solidFill>
                <a:effectLst/>
                <a:latin typeface="Arial" panose="020B0604020202020204" pitchFamily="34" charset="0"/>
              </a:rPr>
              <a:t>Algoritmul este de tip divide et impera; el sortează o secvență a tabloului (inițial întreg tabloul),</a:t>
            </a:r>
            <a:endParaRPr kumimoji="0" lang="en-US" altLang="ro-R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800" b="0" i="0" u="none" strike="noStrike" cap="none" normalizeH="0" baseline="0" dirty="0">
                <a:ln>
                  <a:noFill/>
                </a:ln>
                <a:solidFill>
                  <a:schemeClr val="tx1"/>
                </a:solidFill>
                <a:effectLst/>
                <a:latin typeface="Arial" panose="020B0604020202020204" pitchFamily="34" charset="0"/>
              </a:rPr>
              <a:t> astfel: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se alege un element special al listei, numit </a:t>
            </a:r>
            <a:r>
              <a:rPr kumimoji="0" lang="ro-RO" altLang="ro-RO" sz="1800" b="1" i="0" u="none" strike="noStrike" cap="none" normalizeH="0" baseline="0" dirty="0">
                <a:ln>
                  <a:noFill/>
                </a:ln>
                <a:solidFill>
                  <a:schemeClr val="tx1"/>
                </a:solidFill>
                <a:effectLst/>
                <a:latin typeface="Arial" panose="020B0604020202020204" pitchFamily="34" charset="0"/>
              </a:rPr>
              <a:t>pivot</a:t>
            </a:r>
            <a:r>
              <a:rPr kumimoji="0" lang="ro-RO" altLang="ro-RO"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se ordonează elementele listei, astfel încât toate elementele din stânga pivotului să fie mai mici</a:t>
            </a:r>
            <a:endParaRPr kumimoji="0" lang="en-US" altLang="ro-R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o-RO" altLang="ro-RO" sz="1800" b="0" i="0" u="none" strike="noStrike" cap="none" normalizeH="0" baseline="0" dirty="0">
                <a:ln>
                  <a:noFill/>
                </a:ln>
                <a:solidFill>
                  <a:schemeClr val="tx1"/>
                </a:solidFill>
                <a:effectLst/>
                <a:latin typeface="Arial" panose="020B0604020202020204" pitchFamily="34" charset="0"/>
              </a:rPr>
              <a:t>sau egale cu acesta, și toate elementele din dreapta pivotului să fie mai mari sau egale cu acesta;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se continuă recursiv cu secvența din stânga pivotului și cu cea din dreapta lui.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11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741-C4D9-4008-A011-A1D9D40883A6}"/>
              </a:ext>
            </a:extLst>
          </p:cNvPr>
          <p:cNvSpPr>
            <a:spLocks noGrp="1"/>
          </p:cNvSpPr>
          <p:nvPr>
            <p:ph type="title"/>
          </p:nvPr>
        </p:nvSpPr>
        <p:spPr/>
        <p:txBody>
          <a:bodyPr/>
          <a:lstStyle/>
          <a:p>
            <a:pPr algn="ctr"/>
            <a:r>
              <a:rPr lang="en-US" dirty="0" err="1"/>
              <a:t>BUBBle</a:t>
            </a:r>
            <a:r>
              <a:rPr lang="en-US" dirty="0"/>
              <a:t> sort</a:t>
            </a:r>
            <a:endParaRPr lang="ro-RO" dirty="0"/>
          </a:p>
        </p:txBody>
      </p:sp>
      <p:sp>
        <p:nvSpPr>
          <p:cNvPr id="3" name="Content Placeholder 2">
            <a:extLst>
              <a:ext uri="{FF2B5EF4-FFF2-40B4-BE49-F238E27FC236}">
                <a16:creationId xmlns:a16="http://schemas.microsoft.com/office/drawing/2014/main" id="{ADE10AFE-4EC0-4E9E-9EF6-D3646C20C31B}"/>
              </a:ext>
            </a:extLst>
          </p:cNvPr>
          <p:cNvSpPr>
            <a:spLocks noGrp="1"/>
          </p:cNvSpPr>
          <p:nvPr>
            <p:ph idx="1"/>
          </p:nvPr>
        </p:nvSpPr>
        <p:spPr/>
        <p:txBody>
          <a:bodyPr/>
          <a:lstStyle/>
          <a:p>
            <a:r>
              <a:rPr lang="ro-RO" dirty="0"/>
              <a:t>Sortarea unui vector prin metoda bulelor constă în compararea fiecărui termen cu cel ce îl urmează, iar dacă nu îndeplinesc o anumită condiție, sunt interschimbate prin regula paharului. Când se ajunge la sfârșitul vectorului, se verifică dacă acesta este ordonat corect.</a:t>
            </a:r>
          </a:p>
        </p:txBody>
      </p:sp>
    </p:spTree>
    <p:extLst>
      <p:ext uri="{BB962C8B-B14F-4D97-AF65-F5344CB8AC3E}">
        <p14:creationId xmlns:p14="http://schemas.microsoft.com/office/powerpoint/2010/main" val="427191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E9AC-8F18-406D-92B8-26CC48968820}"/>
              </a:ext>
            </a:extLst>
          </p:cNvPr>
          <p:cNvSpPr>
            <a:spLocks noGrp="1"/>
          </p:cNvSpPr>
          <p:nvPr>
            <p:ph type="title"/>
          </p:nvPr>
        </p:nvSpPr>
        <p:spPr/>
        <p:txBody>
          <a:bodyPr/>
          <a:lstStyle/>
          <a:p>
            <a:pPr algn="ctr"/>
            <a:r>
              <a:rPr lang="en-US" dirty="0" err="1"/>
              <a:t>Testele</a:t>
            </a:r>
            <a:r>
              <a:rPr lang="en-US" dirty="0"/>
              <a:t> </a:t>
            </a:r>
            <a:endParaRPr lang="ro-RO" dirty="0"/>
          </a:p>
        </p:txBody>
      </p:sp>
      <p:sp>
        <p:nvSpPr>
          <p:cNvPr id="3" name="Content Placeholder 2">
            <a:extLst>
              <a:ext uri="{FF2B5EF4-FFF2-40B4-BE49-F238E27FC236}">
                <a16:creationId xmlns:a16="http://schemas.microsoft.com/office/drawing/2014/main" id="{239D148E-C962-4F81-A72C-BC0C925393BA}"/>
              </a:ext>
            </a:extLst>
          </p:cNvPr>
          <p:cNvSpPr>
            <a:spLocks noGrp="1"/>
          </p:cNvSpPr>
          <p:nvPr>
            <p:ph idx="1"/>
          </p:nvPr>
        </p:nvSpPr>
        <p:spPr/>
        <p:txBody>
          <a:bodyPr/>
          <a:lstStyle/>
          <a:p>
            <a:r>
              <a:rPr lang="en-US" dirty="0"/>
              <a:t>Am </a:t>
            </a:r>
            <a:r>
              <a:rPr lang="en-US" dirty="0" err="1"/>
              <a:t>realizat</a:t>
            </a:r>
            <a:r>
              <a:rPr lang="en-US" dirty="0"/>
              <a:t> un program </a:t>
            </a:r>
            <a:r>
              <a:rPr lang="ro-RO" dirty="0"/>
              <a:t>în C++, în care am implementat algoritmii de sortare precizați mai sus și am făcut mai multe teste pe baza acestor algoritmi, teste de viteză.</a:t>
            </a:r>
          </a:p>
          <a:p>
            <a:r>
              <a:rPr lang="ro-RO" dirty="0"/>
              <a:t>Testele de viteză au fost realizate cronometrând timpul realizării fiecărei sortări neluând în calcul citirile și atribuirile de valori.</a:t>
            </a:r>
          </a:p>
          <a:p>
            <a:r>
              <a:rPr lang="ro-RO" dirty="0"/>
              <a:t>Testele variază între ele prin datele de intrare N și Max, reprezentând numărul de elemente al vectorului introdus aleatoriu, dar și numărul maxim din vector, respectiv.</a:t>
            </a:r>
          </a:p>
          <a:p>
            <a:r>
              <a:rPr lang="ro-RO" dirty="0"/>
              <a:t>Am făcut câte 3 teste pentru fiecare vector introdus și după am aflat un timp mediu pentru fiecare caz.</a:t>
            </a:r>
          </a:p>
        </p:txBody>
      </p:sp>
    </p:spTree>
    <p:extLst>
      <p:ext uri="{BB962C8B-B14F-4D97-AF65-F5344CB8AC3E}">
        <p14:creationId xmlns:p14="http://schemas.microsoft.com/office/powerpoint/2010/main" val="202663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FB6B136-5E84-464E-AD57-6AC2DCB80661}"/>
              </a:ext>
            </a:extLst>
          </p:cNvPr>
          <p:cNvGraphicFramePr>
            <a:graphicFrameLocks noGrp="1"/>
          </p:cNvGraphicFramePr>
          <p:nvPr>
            <p:ph idx="1"/>
            <p:extLst>
              <p:ext uri="{D42A27DB-BD31-4B8C-83A1-F6EECF244321}">
                <p14:modId xmlns:p14="http://schemas.microsoft.com/office/powerpoint/2010/main" val="4249085711"/>
              </p:ext>
            </p:extLst>
          </p:nvPr>
        </p:nvGraphicFramePr>
        <p:xfrm>
          <a:off x="1290637" y="389574"/>
          <a:ext cx="9805987" cy="6078852"/>
        </p:xfrm>
        <a:graphic>
          <a:graphicData uri="http://schemas.openxmlformats.org/drawingml/2006/table">
            <a:tbl>
              <a:tblPr firstRow="1" bandRow="1">
                <a:tableStyleId>{5C22544A-7EE6-4342-B048-85BDC9FD1C3A}</a:tableStyleId>
              </a:tblPr>
              <a:tblGrid>
                <a:gridCol w="1925174">
                  <a:extLst>
                    <a:ext uri="{9D8B030D-6E8A-4147-A177-3AD203B41FA5}">
                      <a16:colId xmlns:a16="http://schemas.microsoft.com/office/drawing/2014/main" val="1313204164"/>
                    </a:ext>
                  </a:extLst>
                </a:gridCol>
                <a:gridCol w="1925174">
                  <a:extLst>
                    <a:ext uri="{9D8B030D-6E8A-4147-A177-3AD203B41FA5}">
                      <a16:colId xmlns:a16="http://schemas.microsoft.com/office/drawing/2014/main" val="1753920390"/>
                    </a:ext>
                  </a:extLst>
                </a:gridCol>
                <a:gridCol w="2055009">
                  <a:extLst>
                    <a:ext uri="{9D8B030D-6E8A-4147-A177-3AD203B41FA5}">
                      <a16:colId xmlns:a16="http://schemas.microsoft.com/office/drawing/2014/main" val="834708977"/>
                    </a:ext>
                  </a:extLst>
                </a:gridCol>
                <a:gridCol w="1795340">
                  <a:extLst>
                    <a:ext uri="{9D8B030D-6E8A-4147-A177-3AD203B41FA5}">
                      <a16:colId xmlns:a16="http://schemas.microsoft.com/office/drawing/2014/main" val="3453270390"/>
                    </a:ext>
                  </a:extLst>
                </a:gridCol>
                <a:gridCol w="2105290">
                  <a:extLst>
                    <a:ext uri="{9D8B030D-6E8A-4147-A177-3AD203B41FA5}">
                      <a16:colId xmlns:a16="http://schemas.microsoft.com/office/drawing/2014/main" val="1457713085"/>
                    </a:ext>
                  </a:extLst>
                </a:gridCol>
              </a:tblGrid>
              <a:tr h="923092">
                <a:tc>
                  <a:txBody>
                    <a:bodyPr/>
                    <a:lstStyle/>
                    <a:p>
                      <a:r>
                        <a:rPr lang="en-US" sz="1600" dirty="0" err="1"/>
                        <a:t>Incercari</a:t>
                      </a:r>
                      <a:endParaRPr lang="en-US" sz="1600" dirty="0"/>
                    </a:p>
                    <a:p>
                      <a:r>
                        <a:rPr lang="en-US" sz="1600" dirty="0" err="1"/>
                        <a:t>Timp</a:t>
                      </a:r>
                      <a:r>
                        <a:rPr lang="en-US" sz="1600" dirty="0"/>
                        <a:t>:</a:t>
                      </a:r>
                    </a:p>
                    <a:p>
                      <a:r>
                        <a:rPr lang="en-US" sz="1600" dirty="0" err="1"/>
                        <a:t>Nanosec</a:t>
                      </a:r>
                      <a:endParaRPr lang="en-US" sz="1600" dirty="0"/>
                    </a:p>
                  </a:txBody>
                  <a:tcPr/>
                </a:tc>
                <a:tc>
                  <a:txBody>
                    <a:bodyPr/>
                    <a:lstStyle/>
                    <a:p>
                      <a:r>
                        <a:rPr lang="en-US" sz="1200" dirty="0"/>
                        <a:t>T=1</a:t>
                      </a:r>
                    </a:p>
                    <a:p>
                      <a:r>
                        <a:rPr lang="en-US" sz="1200" dirty="0"/>
                        <a:t>N=1000</a:t>
                      </a:r>
                    </a:p>
                    <a:p>
                      <a:r>
                        <a:rPr lang="en-US" sz="1200" dirty="0"/>
                        <a:t>MAX=</a:t>
                      </a:r>
                    </a:p>
                    <a:p>
                      <a:r>
                        <a:rPr lang="en-US" sz="1200" dirty="0"/>
                        <a:t>1000</a:t>
                      </a:r>
                      <a:endParaRPr lang="ro-RO" sz="1200" dirty="0"/>
                    </a:p>
                  </a:txBody>
                  <a:tcPr/>
                </a:tc>
                <a:tc>
                  <a:txBody>
                    <a:bodyPr/>
                    <a:lstStyle/>
                    <a:p>
                      <a:r>
                        <a:rPr lang="en-US" sz="1200" dirty="0"/>
                        <a:t>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a:t>
                      </a:r>
                      <a:r>
                        <a:rPr lang="ro-RO" sz="1200" b="1" kern="1200" dirty="0">
                          <a:solidFill>
                            <a:schemeClr val="lt1"/>
                          </a:solidFill>
                          <a:effectLst/>
                          <a:latin typeface="+mn-lt"/>
                          <a:ea typeface="+mn-ea"/>
                          <a:cs typeface="+mn-cs"/>
                        </a:rPr>
                        <a:t>10000</a:t>
                      </a:r>
                    </a:p>
                    <a:p>
                      <a:r>
                        <a:rPr lang="en-US" sz="1200" dirty="0"/>
                        <a:t>MAX=100</a:t>
                      </a:r>
                    </a:p>
                    <a:p>
                      <a:endParaRPr lang="ro-RO" sz="1200" dirty="0"/>
                    </a:p>
                  </a:txBody>
                  <a:tcPr/>
                </a:tc>
                <a:tc>
                  <a:txBody>
                    <a:bodyPr/>
                    <a:lstStyle/>
                    <a:p>
                      <a:r>
                        <a:rPr lang="en-US" sz="1200" dirty="0"/>
                        <a:t>T=3</a:t>
                      </a:r>
                    </a:p>
                    <a:p>
                      <a:r>
                        <a:rPr lang="en-US" sz="1200" dirty="0"/>
                        <a:t>N=100</a:t>
                      </a:r>
                    </a:p>
                    <a:p>
                      <a:r>
                        <a:rPr lang="en-US" sz="1200" dirty="0"/>
                        <a:t>MAX=1000000</a:t>
                      </a:r>
                      <a:endParaRPr lang="ro-RO" sz="1200" dirty="0"/>
                    </a:p>
                  </a:txBody>
                  <a:tcPr/>
                </a:tc>
                <a:tc>
                  <a:txBody>
                    <a:bodyPr/>
                    <a:lstStyle/>
                    <a:p>
                      <a:r>
                        <a:rPr lang="en-US" sz="1200" dirty="0"/>
                        <a:t>T=4</a:t>
                      </a:r>
                    </a:p>
                    <a:p>
                      <a:r>
                        <a:rPr lang="en-US" sz="1200" dirty="0"/>
                        <a:t>N=10000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MAX=</a:t>
                      </a:r>
                      <a:r>
                        <a:rPr lang="ro-RO" sz="1200" b="1" kern="1200" dirty="0">
                          <a:solidFill>
                            <a:schemeClr val="lt1"/>
                          </a:solidFill>
                          <a:effectLst/>
                          <a:latin typeface="+mn-lt"/>
                          <a:ea typeface="+mn-ea"/>
                          <a:cs typeface="+mn-cs"/>
                        </a:rPr>
                        <a:t>1000000</a:t>
                      </a:r>
                    </a:p>
                    <a:p>
                      <a:endParaRPr lang="ro-RO" sz="1200" dirty="0"/>
                    </a:p>
                  </a:txBody>
                  <a:tcPr/>
                </a:tc>
                <a:extLst>
                  <a:ext uri="{0D108BD9-81ED-4DB2-BD59-A6C34878D82A}">
                    <a16:rowId xmlns:a16="http://schemas.microsoft.com/office/drawing/2014/main" val="1351100627"/>
                  </a:ext>
                </a:extLst>
              </a:tr>
              <a:tr h="866161">
                <a:tc>
                  <a:txBody>
                    <a:bodyPr/>
                    <a:lstStyle/>
                    <a:p>
                      <a:r>
                        <a:rPr lang="en-US" dirty="0"/>
                        <a:t>Radix</a:t>
                      </a:r>
                    </a:p>
                    <a:p>
                      <a:r>
                        <a:rPr lang="en-US" dirty="0"/>
                        <a:t>Sort</a:t>
                      </a:r>
                      <a:endParaRPr lang="ro-RO" dirty="0"/>
                    </a:p>
                  </a:txBody>
                  <a:tcPr/>
                </a:tc>
                <a:tc>
                  <a:txBody>
                    <a:bodyPr/>
                    <a:lstStyle/>
                    <a:p>
                      <a:r>
                        <a:rPr lang="en-US" sz="1200" dirty="0"/>
                        <a:t>T1=76500</a:t>
                      </a:r>
                    </a:p>
                    <a:p>
                      <a:r>
                        <a:rPr lang="en-US" sz="1200" dirty="0"/>
                        <a:t>T2=85500</a:t>
                      </a:r>
                    </a:p>
                    <a:p>
                      <a:r>
                        <a:rPr lang="en-US" sz="1200" dirty="0"/>
                        <a:t>T3=43100</a:t>
                      </a:r>
                    </a:p>
                    <a:p>
                      <a:r>
                        <a:rPr lang="en-US" sz="1200" dirty="0"/>
                        <a:t>A=68366</a:t>
                      </a:r>
                      <a:endParaRPr lang="ro-RO" sz="1200" dirty="0"/>
                    </a:p>
                  </a:txBody>
                  <a:tcPr/>
                </a:tc>
                <a:tc>
                  <a:txBody>
                    <a:bodyPr/>
                    <a:lstStyle/>
                    <a:p>
                      <a:r>
                        <a:rPr lang="en-US" sz="1200" dirty="0"/>
                        <a:t>T1=338700</a:t>
                      </a:r>
                    </a:p>
                    <a:p>
                      <a:r>
                        <a:rPr lang="en-US" sz="1200" dirty="0"/>
                        <a:t>T2=533900</a:t>
                      </a:r>
                    </a:p>
                    <a:p>
                      <a:r>
                        <a:rPr lang="en-US" sz="1200" dirty="0"/>
                        <a:t>T3=345000</a:t>
                      </a:r>
                    </a:p>
                    <a:p>
                      <a:r>
                        <a:rPr lang="en-US" sz="1200" dirty="0"/>
                        <a:t>A=405866</a:t>
                      </a:r>
                      <a:endParaRPr lang="ro-RO" sz="1200" dirty="0"/>
                    </a:p>
                  </a:txBody>
                  <a:tcPr/>
                </a:tc>
                <a:tc>
                  <a:txBody>
                    <a:bodyPr/>
                    <a:lstStyle/>
                    <a:p>
                      <a:r>
                        <a:rPr lang="en-US" sz="1200" dirty="0"/>
                        <a:t>T1=12400</a:t>
                      </a:r>
                    </a:p>
                    <a:p>
                      <a:r>
                        <a:rPr lang="en-US" sz="1200" dirty="0"/>
                        <a:t>T2=10300</a:t>
                      </a:r>
                    </a:p>
                    <a:p>
                      <a:r>
                        <a:rPr lang="en-US" sz="1200" dirty="0"/>
                        <a:t>T3=15600</a:t>
                      </a:r>
                    </a:p>
                    <a:p>
                      <a:r>
                        <a:rPr lang="en-US" sz="1200" dirty="0"/>
                        <a:t>A=12766</a:t>
                      </a:r>
                      <a:endParaRPr lang="ro-RO" sz="1200" dirty="0"/>
                    </a:p>
                  </a:txBody>
                  <a:tcPr/>
                </a:tc>
                <a:tc>
                  <a:txBody>
                    <a:bodyPr/>
                    <a:lstStyle/>
                    <a:p>
                      <a:r>
                        <a:rPr lang="en-US" sz="1200" dirty="0"/>
                        <a:t>T1=723400</a:t>
                      </a:r>
                    </a:p>
                    <a:p>
                      <a:r>
                        <a:rPr lang="en-US" sz="1200" dirty="0"/>
                        <a:t>T2=1025700</a:t>
                      </a:r>
                    </a:p>
                    <a:p>
                      <a:r>
                        <a:rPr lang="en-US" sz="1200" dirty="0"/>
                        <a:t>T3=720500</a:t>
                      </a:r>
                    </a:p>
                    <a:p>
                      <a:r>
                        <a:rPr lang="en-US" sz="1200" dirty="0"/>
                        <a:t>A=823200</a:t>
                      </a:r>
                      <a:endParaRPr lang="ro-RO" sz="1200" dirty="0"/>
                    </a:p>
                  </a:txBody>
                  <a:tcPr/>
                </a:tc>
                <a:extLst>
                  <a:ext uri="{0D108BD9-81ED-4DB2-BD59-A6C34878D82A}">
                    <a16:rowId xmlns:a16="http://schemas.microsoft.com/office/drawing/2014/main" val="3232442398"/>
                  </a:ext>
                </a:extLst>
              </a:tr>
              <a:tr h="866161">
                <a:tc>
                  <a:txBody>
                    <a:bodyPr/>
                    <a:lstStyle/>
                    <a:p>
                      <a:r>
                        <a:rPr lang="en-US" dirty="0"/>
                        <a:t>Merge</a:t>
                      </a:r>
                    </a:p>
                    <a:p>
                      <a:r>
                        <a:rPr lang="en-US" dirty="0"/>
                        <a:t>Sort</a:t>
                      </a:r>
                      <a:endParaRPr lang="ro-RO" dirty="0"/>
                    </a:p>
                  </a:txBody>
                  <a:tcPr/>
                </a:tc>
                <a:tc>
                  <a:txBody>
                    <a:bodyPr/>
                    <a:lstStyle/>
                    <a:p>
                      <a:r>
                        <a:rPr lang="en-US" sz="1200" dirty="0"/>
                        <a:t>T1=238000</a:t>
                      </a:r>
                    </a:p>
                    <a:p>
                      <a:r>
                        <a:rPr lang="en-US" sz="1200" dirty="0"/>
                        <a:t>T2=260500</a:t>
                      </a:r>
                    </a:p>
                    <a:p>
                      <a:r>
                        <a:rPr lang="en-US" sz="1200" dirty="0"/>
                        <a:t>T3=134300</a:t>
                      </a:r>
                    </a:p>
                    <a:p>
                      <a:r>
                        <a:rPr lang="en-US" sz="1200" dirty="0"/>
                        <a:t>A=210933</a:t>
                      </a:r>
                      <a:endParaRPr lang="ro-RO" sz="1200" dirty="0"/>
                    </a:p>
                  </a:txBody>
                  <a:tcPr/>
                </a:tc>
                <a:tc>
                  <a:txBody>
                    <a:bodyPr/>
                    <a:lstStyle/>
                    <a:p>
                      <a:r>
                        <a:rPr lang="en-US" sz="1200" dirty="0"/>
                        <a:t>T1=1831600</a:t>
                      </a:r>
                    </a:p>
                    <a:p>
                      <a:r>
                        <a:rPr lang="en-US" sz="1200" dirty="0"/>
                        <a:t>T2=1407000</a:t>
                      </a:r>
                    </a:p>
                    <a:p>
                      <a:r>
                        <a:rPr lang="en-US" sz="1200" dirty="0"/>
                        <a:t>T3=1811500</a:t>
                      </a:r>
                    </a:p>
                    <a:p>
                      <a:r>
                        <a:rPr lang="en-US" sz="1200" dirty="0"/>
                        <a:t>A=1683366</a:t>
                      </a:r>
                      <a:endParaRPr lang="ro-RO" sz="1200" dirty="0"/>
                    </a:p>
                  </a:txBody>
                  <a:tcPr/>
                </a:tc>
                <a:tc>
                  <a:txBody>
                    <a:bodyPr/>
                    <a:lstStyle/>
                    <a:p>
                      <a:r>
                        <a:rPr lang="en-US" sz="1200" dirty="0"/>
                        <a:t>T1=15900</a:t>
                      </a:r>
                    </a:p>
                    <a:p>
                      <a:r>
                        <a:rPr lang="en-US" sz="1200" dirty="0"/>
                        <a:t>T2=24600</a:t>
                      </a:r>
                    </a:p>
                    <a:p>
                      <a:r>
                        <a:rPr lang="en-US" sz="1200" dirty="0"/>
                        <a:t>T3=15400</a:t>
                      </a:r>
                    </a:p>
                    <a:p>
                      <a:r>
                        <a:rPr lang="en-US" sz="1200" dirty="0"/>
                        <a:t>A=18633</a:t>
                      </a:r>
                      <a:endParaRPr lang="ro-RO" sz="1200" dirty="0"/>
                    </a:p>
                  </a:txBody>
                  <a:tcPr/>
                </a:tc>
                <a:tc>
                  <a:txBody>
                    <a:bodyPr/>
                    <a:lstStyle/>
                    <a:p>
                      <a:r>
                        <a:rPr lang="en-US" sz="1200" dirty="0"/>
                        <a:t>T1=1623300</a:t>
                      </a:r>
                    </a:p>
                    <a:p>
                      <a:r>
                        <a:rPr lang="en-US" sz="1200" dirty="0"/>
                        <a:t>T2=2129300</a:t>
                      </a:r>
                    </a:p>
                    <a:p>
                      <a:r>
                        <a:rPr lang="en-US" sz="1200" dirty="0"/>
                        <a:t>T3=1739100</a:t>
                      </a:r>
                    </a:p>
                    <a:p>
                      <a:r>
                        <a:rPr lang="en-US" sz="1200" dirty="0"/>
                        <a:t>A=1830566</a:t>
                      </a:r>
                      <a:endParaRPr lang="ro-RO" sz="1200" dirty="0"/>
                    </a:p>
                  </a:txBody>
                  <a:tcPr/>
                </a:tc>
                <a:extLst>
                  <a:ext uri="{0D108BD9-81ED-4DB2-BD59-A6C34878D82A}">
                    <a16:rowId xmlns:a16="http://schemas.microsoft.com/office/drawing/2014/main" val="2154847651"/>
                  </a:ext>
                </a:extLst>
              </a:tr>
              <a:tr h="866161">
                <a:tc>
                  <a:txBody>
                    <a:bodyPr/>
                    <a:lstStyle/>
                    <a:p>
                      <a:r>
                        <a:rPr lang="en-US" dirty="0"/>
                        <a:t>Shell</a:t>
                      </a:r>
                    </a:p>
                    <a:p>
                      <a:r>
                        <a:rPr lang="en-US" dirty="0"/>
                        <a:t>Sort</a:t>
                      </a:r>
                    </a:p>
                  </a:txBody>
                  <a:tcPr/>
                </a:tc>
                <a:tc>
                  <a:txBody>
                    <a:bodyPr/>
                    <a:lstStyle/>
                    <a:p>
                      <a:r>
                        <a:rPr lang="en-US" sz="1200" dirty="0"/>
                        <a:t>T1=248600</a:t>
                      </a:r>
                    </a:p>
                    <a:p>
                      <a:r>
                        <a:rPr lang="en-US" sz="1200" dirty="0"/>
                        <a:t>T2=180400</a:t>
                      </a:r>
                    </a:p>
                    <a:p>
                      <a:r>
                        <a:rPr lang="en-US" sz="1200" dirty="0"/>
                        <a:t>T3=178000</a:t>
                      </a:r>
                    </a:p>
                    <a:p>
                      <a:r>
                        <a:rPr lang="en-US" sz="1200" dirty="0"/>
                        <a:t>A=202333</a:t>
                      </a:r>
                      <a:endParaRPr lang="ro-RO" sz="1200" dirty="0"/>
                    </a:p>
                  </a:txBody>
                  <a:tcPr/>
                </a:tc>
                <a:tc>
                  <a:txBody>
                    <a:bodyPr/>
                    <a:lstStyle/>
                    <a:p>
                      <a:r>
                        <a:rPr lang="en-US" sz="1200" dirty="0"/>
                        <a:t>T1=1744900</a:t>
                      </a:r>
                    </a:p>
                    <a:p>
                      <a:r>
                        <a:rPr lang="en-US" sz="1200" dirty="0"/>
                        <a:t>T2=1442200</a:t>
                      </a:r>
                    </a:p>
                    <a:p>
                      <a:r>
                        <a:rPr lang="en-US" sz="1200" dirty="0"/>
                        <a:t>T3=2064000</a:t>
                      </a:r>
                    </a:p>
                    <a:p>
                      <a:r>
                        <a:rPr lang="en-US" sz="1200" dirty="0"/>
                        <a:t>A=1750366</a:t>
                      </a:r>
                    </a:p>
                  </a:txBody>
                  <a:tcPr/>
                </a:tc>
                <a:tc>
                  <a:txBody>
                    <a:bodyPr/>
                    <a:lstStyle/>
                    <a:p>
                      <a:r>
                        <a:rPr lang="en-US" sz="1200" dirty="0"/>
                        <a:t>T1=9200</a:t>
                      </a:r>
                    </a:p>
                    <a:p>
                      <a:r>
                        <a:rPr lang="en-US" sz="1200" dirty="0"/>
                        <a:t>T2=18500</a:t>
                      </a:r>
                    </a:p>
                    <a:p>
                      <a:r>
                        <a:rPr lang="en-US" sz="1200" dirty="0"/>
                        <a:t>T3=9700</a:t>
                      </a:r>
                    </a:p>
                    <a:p>
                      <a:r>
                        <a:rPr lang="en-US" sz="1200" dirty="0"/>
                        <a:t>A=12466</a:t>
                      </a:r>
                      <a:endParaRPr lang="ro-RO" sz="1200" dirty="0"/>
                    </a:p>
                  </a:txBody>
                  <a:tcPr/>
                </a:tc>
                <a:tc>
                  <a:txBody>
                    <a:bodyPr/>
                    <a:lstStyle/>
                    <a:p>
                      <a:r>
                        <a:rPr lang="en-US" sz="1200" dirty="0"/>
                        <a:t>T1=1949700</a:t>
                      </a:r>
                    </a:p>
                    <a:p>
                      <a:r>
                        <a:rPr lang="en-US" sz="1200" dirty="0"/>
                        <a:t>T2=2501900</a:t>
                      </a:r>
                    </a:p>
                    <a:p>
                      <a:r>
                        <a:rPr lang="en-US" sz="1200" dirty="0"/>
                        <a:t>T3=2040500</a:t>
                      </a:r>
                    </a:p>
                    <a:p>
                      <a:r>
                        <a:rPr lang="en-US" sz="1200" dirty="0"/>
                        <a:t>A=2164033</a:t>
                      </a:r>
                      <a:endParaRPr lang="ro-RO" sz="1200" dirty="0"/>
                    </a:p>
                  </a:txBody>
                  <a:tcPr/>
                </a:tc>
                <a:extLst>
                  <a:ext uri="{0D108BD9-81ED-4DB2-BD59-A6C34878D82A}">
                    <a16:rowId xmlns:a16="http://schemas.microsoft.com/office/drawing/2014/main" val="1682704272"/>
                  </a:ext>
                </a:extLst>
              </a:tr>
              <a:tr h="866161">
                <a:tc>
                  <a:txBody>
                    <a:bodyPr/>
                    <a:lstStyle/>
                    <a:p>
                      <a:r>
                        <a:rPr lang="en-US" dirty="0"/>
                        <a:t>Quick</a:t>
                      </a:r>
                    </a:p>
                    <a:p>
                      <a:r>
                        <a:rPr lang="en-US" dirty="0"/>
                        <a:t>Sort</a:t>
                      </a:r>
                      <a:endParaRPr lang="ro-RO" dirty="0"/>
                    </a:p>
                  </a:txBody>
                  <a:tcPr/>
                </a:tc>
                <a:tc>
                  <a:txBody>
                    <a:bodyPr/>
                    <a:lstStyle/>
                    <a:p>
                      <a:r>
                        <a:rPr lang="en-US" sz="1200" dirty="0"/>
                        <a:t>T1=194200</a:t>
                      </a:r>
                    </a:p>
                    <a:p>
                      <a:r>
                        <a:rPr lang="en-US" sz="1200" dirty="0"/>
                        <a:t>T2=112600</a:t>
                      </a:r>
                    </a:p>
                    <a:p>
                      <a:r>
                        <a:rPr lang="en-US" sz="1200" dirty="0"/>
                        <a:t>T3=134900</a:t>
                      </a:r>
                    </a:p>
                    <a:p>
                      <a:r>
                        <a:rPr lang="en-US" sz="1200" dirty="0"/>
                        <a:t>A=147233</a:t>
                      </a:r>
                      <a:endParaRPr lang="ro-RO" sz="1200" dirty="0"/>
                    </a:p>
                  </a:txBody>
                  <a:tcPr/>
                </a:tc>
                <a:tc>
                  <a:txBody>
                    <a:bodyPr/>
                    <a:lstStyle/>
                    <a:p>
                      <a:r>
                        <a:rPr lang="en-US" sz="1200" dirty="0"/>
                        <a:t>T1=2387500</a:t>
                      </a:r>
                    </a:p>
                    <a:p>
                      <a:r>
                        <a:rPr lang="en-US" sz="1200" dirty="0"/>
                        <a:t>T2=2314600</a:t>
                      </a:r>
                    </a:p>
                    <a:p>
                      <a:r>
                        <a:rPr lang="en-US" sz="1200" dirty="0"/>
                        <a:t>T3=2625700</a:t>
                      </a:r>
                    </a:p>
                    <a:p>
                      <a:r>
                        <a:rPr lang="en-US" sz="1200" dirty="0"/>
                        <a:t>A=2442600</a:t>
                      </a:r>
                      <a:endParaRPr lang="ro-RO" sz="1200" dirty="0"/>
                    </a:p>
                  </a:txBody>
                  <a:tcPr/>
                </a:tc>
                <a:tc>
                  <a:txBody>
                    <a:bodyPr/>
                    <a:lstStyle/>
                    <a:p>
                      <a:r>
                        <a:rPr lang="en-US" sz="1200" dirty="0"/>
                        <a:t>T1=10400</a:t>
                      </a:r>
                    </a:p>
                    <a:p>
                      <a:r>
                        <a:rPr lang="en-US" sz="1200" dirty="0"/>
                        <a:t>T2=9900</a:t>
                      </a:r>
                    </a:p>
                    <a:p>
                      <a:r>
                        <a:rPr lang="en-US" sz="1200" dirty="0"/>
                        <a:t>T3=8600</a:t>
                      </a:r>
                    </a:p>
                    <a:p>
                      <a:r>
                        <a:rPr lang="en-US" sz="1200" dirty="0"/>
                        <a:t>A=9633</a:t>
                      </a:r>
                      <a:endParaRPr lang="ro-RO" sz="1200" dirty="0"/>
                    </a:p>
                  </a:txBody>
                  <a:tcPr/>
                </a:tc>
                <a:tc>
                  <a:txBody>
                    <a:bodyPr/>
                    <a:lstStyle/>
                    <a:p>
                      <a:r>
                        <a:rPr lang="en-US" sz="1200" dirty="0"/>
                        <a:t>T1=1472400</a:t>
                      </a:r>
                    </a:p>
                    <a:p>
                      <a:r>
                        <a:rPr lang="en-US" sz="1200" dirty="0"/>
                        <a:t>T2=1769300</a:t>
                      </a:r>
                    </a:p>
                    <a:p>
                      <a:r>
                        <a:rPr lang="en-US" sz="1200" dirty="0"/>
                        <a:t>T3=1483400</a:t>
                      </a:r>
                    </a:p>
                    <a:p>
                      <a:r>
                        <a:rPr lang="en-US" sz="1200" dirty="0"/>
                        <a:t>A=1575033</a:t>
                      </a:r>
                      <a:endParaRPr lang="ro-RO" sz="1200" dirty="0"/>
                    </a:p>
                  </a:txBody>
                  <a:tcPr/>
                </a:tc>
                <a:extLst>
                  <a:ext uri="{0D108BD9-81ED-4DB2-BD59-A6C34878D82A}">
                    <a16:rowId xmlns:a16="http://schemas.microsoft.com/office/drawing/2014/main" val="834872825"/>
                  </a:ext>
                </a:extLst>
              </a:tr>
              <a:tr h="866161">
                <a:tc>
                  <a:txBody>
                    <a:bodyPr/>
                    <a:lstStyle/>
                    <a:p>
                      <a:r>
                        <a:rPr lang="en-US" dirty="0"/>
                        <a:t>Bubble</a:t>
                      </a:r>
                    </a:p>
                    <a:p>
                      <a:r>
                        <a:rPr lang="en-US" dirty="0"/>
                        <a:t>Sort</a:t>
                      </a:r>
                      <a:endParaRPr lang="ro-RO" dirty="0"/>
                    </a:p>
                  </a:txBody>
                  <a:tcPr/>
                </a:tc>
                <a:tc>
                  <a:txBody>
                    <a:bodyPr/>
                    <a:lstStyle/>
                    <a:p>
                      <a:r>
                        <a:rPr lang="en-US" sz="1200" dirty="0"/>
                        <a:t>T1=8282500</a:t>
                      </a:r>
                    </a:p>
                    <a:p>
                      <a:r>
                        <a:rPr lang="en-US" sz="1200" dirty="0"/>
                        <a:t>T2=3783900</a:t>
                      </a:r>
                    </a:p>
                    <a:p>
                      <a:r>
                        <a:rPr lang="en-US" sz="1200" dirty="0"/>
                        <a:t>T3=2772200</a:t>
                      </a:r>
                    </a:p>
                    <a:p>
                      <a:r>
                        <a:rPr lang="en-US" sz="1200" dirty="0"/>
                        <a:t>A=4946200</a:t>
                      </a:r>
                      <a:endParaRPr lang="ro-RO" sz="1200" dirty="0"/>
                    </a:p>
                  </a:txBody>
                  <a:tcPr/>
                </a:tc>
                <a:tc>
                  <a:txBody>
                    <a:bodyPr/>
                    <a:lstStyle/>
                    <a:p>
                      <a:r>
                        <a:rPr lang="en-US" sz="1200" dirty="0"/>
                        <a:t>T1=269610300</a:t>
                      </a:r>
                    </a:p>
                    <a:p>
                      <a:r>
                        <a:rPr lang="en-US" sz="1200" dirty="0"/>
                        <a:t>T2=266770500</a:t>
                      </a:r>
                    </a:p>
                    <a:p>
                      <a:r>
                        <a:rPr lang="en-US" sz="1200" dirty="0"/>
                        <a:t>T3=279823800</a:t>
                      </a:r>
                    </a:p>
                    <a:p>
                      <a:r>
                        <a:rPr lang="en-US" sz="1200" dirty="0"/>
                        <a:t>A=272068200</a:t>
                      </a:r>
                      <a:endParaRPr lang="ro-RO" sz="1200" dirty="0"/>
                    </a:p>
                  </a:txBody>
                  <a:tcPr/>
                </a:tc>
                <a:tc>
                  <a:txBody>
                    <a:bodyPr/>
                    <a:lstStyle/>
                    <a:p>
                      <a:r>
                        <a:rPr lang="en-US" sz="1200" dirty="0"/>
                        <a:t>T1=43200</a:t>
                      </a:r>
                    </a:p>
                    <a:p>
                      <a:r>
                        <a:rPr lang="en-US" sz="1200" dirty="0"/>
                        <a:t>T2=44300</a:t>
                      </a:r>
                    </a:p>
                    <a:p>
                      <a:r>
                        <a:rPr lang="en-US" sz="1200" dirty="0"/>
                        <a:t>T3=33900</a:t>
                      </a:r>
                    </a:p>
                    <a:p>
                      <a:r>
                        <a:rPr lang="en-US" sz="1200" dirty="0"/>
                        <a:t>A=40466</a:t>
                      </a:r>
                      <a:endParaRPr lang="ro-RO" sz="1200" dirty="0"/>
                    </a:p>
                  </a:txBody>
                  <a:tcPr/>
                </a:tc>
                <a:tc>
                  <a:txBody>
                    <a:bodyPr/>
                    <a:lstStyle/>
                    <a:p>
                      <a:r>
                        <a:rPr lang="en-US" sz="1200" dirty="0"/>
                        <a:t>T1=280220800</a:t>
                      </a:r>
                    </a:p>
                    <a:p>
                      <a:r>
                        <a:rPr lang="en-US" sz="1200" dirty="0"/>
                        <a:t>T2=305213700</a:t>
                      </a:r>
                    </a:p>
                    <a:p>
                      <a:r>
                        <a:rPr lang="en-US" sz="1200" dirty="0"/>
                        <a:t>T3=282561300</a:t>
                      </a:r>
                    </a:p>
                    <a:p>
                      <a:r>
                        <a:rPr lang="en-US" sz="1200" dirty="0"/>
                        <a:t>A=289331933</a:t>
                      </a:r>
                      <a:endParaRPr lang="ro-RO" sz="1200" dirty="0"/>
                    </a:p>
                  </a:txBody>
                  <a:tcPr/>
                </a:tc>
                <a:extLst>
                  <a:ext uri="{0D108BD9-81ED-4DB2-BD59-A6C34878D82A}">
                    <a16:rowId xmlns:a16="http://schemas.microsoft.com/office/drawing/2014/main" val="480396104"/>
                  </a:ext>
                </a:extLst>
              </a:tr>
              <a:tr h="824955">
                <a:tc>
                  <a:txBody>
                    <a:bodyPr/>
                    <a:lstStyle/>
                    <a:p>
                      <a:r>
                        <a:rPr lang="en-US" dirty="0" err="1"/>
                        <a:t>Sortare</a:t>
                      </a:r>
                      <a:endParaRPr lang="en-US" dirty="0"/>
                    </a:p>
                    <a:p>
                      <a:r>
                        <a:rPr lang="en-US" dirty="0" err="1"/>
                        <a:t>Nativa</a:t>
                      </a:r>
                      <a:endParaRPr lang="ro-RO" dirty="0"/>
                    </a:p>
                  </a:txBody>
                  <a:tcPr/>
                </a:tc>
                <a:tc>
                  <a:txBody>
                    <a:bodyPr/>
                    <a:lstStyle/>
                    <a:p>
                      <a:r>
                        <a:rPr lang="en-US" sz="1200" dirty="0"/>
                        <a:t>T1=103900</a:t>
                      </a:r>
                    </a:p>
                    <a:p>
                      <a:r>
                        <a:rPr lang="en-US" sz="1200" dirty="0"/>
                        <a:t>T2=103300</a:t>
                      </a:r>
                    </a:p>
                    <a:p>
                      <a:r>
                        <a:rPr lang="en-US" sz="1200" dirty="0"/>
                        <a:t>T3=110000</a:t>
                      </a:r>
                    </a:p>
                    <a:p>
                      <a:r>
                        <a:rPr lang="en-US" sz="1200" dirty="0"/>
                        <a:t>A=105733</a:t>
                      </a:r>
                      <a:endParaRPr lang="ro-RO" sz="1200" dirty="0"/>
                    </a:p>
                  </a:txBody>
                  <a:tcPr/>
                </a:tc>
                <a:tc>
                  <a:txBody>
                    <a:bodyPr/>
                    <a:lstStyle/>
                    <a:p>
                      <a:r>
                        <a:rPr lang="en-US" sz="1200" dirty="0"/>
                        <a:t>T1=1367700</a:t>
                      </a:r>
                    </a:p>
                    <a:p>
                      <a:r>
                        <a:rPr lang="en-US" sz="1200" dirty="0"/>
                        <a:t>T2=1255400</a:t>
                      </a:r>
                    </a:p>
                    <a:p>
                      <a:r>
                        <a:rPr lang="en-US" sz="1200" dirty="0"/>
                        <a:t>T3=1000800</a:t>
                      </a:r>
                    </a:p>
                    <a:p>
                      <a:r>
                        <a:rPr lang="en-US" sz="1200" dirty="0"/>
                        <a:t>A=1207966</a:t>
                      </a:r>
                      <a:endParaRPr lang="ro-RO" sz="1200" dirty="0"/>
                    </a:p>
                  </a:txBody>
                  <a:tcPr/>
                </a:tc>
                <a:tc>
                  <a:txBody>
                    <a:bodyPr/>
                    <a:lstStyle/>
                    <a:p>
                      <a:r>
                        <a:rPr lang="en-US" sz="1200" dirty="0"/>
                        <a:t>T1=9800</a:t>
                      </a:r>
                      <a:br>
                        <a:rPr lang="en-US" sz="1200" dirty="0"/>
                      </a:br>
                      <a:r>
                        <a:rPr lang="en-US" sz="1200" dirty="0"/>
                        <a:t>T2=9900</a:t>
                      </a:r>
                    </a:p>
                    <a:p>
                      <a:r>
                        <a:rPr lang="en-US" sz="1200" dirty="0"/>
                        <a:t>T3=9700</a:t>
                      </a:r>
                    </a:p>
                    <a:p>
                      <a:r>
                        <a:rPr lang="en-US" sz="1200" dirty="0"/>
                        <a:t>A=9800</a:t>
                      </a:r>
                      <a:endParaRPr lang="ro-RO" sz="1200" dirty="0"/>
                    </a:p>
                  </a:txBody>
                  <a:tcPr/>
                </a:tc>
                <a:tc>
                  <a:txBody>
                    <a:bodyPr/>
                    <a:lstStyle/>
                    <a:p>
                      <a:r>
                        <a:rPr lang="en-US" sz="1200" dirty="0"/>
                        <a:t>T1=1305300</a:t>
                      </a:r>
                    </a:p>
                    <a:p>
                      <a:r>
                        <a:rPr lang="en-US" sz="1200" dirty="0"/>
                        <a:t>T2=1466900</a:t>
                      </a:r>
                    </a:p>
                    <a:p>
                      <a:r>
                        <a:rPr lang="en-US" sz="1200" dirty="0"/>
                        <a:t>T3=1453200</a:t>
                      </a:r>
                    </a:p>
                    <a:p>
                      <a:r>
                        <a:rPr lang="en-US" sz="1200" dirty="0"/>
                        <a:t>A=1408466</a:t>
                      </a:r>
                      <a:endParaRPr lang="ro-RO" sz="1200" dirty="0"/>
                    </a:p>
                  </a:txBody>
                  <a:tcPr/>
                </a:tc>
                <a:extLst>
                  <a:ext uri="{0D108BD9-81ED-4DB2-BD59-A6C34878D82A}">
                    <a16:rowId xmlns:a16="http://schemas.microsoft.com/office/drawing/2014/main" val="2946850624"/>
                  </a:ext>
                </a:extLst>
              </a:tr>
            </a:tbl>
          </a:graphicData>
        </a:graphic>
      </p:graphicFrame>
    </p:spTree>
    <p:extLst>
      <p:ext uri="{BB962C8B-B14F-4D97-AF65-F5344CB8AC3E}">
        <p14:creationId xmlns:p14="http://schemas.microsoft.com/office/powerpoint/2010/main" val="299439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0762-9F0C-4C28-BB04-7D6A90E25430}"/>
              </a:ext>
            </a:extLst>
          </p:cNvPr>
          <p:cNvSpPr>
            <a:spLocks noGrp="1"/>
          </p:cNvSpPr>
          <p:nvPr>
            <p:ph type="title"/>
          </p:nvPr>
        </p:nvSpPr>
        <p:spPr/>
        <p:txBody>
          <a:bodyPr/>
          <a:lstStyle/>
          <a:p>
            <a:pPr algn="ctr"/>
            <a:r>
              <a:rPr lang="ro-RO" dirty="0"/>
              <a:t>Observații</a:t>
            </a:r>
          </a:p>
        </p:txBody>
      </p:sp>
      <p:sp>
        <p:nvSpPr>
          <p:cNvPr id="3" name="Content Placeholder 2">
            <a:extLst>
              <a:ext uri="{FF2B5EF4-FFF2-40B4-BE49-F238E27FC236}">
                <a16:creationId xmlns:a16="http://schemas.microsoft.com/office/drawing/2014/main" id="{B2ABCBFE-E96E-416A-90AF-2E052264509A}"/>
              </a:ext>
            </a:extLst>
          </p:cNvPr>
          <p:cNvSpPr>
            <a:spLocks noGrp="1"/>
          </p:cNvSpPr>
          <p:nvPr>
            <p:ph idx="1"/>
          </p:nvPr>
        </p:nvSpPr>
        <p:spPr/>
        <p:txBody>
          <a:bodyPr/>
          <a:lstStyle/>
          <a:p>
            <a:r>
              <a:rPr lang="ro-RO" dirty="0"/>
              <a:t>Radix Sort-ul este cel mai rapid în 3 din 4 cazuri testate. Eficiența acestuia pare să scadă atunci când în vector punem un număr mai mic de elemente,în cazul 3 este chiar întrecut de către sortarea nativă și quick și shell sort.</a:t>
            </a:r>
          </a:p>
          <a:p>
            <a:r>
              <a:rPr lang="ro-RO" dirty="0"/>
              <a:t>Sortarea nativă este a doua cea mai rapidă per total, căzând pe locul 2 ca timp de execuție în cazurile 1,2 și 4.</a:t>
            </a:r>
          </a:p>
          <a:p>
            <a:r>
              <a:rPr lang="ro-RO" dirty="0"/>
              <a:t>Quick sort-ul este al treilea cel mai rapid per total în teste fiind pe locul 3 ca timp de execuție în cazurile 1 și 4 și pe locul 1 în cazul 3 în care avem mai puține elemente în vector.</a:t>
            </a:r>
          </a:p>
          <a:p>
            <a:endParaRPr lang="ro-RO" dirty="0"/>
          </a:p>
          <a:p>
            <a:endParaRPr lang="ro-RO" dirty="0"/>
          </a:p>
        </p:txBody>
      </p:sp>
    </p:spTree>
    <p:extLst>
      <p:ext uri="{BB962C8B-B14F-4D97-AF65-F5344CB8AC3E}">
        <p14:creationId xmlns:p14="http://schemas.microsoft.com/office/powerpoint/2010/main" val="22580683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TotalTime>
  <Words>1023</Words>
  <Application>Microsoft Office PowerPoint</Application>
  <PresentationFormat>Widescreen</PresentationFormat>
  <Paragraphs>162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Gill Sans MT</vt:lpstr>
      <vt:lpstr>MathJax_Main</vt:lpstr>
      <vt:lpstr>MathJax_Math</vt:lpstr>
      <vt:lpstr>Gallery</vt:lpstr>
      <vt:lpstr>Algoritmi sortare</vt:lpstr>
      <vt:lpstr>Radix sort </vt:lpstr>
      <vt:lpstr>MERGE sort</vt:lpstr>
      <vt:lpstr>PowerPoint Presentation</vt:lpstr>
      <vt:lpstr>Quick sort</vt:lpstr>
      <vt:lpstr>BUBBle sort</vt:lpstr>
      <vt:lpstr>Testele </vt:lpstr>
      <vt:lpstr>PowerPoint Presentation</vt:lpstr>
      <vt:lpstr>Observații</vt:lpstr>
      <vt:lpstr>PowerPoint Presentation</vt:lpstr>
      <vt:lpstr>Bibliografie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sortare</dc:title>
  <dc:creator>Cristian</dc:creator>
  <cp:lastModifiedBy>Cristian</cp:lastModifiedBy>
  <cp:revision>14</cp:revision>
  <dcterms:created xsi:type="dcterms:W3CDTF">2023-03-19T18:20:52Z</dcterms:created>
  <dcterms:modified xsi:type="dcterms:W3CDTF">2023-03-19T21:18:41Z</dcterms:modified>
</cp:coreProperties>
</file>