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8" r:id="rId2"/>
    <p:sldId id="424" r:id="rId3"/>
    <p:sldId id="425" r:id="rId4"/>
    <p:sldId id="394" r:id="rId5"/>
    <p:sldId id="415" r:id="rId6"/>
    <p:sldId id="416" r:id="rId7"/>
    <p:sldId id="419" r:id="rId8"/>
    <p:sldId id="420" r:id="rId9"/>
    <p:sldId id="421" r:id="rId10"/>
    <p:sldId id="422" r:id="rId11"/>
    <p:sldId id="423" r:id="rId12"/>
    <p:sldId id="426" r:id="rId13"/>
    <p:sldId id="427" r:id="rId14"/>
    <p:sldId id="428" r:id="rId15"/>
    <p:sldId id="429" r:id="rId16"/>
    <p:sldId id="390"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068" autoAdjust="0"/>
    <p:restoredTop sz="95315"/>
  </p:normalViewPr>
  <p:slideViewPr>
    <p:cSldViewPr snapToGrid="0">
      <p:cViewPr varScale="1">
        <p:scale>
          <a:sx n="103" d="100"/>
          <a:sy n="103" d="100"/>
        </p:scale>
        <p:origin x="176"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03.12.2021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49175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141143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393404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174499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6310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38381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200778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419120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78752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218537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72829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6319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127535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597984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en-US" dirty="0">
                <a:latin typeface="Helvetica" pitchFamily="2" charset="0"/>
              </a:rPr>
              <a:t>7</a:t>
            </a:r>
            <a:endParaRPr lang="en-US" sz="3600" dirty="0">
              <a:solidFill>
                <a:schemeClr val="accent4"/>
              </a:solidFill>
              <a:latin typeface="Helvetica" pitchFamily="2" charset="0"/>
            </a:endParaRPr>
          </a:p>
          <a:p>
            <a:r>
              <a:rPr lang="en-US" sz="4800" dirty="0">
                <a:solidFill>
                  <a:schemeClr val="accent4"/>
                </a:solidFill>
                <a:latin typeface="Helvetica" pitchFamily="2" charset="0"/>
              </a:rPr>
              <a:t>References</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4520477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97245" y="2213574"/>
            <a:ext cx="605394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t>References</a:t>
            </a:r>
            <a:r>
              <a:rPr lang="en-GB" dirty="0"/>
              <a:t> can be passed to functions. In this case, we will NOT create a copy, but pass the variable itself to the function. This way we can change the value of the original variable without using pointers!</a:t>
            </a:r>
          </a:p>
          <a:p>
            <a:pPr hangingPunct="0"/>
            <a:endParaRPr lang="en-GB" dirty="0"/>
          </a:p>
          <a:p>
            <a:pPr hangingPunct="0"/>
            <a:r>
              <a:rPr lang="en-US" dirty="0"/>
              <a:t>In this case, everything is fine</a:t>
            </a:r>
            <a:endParaRPr lang="en-GB" dirty="0"/>
          </a:p>
        </p:txBody>
      </p:sp>
      <p:pic>
        <p:nvPicPr>
          <p:cNvPr id="5" name="Picture 4">
            <a:extLst>
              <a:ext uri="{FF2B5EF4-FFF2-40B4-BE49-F238E27FC236}">
                <a16:creationId xmlns:a16="http://schemas.microsoft.com/office/drawing/2014/main" id="{2695992D-34F4-7942-9C20-903ECDF2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662" y="2213574"/>
            <a:ext cx="2908300" cy="3340100"/>
          </a:xfrm>
          <a:prstGeom prst="rect">
            <a:avLst/>
          </a:prstGeom>
        </p:spPr>
      </p:pic>
    </p:spTree>
    <p:extLst>
      <p:ext uri="{BB962C8B-B14F-4D97-AF65-F5344CB8AC3E}">
        <p14:creationId xmlns:p14="http://schemas.microsoft.com/office/powerpoint/2010/main" val="13703580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1247594" y="1286818"/>
            <a:ext cx="92927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Moreover, references can not only be received by functions, but also returned from them!</a:t>
            </a:r>
            <a:endParaRPr lang="ru-RU" dirty="0"/>
          </a:p>
          <a:p>
            <a:pPr hangingPunct="0"/>
            <a:endParaRPr lang="ru-RU" dirty="0"/>
          </a:p>
          <a:p>
            <a:pPr hangingPunct="0"/>
            <a:r>
              <a:rPr lang="en-GB" dirty="0"/>
              <a:t>However, this trick will be useless to us before we look at classes.</a:t>
            </a:r>
          </a:p>
          <a:p>
            <a:pPr hangingPunct="0"/>
            <a:endParaRPr lang="en-GB" dirty="0"/>
          </a:p>
          <a:p>
            <a:pPr hangingPunct="0"/>
            <a:r>
              <a:rPr lang="en-GB" dirty="0"/>
              <a:t>Moreover, there is one very serious mistake associated with this that many programmers make: returning a reference to a local object from a function</a:t>
            </a:r>
          </a:p>
        </p:txBody>
      </p:sp>
      <p:pic>
        <p:nvPicPr>
          <p:cNvPr id="4" name="Picture 3">
            <a:extLst>
              <a:ext uri="{FF2B5EF4-FFF2-40B4-BE49-F238E27FC236}">
                <a16:creationId xmlns:a16="http://schemas.microsoft.com/office/drawing/2014/main" id="{ED714035-46AF-F045-A25F-CE5177B70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94" y="3327506"/>
            <a:ext cx="7099300" cy="3175000"/>
          </a:xfrm>
          <a:prstGeom prst="rect">
            <a:avLst/>
          </a:prstGeom>
        </p:spPr>
      </p:pic>
    </p:spTree>
    <p:extLst>
      <p:ext uri="{BB962C8B-B14F-4D97-AF65-F5344CB8AC3E}">
        <p14:creationId xmlns:p14="http://schemas.microsoft.com/office/powerpoint/2010/main" val="2353987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references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Just like with pointers, we can create references to constants. In this case, the rule from the first slide is also fulfilled.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BE24F7B-9402-2445-89BA-526B25CD3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2305050"/>
            <a:ext cx="2400300" cy="2247900"/>
          </a:xfrm>
          <a:prstGeom prst="rect">
            <a:avLst/>
          </a:prstGeom>
        </p:spPr>
      </p:pic>
      <p:sp>
        <p:nvSpPr>
          <p:cNvPr id="8" name="TextBox 7">
            <a:extLst>
              <a:ext uri="{FF2B5EF4-FFF2-40B4-BE49-F238E27FC236}">
                <a16:creationId xmlns:a16="http://schemas.microsoft.com/office/drawing/2014/main" id="{2A97FEA3-488B-5E41-B422-5A3C22B7E145}"/>
              </a:ext>
            </a:extLst>
          </p:cNvPr>
          <p:cNvSpPr txBox="1"/>
          <p:nvPr/>
        </p:nvSpPr>
        <p:spPr>
          <a:xfrm>
            <a:off x="8899416" y="2083489"/>
            <a:ext cx="23074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Another rule: </a:t>
            </a:r>
            <a:r>
              <a:rPr lang="en-GB" dirty="0" err="1"/>
              <a:t>const</a:t>
            </a:r>
            <a:r>
              <a:rPr lang="en-GB" dirty="0"/>
              <a:t> and reference must always be initialized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8F9994FC-745C-9647-9CBF-FFEDC009B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8747" y="3006817"/>
            <a:ext cx="1828800" cy="1384300"/>
          </a:xfrm>
          <a:prstGeom prst="rect">
            <a:avLst/>
          </a:prstGeom>
        </p:spPr>
      </p:pic>
      <p:sp>
        <p:nvSpPr>
          <p:cNvPr id="12" name="TextBox 11">
            <a:extLst>
              <a:ext uri="{FF2B5EF4-FFF2-40B4-BE49-F238E27FC236}">
                <a16:creationId xmlns:a16="http://schemas.microsoft.com/office/drawing/2014/main" id="{FF81B918-9C3E-794C-95A3-0A17210DA64C}"/>
              </a:ext>
            </a:extLst>
          </p:cNvPr>
          <p:cNvSpPr txBox="1"/>
          <p:nvPr/>
        </p:nvSpPr>
        <p:spPr>
          <a:xfrm>
            <a:off x="5033663" y="4531840"/>
            <a:ext cx="19005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Another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2DCEC875-BC1E-7C45-BDF0-3CCCEE638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9004" y="5016606"/>
            <a:ext cx="4711700" cy="1485900"/>
          </a:xfrm>
          <a:prstGeom prst="rect">
            <a:avLst/>
          </a:prstGeom>
        </p:spPr>
      </p:pic>
    </p:spTree>
    <p:extLst>
      <p:ext uri="{BB962C8B-B14F-4D97-AF65-F5344CB8AC3E}">
        <p14:creationId xmlns:p14="http://schemas.microsoft.com/office/powerpoint/2010/main" val="8834744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There is a so-called C-style cast operator, which allows you to convert variables of different types. But how </a:t>
            </a:r>
            <a:r>
              <a:rPr lang="en-GB" b="1" dirty="0"/>
              <a:t>exactly</a:t>
            </a:r>
            <a:r>
              <a:rPr lang="en-GB" dirty="0"/>
              <a:t> does this transformation work?</a:t>
            </a:r>
          </a:p>
          <a:p>
            <a:pPr hangingPunct="0"/>
            <a:endParaRPr lang="en-GB" dirty="0"/>
          </a:p>
          <a:p>
            <a:pPr hangingPunct="0"/>
            <a:r>
              <a:rPr lang="en-GB" dirty="0"/>
              <a:t>In fact, the C-style cast operator isn’t quite often used nowadays, because its </a:t>
            </a:r>
            <a:r>
              <a:rPr lang="en-GB" dirty="0" err="1"/>
              <a:t>behavior</a:t>
            </a:r>
            <a:r>
              <a:rPr lang="en-GB" dirty="0"/>
              <a:t> is not specific enough. </a:t>
            </a:r>
          </a:p>
          <a:p>
            <a:pPr hangingPunct="0"/>
            <a:endParaRPr lang="en-GB" dirty="0"/>
          </a:p>
          <a:p>
            <a:pPr hangingPunct="0"/>
            <a:r>
              <a:rPr lang="en-GB" dirty="0"/>
              <a:t>Instead, in new versions of C ++, 4 new operators are used, of which today we will discuss only 3.</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869DFC29-9924-0148-92BF-CCDAEF77E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408" y="2041098"/>
            <a:ext cx="4699000" cy="3606800"/>
          </a:xfrm>
          <a:prstGeom prst="rect">
            <a:avLst/>
          </a:prstGeom>
        </p:spPr>
      </p:pic>
    </p:spTree>
    <p:extLst>
      <p:ext uri="{BB962C8B-B14F-4D97-AF65-F5344CB8AC3E}">
        <p14:creationId xmlns:p14="http://schemas.microsoft.com/office/powerpoint/2010/main" val="12823413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static_cast</a:t>
            </a:r>
            <a:r>
              <a:rPr lang="en-US" dirty="0"/>
              <a:t>: </a:t>
            </a:r>
            <a:r>
              <a:rPr lang="en-GB" dirty="0"/>
              <a:t>This is a compile-time conversion. If </a:t>
            </a:r>
            <a:r>
              <a:rPr lang="en-GB" dirty="0" err="1"/>
              <a:t>static_cast</a:t>
            </a:r>
            <a:r>
              <a:rPr lang="en-GB" dirty="0"/>
              <a:t> fails to convert the original variable to the correct type, we will get a compilation error.</a:t>
            </a:r>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a:t>reinterpret cast - byte-level conversion. C ++ will simply stop treating the original object as the type it was originally, and will hang a new type on it. This is the lowest-level conversion you can do in C ++. You should be careful with it, and use it only in the most special cases. In the next lesson, I'll show you an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B2CBB4BF-42E3-2645-8F1A-6E0AAF501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065" y="1561070"/>
            <a:ext cx="4028715" cy="2318567"/>
          </a:xfrm>
          <a:prstGeom prst="rect">
            <a:avLst/>
          </a:prstGeom>
        </p:spPr>
      </p:pic>
      <p:pic>
        <p:nvPicPr>
          <p:cNvPr id="8" name="Picture 7">
            <a:extLst>
              <a:ext uri="{FF2B5EF4-FFF2-40B4-BE49-F238E27FC236}">
                <a16:creationId xmlns:a16="http://schemas.microsoft.com/office/drawing/2014/main" id="{D8DEE8C6-36ED-9C4A-A1AB-38C87AAEE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1747" y="4327886"/>
            <a:ext cx="4959350" cy="1327150"/>
          </a:xfrm>
          <a:prstGeom prst="rect">
            <a:avLst/>
          </a:prstGeom>
        </p:spPr>
      </p:pic>
      <p:pic>
        <p:nvPicPr>
          <p:cNvPr id="10" name="Picture 9">
            <a:extLst>
              <a:ext uri="{FF2B5EF4-FFF2-40B4-BE49-F238E27FC236}">
                <a16:creationId xmlns:a16="http://schemas.microsoft.com/office/drawing/2014/main" id="{248823DE-6379-F545-BDE4-A22817871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747" y="5811185"/>
            <a:ext cx="2781300" cy="292100"/>
          </a:xfrm>
          <a:prstGeom prst="rect">
            <a:avLst/>
          </a:prstGeom>
        </p:spPr>
      </p:pic>
    </p:spTree>
    <p:extLst>
      <p:ext uri="{BB962C8B-B14F-4D97-AF65-F5344CB8AC3E}">
        <p14:creationId xmlns:p14="http://schemas.microsoft.com/office/powerpoint/2010/main" val="1211775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const_cast</a:t>
            </a:r>
            <a:r>
              <a:rPr lang="en-GB" dirty="0"/>
              <a:t> is a conversion "through" a constant. This is the only cast that violates the underpromotion rule.</a:t>
            </a:r>
            <a:r>
              <a:rPr lang="ru-RU" dirty="0"/>
              <a:t> </a:t>
            </a:r>
            <a:r>
              <a:rPr lang="en-GB" dirty="0"/>
              <a:t>You have to be careful with </a:t>
            </a:r>
            <a:r>
              <a:rPr lang="en-GB" dirty="0" err="1"/>
              <a:t>const_cast</a:t>
            </a:r>
            <a:r>
              <a:rPr lang="en-GB" dirty="0"/>
              <a:t> because it can lead to an error.</a:t>
            </a:r>
            <a:endParaRPr lang="ru-RU" dirty="0"/>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err="1"/>
              <a:t>dynamic_cast</a:t>
            </a:r>
            <a:r>
              <a:rPr lang="en-GB" dirty="0"/>
              <a:t> is a run-time conversion that is applied to polymorphic (virtual) types. We'll be talking about it in the next semester.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828CC879-CDF3-884C-B3D9-186966A57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060" y="1997840"/>
            <a:ext cx="3454400" cy="1600200"/>
          </a:xfrm>
          <a:prstGeom prst="rect">
            <a:avLst/>
          </a:prstGeom>
        </p:spPr>
      </p:pic>
      <p:pic>
        <p:nvPicPr>
          <p:cNvPr id="8" name="Picture 7">
            <a:extLst>
              <a:ext uri="{FF2B5EF4-FFF2-40B4-BE49-F238E27FC236}">
                <a16:creationId xmlns:a16="http://schemas.microsoft.com/office/drawing/2014/main" id="{DF249B37-056F-E447-AEBF-E604AB735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60" y="3902676"/>
            <a:ext cx="3454400" cy="1373436"/>
          </a:xfrm>
          <a:prstGeom prst="rect">
            <a:avLst/>
          </a:prstGeom>
        </p:spPr>
      </p:pic>
    </p:spTree>
    <p:extLst>
      <p:ext uri="{BB962C8B-B14F-4D97-AF65-F5344CB8AC3E}">
        <p14:creationId xmlns:p14="http://schemas.microsoft.com/office/powerpoint/2010/main" val="7794045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7</a:t>
            </a:r>
          </a:p>
          <a:p>
            <a:r>
              <a:rPr lang="en-US" sz="4800" dirty="0">
                <a:latin typeface="Helvetica" pitchFamily="2" charset="0"/>
              </a:rPr>
              <a:t>References</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884547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 me remind you that C ++ has a </a:t>
            </a:r>
            <a:r>
              <a:rPr lang="en-GB" dirty="0" err="1"/>
              <a:t>const</a:t>
            </a:r>
            <a:r>
              <a:rPr lang="en-GB" dirty="0"/>
              <a:t> keyword, which is a variable qualifier. If we create a variable and add the </a:t>
            </a:r>
            <a:r>
              <a:rPr lang="en-GB" dirty="0" err="1"/>
              <a:t>const</a:t>
            </a:r>
            <a:r>
              <a:rPr lang="en-GB" dirty="0"/>
              <a:t> qualifier to it, that variable cannot be modified.</a:t>
            </a:r>
            <a:endParaRPr lang="ru-RU" dirty="0"/>
          </a:p>
          <a:p>
            <a:pPr hangingPunct="0"/>
            <a:endParaRPr lang="ru-RU" dirty="0"/>
          </a:p>
          <a:p>
            <a:pPr hangingPunct="0"/>
            <a:r>
              <a:rPr lang="en-GB" dirty="0"/>
              <a:t>The </a:t>
            </a:r>
            <a:r>
              <a:rPr lang="en-GB" dirty="0" err="1"/>
              <a:t>const</a:t>
            </a:r>
            <a:r>
              <a:rPr lang="en-GB" dirty="0"/>
              <a:t> qualifier can be applied to pointers too! However, in this case there is a question: what exactly will we prohibit modifying if we add the word </a:t>
            </a:r>
            <a:r>
              <a:rPr lang="en-GB" dirty="0" err="1"/>
              <a:t>const</a:t>
            </a:r>
            <a:r>
              <a:rPr lang="en-GB" dirty="0"/>
              <a:t>: the pointer itself (address), or the value it points to ?! In fact, pointers are of four types: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3BBB5EFB-4578-B148-8696-B76025A80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689" y="1580895"/>
            <a:ext cx="3302429" cy="2136866"/>
          </a:xfrm>
          <a:prstGeom prst="rect">
            <a:avLst/>
          </a:prstGeom>
        </p:spPr>
      </p:pic>
      <p:sp>
        <p:nvSpPr>
          <p:cNvPr id="7" name="TextBox 6">
            <a:extLst>
              <a:ext uri="{FF2B5EF4-FFF2-40B4-BE49-F238E27FC236}">
                <a16:creationId xmlns:a16="http://schemas.microsoft.com/office/drawing/2014/main" id="{D5D28FB8-1E05-1748-BF40-D3AE7C7F76BA}"/>
              </a:ext>
            </a:extLst>
          </p:cNvPr>
          <p:cNvSpPr txBox="1"/>
          <p:nvPr/>
        </p:nvSpPr>
        <p:spPr>
          <a:xfrm>
            <a:off x="1120775" y="4305395"/>
            <a:ext cx="684564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t>A regular pointer. You can modify both its value and the value to which it points.</a:t>
            </a:r>
          </a:p>
          <a:p>
            <a:pPr marL="285750" indent="-285750" hangingPunct="0">
              <a:buFont typeface="Arial" panose="020B0604020202020204" pitchFamily="34" charset="0"/>
              <a:buChar char="•"/>
            </a:pPr>
            <a:r>
              <a:rPr lang="en-GB" dirty="0"/>
              <a:t>Constant pointer. Modifying its value is not possible, but it is possible to modify the value to which it points.</a:t>
            </a:r>
          </a:p>
          <a:p>
            <a:pPr marL="285750" indent="-285750" hangingPunct="0">
              <a:buFont typeface="Arial" panose="020B0604020202020204" pitchFamily="34" charset="0"/>
              <a:buChar char="•"/>
            </a:pPr>
            <a:r>
              <a:rPr lang="en-GB" dirty="0"/>
              <a:t>Constant pointer. Modifying its value is possible, but it is not possible to modify the value to which it points </a:t>
            </a:r>
          </a:p>
          <a:p>
            <a:pPr marL="285750" indent="-285750" hangingPunct="0">
              <a:buFont typeface="Arial" panose="020B0604020202020204" pitchFamily="34" charset="0"/>
              <a:buChar char="•"/>
            </a:pPr>
            <a:r>
              <a:rPr lang="en-GB" dirty="0"/>
              <a:t>A constant pointer to a constant. Modifying neither the value of the pointer nor the value to which it points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EAB0A150-C9AD-F640-94D1-748F6F748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64" y="4048953"/>
            <a:ext cx="3660908" cy="2564764"/>
          </a:xfrm>
          <a:prstGeom prst="rect">
            <a:avLst/>
          </a:prstGeom>
        </p:spPr>
      </p:pic>
    </p:spTree>
    <p:extLst>
      <p:ext uri="{BB962C8B-B14F-4D97-AF65-F5344CB8AC3E}">
        <p14:creationId xmlns:p14="http://schemas.microsoft.com/office/powerpoint/2010/main" val="30008405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2444403"/>
            <a:ext cx="652436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pointer to a </a:t>
            </a:r>
            <a:r>
              <a:rPr lang="en-GB" dirty="0" err="1"/>
              <a:t>const</a:t>
            </a:r>
            <a:r>
              <a:rPr lang="en-GB" dirty="0"/>
              <a:t> returns a </a:t>
            </a:r>
            <a:r>
              <a:rPr lang="en-GB" dirty="0" err="1"/>
              <a:t>const</a:t>
            </a:r>
            <a:r>
              <a:rPr lang="en-GB" dirty="0"/>
              <a:t> when dereferenced.</a:t>
            </a:r>
          </a:p>
          <a:p>
            <a:pPr hangingPunct="0"/>
            <a:endParaRPr lang="en-GB" dirty="0"/>
          </a:p>
          <a:p>
            <a:pPr hangingPunct="0"/>
            <a:r>
              <a:rPr lang="en-GB" dirty="0"/>
              <a:t>A pointer to a </a:t>
            </a:r>
            <a:r>
              <a:rPr lang="en-GB" dirty="0" err="1"/>
              <a:t>const</a:t>
            </a:r>
            <a:r>
              <a:rPr lang="en-GB" dirty="0"/>
              <a:t> cannot be assigned to an normal pointer, but vice versa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79D2D2D4-7095-AD48-BA7E-3470B9D55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209" y="1495167"/>
            <a:ext cx="3238500" cy="3098800"/>
          </a:xfrm>
          <a:prstGeom prst="rect">
            <a:avLst/>
          </a:prstGeom>
        </p:spPr>
      </p:pic>
      <p:sp>
        <p:nvSpPr>
          <p:cNvPr id="8" name="TextBox 7">
            <a:extLst>
              <a:ext uri="{FF2B5EF4-FFF2-40B4-BE49-F238E27FC236}">
                <a16:creationId xmlns:a16="http://schemas.microsoft.com/office/drawing/2014/main" id="{9D921CDB-CAFF-8042-94AC-05B10A974246}"/>
              </a:ext>
            </a:extLst>
          </p:cNvPr>
          <p:cNvSpPr txBox="1"/>
          <p:nvPr/>
        </p:nvSpPr>
        <p:spPr>
          <a:xfrm>
            <a:off x="1915296" y="5254091"/>
            <a:ext cx="85561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b="1" dirty="0"/>
              <a:t>Conclusion</a:t>
            </a:r>
            <a:r>
              <a:rPr lang="en-GB" dirty="0"/>
              <a:t>: any operation should not underpromote (</a:t>
            </a:r>
            <a:r>
              <a:rPr lang="en-GB" i="1" dirty="0"/>
              <a:t>get rid of</a:t>
            </a:r>
            <a:r>
              <a:rPr lang="en-GB" dirty="0"/>
              <a:t>) the </a:t>
            </a:r>
            <a:r>
              <a:rPr lang="en-GB" b="1" dirty="0" err="1"/>
              <a:t>const</a:t>
            </a:r>
            <a:r>
              <a:rPr lang="en-GB" dirty="0"/>
              <a:t> qualifier.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2471123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4" y="1747866"/>
            <a:ext cx="1018769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the following problem: we want to swap the values ​​of variables.</a:t>
            </a:r>
            <a:endParaRPr lang="ru-RU" dirty="0"/>
          </a:p>
          <a:p>
            <a:pPr hangingPunct="0"/>
            <a:r>
              <a:rPr lang="en-GB" dirty="0"/>
              <a:t>Moreover, we want to create exactly the function that will do this.</a:t>
            </a:r>
          </a:p>
          <a:p>
            <a:pPr hangingPunct="0"/>
            <a:endParaRPr lang="en-GB" dirty="0"/>
          </a:p>
          <a:p>
            <a:pPr hangingPunct="0"/>
            <a:r>
              <a:rPr lang="en-GB" dirty="0"/>
              <a:t>Formally, we want to create a function that will take </a:t>
            </a:r>
            <a:r>
              <a:rPr lang="en-US" dirty="0"/>
              <a:t>two</a:t>
            </a:r>
            <a:r>
              <a:rPr lang="en-GB" dirty="0"/>
              <a:t> variables and swap their values.</a:t>
            </a:r>
          </a:p>
          <a:p>
            <a:pPr hangingPunct="0"/>
            <a:r>
              <a:rPr lang="en-GB" dirty="0"/>
              <a:t>Let's try to implement such a function.</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EF4D1D08-A08D-3D42-8572-40F98050A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589" y="3429000"/>
            <a:ext cx="3997411" cy="2992933"/>
          </a:xfrm>
          <a:prstGeom prst="rect">
            <a:avLst/>
          </a:prstGeom>
        </p:spPr>
      </p:pic>
      <p:pic>
        <p:nvPicPr>
          <p:cNvPr id="7" name="Picture 6">
            <a:extLst>
              <a:ext uri="{FF2B5EF4-FFF2-40B4-BE49-F238E27FC236}">
                <a16:creationId xmlns:a16="http://schemas.microsoft.com/office/drawing/2014/main" id="{A7C5CD7A-E45E-EE48-B8AF-B4E122ACA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967" y="4279136"/>
            <a:ext cx="558800" cy="342900"/>
          </a:xfrm>
          <a:prstGeom prst="rect">
            <a:avLst/>
          </a:prstGeom>
        </p:spPr>
      </p:pic>
      <p:sp>
        <p:nvSpPr>
          <p:cNvPr id="8" name="TextBox 7">
            <a:extLst>
              <a:ext uri="{FF2B5EF4-FFF2-40B4-BE49-F238E27FC236}">
                <a16:creationId xmlns:a16="http://schemas.microsoft.com/office/drawing/2014/main" id="{041FF500-E4B9-8B48-84C7-D74AC3D5D55B}"/>
              </a:ext>
            </a:extLst>
          </p:cNvPr>
          <p:cNvSpPr txBox="1"/>
          <p:nvPr/>
        </p:nvSpPr>
        <p:spPr>
          <a:xfrm>
            <a:off x="6455516" y="3428999"/>
            <a:ext cx="21404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rPr>
              <a:t>But</a:t>
            </a:r>
            <a:r>
              <a:rPr kumimoji="0" lang="en-RU" sz="1800" b="0" i="0" u="none" strike="noStrike" cap="none" spc="0" normalizeH="0" baseline="0" dirty="0">
                <a:ln>
                  <a:noFill/>
                </a:ln>
                <a:solidFill>
                  <a:srgbClr val="323332"/>
                </a:solidFill>
                <a:effectLst/>
                <a:uFillTx/>
                <a:latin typeface="+mj-lt"/>
                <a:ea typeface="+mj-ea"/>
                <a:cs typeface="+mj-cs"/>
                <a:sym typeface="Calibri"/>
              </a:rPr>
              <a:t> it doesn’t work =(</a:t>
            </a: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323332"/>
                </a:solidFill>
                <a:latin typeface="+mj-lt"/>
                <a:ea typeface="+mj-ea"/>
                <a:cs typeface="+mj-cs"/>
                <a:sym typeface="Calibri"/>
              </a:rPr>
              <a:t>Why?</a:t>
            </a:r>
          </a:p>
        </p:txBody>
      </p:sp>
    </p:spTree>
    <p:extLst>
      <p:ext uri="{BB962C8B-B14F-4D97-AF65-F5344CB8AC3E}">
        <p14:creationId xmlns:p14="http://schemas.microsoft.com/office/powerpoint/2010/main" val="30524299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95772"/>
            <a:ext cx="1018769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pass an argument to a function by value (as in the previous example), in fact, we are creating a copy of the variable, and not passing this particular variable! So, in previous implementation of the swap function, we do not work with the initial variables x and y, but with their </a:t>
            </a:r>
            <a:r>
              <a:rPr lang="en-GB" b="1" dirty="0"/>
              <a:t>copies</a:t>
            </a:r>
            <a:r>
              <a:rPr lang="en-GB" dirty="0"/>
              <a:t>.</a:t>
            </a:r>
          </a:p>
          <a:p>
            <a:pPr hangingPunct="0"/>
            <a:r>
              <a:rPr lang="en-GB" dirty="0"/>
              <a:t>But how, then, can we access the original variables x and y!? Well, for example, we can pass the addresses of these variables to the function, and not just copy their values! To do this, let's change the signature of the swap function to receive pointers to the original two variables, not copies of them!</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406F44E-5715-7248-BA81-4D84D14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811" y="3604094"/>
            <a:ext cx="3739614" cy="3025306"/>
          </a:xfrm>
          <a:prstGeom prst="rect">
            <a:avLst/>
          </a:prstGeom>
        </p:spPr>
      </p:pic>
      <p:pic>
        <p:nvPicPr>
          <p:cNvPr id="10" name="Picture 9">
            <a:extLst>
              <a:ext uri="{FF2B5EF4-FFF2-40B4-BE49-F238E27FC236}">
                <a16:creationId xmlns:a16="http://schemas.microsoft.com/office/drawing/2014/main" id="{9CA29FE5-C4DB-EA4C-93BF-DBA9EE3D1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415" y="4027199"/>
            <a:ext cx="596900" cy="368300"/>
          </a:xfrm>
          <a:prstGeom prst="rect">
            <a:avLst/>
          </a:prstGeom>
        </p:spPr>
      </p:pic>
      <p:sp>
        <p:nvSpPr>
          <p:cNvPr id="11" name="TextBox 10">
            <a:extLst>
              <a:ext uri="{FF2B5EF4-FFF2-40B4-BE49-F238E27FC236}">
                <a16:creationId xmlns:a16="http://schemas.microsoft.com/office/drawing/2014/main" id="{5E29FAE8-708D-6644-BFD0-2C4379BCB5B8}"/>
              </a:ext>
            </a:extLst>
          </p:cNvPr>
          <p:cNvSpPr txBox="1"/>
          <p:nvPr/>
        </p:nvSpPr>
        <p:spPr>
          <a:xfrm>
            <a:off x="6214620" y="3626296"/>
            <a:ext cx="451661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And this time everything works as it should!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5278869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717854"/>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can improve the code a bit by keeping the </a:t>
            </a:r>
            <a:r>
              <a:rPr lang="en-GB" b="1" dirty="0" err="1"/>
              <a:t>const</a:t>
            </a:r>
            <a:r>
              <a:rPr lang="en-GB" dirty="0"/>
              <a:t> rule, which states: everything that can be </a:t>
            </a:r>
            <a:r>
              <a:rPr lang="en-GB" dirty="0" err="1"/>
              <a:t>const</a:t>
            </a:r>
            <a:r>
              <a:rPr lang="en-GB" dirty="0"/>
              <a:t> must be const.</a:t>
            </a:r>
          </a:p>
          <a:p>
            <a:pPr hangingPunct="0"/>
            <a:endParaRPr lang="en-GB" dirty="0"/>
          </a:p>
          <a:p>
            <a:pPr hangingPunct="0"/>
            <a:r>
              <a:rPr lang="en-GB" dirty="0"/>
              <a:t>For example, in this problem, we can make </a:t>
            </a:r>
            <a:r>
              <a:rPr lang="en-GB" b="1" dirty="0" err="1"/>
              <a:t>const</a:t>
            </a:r>
            <a:r>
              <a:rPr lang="en-GB" dirty="0"/>
              <a:t> pointers (but NOT pointers to </a:t>
            </a:r>
            <a:r>
              <a:rPr lang="en-GB" b="1" dirty="0" err="1"/>
              <a:t>const</a:t>
            </a:r>
            <a:r>
              <a:rPr lang="en-GB" dirty="0"/>
              <a:t>).</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F299E07-709B-1348-A98C-8C9B16694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239" y="3703599"/>
            <a:ext cx="5369521" cy="1892271"/>
          </a:xfrm>
          <a:prstGeom prst="rect">
            <a:avLst/>
          </a:prstGeom>
        </p:spPr>
      </p:pic>
    </p:spTree>
    <p:extLst>
      <p:ext uri="{BB962C8B-B14F-4D97-AF65-F5344CB8AC3E}">
        <p14:creationId xmlns:p14="http://schemas.microsoft.com/office/powerpoint/2010/main" val="14954213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fact, before the invention of C ++, the method I showed was the only method for passing initial variables to functions. This method is not very simple, as it requires a lot of dereferencing and address-of operations. In addition, you always need to make sure everything is fine with the pointer. For example, if you accidentally delete an object and then refer to it by the pointer, it’ll be an UB:</a:t>
            </a:r>
          </a:p>
        </p:txBody>
      </p:sp>
      <p:sp>
        <p:nvSpPr>
          <p:cNvPr id="4" name="TextBox 3">
            <a:extLst>
              <a:ext uri="{FF2B5EF4-FFF2-40B4-BE49-F238E27FC236}">
                <a16:creationId xmlns:a16="http://schemas.microsoft.com/office/drawing/2014/main" id="{826B14F2-027E-1749-8EBD-C64ACD4D63EA}"/>
              </a:ext>
            </a:extLst>
          </p:cNvPr>
          <p:cNvSpPr txBox="1"/>
          <p:nvPr/>
        </p:nvSpPr>
        <p:spPr>
          <a:xfrm>
            <a:off x="1120775" y="5671752"/>
            <a:ext cx="94025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But with the invention of C ++, everything changed and the concept of references emerged.</a:t>
            </a:r>
            <a:endParaRPr lang="en-RU" b="1" dirty="0">
              <a:solidFill>
                <a:srgbClr val="323332"/>
              </a:solidFill>
              <a:sym typeface="Calibri"/>
            </a:endParaRPr>
          </a:p>
        </p:txBody>
      </p:sp>
      <p:pic>
        <p:nvPicPr>
          <p:cNvPr id="7" name="Picture 6">
            <a:extLst>
              <a:ext uri="{FF2B5EF4-FFF2-40B4-BE49-F238E27FC236}">
                <a16:creationId xmlns:a16="http://schemas.microsoft.com/office/drawing/2014/main" id="{CD59DAF0-02E9-DB4B-9B1F-E8098AA00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805" y="2761088"/>
            <a:ext cx="6320390" cy="2742180"/>
          </a:xfrm>
          <a:prstGeom prst="rect">
            <a:avLst/>
          </a:prstGeom>
        </p:spPr>
      </p:pic>
    </p:spTree>
    <p:extLst>
      <p:ext uri="{BB962C8B-B14F-4D97-AF65-F5344CB8AC3E}">
        <p14:creationId xmlns:p14="http://schemas.microsoft.com/office/powerpoint/2010/main" val="17429104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Python, for example, if we create a list and create a variable to which we assign the value of this list, we will NOT copy the sheet, but create a link to it!</a:t>
            </a:r>
          </a:p>
        </p:txBody>
      </p:sp>
      <p:pic>
        <p:nvPicPr>
          <p:cNvPr id="6" name="Picture 5">
            <a:extLst>
              <a:ext uri="{FF2B5EF4-FFF2-40B4-BE49-F238E27FC236}">
                <a16:creationId xmlns:a16="http://schemas.microsoft.com/office/drawing/2014/main" id="{A8D7F27E-5D8F-6849-B179-ADB542ACF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25625"/>
            <a:ext cx="2413000" cy="1778000"/>
          </a:xfrm>
          <a:prstGeom prst="rect">
            <a:avLst/>
          </a:prstGeom>
        </p:spPr>
      </p:pic>
      <p:pic>
        <p:nvPicPr>
          <p:cNvPr id="9" name="Picture 8">
            <a:extLst>
              <a:ext uri="{FF2B5EF4-FFF2-40B4-BE49-F238E27FC236}">
                <a16:creationId xmlns:a16="http://schemas.microsoft.com/office/drawing/2014/main" id="{4BA228E1-792E-F246-8A8C-2A3F40FC7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77" y="2225625"/>
            <a:ext cx="457200" cy="520700"/>
          </a:xfrm>
          <a:prstGeom prst="rect">
            <a:avLst/>
          </a:prstGeom>
        </p:spPr>
      </p:pic>
      <p:sp>
        <p:nvSpPr>
          <p:cNvPr id="10" name="TextBox 9">
            <a:extLst>
              <a:ext uri="{FF2B5EF4-FFF2-40B4-BE49-F238E27FC236}">
                <a16:creationId xmlns:a16="http://schemas.microsoft.com/office/drawing/2014/main" id="{43DBAD32-DC1D-244B-8D58-2A1C01453367}"/>
              </a:ext>
            </a:extLst>
          </p:cNvPr>
          <p:cNvSpPr txBox="1"/>
          <p:nvPr/>
        </p:nvSpPr>
        <p:spPr>
          <a:xfrm>
            <a:off x="4769708" y="2214677"/>
            <a:ext cx="596831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will find similar </a:t>
            </a:r>
            <a:r>
              <a:rPr lang="en-GB" dirty="0" err="1"/>
              <a:t>behavior</a:t>
            </a:r>
            <a:r>
              <a:rPr lang="en-GB" dirty="0"/>
              <a:t> in some cases in Java, JavaScript, TypeScript, and many other programming languages. In them - the concept of a link is built into the language, but you have a way to control whether to create a reference to an object, or make a copy of it.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BF353910-2AFC-3A4D-A9B2-8C983552B7B5}"/>
              </a:ext>
            </a:extLst>
          </p:cNvPr>
          <p:cNvSpPr txBox="1"/>
          <p:nvPr/>
        </p:nvSpPr>
        <p:spPr>
          <a:xfrm>
            <a:off x="1000897" y="4630507"/>
            <a:ext cx="586946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Similarly in C ++, we can create references to objects (variables). However, in C ++, by default, </a:t>
            </a:r>
            <a:r>
              <a:rPr lang="en-US" dirty="0"/>
              <a:t>the </a:t>
            </a:r>
            <a:r>
              <a:rPr lang="en-GB" dirty="0"/>
              <a:t>copy is getting created, not creating a reference. This is what distinguishes C ++ from Python and the other languages ​​listed above.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5" name="Picture 14">
            <a:extLst>
              <a:ext uri="{FF2B5EF4-FFF2-40B4-BE49-F238E27FC236}">
                <a16:creationId xmlns:a16="http://schemas.microsoft.com/office/drawing/2014/main" id="{AA0D5886-79AB-434C-8271-3BA4E203F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4134" y="6388218"/>
            <a:ext cx="889000" cy="368300"/>
          </a:xfrm>
          <a:prstGeom prst="rect">
            <a:avLst/>
          </a:prstGeom>
        </p:spPr>
      </p:pic>
      <p:pic>
        <p:nvPicPr>
          <p:cNvPr id="5" name="Picture 4">
            <a:extLst>
              <a:ext uri="{FF2B5EF4-FFF2-40B4-BE49-F238E27FC236}">
                <a16:creationId xmlns:a16="http://schemas.microsoft.com/office/drawing/2014/main" id="{5B0E3E6E-EDA0-484E-B74E-B3E94893C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134" y="3919175"/>
            <a:ext cx="4513001" cy="2339635"/>
          </a:xfrm>
          <a:prstGeom prst="rect">
            <a:avLst/>
          </a:prstGeom>
        </p:spPr>
      </p:pic>
    </p:spTree>
    <p:extLst>
      <p:ext uri="{BB962C8B-B14F-4D97-AF65-F5344CB8AC3E}">
        <p14:creationId xmlns:p14="http://schemas.microsoft.com/office/powerpoint/2010/main" val="24828849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82065" y="1623066"/>
            <a:ext cx="596831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reference to a variable in C ++, you must use the ampersand character in declaration (not to be confused with the address-of operator!)</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b="1" dirty="0"/>
              <a:t>&amp;</a:t>
            </a:r>
            <a:r>
              <a:rPr lang="en-GB" dirty="0"/>
              <a:t> here denotes a modifier of type </a:t>
            </a:r>
            <a:r>
              <a:rPr lang="en-GB" b="1" dirty="0"/>
              <a:t>int</a:t>
            </a:r>
            <a:r>
              <a:rPr lang="en-GB" dirty="0"/>
              <a:t> (as in the case of a pointer). That is, the type of variable </a:t>
            </a:r>
            <a:r>
              <a:rPr lang="en-GB" b="1" dirty="0"/>
              <a:t>b </a:t>
            </a:r>
            <a:r>
              <a:rPr lang="en-GB" dirty="0"/>
              <a:t>is int </a:t>
            </a:r>
            <a:r>
              <a:rPr lang="en-GB" b="1" dirty="0"/>
              <a:t>&amp;</a:t>
            </a:r>
            <a:r>
              <a:rPr lang="en-GB" dirty="0"/>
              <a:t> (not </a:t>
            </a:r>
            <a:r>
              <a:rPr lang="en-GB" b="1" dirty="0"/>
              <a:t>int</a:t>
            </a:r>
            <a:r>
              <a:rPr lang="en-GB" dirty="0"/>
              <a:t>!).</a:t>
            </a:r>
            <a:endParaRPr lang="ru-RU" dirty="0"/>
          </a:p>
        </p:txBody>
      </p:sp>
      <p:sp>
        <p:nvSpPr>
          <p:cNvPr id="4" name="TextBox 3">
            <a:extLst>
              <a:ext uri="{FF2B5EF4-FFF2-40B4-BE49-F238E27FC236}">
                <a16:creationId xmlns:a16="http://schemas.microsoft.com/office/drawing/2014/main" id="{2BF47A56-E54F-0D42-8AAC-79F428ACF991}"/>
              </a:ext>
            </a:extLst>
          </p:cNvPr>
          <p:cNvSpPr txBox="1"/>
          <p:nvPr/>
        </p:nvSpPr>
        <p:spPr>
          <a:xfrm>
            <a:off x="1882560" y="4376394"/>
            <a:ext cx="24379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Now, any action with variable b will also change variable a!</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DE39CD6C-EB7F-7A43-A739-062A495E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335" y="1623066"/>
            <a:ext cx="1968414" cy="1780946"/>
          </a:xfrm>
          <a:prstGeom prst="rect">
            <a:avLst/>
          </a:prstGeom>
        </p:spPr>
      </p:pic>
      <p:pic>
        <p:nvPicPr>
          <p:cNvPr id="12" name="Picture 11">
            <a:extLst>
              <a:ext uri="{FF2B5EF4-FFF2-40B4-BE49-F238E27FC236}">
                <a16:creationId xmlns:a16="http://schemas.microsoft.com/office/drawing/2014/main" id="{26A6D980-C601-774E-A866-0E25715E3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885" y="4283722"/>
            <a:ext cx="4546600" cy="2032000"/>
          </a:xfrm>
          <a:prstGeom prst="rect">
            <a:avLst/>
          </a:prstGeom>
        </p:spPr>
      </p:pic>
      <p:pic>
        <p:nvPicPr>
          <p:cNvPr id="16" name="Picture 15">
            <a:extLst>
              <a:ext uri="{FF2B5EF4-FFF2-40B4-BE49-F238E27FC236}">
                <a16:creationId xmlns:a16="http://schemas.microsoft.com/office/drawing/2014/main" id="{8719C799-1315-D647-A55B-DB7B8D84B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2885" y="6418352"/>
            <a:ext cx="939800" cy="266700"/>
          </a:xfrm>
          <a:prstGeom prst="rect">
            <a:avLst/>
          </a:prstGeom>
        </p:spPr>
      </p:pic>
    </p:spTree>
    <p:extLst>
      <p:ext uri="{BB962C8B-B14F-4D97-AF65-F5344CB8AC3E}">
        <p14:creationId xmlns:p14="http://schemas.microsoft.com/office/powerpoint/2010/main" val="2652328930"/>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24339</TotalTime>
  <Words>1226</Words>
  <Application>Microsoft Macintosh PowerPoint</Application>
  <PresentationFormat>Widescreen</PresentationFormat>
  <Paragraphs>93</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1698</cp:revision>
  <dcterms:created xsi:type="dcterms:W3CDTF">2020-10-11T07:52:54Z</dcterms:created>
  <dcterms:modified xsi:type="dcterms:W3CDTF">2021-12-03T18:12:33Z</dcterms:modified>
</cp:coreProperties>
</file>