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8"/>
  </p:notesMasterIdLst>
  <p:sldIdLst>
    <p:sldId id="288" r:id="rId2"/>
    <p:sldId id="359" r:id="rId3"/>
    <p:sldId id="360" r:id="rId4"/>
    <p:sldId id="362" r:id="rId5"/>
    <p:sldId id="361" r:id="rId6"/>
    <p:sldId id="363" r:id="rId7"/>
    <p:sldId id="364" r:id="rId8"/>
    <p:sldId id="365" r:id="rId9"/>
    <p:sldId id="366" r:id="rId10"/>
    <p:sldId id="372" r:id="rId11"/>
    <p:sldId id="373" r:id="rId12"/>
    <p:sldId id="367" r:id="rId13"/>
    <p:sldId id="368" r:id="rId14"/>
    <p:sldId id="369" r:id="rId15"/>
    <p:sldId id="370" r:id="rId16"/>
    <p:sldId id="371" r:id="rId17"/>
    <p:sldId id="374" r:id="rId18"/>
    <p:sldId id="376" r:id="rId19"/>
    <p:sldId id="383" r:id="rId20"/>
    <p:sldId id="375" r:id="rId21"/>
    <p:sldId id="378" r:id="rId22"/>
    <p:sldId id="379" r:id="rId23"/>
    <p:sldId id="380" r:id="rId24"/>
    <p:sldId id="381" r:id="rId25"/>
    <p:sldId id="382" r:id="rId26"/>
    <p:sldId id="348" r:id="rId2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0"/>
    <a:srgbClr val="FB2A38"/>
    <a:srgbClr val="0169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683" autoAdjust="0"/>
    <p:restoredTop sz="95308"/>
  </p:normalViewPr>
  <p:slideViewPr>
    <p:cSldViewPr snapToGrid="0">
      <p:cViewPr>
        <p:scale>
          <a:sx n="103" d="100"/>
          <a:sy n="103" d="100"/>
        </p:scale>
        <p:origin x="152" y="50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16E362-832A-824E-B063-25F5DE831740}" type="datetimeFigureOut">
              <a:rPr lang="en-RU" smtClean="0"/>
              <a:t>05.11.2021</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EAD37F-4CAA-4C4E-B967-8FF85B62072E}" type="slidenum">
              <a:rPr lang="en-RU" smtClean="0"/>
              <a:t>‹#›</a:t>
            </a:fld>
            <a:endParaRPr lang="en-RU"/>
          </a:p>
        </p:txBody>
      </p:sp>
    </p:spTree>
    <p:extLst>
      <p:ext uri="{BB962C8B-B14F-4D97-AF65-F5344CB8AC3E}">
        <p14:creationId xmlns:p14="http://schemas.microsoft.com/office/powerpoint/2010/main" val="1444080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2</a:t>
            </a:fld>
            <a:endParaRPr lang="en-RU"/>
          </a:p>
        </p:txBody>
      </p:sp>
    </p:spTree>
    <p:extLst>
      <p:ext uri="{BB962C8B-B14F-4D97-AF65-F5344CB8AC3E}">
        <p14:creationId xmlns:p14="http://schemas.microsoft.com/office/powerpoint/2010/main" val="2537368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11</a:t>
            </a:fld>
            <a:endParaRPr lang="en-RU"/>
          </a:p>
        </p:txBody>
      </p:sp>
    </p:spTree>
    <p:extLst>
      <p:ext uri="{BB962C8B-B14F-4D97-AF65-F5344CB8AC3E}">
        <p14:creationId xmlns:p14="http://schemas.microsoft.com/office/powerpoint/2010/main" val="3347084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12</a:t>
            </a:fld>
            <a:endParaRPr lang="en-RU"/>
          </a:p>
        </p:txBody>
      </p:sp>
    </p:spTree>
    <p:extLst>
      <p:ext uri="{BB962C8B-B14F-4D97-AF65-F5344CB8AC3E}">
        <p14:creationId xmlns:p14="http://schemas.microsoft.com/office/powerpoint/2010/main" val="4223682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13</a:t>
            </a:fld>
            <a:endParaRPr lang="en-RU"/>
          </a:p>
        </p:txBody>
      </p:sp>
    </p:spTree>
    <p:extLst>
      <p:ext uri="{BB962C8B-B14F-4D97-AF65-F5344CB8AC3E}">
        <p14:creationId xmlns:p14="http://schemas.microsoft.com/office/powerpoint/2010/main" val="3990211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14</a:t>
            </a:fld>
            <a:endParaRPr lang="en-RU"/>
          </a:p>
        </p:txBody>
      </p:sp>
    </p:spTree>
    <p:extLst>
      <p:ext uri="{BB962C8B-B14F-4D97-AF65-F5344CB8AC3E}">
        <p14:creationId xmlns:p14="http://schemas.microsoft.com/office/powerpoint/2010/main" val="963265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15</a:t>
            </a:fld>
            <a:endParaRPr lang="en-RU"/>
          </a:p>
        </p:txBody>
      </p:sp>
    </p:spTree>
    <p:extLst>
      <p:ext uri="{BB962C8B-B14F-4D97-AF65-F5344CB8AC3E}">
        <p14:creationId xmlns:p14="http://schemas.microsoft.com/office/powerpoint/2010/main" val="134646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16</a:t>
            </a:fld>
            <a:endParaRPr lang="en-RU"/>
          </a:p>
        </p:txBody>
      </p:sp>
    </p:spTree>
    <p:extLst>
      <p:ext uri="{BB962C8B-B14F-4D97-AF65-F5344CB8AC3E}">
        <p14:creationId xmlns:p14="http://schemas.microsoft.com/office/powerpoint/2010/main" val="2222118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17</a:t>
            </a:fld>
            <a:endParaRPr lang="en-RU"/>
          </a:p>
        </p:txBody>
      </p:sp>
    </p:spTree>
    <p:extLst>
      <p:ext uri="{BB962C8B-B14F-4D97-AF65-F5344CB8AC3E}">
        <p14:creationId xmlns:p14="http://schemas.microsoft.com/office/powerpoint/2010/main" val="127149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18</a:t>
            </a:fld>
            <a:endParaRPr lang="en-RU"/>
          </a:p>
        </p:txBody>
      </p:sp>
    </p:spTree>
    <p:extLst>
      <p:ext uri="{BB962C8B-B14F-4D97-AF65-F5344CB8AC3E}">
        <p14:creationId xmlns:p14="http://schemas.microsoft.com/office/powerpoint/2010/main" val="2904177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19</a:t>
            </a:fld>
            <a:endParaRPr lang="en-RU"/>
          </a:p>
        </p:txBody>
      </p:sp>
    </p:spTree>
    <p:extLst>
      <p:ext uri="{BB962C8B-B14F-4D97-AF65-F5344CB8AC3E}">
        <p14:creationId xmlns:p14="http://schemas.microsoft.com/office/powerpoint/2010/main" val="337196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20</a:t>
            </a:fld>
            <a:endParaRPr lang="en-RU"/>
          </a:p>
        </p:txBody>
      </p:sp>
    </p:spTree>
    <p:extLst>
      <p:ext uri="{BB962C8B-B14F-4D97-AF65-F5344CB8AC3E}">
        <p14:creationId xmlns:p14="http://schemas.microsoft.com/office/powerpoint/2010/main" val="3778168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3</a:t>
            </a:fld>
            <a:endParaRPr lang="en-RU"/>
          </a:p>
        </p:txBody>
      </p:sp>
    </p:spTree>
    <p:extLst>
      <p:ext uri="{BB962C8B-B14F-4D97-AF65-F5344CB8AC3E}">
        <p14:creationId xmlns:p14="http://schemas.microsoft.com/office/powerpoint/2010/main" val="29627621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21</a:t>
            </a:fld>
            <a:endParaRPr lang="en-RU"/>
          </a:p>
        </p:txBody>
      </p:sp>
    </p:spTree>
    <p:extLst>
      <p:ext uri="{BB962C8B-B14F-4D97-AF65-F5344CB8AC3E}">
        <p14:creationId xmlns:p14="http://schemas.microsoft.com/office/powerpoint/2010/main" val="3205038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22</a:t>
            </a:fld>
            <a:endParaRPr lang="en-RU"/>
          </a:p>
        </p:txBody>
      </p:sp>
    </p:spTree>
    <p:extLst>
      <p:ext uri="{BB962C8B-B14F-4D97-AF65-F5344CB8AC3E}">
        <p14:creationId xmlns:p14="http://schemas.microsoft.com/office/powerpoint/2010/main" val="18936095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23</a:t>
            </a:fld>
            <a:endParaRPr lang="en-RU"/>
          </a:p>
        </p:txBody>
      </p:sp>
    </p:spTree>
    <p:extLst>
      <p:ext uri="{BB962C8B-B14F-4D97-AF65-F5344CB8AC3E}">
        <p14:creationId xmlns:p14="http://schemas.microsoft.com/office/powerpoint/2010/main" val="27987247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24</a:t>
            </a:fld>
            <a:endParaRPr lang="en-RU"/>
          </a:p>
        </p:txBody>
      </p:sp>
    </p:spTree>
    <p:extLst>
      <p:ext uri="{BB962C8B-B14F-4D97-AF65-F5344CB8AC3E}">
        <p14:creationId xmlns:p14="http://schemas.microsoft.com/office/powerpoint/2010/main" val="14402870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25</a:t>
            </a:fld>
            <a:endParaRPr lang="en-RU"/>
          </a:p>
        </p:txBody>
      </p:sp>
    </p:spTree>
    <p:extLst>
      <p:ext uri="{BB962C8B-B14F-4D97-AF65-F5344CB8AC3E}">
        <p14:creationId xmlns:p14="http://schemas.microsoft.com/office/powerpoint/2010/main" val="535019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4</a:t>
            </a:fld>
            <a:endParaRPr lang="en-RU"/>
          </a:p>
        </p:txBody>
      </p:sp>
    </p:spTree>
    <p:extLst>
      <p:ext uri="{BB962C8B-B14F-4D97-AF65-F5344CB8AC3E}">
        <p14:creationId xmlns:p14="http://schemas.microsoft.com/office/powerpoint/2010/main" val="3190874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5</a:t>
            </a:fld>
            <a:endParaRPr lang="en-RU"/>
          </a:p>
        </p:txBody>
      </p:sp>
    </p:spTree>
    <p:extLst>
      <p:ext uri="{BB962C8B-B14F-4D97-AF65-F5344CB8AC3E}">
        <p14:creationId xmlns:p14="http://schemas.microsoft.com/office/powerpoint/2010/main" val="3144511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6</a:t>
            </a:fld>
            <a:endParaRPr lang="en-RU"/>
          </a:p>
        </p:txBody>
      </p:sp>
    </p:spTree>
    <p:extLst>
      <p:ext uri="{BB962C8B-B14F-4D97-AF65-F5344CB8AC3E}">
        <p14:creationId xmlns:p14="http://schemas.microsoft.com/office/powerpoint/2010/main" val="1636649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7</a:t>
            </a:fld>
            <a:endParaRPr lang="en-RU"/>
          </a:p>
        </p:txBody>
      </p:sp>
    </p:spTree>
    <p:extLst>
      <p:ext uri="{BB962C8B-B14F-4D97-AF65-F5344CB8AC3E}">
        <p14:creationId xmlns:p14="http://schemas.microsoft.com/office/powerpoint/2010/main" val="3419233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8</a:t>
            </a:fld>
            <a:endParaRPr lang="en-RU"/>
          </a:p>
        </p:txBody>
      </p:sp>
    </p:spTree>
    <p:extLst>
      <p:ext uri="{BB962C8B-B14F-4D97-AF65-F5344CB8AC3E}">
        <p14:creationId xmlns:p14="http://schemas.microsoft.com/office/powerpoint/2010/main" val="265641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9</a:t>
            </a:fld>
            <a:endParaRPr lang="en-RU"/>
          </a:p>
        </p:txBody>
      </p:sp>
    </p:spTree>
    <p:extLst>
      <p:ext uri="{BB962C8B-B14F-4D97-AF65-F5344CB8AC3E}">
        <p14:creationId xmlns:p14="http://schemas.microsoft.com/office/powerpoint/2010/main" val="326401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10</a:t>
            </a:fld>
            <a:endParaRPr lang="en-RU"/>
          </a:p>
        </p:txBody>
      </p:sp>
    </p:spTree>
    <p:extLst>
      <p:ext uri="{BB962C8B-B14F-4D97-AF65-F5344CB8AC3E}">
        <p14:creationId xmlns:p14="http://schemas.microsoft.com/office/powerpoint/2010/main" val="187613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лист">
    <p:spTree>
      <p:nvGrpSpPr>
        <p:cNvPr id="1" name=""/>
        <p:cNvGrpSpPr/>
        <p:nvPr/>
      </p:nvGrpSpPr>
      <p:grpSpPr>
        <a:xfrm>
          <a:off x="0" y="0"/>
          <a:ext cx="0" cy="0"/>
          <a:chOff x="0" y="0"/>
          <a:chExt cx="0" cy="0"/>
        </a:xfrm>
      </p:grpSpPr>
      <p:sp>
        <p:nvSpPr>
          <p:cNvPr id="20" name="Текст 19">
            <a:extLst>
              <a:ext uri="{FF2B5EF4-FFF2-40B4-BE49-F238E27FC236}">
                <a16:creationId xmlns:a16="http://schemas.microsoft.com/office/drawing/2014/main" id="{026323EB-CB20-F940-B194-DF913FF6C0A7}"/>
              </a:ext>
            </a:extLst>
          </p:cNvPr>
          <p:cNvSpPr>
            <a:spLocks noGrp="1"/>
          </p:cNvSpPr>
          <p:nvPr>
            <p:ph type="body" sz="quarter" idx="10" hasCustomPrompt="1"/>
          </p:nvPr>
        </p:nvSpPr>
        <p:spPr>
          <a:xfrm>
            <a:off x="544424" y="3593865"/>
            <a:ext cx="8245475" cy="3078784"/>
          </a:xfrm>
          <a:prstGeom prst="rect">
            <a:avLst/>
          </a:prstGeom>
        </p:spPr>
        <p:txBody>
          <a:bodyPr/>
          <a:lstStyle>
            <a:lvl1pPr marL="0" indent="0">
              <a:buNone/>
              <a:defRPr sz="3600" baseline="0">
                <a:solidFill>
                  <a:schemeClr val="accent4"/>
                </a:solidFill>
                <a:latin typeface="+mn-lt"/>
              </a:defRPr>
            </a:lvl1pPr>
          </a:lstStyle>
          <a:p>
            <a:pPr lvl="0"/>
            <a:r>
              <a:rPr lang="en-US" dirty="0"/>
              <a:t>Lecture #n</a:t>
            </a:r>
          </a:p>
          <a:p>
            <a:pPr lvl="0"/>
            <a:r>
              <a:rPr lang="en-US" dirty="0"/>
              <a:t>Lecture theme</a:t>
            </a:r>
          </a:p>
          <a:p>
            <a:pPr lvl="0"/>
            <a:r>
              <a:rPr lang="en-US" dirty="0"/>
              <a:t>Konstantin </a:t>
            </a:r>
            <a:r>
              <a:rPr lang="en-US" dirty="0" err="1"/>
              <a:t>Leladze</a:t>
            </a:r>
            <a:endParaRPr lang="en-US" dirty="0"/>
          </a:p>
          <a:p>
            <a:pPr lvl="0"/>
            <a:r>
              <a:rPr lang="en-US" dirty="0"/>
              <a:t>C++ Basics</a:t>
            </a:r>
          </a:p>
          <a:p>
            <a:pPr lvl="0"/>
            <a:r>
              <a:rPr lang="en-US" dirty="0"/>
              <a:t>DIHT MIPT 2021</a:t>
            </a:r>
            <a:endParaRPr lang="ru-RU" dirty="0"/>
          </a:p>
        </p:txBody>
      </p:sp>
      <p:pic>
        <p:nvPicPr>
          <p:cNvPr id="7" name="Рисунок 213" descr="Рисунок 213">
            <a:extLst>
              <a:ext uri="{FF2B5EF4-FFF2-40B4-BE49-F238E27FC236}">
                <a16:creationId xmlns:a16="http://schemas.microsoft.com/office/drawing/2014/main" id="{DC68529A-8A83-B04F-B9A8-7E5A0431F669}"/>
              </a:ext>
            </a:extLst>
          </p:cNvPr>
          <p:cNvPicPr>
            <a:picLocks noChangeAspect="1"/>
          </p:cNvPicPr>
          <p:nvPr/>
        </p:nvPicPr>
        <p:blipFill>
          <a:blip r:embed="rId2"/>
          <a:srcRect t="63472" r="82814"/>
          <a:stretch>
            <a:fillRect/>
          </a:stretch>
        </p:blipFill>
        <p:spPr>
          <a:xfrm>
            <a:off x="5486312" y="4920746"/>
            <a:ext cx="950811" cy="2079158"/>
          </a:xfrm>
          <a:prstGeom prst="rect">
            <a:avLst/>
          </a:prstGeom>
          <a:ln w="12700">
            <a:miter lim="400000"/>
          </a:ln>
        </p:spPr>
      </p:pic>
      <p:pic>
        <p:nvPicPr>
          <p:cNvPr id="18" name="Рисунок 720" descr="Рисунок 720">
            <a:extLst>
              <a:ext uri="{FF2B5EF4-FFF2-40B4-BE49-F238E27FC236}">
                <a16:creationId xmlns:a16="http://schemas.microsoft.com/office/drawing/2014/main" id="{DEA648B1-C859-D94A-A6A1-43602DAEAA71}"/>
              </a:ext>
            </a:extLst>
          </p:cNvPr>
          <p:cNvPicPr>
            <a:picLocks noChangeAspect="1"/>
          </p:cNvPicPr>
          <p:nvPr/>
        </p:nvPicPr>
        <p:blipFill>
          <a:blip r:embed="rId3">
            <a:duotone>
              <a:prstClr val="black"/>
              <a:srgbClr val="0169B3">
                <a:tint val="45000"/>
                <a:satMod val="400000"/>
              </a:srgbClr>
            </a:duotone>
          </a:blip>
          <a:srcRect l="6718" t="1" r="38529" b="65080"/>
          <a:stretch>
            <a:fillRect/>
          </a:stretch>
        </p:blipFill>
        <p:spPr>
          <a:xfrm>
            <a:off x="9152238" y="4937473"/>
            <a:ext cx="3039763" cy="1920528"/>
          </a:xfrm>
          <a:prstGeom prst="rect">
            <a:avLst/>
          </a:prstGeom>
          <a:ln w="12700">
            <a:miter lim="400000"/>
          </a:ln>
        </p:spPr>
      </p:pic>
      <p:pic>
        <p:nvPicPr>
          <p:cNvPr id="3" name="Picture 2">
            <a:extLst>
              <a:ext uri="{FF2B5EF4-FFF2-40B4-BE49-F238E27FC236}">
                <a16:creationId xmlns:a16="http://schemas.microsoft.com/office/drawing/2014/main" id="{FA081BE7-21AF-374F-99B5-6AC706A08C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1670" y="-241611"/>
            <a:ext cx="7620000" cy="4140200"/>
          </a:xfrm>
          <a:prstGeom prst="rect">
            <a:avLst/>
          </a:prstGeom>
          <a:ln>
            <a:noFill/>
          </a:ln>
        </p:spPr>
      </p:pic>
    </p:spTree>
    <p:extLst>
      <p:ext uri="{BB962C8B-B14F-4D97-AF65-F5344CB8AC3E}">
        <p14:creationId xmlns:p14="http://schemas.microsoft.com/office/powerpoint/2010/main" val="7248651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Слайд №1.1 Стандартный">
    <p:spTree>
      <p:nvGrpSpPr>
        <p:cNvPr id="1" name=""/>
        <p:cNvGrpSpPr/>
        <p:nvPr/>
      </p:nvGrpSpPr>
      <p:grpSpPr>
        <a:xfrm>
          <a:off x="0" y="0"/>
          <a:ext cx="0" cy="0"/>
          <a:chOff x="0" y="0"/>
          <a:chExt cx="0" cy="0"/>
        </a:xfrm>
      </p:grpSpPr>
      <p:pic>
        <p:nvPicPr>
          <p:cNvPr id="9" name="Рисунок 43" descr="Рисунок 43">
            <a:extLst>
              <a:ext uri="{FF2B5EF4-FFF2-40B4-BE49-F238E27FC236}">
                <a16:creationId xmlns:a16="http://schemas.microsoft.com/office/drawing/2014/main" id="{31DA519A-B518-FF4B-8FB1-2672058A68F0}"/>
              </a:ext>
            </a:extLst>
          </p:cNvPr>
          <p:cNvPicPr>
            <a:picLocks noChangeAspect="1"/>
          </p:cNvPicPr>
          <p:nvPr/>
        </p:nvPicPr>
        <p:blipFill>
          <a:blip r:embed="rId2">
            <a:duotone>
              <a:prstClr val="black"/>
              <a:srgbClr val="000080">
                <a:tint val="45000"/>
                <a:satMod val="400000"/>
              </a:srgbClr>
            </a:duotone>
          </a:blip>
          <a:srcRect l="38098" t="6809" r="46928" b="78012"/>
          <a:stretch>
            <a:fillRect/>
          </a:stretch>
        </p:blipFill>
        <p:spPr>
          <a:xfrm>
            <a:off x="-3259" y="279216"/>
            <a:ext cx="770023" cy="773296"/>
          </a:xfrm>
          <a:prstGeom prst="rect">
            <a:avLst/>
          </a:prstGeom>
          <a:ln w="12700">
            <a:noFill/>
            <a:miter lim="400000"/>
          </a:ln>
        </p:spPr>
      </p:pic>
      <p:sp>
        <p:nvSpPr>
          <p:cNvPr id="11" name="Прямая соединительная линия 18">
            <a:extLst>
              <a:ext uri="{FF2B5EF4-FFF2-40B4-BE49-F238E27FC236}">
                <a16:creationId xmlns:a16="http://schemas.microsoft.com/office/drawing/2014/main" id="{6655DCFB-54F9-1F4D-96B4-E509247A14C2}"/>
              </a:ext>
            </a:extLst>
          </p:cNvPr>
          <p:cNvSpPr/>
          <p:nvPr/>
        </p:nvSpPr>
        <p:spPr>
          <a:xfrm>
            <a:off x="1119188" y="1052512"/>
            <a:ext cx="3420001" cy="0"/>
          </a:xfrm>
          <a:prstGeom prst="line">
            <a:avLst/>
          </a:prstGeom>
          <a:noFill/>
          <a:ln w="76200" cap="flat">
            <a:solidFill>
              <a:srgbClr val="000080"/>
            </a:solidFill>
            <a:prstDash val="solid"/>
            <a:miter lim="800000"/>
          </a:ln>
          <a:effectLst/>
        </p:spPr>
        <p:txBody>
          <a:bodyPr wrap="square" lIns="45719" tIns="45719" rIns="45719" bIns="45719" numCol="1" anchor="t">
            <a:noAutofit/>
          </a:bodyPr>
          <a:lstStyle/>
          <a:p>
            <a:endParaRPr/>
          </a:p>
        </p:txBody>
      </p:sp>
      <p:sp>
        <p:nvSpPr>
          <p:cNvPr id="24" name="Текст 23">
            <a:extLst>
              <a:ext uri="{FF2B5EF4-FFF2-40B4-BE49-F238E27FC236}">
                <a16:creationId xmlns:a16="http://schemas.microsoft.com/office/drawing/2014/main" id="{60BF5461-0F78-B34F-9480-B7D10E9C0A51}"/>
              </a:ext>
            </a:extLst>
          </p:cNvPr>
          <p:cNvSpPr>
            <a:spLocks noGrp="1"/>
          </p:cNvSpPr>
          <p:nvPr>
            <p:ph type="body" sz="quarter" idx="13" hasCustomPrompt="1"/>
          </p:nvPr>
        </p:nvSpPr>
        <p:spPr>
          <a:xfrm>
            <a:off x="1120775" y="355493"/>
            <a:ext cx="9726295" cy="823913"/>
          </a:xfrm>
          <a:prstGeom prst="rect">
            <a:avLst/>
          </a:prstGeom>
        </p:spPr>
        <p:txBody>
          <a:bodyPr>
            <a:normAutofit/>
          </a:bodyPr>
          <a:lstStyle>
            <a:lvl1pPr marL="0" indent="0">
              <a:buNone/>
              <a:defRPr sz="4000">
                <a:solidFill>
                  <a:schemeClr val="accent4"/>
                </a:solidFill>
                <a:latin typeface="Helvetica" pitchFamily="2" charset="0"/>
              </a:defRPr>
            </a:lvl1pPr>
          </a:lstStyle>
          <a:p>
            <a:pPr lvl="0"/>
            <a:r>
              <a:rPr lang="ru-RU" dirty="0"/>
              <a:t>Заголовок</a:t>
            </a:r>
          </a:p>
        </p:txBody>
      </p:sp>
      <p:sp>
        <p:nvSpPr>
          <p:cNvPr id="7" name="Объект 11">
            <a:extLst>
              <a:ext uri="{FF2B5EF4-FFF2-40B4-BE49-F238E27FC236}">
                <a16:creationId xmlns:a16="http://schemas.microsoft.com/office/drawing/2014/main" id="{5B8E3B77-36E6-BF4C-8FCD-B9B192F46F07}"/>
              </a:ext>
            </a:extLst>
          </p:cNvPr>
          <p:cNvSpPr>
            <a:spLocks noGrp="1"/>
          </p:cNvSpPr>
          <p:nvPr>
            <p:ph sz="quarter" idx="14" hasCustomPrompt="1"/>
          </p:nvPr>
        </p:nvSpPr>
        <p:spPr>
          <a:xfrm>
            <a:off x="1120775" y="1795249"/>
            <a:ext cx="9826858" cy="3959438"/>
          </a:xfrm>
          <a:prstGeom prst="rect">
            <a:avLst/>
          </a:prstGeom>
        </p:spPr>
        <p:txBody>
          <a:bodyPr>
            <a:normAutofit/>
          </a:bodyPr>
          <a:lstStyle>
            <a:lvl1pPr marL="0" indent="0">
              <a:buNone/>
              <a:defRPr sz="2000" baseline="0">
                <a:solidFill>
                  <a:schemeClr val="accent4"/>
                </a:solidFill>
                <a:latin typeface="Helvetica" pitchFamily="2" charset="0"/>
              </a:defRPr>
            </a:lvl1pPr>
          </a:lstStyle>
          <a:p>
            <a:pPr marL="0" marR="0" lvl="0" indent="0" algn="l" defTabSz="914400" rtl="0" eaLnBrk="1" fontAlgn="auto" latinLnBrk="0" hangingPunct="1">
              <a:lnSpc>
                <a:spcPct val="90000"/>
              </a:lnSpc>
              <a:spcBef>
                <a:spcPts val="1000"/>
              </a:spcBef>
              <a:spcAft>
                <a:spcPts val="0"/>
              </a:spcAft>
              <a:buClrTx/>
              <a:buSzPct val="100000"/>
              <a:buFont typeface="Arial"/>
              <a:buNone/>
              <a:tabLst/>
              <a:defRPr/>
            </a:pPr>
            <a:r>
              <a:rPr lang="ru-RU" dirty="0"/>
              <a:t>Текст</a:t>
            </a:r>
          </a:p>
        </p:txBody>
      </p:sp>
    </p:spTree>
    <p:extLst>
      <p:ext uri="{BB962C8B-B14F-4D97-AF65-F5344CB8AC3E}">
        <p14:creationId xmlns:p14="http://schemas.microsoft.com/office/powerpoint/2010/main" val="3377593024"/>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hueOff val="-10800000"/>
            <a:satOff val="-100001"/>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673562"/>
      </p:ext>
    </p:extLst>
  </p:cSld>
  <p:clrMap bg1="lt1" tx1="dk1" bg2="lt2" tx2="dk2" accent1="accent1" accent2="accent2" accent3="accent3" accent4="accent4" accent5="accent5" accent6="accent6" hlink="hlink" folHlink="folHlink"/>
  <p:sldLayoutIdLst>
    <p:sldLayoutId id="2147483697" r:id="rId1"/>
    <p:sldLayoutId id="2147483698" r:id="rId2"/>
  </p:sldLayoutIdLst>
  <p:transition spd="med"/>
  <p:txStyles>
    <p:titleStyle>
      <a:lvl1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544424" y="3429000"/>
            <a:ext cx="10401872" cy="2926886"/>
          </a:xfrm>
          <a:effectLst>
            <a:softEdge rad="0"/>
          </a:effectLst>
          <a:scene3d>
            <a:camera prst="orthographicFront">
              <a:rot lat="0" lon="0" rev="0"/>
            </a:camera>
            <a:lightRig rig="threePt" dir="t"/>
          </a:scene3d>
          <a:sp3d/>
        </p:spPr>
        <p:txBody>
          <a:bodyPr/>
          <a:lstStyle/>
          <a:p>
            <a:r>
              <a:rPr lang="en-US" sz="3600" dirty="0">
                <a:solidFill>
                  <a:schemeClr val="accent4"/>
                </a:solidFill>
                <a:latin typeface="Helvetica" pitchFamily="2" charset="0"/>
              </a:rPr>
              <a:t>Lecture 3</a:t>
            </a:r>
          </a:p>
          <a:p>
            <a:r>
              <a:rPr lang="en-US" sz="4800" dirty="0">
                <a:solidFill>
                  <a:schemeClr val="accent4"/>
                </a:solidFill>
                <a:latin typeface="Helvetica" pitchFamily="2" charset="0"/>
              </a:rPr>
              <a:t>Introduction to C++</a:t>
            </a:r>
          </a:p>
          <a:p>
            <a:r>
              <a:rPr lang="en-US" sz="2800" dirty="0">
                <a:solidFill>
                  <a:schemeClr val="accent4"/>
                </a:solidFill>
                <a:latin typeface="Helvetica" pitchFamily="2" charset="0"/>
              </a:rPr>
              <a:t>Konstantin </a:t>
            </a:r>
            <a:r>
              <a:rPr lang="en-US" sz="2800" dirty="0" err="1">
                <a:solidFill>
                  <a:schemeClr val="accent4"/>
                </a:solidFill>
                <a:latin typeface="Helvetica" pitchFamily="2" charset="0"/>
              </a:rPr>
              <a:t>Leladze</a:t>
            </a:r>
            <a:endParaRPr lang="en-US" sz="2800" dirty="0">
              <a:solidFill>
                <a:schemeClr val="accent4"/>
              </a:solidFill>
              <a:latin typeface="Helvetica" pitchFamily="2" charset="0"/>
            </a:endParaRPr>
          </a:p>
          <a:p>
            <a:r>
              <a:rPr lang="en-US" sz="1400" dirty="0">
                <a:solidFill>
                  <a:schemeClr val="accent4"/>
                </a:solidFill>
                <a:latin typeface="Helvetica" pitchFamily="2" charset="0"/>
              </a:rPr>
              <a:t>C++ Basics</a:t>
            </a:r>
          </a:p>
          <a:p>
            <a:r>
              <a:rPr lang="en-US" sz="1200" dirty="0">
                <a:solidFill>
                  <a:schemeClr val="accent4"/>
                </a:solidFill>
                <a:latin typeface="Helvetica" pitchFamily="2" charset="0"/>
              </a:rPr>
              <a:t>DIHT MIPT 2021</a:t>
            </a:r>
            <a:endParaRPr lang="ru-RU" sz="1200" dirty="0">
              <a:solidFill>
                <a:schemeClr val="accent4"/>
              </a:solidFill>
              <a:latin typeface="Helvetica" pitchFamily="2" charset="0"/>
            </a:endParaRPr>
          </a:p>
          <a:p>
            <a:endParaRPr lang="ru-RU" sz="2800" dirty="0">
              <a:solidFill>
                <a:schemeClr val="accent4"/>
              </a:solidFill>
              <a:latin typeface="Helvetica" pitchFamily="2" charset="0"/>
            </a:endParaRPr>
          </a:p>
          <a:p>
            <a:endParaRPr lang="ru-RU" dirty="0">
              <a:solidFill>
                <a:schemeClr val="accent4"/>
              </a:solidFill>
              <a:latin typeface="Helvetica" pitchFamily="2" charset="0"/>
            </a:endParaRPr>
          </a:p>
        </p:txBody>
      </p:sp>
    </p:spTree>
    <p:extLst>
      <p:ext uri="{BB962C8B-B14F-4D97-AF65-F5344CB8AC3E}">
        <p14:creationId xmlns:p14="http://schemas.microsoft.com/office/powerpoint/2010/main" val="45204779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3" name="TextBox 2">
            <a:extLst>
              <a:ext uri="{FF2B5EF4-FFF2-40B4-BE49-F238E27FC236}">
                <a16:creationId xmlns:a16="http://schemas.microsoft.com/office/drawing/2014/main" id="{F6F02DB4-ADD8-4B41-9C28-1BFE9D4315C3}"/>
              </a:ext>
            </a:extLst>
          </p:cNvPr>
          <p:cNvSpPr txBox="1"/>
          <p:nvPr/>
        </p:nvSpPr>
        <p:spPr>
          <a:xfrm>
            <a:off x="1120775" y="1179406"/>
            <a:ext cx="10803495"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b="1" dirty="0">
                <a:solidFill>
                  <a:schemeClr val="accent4"/>
                </a:solidFill>
                <a:latin typeface="Helvetica" pitchFamily="2" charset="0"/>
                <a:ea typeface="+mj-ea"/>
                <a:cs typeface="+mj-cs"/>
                <a:sym typeface="Calibri"/>
              </a:rPr>
              <a:t>for</a:t>
            </a:r>
            <a:r>
              <a:rPr kumimoji="0" lang="en-RU" sz="1800" b="1" i="0" u="none" strike="noStrike" cap="none" spc="0" normalizeH="0" baseline="0" dirty="0">
                <a:ln>
                  <a:noFill/>
                </a:ln>
                <a:solidFill>
                  <a:schemeClr val="accent4"/>
                </a:solidFill>
                <a:effectLst/>
                <a:uFillTx/>
                <a:latin typeface="Helvetica" pitchFamily="2" charset="0"/>
                <a:ea typeface="+mj-ea"/>
                <a:cs typeface="+mj-cs"/>
                <a:sym typeface="Calibri"/>
              </a:rPr>
              <a:t> loop</a:t>
            </a:r>
          </a:p>
          <a:p>
            <a:pPr marL="0" marR="0" indent="0" algn="l" defTabSz="914400" rtl="0" fontAlgn="auto" latinLnBrk="0" hangingPunct="0">
              <a:lnSpc>
                <a:spcPct val="100000"/>
              </a:lnSpc>
              <a:spcBef>
                <a:spcPts val="0"/>
              </a:spcBef>
              <a:spcAft>
                <a:spcPts val="0"/>
              </a:spcAft>
              <a:buClrTx/>
              <a:buSzTx/>
              <a:buFontTx/>
              <a:buNone/>
              <a:tabLst/>
            </a:pPr>
            <a:endParaRPr lang="en-RU" b="1" dirty="0">
              <a:solidFill>
                <a:schemeClr val="accent4"/>
              </a:solidFill>
              <a:latin typeface="Helvetica" pitchFamily="2" charset="0"/>
              <a:ea typeface="+mj-ea"/>
              <a:cs typeface="+mj-cs"/>
              <a:sym typeface="Calibri"/>
            </a:endParaRPr>
          </a:p>
          <a:p>
            <a:pPr hangingPunct="0"/>
            <a:r>
              <a:rPr lang="en-US" dirty="0">
                <a:solidFill>
                  <a:schemeClr val="accent4"/>
                </a:solidFill>
                <a:latin typeface="Helvetica" pitchFamily="2" charset="0"/>
                <a:ea typeface="+mj-ea"/>
                <a:cs typeface="+mj-cs"/>
                <a:sym typeface="Calibri"/>
              </a:rPr>
              <a:t>Every instruction in parenthesis can be omitted.</a:t>
            </a:r>
          </a:p>
          <a:p>
            <a:pPr hangingPunct="0"/>
            <a:r>
              <a:rPr kumimoji="0" lang="en-US" sz="1800" i="0" u="none" strike="noStrike" cap="none" spc="0" normalizeH="0" baseline="0" dirty="0">
                <a:ln>
                  <a:noFill/>
                </a:ln>
                <a:solidFill>
                  <a:schemeClr val="accent4"/>
                </a:solidFill>
                <a:effectLst/>
                <a:uFillTx/>
                <a:latin typeface="Helvetica" pitchFamily="2" charset="0"/>
                <a:ea typeface="+mj-ea"/>
                <a:cs typeface="+mj-cs"/>
                <a:sym typeface="Calibri"/>
              </a:rPr>
              <a:t>Also, even statement can be omitted (same as for the while loop)</a:t>
            </a:r>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p:txBody>
      </p:sp>
      <p:pic>
        <p:nvPicPr>
          <p:cNvPr id="4" name="Picture 3">
            <a:extLst>
              <a:ext uri="{FF2B5EF4-FFF2-40B4-BE49-F238E27FC236}">
                <a16:creationId xmlns:a16="http://schemas.microsoft.com/office/drawing/2014/main" id="{447D2D17-ED06-314E-BCBF-7689837CA8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881358"/>
            <a:ext cx="4292600" cy="1663700"/>
          </a:xfrm>
          <a:prstGeom prst="rect">
            <a:avLst/>
          </a:prstGeom>
        </p:spPr>
      </p:pic>
      <p:sp>
        <p:nvSpPr>
          <p:cNvPr id="5" name="TextBox 4">
            <a:extLst>
              <a:ext uri="{FF2B5EF4-FFF2-40B4-BE49-F238E27FC236}">
                <a16:creationId xmlns:a16="http://schemas.microsoft.com/office/drawing/2014/main" id="{06233429-9126-9F42-B7D0-EDB0C0A99A10}"/>
              </a:ext>
            </a:extLst>
          </p:cNvPr>
          <p:cNvSpPr txBox="1"/>
          <p:nvPr/>
        </p:nvSpPr>
        <p:spPr>
          <a:xfrm>
            <a:off x="1071347" y="2558193"/>
            <a:ext cx="166968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lang="en-US" dirty="0">
                <a:solidFill>
                  <a:schemeClr val="accent4"/>
                </a:solidFill>
                <a:latin typeface="Helvetica" pitchFamily="2" charset="0"/>
                <a:sym typeface="Calibri"/>
              </a:rPr>
              <a:t>Infinite for loop:</a:t>
            </a:r>
            <a:endParaRPr lang="en-RU" dirty="0">
              <a:solidFill>
                <a:schemeClr val="accent4"/>
              </a:solidFill>
              <a:latin typeface="Helvetica" pitchFamily="2" charset="0"/>
              <a:sym typeface="Calibri"/>
            </a:endParaRPr>
          </a:p>
        </p:txBody>
      </p:sp>
      <p:pic>
        <p:nvPicPr>
          <p:cNvPr id="8" name="Picture 7">
            <a:extLst>
              <a:ext uri="{FF2B5EF4-FFF2-40B4-BE49-F238E27FC236}">
                <a16:creationId xmlns:a16="http://schemas.microsoft.com/office/drawing/2014/main" id="{78051E04-C8B8-D94F-B2F7-9E7295A02F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3922" y="2894058"/>
            <a:ext cx="5245100" cy="1651000"/>
          </a:xfrm>
          <a:prstGeom prst="rect">
            <a:avLst/>
          </a:prstGeom>
        </p:spPr>
      </p:pic>
      <p:pic>
        <p:nvPicPr>
          <p:cNvPr id="13" name="Picture 12">
            <a:extLst>
              <a:ext uri="{FF2B5EF4-FFF2-40B4-BE49-F238E27FC236}">
                <a16:creationId xmlns:a16="http://schemas.microsoft.com/office/drawing/2014/main" id="{8699832D-7B57-FB46-8B1F-9904654BC9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66499" y="2894058"/>
            <a:ext cx="520700" cy="939800"/>
          </a:xfrm>
          <a:prstGeom prst="rect">
            <a:avLst/>
          </a:prstGeom>
        </p:spPr>
      </p:pic>
      <p:sp>
        <p:nvSpPr>
          <p:cNvPr id="16" name="TextBox 15">
            <a:extLst>
              <a:ext uri="{FF2B5EF4-FFF2-40B4-BE49-F238E27FC236}">
                <a16:creationId xmlns:a16="http://schemas.microsoft.com/office/drawing/2014/main" id="{A107C1C1-F7E3-1C41-A3F8-AFF69A92F13C}"/>
              </a:ext>
            </a:extLst>
          </p:cNvPr>
          <p:cNvSpPr txBox="1"/>
          <p:nvPr/>
        </p:nvSpPr>
        <p:spPr>
          <a:xfrm>
            <a:off x="5983922" y="2550744"/>
            <a:ext cx="204158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lang="en-US" dirty="0">
                <a:solidFill>
                  <a:schemeClr val="accent4"/>
                </a:solidFill>
                <a:latin typeface="Helvetica" pitchFamily="2" charset="0"/>
                <a:sym typeface="Calibri"/>
              </a:rPr>
              <a:t>Omitted statement:</a:t>
            </a:r>
            <a:endParaRPr lang="en-RU" dirty="0">
              <a:solidFill>
                <a:schemeClr val="accent4"/>
              </a:solidFill>
              <a:latin typeface="Helvetica" pitchFamily="2" charset="0"/>
              <a:sym typeface="Calibri"/>
            </a:endParaRPr>
          </a:p>
        </p:txBody>
      </p:sp>
      <p:pic>
        <p:nvPicPr>
          <p:cNvPr id="20" name="Picture 19">
            <a:extLst>
              <a:ext uri="{FF2B5EF4-FFF2-40B4-BE49-F238E27FC236}">
                <a16:creationId xmlns:a16="http://schemas.microsoft.com/office/drawing/2014/main" id="{41ED9856-0485-144B-9F3E-BB277210BD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0775" y="4905294"/>
            <a:ext cx="4178300" cy="1752600"/>
          </a:xfrm>
          <a:prstGeom prst="rect">
            <a:avLst/>
          </a:prstGeom>
        </p:spPr>
      </p:pic>
      <p:pic>
        <p:nvPicPr>
          <p:cNvPr id="22" name="Picture 21">
            <a:extLst>
              <a:ext uri="{FF2B5EF4-FFF2-40B4-BE49-F238E27FC236}">
                <a16:creationId xmlns:a16="http://schemas.microsoft.com/office/drawing/2014/main" id="{5A3D9002-6C3D-424F-8F56-2BD945FD6E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16882" y="6289594"/>
            <a:ext cx="812800" cy="368300"/>
          </a:xfrm>
          <a:prstGeom prst="rect">
            <a:avLst/>
          </a:prstGeom>
        </p:spPr>
      </p:pic>
      <p:sp>
        <p:nvSpPr>
          <p:cNvPr id="23" name="TextBox 22">
            <a:extLst>
              <a:ext uri="{FF2B5EF4-FFF2-40B4-BE49-F238E27FC236}">
                <a16:creationId xmlns:a16="http://schemas.microsoft.com/office/drawing/2014/main" id="{5067C42A-9A90-3642-867A-F7EC5FA6FCB2}"/>
              </a:ext>
            </a:extLst>
          </p:cNvPr>
          <p:cNvSpPr txBox="1"/>
          <p:nvPr/>
        </p:nvSpPr>
        <p:spPr>
          <a:xfrm>
            <a:off x="1071347" y="4586689"/>
            <a:ext cx="204158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lang="en-US" dirty="0">
                <a:solidFill>
                  <a:schemeClr val="accent4"/>
                </a:solidFill>
                <a:latin typeface="Helvetica" pitchFamily="2" charset="0"/>
                <a:sym typeface="Calibri"/>
              </a:rPr>
              <a:t>Omitted statement:</a:t>
            </a:r>
            <a:endParaRPr lang="en-RU" dirty="0">
              <a:solidFill>
                <a:schemeClr val="accent4"/>
              </a:solidFill>
              <a:latin typeface="Helvetica" pitchFamily="2" charset="0"/>
              <a:sym typeface="Calibri"/>
            </a:endParaRPr>
          </a:p>
        </p:txBody>
      </p:sp>
    </p:spTree>
    <p:extLst>
      <p:ext uri="{BB962C8B-B14F-4D97-AF65-F5344CB8AC3E}">
        <p14:creationId xmlns:p14="http://schemas.microsoft.com/office/powerpoint/2010/main" val="378710241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3" name="TextBox 2">
            <a:extLst>
              <a:ext uri="{FF2B5EF4-FFF2-40B4-BE49-F238E27FC236}">
                <a16:creationId xmlns:a16="http://schemas.microsoft.com/office/drawing/2014/main" id="{F6F02DB4-ADD8-4B41-9C28-1BFE9D4315C3}"/>
              </a:ext>
            </a:extLst>
          </p:cNvPr>
          <p:cNvSpPr txBox="1"/>
          <p:nvPr/>
        </p:nvSpPr>
        <p:spPr>
          <a:xfrm>
            <a:off x="1120776" y="1691223"/>
            <a:ext cx="4674544" cy="39087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dirty="0">
                <a:solidFill>
                  <a:schemeClr val="accent4"/>
                </a:solidFill>
                <a:latin typeface="Helvetica" pitchFamily="2" charset="0"/>
                <a:ea typeface="+mj-ea"/>
                <a:cs typeface="+mj-cs"/>
                <a:sym typeface="Calibri"/>
              </a:rPr>
              <a:t>Continue and break keywords</a:t>
            </a:r>
          </a:p>
          <a:p>
            <a:pPr marL="0" marR="0" indent="0" algn="l" defTabSz="914400" rtl="0" fontAlgn="auto" latinLnBrk="0" hangingPunct="0">
              <a:lnSpc>
                <a:spcPct val="100000"/>
              </a:lnSpc>
              <a:spcBef>
                <a:spcPts val="0"/>
              </a:spcBef>
              <a:spcAft>
                <a:spcPts val="0"/>
              </a:spcAft>
              <a:buClrTx/>
              <a:buSzTx/>
              <a:buFontTx/>
              <a:buNone/>
              <a:tabLst/>
            </a:pPr>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RU" dirty="0">
                <a:solidFill>
                  <a:srgbClr val="7030A0"/>
                </a:solidFill>
                <a:latin typeface="Helvetica" pitchFamily="2" charset="0"/>
                <a:ea typeface="+mj-ea"/>
                <a:cs typeface="+mj-cs"/>
                <a:sym typeface="Calibri"/>
              </a:rPr>
              <a:t>Continue</a:t>
            </a:r>
          </a:p>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Unconditionally proceeds to the next iteration of the current loop</a:t>
            </a:r>
          </a:p>
          <a:p>
            <a:pPr marL="0" marR="0" indent="0" algn="l" defTabSz="914400" rtl="0" fontAlgn="auto" latinLnBrk="0" hangingPunct="0">
              <a:lnSpc>
                <a:spcPct val="100000"/>
              </a:lnSpc>
              <a:spcBef>
                <a:spcPts val="0"/>
              </a:spcBef>
              <a:spcAft>
                <a:spcPts val="0"/>
              </a:spcAft>
              <a:buClrTx/>
              <a:buSzTx/>
              <a:buFontTx/>
              <a:buNone/>
              <a:tabLst/>
            </a:pPr>
            <a:endParaRPr lang="en-RU" dirty="0">
              <a:solidFill>
                <a:schemeClr val="accent4"/>
              </a:solidFill>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rgbClr val="7030A0"/>
                </a:solidFill>
                <a:effectLst/>
                <a:uFillTx/>
                <a:latin typeface="Helvetica" pitchFamily="2" charset="0"/>
                <a:ea typeface="+mj-ea"/>
                <a:cs typeface="+mj-cs"/>
                <a:sym typeface="Calibri"/>
              </a:rPr>
              <a:t>Break</a:t>
            </a:r>
          </a:p>
          <a:p>
            <a:pPr marL="0" marR="0" indent="0" algn="l" defTabSz="914400" rtl="0" fontAlgn="auto" latinLnBrk="0" hangingPunct="0">
              <a:lnSpc>
                <a:spcPct val="100000"/>
              </a:lnSpc>
              <a:spcBef>
                <a:spcPts val="0"/>
              </a:spcBef>
              <a:spcAft>
                <a:spcPts val="0"/>
              </a:spcAft>
              <a:buClrTx/>
              <a:buSzTx/>
              <a:buFontTx/>
              <a:buNone/>
              <a:tabLst/>
            </a:pPr>
            <a:r>
              <a:rPr lang="en-RU" dirty="0">
                <a:solidFill>
                  <a:schemeClr val="accent4"/>
                </a:solidFill>
                <a:latin typeface="Helvetica" pitchFamily="2" charset="0"/>
                <a:ea typeface="+mj-ea"/>
                <a:cs typeface="+mj-cs"/>
                <a:sym typeface="Calibri"/>
              </a:rPr>
              <a:t>Unconditionally terminates the current loop</a:t>
            </a:r>
          </a:p>
          <a:p>
            <a:pPr marL="0" marR="0" indent="0" algn="l" defTabSz="914400" rtl="0" fontAlgn="auto" latinLnBrk="0" hangingPunct="0">
              <a:lnSpc>
                <a:spcPct val="100000"/>
              </a:lnSpc>
              <a:spcBef>
                <a:spcPts val="0"/>
              </a:spcBef>
              <a:spcAft>
                <a:spcPts val="0"/>
              </a:spcAft>
              <a:buClrTx/>
              <a:buSzTx/>
              <a:buFontTx/>
              <a:buNone/>
              <a:tabLst/>
            </a:pPr>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lang="en-RU" dirty="0">
              <a:solidFill>
                <a:schemeClr val="accent4"/>
              </a:solidFill>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RU" b="1" dirty="0">
                <a:solidFill>
                  <a:schemeClr val="accent4"/>
                </a:solidFill>
                <a:latin typeface="Helvetica" pitchFamily="2" charset="0"/>
                <a:ea typeface="+mj-ea"/>
                <a:cs typeface="+mj-cs"/>
                <a:sym typeface="Calibri"/>
              </a:rPr>
              <a:t>Important</a:t>
            </a:r>
            <a:r>
              <a:rPr lang="en-RU" dirty="0">
                <a:solidFill>
                  <a:schemeClr val="accent4"/>
                </a:solidFill>
                <a:latin typeface="Helvetica" pitchFamily="2" charset="0"/>
                <a:ea typeface="+mj-ea"/>
                <a:cs typeface="+mj-cs"/>
                <a:sym typeface="Calibri"/>
              </a:rPr>
              <a:t>:</a:t>
            </a:r>
          </a:p>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break </a:t>
            </a:r>
            <a:r>
              <a:rPr kumimoji="0" lang="en-RU" sz="1800" i="0" u="none" strike="noStrike" cap="none" spc="0" normalizeH="0" baseline="0" dirty="0">
                <a:ln>
                  <a:noFill/>
                </a:ln>
                <a:solidFill>
                  <a:schemeClr val="accent1"/>
                </a:solidFill>
                <a:effectLst/>
                <a:uFillTx/>
                <a:latin typeface="Helvetica" pitchFamily="2" charset="0"/>
                <a:ea typeface="+mj-ea"/>
                <a:cs typeface="+mj-cs"/>
                <a:sym typeface="Calibri"/>
              </a:rPr>
              <a:t>is not </a:t>
            </a: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the same as return</a:t>
            </a:r>
          </a:p>
          <a:p>
            <a:pPr marL="0" marR="0" indent="0" algn="l" defTabSz="914400" rtl="0" fontAlgn="auto" latinLnBrk="0" hangingPunct="0">
              <a:lnSpc>
                <a:spcPct val="100000"/>
              </a:lnSpc>
              <a:spcBef>
                <a:spcPts val="0"/>
              </a:spcBef>
              <a:spcAft>
                <a:spcPts val="0"/>
              </a:spcAft>
              <a:buClrTx/>
              <a:buSzTx/>
              <a:buFontTx/>
              <a:buNone/>
              <a:tabLst/>
            </a:pPr>
            <a:r>
              <a:rPr lang="en-RU" sz="1400" dirty="0">
                <a:solidFill>
                  <a:schemeClr val="bg2"/>
                </a:solidFill>
                <a:latin typeface="Helvetica" pitchFamily="2" charset="0"/>
                <a:ea typeface="+mj-ea"/>
                <a:cs typeface="+mj-cs"/>
                <a:sym typeface="Calibri"/>
              </a:rPr>
              <a:t>(lol, how can you possibly confuse them… ?)</a:t>
            </a:r>
          </a:p>
        </p:txBody>
      </p:sp>
      <p:pic>
        <p:nvPicPr>
          <p:cNvPr id="6" name="Picture 5">
            <a:extLst>
              <a:ext uri="{FF2B5EF4-FFF2-40B4-BE49-F238E27FC236}">
                <a16:creationId xmlns:a16="http://schemas.microsoft.com/office/drawing/2014/main" id="{DECC1444-3EFF-CB42-8962-B62E49EA2E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0637" y="1691223"/>
            <a:ext cx="4255840" cy="4981426"/>
          </a:xfrm>
          <a:prstGeom prst="rect">
            <a:avLst/>
          </a:prstGeom>
        </p:spPr>
      </p:pic>
      <p:pic>
        <p:nvPicPr>
          <p:cNvPr id="10" name="Picture 9">
            <a:extLst>
              <a:ext uri="{FF2B5EF4-FFF2-40B4-BE49-F238E27FC236}">
                <a16:creationId xmlns:a16="http://schemas.microsoft.com/office/drawing/2014/main" id="{247FD131-8D0A-A540-9565-FB9B8D67C8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90225" y="1691222"/>
            <a:ext cx="605822" cy="2201155"/>
          </a:xfrm>
          <a:prstGeom prst="rect">
            <a:avLst/>
          </a:prstGeom>
        </p:spPr>
      </p:pic>
    </p:spTree>
    <p:extLst>
      <p:ext uri="{BB962C8B-B14F-4D97-AF65-F5344CB8AC3E}">
        <p14:creationId xmlns:p14="http://schemas.microsoft.com/office/powerpoint/2010/main" val="19572917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3" name="TextBox 2">
            <a:extLst>
              <a:ext uri="{FF2B5EF4-FFF2-40B4-BE49-F238E27FC236}">
                <a16:creationId xmlns:a16="http://schemas.microsoft.com/office/drawing/2014/main" id="{F6F02DB4-ADD8-4B41-9C28-1BFE9D4315C3}"/>
              </a:ext>
            </a:extLst>
          </p:cNvPr>
          <p:cNvSpPr txBox="1"/>
          <p:nvPr/>
        </p:nvSpPr>
        <p:spPr>
          <a:xfrm>
            <a:off x="1120775" y="1179406"/>
            <a:ext cx="1080349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Composite statement examples:</a:t>
            </a:r>
          </a:p>
        </p:txBody>
      </p:sp>
      <p:pic>
        <p:nvPicPr>
          <p:cNvPr id="4" name="Picture 3">
            <a:extLst>
              <a:ext uri="{FF2B5EF4-FFF2-40B4-BE49-F238E27FC236}">
                <a16:creationId xmlns:a16="http://schemas.microsoft.com/office/drawing/2014/main" id="{7CEEFE53-CA18-1A45-AFDF-F9214B5873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003319"/>
            <a:ext cx="5003800" cy="3086100"/>
          </a:xfrm>
          <a:prstGeom prst="rect">
            <a:avLst/>
          </a:prstGeom>
        </p:spPr>
      </p:pic>
      <p:pic>
        <p:nvPicPr>
          <p:cNvPr id="7" name="Picture 6">
            <a:extLst>
              <a:ext uri="{FF2B5EF4-FFF2-40B4-BE49-F238E27FC236}">
                <a16:creationId xmlns:a16="http://schemas.microsoft.com/office/drawing/2014/main" id="{629C142C-7657-CB4C-AE17-E0402B25FE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2522" y="2003319"/>
            <a:ext cx="1600200" cy="952500"/>
          </a:xfrm>
          <a:prstGeom prst="rect">
            <a:avLst/>
          </a:prstGeom>
        </p:spPr>
      </p:pic>
    </p:spTree>
    <p:extLst>
      <p:ext uri="{BB962C8B-B14F-4D97-AF65-F5344CB8AC3E}">
        <p14:creationId xmlns:p14="http://schemas.microsoft.com/office/powerpoint/2010/main" val="354327194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3" name="TextBox 2">
            <a:extLst>
              <a:ext uri="{FF2B5EF4-FFF2-40B4-BE49-F238E27FC236}">
                <a16:creationId xmlns:a16="http://schemas.microsoft.com/office/drawing/2014/main" id="{F6F02DB4-ADD8-4B41-9C28-1BFE9D4315C3}"/>
              </a:ext>
            </a:extLst>
          </p:cNvPr>
          <p:cNvSpPr txBox="1"/>
          <p:nvPr/>
        </p:nvSpPr>
        <p:spPr>
          <a:xfrm>
            <a:off x="1120775" y="1179406"/>
            <a:ext cx="1080349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Common mistake:</a:t>
            </a:r>
          </a:p>
        </p:txBody>
      </p:sp>
      <p:pic>
        <p:nvPicPr>
          <p:cNvPr id="8" name="Picture 7">
            <a:extLst>
              <a:ext uri="{FF2B5EF4-FFF2-40B4-BE49-F238E27FC236}">
                <a16:creationId xmlns:a16="http://schemas.microsoft.com/office/drawing/2014/main" id="{995E692A-6D02-8941-A19C-EAA5E1B9BD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159000"/>
            <a:ext cx="6264877" cy="3519594"/>
          </a:xfrm>
          <a:prstGeom prst="rect">
            <a:avLst/>
          </a:prstGeom>
        </p:spPr>
      </p:pic>
    </p:spTree>
    <p:extLst>
      <p:ext uri="{BB962C8B-B14F-4D97-AF65-F5344CB8AC3E}">
        <p14:creationId xmlns:p14="http://schemas.microsoft.com/office/powerpoint/2010/main" val="27647781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3" name="TextBox 2">
            <a:extLst>
              <a:ext uri="{FF2B5EF4-FFF2-40B4-BE49-F238E27FC236}">
                <a16:creationId xmlns:a16="http://schemas.microsoft.com/office/drawing/2014/main" id="{F6F02DB4-ADD8-4B41-9C28-1BFE9D4315C3}"/>
              </a:ext>
            </a:extLst>
          </p:cNvPr>
          <p:cNvSpPr txBox="1"/>
          <p:nvPr/>
        </p:nvSpPr>
        <p:spPr>
          <a:xfrm>
            <a:off x="1120775" y="1179406"/>
            <a:ext cx="1080349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Common mistake:</a:t>
            </a:r>
          </a:p>
        </p:txBody>
      </p:sp>
      <p:pic>
        <p:nvPicPr>
          <p:cNvPr id="4" name="Picture 3">
            <a:extLst>
              <a:ext uri="{FF2B5EF4-FFF2-40B4-BE49-F238E27FC236}">
                <a16:creationId xmlns:a16="http://schemas.microsoft.com/office/drawing/2014/main" id="{985DDF6E-E91E-EB47-AA74-B25C713A03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1770598"/>
            <a:ext cx="7479785" cy="4200975"/>
          </a:xfrm>
          <a:prstGeom prst="rect">
            <a:avLst/>
          </a:prstGeom>
        </p:spPr>
      </p:pic>
    </p:spTree>
    <p:extLst>
      <p:ext uri="{BB962C8B-B14F-4D97-AF65-F5344CB8AC3E}">
        <p14:creationId xmlns:p14="http://schemas.microsoft.com/office/powerpoint/2010/main" val="286448112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3" name="TextBox 2">
            <a:extLst>
              <a:ext uri="{FF2B5EF4-FFF2-40B4-BE49-F238E27FC236}">
                <a16:creationId xmlns:a16="http://schemas.microsoft.com/office/drawing/2014/main" id="{F6F02DB4-ADD8-4B41-9C28-1BFE9D4315C3}"/>
              </a:ext>
            </a:extLst>
          </p:cNvPr>
          <p:cNvSpPr txBox="1"/>
          <p:nvPr/>
        </p:nvSpPr>
        <p:spPr>
          <a:xfrm>
            <a:off x="1120775" y="1179406"/>
            <a:ext cx="1080349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Solution:</a:t>
            </a:r>
          </a:p>
        </p:txBody>
      </p:sp>
      <p:pic>
        <p:nvPicPr>
          <p:cNvPr id="5" name="Picture 4">
            <a:extLst>
              <a:ext uri="{FF2B5EF4-FFF2-40B4-BE49-F238E27FC236}">
                <a16:creationId xmlns:a16="http://schemas.microsoft.com/office/drawing/2014/main" id="{4A51E713-234B-1549-8EE2-AA4B53357B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003319"/>
            <a:ext cx="6451600" cy="3924300"/>
          </a:xfrm>
          <a:prstGeom prst="rect">
            <a:avLst/>
          </a:prstGeom>
        </p:spPr>
      </p:pic>
      <p:pic>
        <p:nvPicPr>
          <p:cNvPr id="7" name="Picture 6">
            <a:extLst>
              <a:ext uri="{FF2B5EF4-FFF2-40B4-BE49-F238E27FC236}">
                <a16:creationId xmlns:a16="http://schemas.microsoft.com/office/drawing/2014/main" id="{BE73044F-635D-5344-93CA-A137871676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810" y="2003319"/>
            <a:ext cx="2235200" cy="711200"/>
          </a:xfrm>
          <a:prstGeom prst="rect">
            <a:avLst/>
          </a:prstGeom>
        </p:spPr>
      </p:pic>
      <p:pic>
        <p:nvPicPr>
          <p:cNvPr id="10" name="Picture 9">
            <a:extLst>
              <a:ext uri="{FF2B5EF4-FFF2-40B4-BE49-F238E27FC236}">
                <a16:creationId xmlns:a16="http://schemas.microsoft.com/office/drawing/2014/main" id="{48A4E907-8799-7E41-9591-E891865D95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6928" y="2968539"/>
            <a:ext cx="2247900" cy="698500"/>
          </a:xfrm>
          <a:prstGeom prst="rect">
            <a:avLst/>
          </a:prstGeom>
        </p:spPr>
      </p:pic>
    </p:spTree>
    <p:extLst>
      <p:ext uri="{BB962C8B-B14F-4D97-AF65-F5344CB8AC3E}">
        <p14:creationId xmlns:p14="http://schemas.microsoft.com/office/powerpoint/2010/main" val="26469813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3" name="TextBox 2">
            <a:extLst>
              <a:ext uri="{FF2B5EF4-FFF2-40B4-BE49-F238E27FC236}">
                <a16:creationId xmlns:a16="http://schemas.microsoft.com/office/drawing/2014/main" id="{F6F02DB4-ADD8-4B41-9C28-1BFE9D4315C3}"/>
              </a:ext>
            </a:extLst>
          </p:cNvPr>
          <p:cNvSpPr txBox="1"/>
          <p:nvPr/>
        </p:nvSpPr>
        <p:spPr>
          <a:xfrm>
            <a:off x="1120775" y="1179406"/>
            <a:ext cx="1080349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H</a:t>
            </a:r>
            <a:r>
              <a:rPr kumimoji="0" lang="en-GB" sz="1800" i="0" u="none" strike="noStrike" cap="none" spc="0" normalizeH="0" baseline="0" dirty="0">
                <a:ln>
                  <a:noFill/>
                </a:ln>
                <a:solidFill>
                  <a:schemeClr val="accent4"/>
                </a:solidFill>
                <a:effectLst/>
                <a:uFillTx/>
                <a:latin typeface="Helvetica" pitchFamily="2" charset="0"/>
                <a:ea typeface="+mj-ea"/>
                <a:cs typeface="+mj-cs"/>
                <a:sym typeface="Calibri"/>
              </a:rPr>
              <a:t>o</a:t>
            </a: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w to avoid:</a:t>
            </a:r>
          </a:p>
        </p:txBody>
      </p:sp>
      <p:sp>
        <p:nvSpPr>
          <p:cNvPr id="2" name="TextBox 1">
            <a:extLst>
              <a:ext uri="{FF2B5EF4-FFF2-40B4-BE49-F238E27FC236}">
                <a16:creationId xmlns:a16="http://schemas.microsoft.com/office/drawing/2014/main" id="{EE81B650-CBC4-5D42-8A53-AD5E97C2090D}"/>
              </a:ext>
            </a:extLst>
          </p:cNvPr>
          <p:cNvSpPr txBox="1"/>
          <p:nvPr/>
        </p:nvSpPr>
        <p:spPr>
          <a:xfrm>
            <a:off x="1120775" y="1910985"/>
            <a:ext cx="678666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b="1" i="0" u="none" strike="noStrike" cap="none" spc="0" normalizeH="0" baseline="0" dirty="0">
                <a:ln>
                  <a:noFill/>
                </a:ln>
                <a:solidFill>
                  <a:srgbClr val="FB2A38"/>
                </a:solidFill>
                <a:effectLst/>
                <a:uFillTx/>
                <a:latin typeface="Helvetica" pitchFamily="2" charset="0"/>
                <a:ea typeface="+mj-ea"/>
                <a:cs typeface="+mj-cs"/>
                <a:sym typeface="Calibri"/>
              </a:rPr>
              <a:t>BAD</a:t>
            </a:r>
            <a:r>
              <a:rPr kumimoji="0" lang="en-RU" sz="1800" b="0" i="0" u="none" strike="noStrike" cap="none" spc="0" normalizeH="0" baseline="0" dirty="0">
                <a:ln>
                  <a:noFill/>
                </a:ln>
                <a:solidFill>
                  <a:schemeClr val="accent4"/>
                </a:solidFill>
                <a:effectLst/>
                <a:uFillTx/>
                <a:latin typeface="Helvetica" pitchFamily="2" charset="0"/>
                <a:ea typeface="+mj-ea"/>
                <a:cs typeface="+mj-cs"/>
                <a:sym typeface="Calibri"/>
              </a:rPr>
              <a:t>: Always put figure brackets and use composite statements…</a:t>
            </a:r>
          </a:p>
        </p:txBody>
      </p:sp>
      <p:pic>
        <p:nvPicPr>
          <p:cNvPr id="6" name="Picture 5">
            <a:extLst>
              <a:ext uri="{FF2B5EF4-FFF2-40B4-BE49-F238E27FC236}">
                <a16:creationId xmlns:a16="http://schemas.microsoft.com/office/drawing/2014/main" id="{91FB2F0B-A3E1-D542-9437-83045C1742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372649"/>
            <a:ext cx="3500652" cy="2560429"/>
          </a:xfrm>
          <a:prstGeom prst="rect">
            <a:avLst/>
          </a:prstGeom>
        </p:spPr>
      </p:pic>
      <p:sp>
        <p:nvSpPr>
          <p:cNvPr id="11" name="TextBox 10">
            <a:extLst>
              <a:ext uri="{FF2B5EF4-FFF2-40B4-BE49-F238E27FC236}">
                <a16:creationId xmlns:a16="http://schemas.microsoft.com/office/drawing/2014/main" id="{3591F516-BEC1-8E4E-AC53-818158D1E9E6}"/>
              </a:ext>
            </a:extLst>
          </p:cNvPr>
          <p:cNvSpPr txBox="1"/>
          <p:nvPr/>
        </p:nvSpPr>
        <p:spPr>
          <a:xfrm>
            <a:off x="1120775" y="5493929"/>
            <a:ext cx="476027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b="1" dirty="0">
                <a:solidFill>
                  <a:srgbClr val="00B050"/>
                </a:solidFill>
                <a:latin typeface="Helvetica" pitchFamily="2" charset="0"/>
                <a:ea typeface="+mj-ea"/>
                <a:cs typeface="+mj-cs"/>
                <a:sym typeface="Calibri"/>
              </a:rPr>
              <a:t>GOOD</a:t>
            </a:r>
            <a:r>
              <a:rPr kumimoji="0" lang="en-RU" sz="1800" b="0" i="0" u="none" strike="noStrike" cap="none" spc="0" normalizeH="0" baseline="0" dirty="0">
                <a:ln>
                  <a:noFill/>
                </a:ln>
                <a:solidFill>
                  <a:schemeClr val="accent4"/>
                </a:solidFill>
                <a:effectLst/>
                <a:uFillTx/>
                <a:latin typeface="Helvetica" pitchFamily="2" charset="0"/>
                <a:ea typeface="+mj-ea"/>
                <a:cs typeface="+mj-cs"/>
                <a:sym typeface="Calibri"/>
              </a:rPr>
              <a:t>: Memorize how this mechanism works</a:t>
            </a:r>
          </a:p>
        </p:txBody>
      </p:sp>
    </p:spTree>
    <p:extLst>
      <p:ext uri="{BB962C8B-B14F-4D97-AF65-F5344CB8AC3E}">
        <p14:creationId xmlns:p14="http://schemas.microsoft.com/office/powerpoint/2010/main" val="300144170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7" name="TextBox 6">
            <a:extLst>
              <a:ext uri="{FF2B5EF4-FFF2-40B4-BE49-F238E27FC236}">
                <a16:creationId xmlns:a16="http://schemas.microsoft.com/office/drawing/2014/main" id="{B13AE0D7-1403-A242-88CF-5682FC7C5989}"/>
              </a:ext>
            </a:extLst>
          </p:cNvPr>
          <p:cNvSpPr txBox="1"/>
          <p:nvPr/>
        </p:nvSpPr>
        <p:spPr>
          <a:xfrm>
            <a:off x="1120775" y="1179406"/>
            <a:ext cx="10803495" cy="4247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b="1" dirty="0">
                <a:solidFill>
                  <a:schemeClr val="accent4"/>
                </a:solidFill>
                <a:latin typeface="Helvetica" pitchFamily="2" charset="0"/>
                <a:ea typeface="+mj-ea"/>
                <a:cs typeface="+mj-cs"/>
                <a:sym typeface="Calibri"/>
              </a:rPr>
              <a:t>Switch / case</a:t>
            </a:r>
          </a:p>
          <a:p>
            <a:pPr marL="0" marR="0" indent="0" algn="l" defTabSz="914400" rtl="0" fontAlgn="auto" latinLnBrk="0" hangingPunct="0">
              <a:lnSpc>
                <a:spcPct val="100000"/>
              </a:lnSpc>
              <a:spcBef>
                <a:spcPts val="0"/>
              </a:spcBef>
              <a:spcAft>
                <a:spcPts val="0"/>
              </a:spcAft>
              <a:buClrTx/>
              <a:buSzTx/>
              <a:buFontTx/>
              <a:buNone/>
              <a:tabLst/>
            </a:pPr>
            <a:endParaRPr kumimoji="0" lang="en-RU" sz="1800" b="1" i="0" u="none" strike="noStrike" cap="none" spc="0" normalizeH="0" baseline="0" dirty="0">
              <a:ln>
                <a:noFill/>
              </a:ln>
              <a:solidFill>
                <a:schemeClr val="accent4"/>
              </a:solidFill>
              <a:effectLst/>
              <a:uFillTx/>
              <a:latin typeface="Helvetica" pitchFamily="2" charset="0"/>
              <a:ea typeface="+mj-ea"/>
              <a:cs typeface="+mj-cs"/>
              <a:sym typeface="Calibri"/>
            </a:endParaRPr>
          </a:p>
          <a:p>
            <a:pPr hangingPunct="0"/>
            <a:r>
              <a:rPr lang="en-GB" dirty="0"/>
              <a:t>Nice replacement for if-else</a:t>
            </a:r>
            <a:r>
              <a:rPr lang="ru-RU" dirty="0"/>
              <a:t> </a:t>
            </a:r>
            <a:r>
              <a:rPr lang="en-GB" dirty="0"/>
              <a:t>if-else when you have similar conditions in parenthesis:</a:t>
            </a:r>
          </a:p>
          <a:p>
            <a:pPr hangingPunct="0"/>
            <a:endParaRPr kumimoji="0" lang="en-GB" sz="1800" i="0" u="none" strike="noStrike" cap="none" spc="0" normalizeH="0" baseline="0" dirty="0">
              <a:ln>
                <a:noFill/>
              </a:ln>
              <a:solidFill>
                <a:schemeClr val="accent4"/>
              </a:solidFill>
              <a:effectLst/>
              <a:uFillTx/>
              <a:latin typeface="Helvetica" pitchFamily="2" charset="0"/>
              <a:ea typeface="+mj-ea"/>
              <a:cs typeface="+mj-cs"/>
              <a:sym typeface="Calibri"/>
            </a:endParaRPr>
          </a:p>
          <a:p>
            <a:pPr hangingPunct="0"/>
            <a:endParaRPr kumimoji="0" lang="en-GB" sz="1800" i="0" u="none" strike="noStrike" cap="none" spc="0" normalizeH="0" baseline="0" dirty="0">
              <a:ln>
                <a:noFill/>
              </a:ln>
              <a:solidFill>
                <a:schemeClr val="accent4"/>
              </a:solidFill>
              <a:effectLst/>
              <a:uFillTx/>
              <a:latin typeface="Helvetica" pitchFamily="2" charset="0"/>
              <a:ea typeface="+mj-ea"/>
              <a:cs typeface="+mj-cs"/>
              <a:sym typeface="Calibri"/>
            </a:endParaRPr>
          </a:p>
          <a:p>
            <a:pPr hangingPunct="0"/>
            <a:r>
              <a:rPr lang="en-RU" dirty="0">
                <a:solidFill>
                  <a:srgbClr val="7030A0"/>
                </a:solidFill>
                <a:latin typeface="Helvetica" pitchFamily="2" charset="0"/>
                <a:sym typeface="Calibri"/>
              </a:rPr>
              <a:t>switch (</a:t>
            </a:r>
            <a:r>
              <a:rPr lang="en-RU" b="1" dirty="0">
                <a:solidFill>
                  <a:srgbClr val="7030A0"/>
                </a:solidFill>
                <a:latin typeface="Helvetica" pitchFamily="2" charset="0"/>
                <a:sym typeface="Calibri"/>
              </a:rPr>
              <a:t>expression</a:t>
            </a:r>
            <a:r>
              <a:rPr lang="en-RU" dirty="0">
                <a:solidFill>
                  <a:srgbClr val="7030A0"/>
                </a:solidFill>
                <a:latin typeface="Helvetica" pitchFamily="2" charset="0"/>
                <a:sym typeface="Calibri"/>
              </a:rPr>
              <a:t>) {</a:t>
            </a:r>
          </a:p>
          <a:p>
            <a:pPr hangingPunct="0"/>
            <a:r>
              <a:rPr lang="en-RU" dirty="0">
                <a:solidFill>
                  <a:srgbClr val="7030A0"/>
                </a:solidFill>
                <a:latin typeface="Helvetica" pitchFamily="2" charset="0"/>
                <a:sym typeface="Calibri"/>
              </a:rPr>
              <a:t>    case </a:t>
            </a:r>
            <a:r>
              <a:rPr lang="en-RU" b="1" dirty="0">
                <a:solidFill>
                  <a:srgbClr val="7030A0"/>
                </a:solidFill>
                <a:latin typeface="Helvetica" pitchFamily="2" charset="0"/>
                <a:sym typeface="Calibri"/>
              </a:rPr>
              <a:t>expression</a:t>
            </a:r>
            <a:r>
              <a:rPr lang="en-RU" dirty="0">
                <a:solidFill>
                  <a:srgbClr val="7030A0"/>
                </a:solidFill>
                <a:latin typeface="Helvetica" pitchFamily="2" charset="0"/>
                <a:sym typeface="Calibri"/>
              </a:rPr>
              <a:t>:</a:t>
            </a:r>
          </a:p>
          <a:p>
            <a:pPr hangingPunct="0"/>
            <a:r>
              <a:rPr lang="en-RU" b="1" dirty="0">
                <a:solidFill>
                  <a:srgbClr val="7030A0"/>
                </a:solidFill>
                <a:latin typeface="Helvetica" pitchFamily="2" charset="0"/>
                <a:sym typeface="Calibri"/>
              </a:rPr>
              <a:t>        statement</a:t>
            </a:r>
            <a:r>
              <a:rPr lang="en-RU" b="1" u="sng" dirty="0">
                <a:solidFill>
                  <a:srgbClr val="7030A0"/>
                </a:solidFill>
                <a:latin typeface="Helvetica" pitchFamily="2" charset="0"/>
                <a:sym typeface="Calibri"/>
              </a:rPr>
              <a:t>s</a:t>
            </a:r>
          </a:p>
          <a:p>
            <a:pPr hangingPunct="0"/>
            <a:r>
              <a:rPr lang="en-RU" b="1" dirty="0">
                <a:solidFill>
                  <a:srgbClr val="7030A0"/>
                </a:solidFill>
                <a:latin typeface="Helvetica" pitchFamily="2" charset="0"/>
                <a:sym typeface="Calibri"/>
              </a:rPr>
              <a:t>        [break;]</a:t>
            </a:r>
          </a:p>
          <a:p>
            <a:pPr hangingPunct="0"/>
            <a:r>
              <a:rPr lang="en-RU" b="1" dirty="0">
                <a:solidFill>
                  <a:srgbClr val="7030A0"/>
                </a:solidFill>
                <a:latin typeface="Helvetica" pitchFamily="2" charset="0"/>
                <a:sym typeface="Calibri"/>
              </a:rPr>
              <a:t>    …</a:t>
            </a:r>
          </a:p>
          <a:p>
            <a:pPr hangingPunct="0"/>
            <a:r>
              <a:rPr lang="en-RU" dirty="0">
                <a:solidFill>
                  <a:srgbClr val="7030A0"/>
                </a:solidFill>
                <a:latin typeface="Helvetica" pitchFamily="2" charset="0"/>
                <a:sym typeface="Calibri"/>
              </a:rPr>
              <a:t>    default:</a:t>
            </a:r>
          </a:p>
          <a:p>
            <a:pPr hangingPunct="0"/>
            <a:r>
              <a:rPr lang="en-RU" dirty="0">
                <a:solidFill>
                  <a:srgbClr val="7030A0"/>
                </a:solidFill>
                <a:latin typeface="Helvetica" pitchFamily="2" charset="0"/>
                <a:sym typeface="Calibri"/>
              </a:rPr>
              <a:t>        </a:t>
            </a:r>
            <a:r>
              <a:rPr lang="en-RU" b="1" dirty="0">
                <a:solidFill>
                  <a:srgbClr val="7030A0"/>
                </a:solidFill>
                <a:latin typeface="Helvetica" pitchFamily="2" charset="0"/>
                <a:sym typeface="Calibri"/>
              </a:rPr>
              <a:t>statement</a:t>
            </a:r>
            <a:r>
              <a:rPr lang="en-RU" b="1" u="sng" dirty="0">
                <a:solidFill>
                  <a:srgbClr val="7030A0"/>
                </a:solidFill>
                <a:latin typeface="Helvetica" pitchFamily="2" charset="0"/>
                <a:sym typeface="Calibri"/>
              </a:rPr>
              <a:t>s</a:t>
            </a:r>
          </a:p>
          <a:p>
            <a:pPr hangingPunct="0"/>
            <a:r>
              <a:rPr lang="en-RU" b="1" dirty="0">
                <a:solidFill>
                  <a:srgbClr val="7030A0"/>
                </a:solidFill>
                <a:latin typeface="Helvetica" pitchFamily="2" charset="0"/>
                <a:sym typeface="Calibri"/>
              </a:rPr>
              <a:t>        [break;]</a:t>
            </a:r>
            <a:endParaRPr lang="en-RU" u="sng" dirty="0">
              <a:solidFill>
                <a:srgbClr val="7030A0"/>
              </a:solidFill>
              <a:latin typeface="Helvetica" pitchFamily="2" charset="0"/>
              <a:sym typeface="Calibri"/>
            </a:endParaRPr>
          </a:p>
          <a:p>
            <a:pPr hangingPunct="0"/>
            <a:r>
              <a:rPr lang="en-RU" dirty="0">
                <a:solidFill>
                  <a:srgbClr val="7030A0"/>
                </a:solidFill>
                <a:latin typeface="Helvetica" pitchFamily="2" charset="0"/>
                <a:sym typeface="Calibri"/>
              </a:rPr>
              <a:t>}</a:t>
            </a:r>
          </a:p>
          <a:p>
            <a:pPr hangingPunct="0"/>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p:txBody>
      </p:sp>
    </p:spTree>
    <p:extLst>
      <p:ext uri="{BB962C8B-B14F-4D97-AF65-F5344CB8AC3E}">
        <p14:creationId xmlns:p14="http://schemas.microsoft.com/office/powerpoint/2010/main" val="38971519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7" name="TextBox 6">
            <a:extLst>
              <a:ext uri="{FF2B5EF4-FFF2-40B4-BE49-F238E27FC236}">
                <a16:creationId xmlns:a16="http://schemas.microsoft.com/office/drawing/2014/main" id="{B13AE0D7-1403-A242-88CF-5682FC7C5989}"/>
              </a:ext>
            </a:extLst>
          </p:cNvPr>
          <p:cNvSpPr txBox="1"/>
          <p:nvPr/>
        </p:nvSpPr>
        <p:spPr>
          <a:xfrm>
            <a:off x="1120775" y="1179406"/>
            <a:ext cx="10803495"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b="1" dirty="0">
                <a:solidFill>
                  <a:schemeClr val="accent4"/>
                </a:solidFill>
                <a:latin typeface="Helvetica" pitchFamily="2" charset="0"/>
                <a:ea typeface="+mj-ea"/>
                <a:cs typeface="+mj-cs"/>
                <a:sym typeface="Calibri"/>
              </a:rPr>
              <a:t>Switch / case</a:t>
            </a:r>
          </a:p>
          <a:p>
            <a:pPr marL="0" marR="0" indent="0" algn="l" defTabSz="914400" rtl="0" fontAlgn="auto" latinLnBrk="0" hangingPunct="0">
              <a:lnSpc>
                <a:spcPct val="100000"/>
              </a:lnSpc>
              <a:spcBef>
                <a:spcPts val="0"/>
              </a:spcBef>
              <a:spcAft>
                <a:spcPts val="0"/>
              </a:spcAft>
              <a:buClrTx/>
              <a:buSzTx/>
              <a:buFontTx/>
              <a:buNone/>
              <a:tabLst/>
            </a:pPr>
            <a:endParaRPr kumimoji="0" lang="en-RU" sz="1800" b="1" i="0" u="none" strike="noStrike" cap="none" spc="0" normalizeH="0" baseline="0" dirty="0">
              <a:ln>
                <a:noFill/>
              </a:ln>
              <a:solidFill>
                <a:schemeClr val="accent4"/>
              </a:solidFill>
              <a:effectLst/>
              <a:uFillTx/>
              <a:latin typeface="Helvetica" pitchFamily="2" charset="0"/>
              <a:ea typeface="+mj-ea"/>
              <a:cs typeface="+mj-cs"/>
              <a:sym typeface="Calibri"/>
            </a:endParaRPr>
          </a:p>
          <a:p>
            <a:pPr hangingPunct="0"/>
            <a:r>
              <a:rPr lang="en-US" dirty="0"/>
              <a:t>Example:</a:t>
            </a:r>
            <a:endParaRPr lang="en-RU" dirty="0">
              <a:solidFill>
                <a:srgbClr val="7030A0"/>
              </a:solidFill>
              <a:latin typeface="Helvetica" pitchFamily="2" charset="0"/>
              <a:sym typeface="Calibri"/>
            </a:endParaRPr>
          </a:p>
        </p:txBody>
      </p:sp>
      <p:pic>
        <p:nvPicPr>
          <p:cNvPr id="5" name="Picture 4">
            <a:extLst>
              <a:ext uri="{FF2B5EF4-FFF2-40B4-BE49-F238E27FC236}">
                <a16:creationId xmlns:a16="http://schemas.microsoft.com/office/drawing/2014/main" id="{E7413D53-5156-294D-B013-85EDBED7D5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071380"/>
            <a:ext cx="6959600" cy="4254500"/>
          </a:xfrm>
          <a:prstGeom prst="rect">
            <a:avLst/>
          </a:prstGeom>
        </p:spPr>
      </p:pic>
    </p:spTree>
    <p:extLst>
      <p:ext uri="{BB962C8B-B14F-4D97-AF65-F5344CB8AC3E}">
        <p14:creationId xmlns:p14="http://schemas.microsoft.com/office/powerpoint/2010/main" val="31756724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7" name="TextBox 6">
            <a:extLst>
              <a:ext uri="{FF2B5EF4-FFF2-40B4-BE49-F238E27FC236}">
                <a16:creationId xmlns:a16="http://schemas.microsoft.com/office/drawing/2014/main" id="{B13AE0D7-1403-A242-88CF-5682FC7C5989}"/>
              </a:ext>
            </a:extLst>
          </p:cNvPr>
          <p:cNvSpPr txBox="1"/>
          <p:nvPr/>
        </p:nvSpPr>
        <p:spPr>
          <a:xfrm>
            <a:off x="1120775" y="1179406"/>
            <a:ext cx="10803495"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b="1" dirty="0">
                <a:solidFill>
                  <a:schemeClr val="accent4"/>
                </a:solidFill>
                <a:latin typeface="Helvetica" pitchFamily="2" charset="0"/>
                <a:ea typeface="+mj-ea"/>
                <a:cs typeface="+mj-cs"/>
                <a:sym typeface="Calibri"/>
              </a:rPr>
              <a:t>Switch / case</a:t>
            </a:r>
          </a:p>
          <a:p>
            <a:pPr marL="0" marR="0" indent="0" algn="l" defTabSz="914400" rtl="0" fontAlgn="auto" latinLnBrk="0" hangingPunct="0">
              <a:lnSpc>
                <a:spcPct val="100000"/>
              </a:lnSpc>
              <a:spcBef>
                <a:spcPts val="0"/>
              </a:spcBef>
              <a:spcAft>
                <a:spcPts val="0"/>
              </a:spcAft>
              <a:buClrTx/>
              <a:buSzTx/>
              <a:buFontTx/>
              <a:buNone/>
              <a:tabLst/>
            </a:pPr>
            <a:endParaRPr kumimoji="0" lang="en-RU" sz="1800" b="1" i="0" u="none" strike="noStrike" cap="none" spc="0" normalizeH="0" baseline="0" dirty="0">
              <a:ln>
                <a:noFill/>
              </a:ln>
              <a:solidFill>
                <a:schemeClr val="accent4"/>
              </a:solidFill>
              <a:effectLst/>
              <a:uFillTx/>
              <a:latin typeface="Helvetica" pitchFamily="2" charset="0"/>
              <a:ea typeface="+mj-ea"/>
              <a:cs typeface="+mj-cs"/>
              <a:sym typeface="Calibri"/>
            </a:endParaRPr>
          </a:p>
          <a:p>
            <a:pPr hangingPunct="0"/>
            <a:r>
              <a:rPr lang="en-US" dirty="0"/>
              <a:t>Example:</a:t>
            </a:r>
            <a:endParaRPr lang="en-RU" dirty="0">
              <a:solidFill>
                <a:srgbClr val="7030A0"/>
              </a:solidFill>
              <a:latin typeface="Helvetica" pitchFamily="2" charset="0"/>
              <a:sym typeface="Calibri"/>
            </a:endParaRPr>
          </a:p>
        </p:txBody>
      </p:sp>
      <p:pic>
        <p:nvPicPr>
          <p:cNvPr id="4" name="Picture 3">
            <a:extLst>
              <a:ext uri="{FF2B5EF4-FFF2-40B4-BE49-F238E27FC236}">
                <a16:creationId xmlns:a16="http://schemas.microsoft.com/office/drawing/2014/main" id="{36609659-BD09-234F-92EF-D2E1420949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250483"/>
            <a:ext cx="4736328" cy="4252024"/>
          </a:xfrm>
          <a:prstGeom prst="rect">
            <a:avLst/>
          </a:prstGeom>
        </p:spPr>
      </p:pic>
    </p:spTree>
    <p:extLst>
      <p:ext uri="{BB962C8B-B14F-4D97-AF65-F5344CB8AC3E}">
        <p14:creationId xmlns:p14="http://schemas.microsoft.com/office/powerpoint/2010/main" val="49806174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Operators is C++ (Summary)</a:t>
            </a:r>
            <a:endParaRPr lang="ru-RU" dirty="0">
              <a:latin typeface="Helvetica" pitchFamily="2" charset="0"/>
            </a:endParaRPr>
          </a:p>
        </p:txBody>
      </p:sp>
      <p:pic>
        <p:nvPicPr>
          <p:cNvPr id="7" name="Picture 6">
            <a:extLst>
              <a:ext uri="{FF2B5EF4-FFF2-40B4-BE49-F238E27FC236}">
                <a16:creationId xmlns:a16="http://schemas.microsoft.com/office/drawing/2014/main" id="{C59B2DE7-6E72-654C-B11F-2969F678D2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1429751"/>
            <a:ext cx="4796817" cy="4417894"/>
          </a:xfrm>
          <a:prstGeom prst="rect">
            <a:avLst/>
          </a:prstGeom>
        </p:spPr>
      </p:pic>
      <p:pic>
        <p:nvPicPr>
          <p:cNvPr id="10" name="Picture 9">
            <a:extLst>
              <a:ext uri="{FF2B5EF4-FFF2-40B4-BE49-F238E27FC236}">
                <a16:creationId xmlns:a16="http://schemas.microsoft.com/office/drawing/2014/main" id="{AF9C3E8D-586F-2041-AC3A-954FBBDF94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0445" y="1429751"/>
            <a:ext cx="4498660" cy="4417894"/>
          </a:xfrm>
          <a:prstGeom prst="rect">
            <a:avLst/>
          </a:prstGeom>
        </p:spPr>
      </p:pic>
      <p:sp>
        <p:nvSpPr>
          <p:cNvPr id="11" name="TextBox 10">
            <a:extLst>
              <a:ext uri="{FF2B5EF4-FFF2-40B4-BE49-F238E27FC236}">
                <a16:creationId xmlns:a16="http://schemas.microsoft.com/office/drawing/2014/main" id="{B11AC05C-9504-B047-BBE9-05899C937C71}"/>
              </a:ext>
            </a:extLst>
          </p:cNvPr>
          <p:cNvSpPr txBox="1"/>
          <p:nvPr/>
        </p:nvSpPr>
        <p:spPr>
          <a:xfrm>
            <a:off x="1120775" y="6097990"/>
            <a:ext cx="10697798"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b="0" i="0" u="none" strike="noStrike" cap="none" spc="0" normalizeH="0" baseline="0" dirty="0">
                <a:ln>
                  <a:noFill/>
                </a:ln>
                <a:solidFill>
                  <a:schemeClr val="accent4"/>
                </a:solidFill>
                <a:effectLst/>
                <a:uFillTx/>
                <a:latin typeface="Helvetica" pitchFamily="2" charset="0"/>
                <a:ea typeface="+mj-ea"/>
                <a:cs typeface="+mj-cs"/>
                <a:sym typeface="Calibri"/>
              </a:rPr>
              <a:t>What are the values of x and y equal to after execution of this instruction (by default x and y equal to 13):</a:t>
            </a:r>
          </a:p>
          <a:p>
            <a:pPr marL="0" marR="0" indent="0" algn="l" defTabSz="914400" rtl="0" fontAlgn="auto" latinLnBrk="0" hangingPunct="0">
              <a:lnSpc>
                <a:spcPct val="100000"/>
              </a:lnSpc>
              <a:spcBef>
                <a:spcPts val="0"/>
              </a:spcBef>
              <a:spcAft>
                <a:spcPts val="0"/>
              </a:spcAft>
              <a:buClrTx/>
              <a:buSzTx/>
              <a:buFontTx/>
              <a:buNone/>
              <a:tabLst/>
            </a:pPr>
            <a:r>
              <a:rPr kumimoji="0" lang="en-RU" sz="1800" b="0" i="0" u="none" strike="noStrike" cap="none" spc="0" normalizeH="0" baseline="0" dirty="0">
                <a:ln>
                  <a:noFill/>
                </a:ln>
                <a:solidFill>
                  <a:srgbClr val="7030A0"/>
                </a:solidFill>
                <a:effectLst/>
                <a:uFillTx/>
                <a:latin typeface="Helvetica" pitchFamily="2" charset="0"/>
                <a:ea typeface="+mj-ea"/>
                <a:cs typeface="+mj-cs"/>
                <a:sym typeface="Calibri"/>
              </a:rPr>
              <a:t>x += y %= (3, 4, 5 * 1 + 2 * 4 - 3)</a:t>
            </a:r>
          </a:p>
        </p:txBody>
      </p:sp>
    </p:spTree>
    <p:extLst>
      <p:ext uri="{BB962C8B-B14F-4D97-AF65-F5344CB8AC3E}">
        <p14:creationId xmlns:p14="http://schemas.microsoft.com/office/powerpoint/2010/main" val="3854329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t>Void</a:t>
            </a:r>
            <a:endParaRPr lang="ru-RU" dirty="0">
              <a:latin typeface="Helvetica" pitchFamily="2" charset="0"/>
            </a:endParaRPr>
          </a:p>
        </p:txBody>
      </p:sp>
      <p:sp>
        <p:nvSpPr>
          <p:cNvPr id="7" name="TextBox 6">
            <a:extLst>
              <a:ext uri="{FF2B5EF4-FFF2-40B4-BE49-F238E27FC236}">
                <a16:creationId xmlns:a16="http://schemas.microsoft.com/office/drawing/2014/main" id="{B13AE0D7-1403-A242-88CF-5682FC7C5989}"/>
              </a:ext>
            </a:extLst>
          </p:cNvPr>
          <p:cNvSpPr txBox="1"/>
          <p:nvPr/>
        </p:nvSpPr>
        <p:spPr>
          <a:xfrm>
            <a:off x="1120775" y="1179406"/>
            <a:ext cx="1080349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dirty="0">
                <a:solidFill>
                  <a:schemeClr val="accent4"/>
                </a:solidFill>
                <a:latin typeface="Helvetica" pitchFamily="2" charset="0"/>
                <a:sym typeface="Calibri"/>
              </a:rPr>
              <a:t>If you want to create a function, which will not return anything, you can use void as a return type:</a:t>
            </a:r>
          </a:p>
        </p:txBody>
      </p:sp>
      <p:pic>
        <p:nvPicPr>
          <p:cNvPr id="10" name="Picture 9">
            <a:extLst>
              <a:ext uri="{FF2B5EF4-FFF2-40B4-BE49-F238E27FC236}">
                <a16:creationId xmlns:a16="http://schemas.microsoft.com/office/drawing/2014/main" id="{04324F3C-1500-0A4B-B9AE-9C4CB7AF74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1637099"/>
            <a:ext cx="4660900" cy="2298700"/>
          </a:xfrm>
          <a:prstGeom prst="rect">
            <a:avLst/>
          </a:prstGeom>
        </p:spPr>
      </p:pic>
      <p:sp>
        <p:nvSpPr>
          <p:cNvPr id="11" name="TextBox 10">
            <a:extLst>
              <a:ext uri="{FF2B5EF4-FFF2-40B4-BE49-F238E27FC236}">
                <a16:creationId xmlns:a16="http://schemas.microsoft.com/office/drawing/2014/main" id="{827B718A-B272-D54B-8103-B28BF877BE51}"/>
              </a:ext>
            </a:extLst>
          </p:cNvPr>
          <p:cNvSpPr txBox="1"/>
          <p:nvPr/>
        </p:nvSpPr>
        <p:spPr>
          <a:xfrm>
            <a:off x="6949440" y="2786449"/>
            <a:ext cx="451546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0" hangingPunct="0">
              <a:lnSpc>
                <a:spcPct val="100000"/>
              </a:lnSpc>
              <a:spcBef>
                <a:spcPts val="0"/>
              </a:spcBef>
              <a:spcAft>
                <a:spcPts val="0"/>
              </a:spcAft>
              <a:buClrTx/>
              <a:buSzTx/>
              <a:buFontTx/>
              <a:buNone/>
              <a:tabLst/>
            </a:pPr>
            <a:r>
              <a:rPr lang="en-RU" dirty="0">
                <a:solidFill>
                  <a:schemeClr val="accent4"/>
                </a:solidFill>
                <a:latin typeface="Helvetica" pitchFamily="2" charset="0"/>
                <a:sym typeface="Calibri"/>
              </a:rPr>
              <a:t>But still, you can return return keyword:</a:t>
            </a:r>
          </a:p>
        </p:txBody>
      </p:sp>
      <p:pic>
        <p:nvPicPr>
          <p:cNvPr id="14" name="Picture 13">
            <a:extLst>
              <a:ext uri="{FF2B5EF4-FFF2-40B4-BE49-F238E27FC236}">
                <a16:creationId xmlns:a16="http://schemas.microsoft.com/office/drawing/2014/main" id="{73818E68-CD38-254A-A1D5-608D7A5EB6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8608" y="3155779"/>
            <a:ext cx="4686300" cy="3441700"/>
          </a:xfrm>
          <a:prstGeom prst="rect">
            <a:avLst/>
          </a:prstGeom>
        </p:spPr>
      </p:pic>
    </p:spTree>
    <p:extLst>
      <p:ext uri="{BB962C8B-B14F-4D97-AF65-F5344CB8AC3E}">
        <p14:creationId xmlns:p14="http://schemas.microsoft.com/office/powerpoint/2010/main" val="35536566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t>ASCII table</a:t>
            </a:r>
            <a:endParaRPr lang="ru-RU" dirty="0">
              <a:latin typeface="Helvetica" pitchFamily="2" charset="0"/>
            </a:endParaRPr>
          </a:p>
        </p:txBody>
      </p:sp>
      <p:pic>
        <p:nvPicPr>
          <p:cNvPr id="1026" name="Picture 2">
            <a:extLst>
              <a:ext uri="{FF2B5EF4-FFF2-40B4-BE49-F238E27FC236}">
                <a16:creationId xmlns:a16="http://schemas.microsoft.com/office/drawing/2014/main" id="{EF9EF132-3B98-984B-85DA-6E51881689F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166"/>
          <a:stretch/>
        </p:blipFill>
        <p:spPr bwMode="auto">
          <a:xfrm>
            <a:off x="1009563" y="1179406"/>
            <a:ext cx="8675161" cy="5184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20320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t>ASCII table</a:t>
            </a:r>
            <a:endParaRPr lang="ru-RU" dirty="0">
              <a:latin typeface="Helvetica" pitchFamily="2" charset="0"/>
            </a:endParaRPr>
          </a:p>
        </p:txBody>
      </p:sp>
      <p:pic>
        <p:nvPicPr>
          <p:cNvPr id="3" name="Picture 2">
            <a:extLst>
              <a:ext uri="{FF2B5EF4-FFF2-40B4-BE49-F238E27FC236}">
                <a16:creationId xmlns:a16="http://schemas.microsoft.com/office/drawing/2014/main" id="{95C37F6B-9E55-8342-8476-C17D0AD580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1764443"/>
            <a:ext cx="4038600" cy="1104900"/>
          </a:xfrm>
          <a:prstGeom prst="rect">
            <a:avLst/>
          </a:prstGeom>
        </p:spPr>
      </p:pic>
      <p:sp>
        <p:nvSpPr>
          <p:cNvPr id="6" name="TextBox 5">
            <a:extLst>
              <a:ext uri="{FF2B5EF4-FFF2-40B4-BE49-F238E27FC236}">
                <a16:creationId xmlns:a16="http://schemas.microsoft.com/office/drawing/2014/main" id="{873BF610-C62D-4240-AF08-44CA705EC04E}"/>
              </a:ext>
            </a:extLst>
          </p:cNvPr>
          <p:cNvSpPr txBox="1"/>
          <p:nvPr/>
        </p:nvSpPr>
        <p:spPr>
          <a:xfrm>
            <a:off x="1120775" y="1447233"/>
            <a:ext cx="1080349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dirty="0">
                <a:solidFill>
                  <a:schemeClr val="accent4"/>
                </a:solidFill>
                <a:latin typeface="Helvetica" pitchFamily="2" charset="0"/>
                <a:sym typeface="Calibri"/>
              </a:rPr>
              <a:t>Prints 97:</a:t>
            </a:r>
          </a:p>
        </p:txBody>
      </p:sp>
      <p:pic>
        <p:nvPicPr>
          <p:cNvPr id="5" name="Picture 4">
            <a:extLst>
              <a:ext uri="{FF2B5EF4-FFF2-40B4-BE49-F238E27FC236}">
                <a16:creationId xmlns:a16="http://schemas.microsoft.com/office/drawing/2014/main" id="{6A912AB0-EDB9-4F49-BE35-DD9B49AEDD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0775" y="3898438"/>
            <a:ext cx="4254500" cy="2286000"/>
          </a:xfrm>
          <a:prstGeom prst="rect">
            <a:avLst/>
          </a:prstGeom>
        </p:spPr>
      </p:pic>
      <p:pic>
        <p:nvPicPr>
          <p:cNvPr id="8" name="Picture 7">
            <a:extLst>
              <a:ext uri="{FF2B5EF4-FFF2-40B4-BE49-F238E27FC236}">
                <a16:creationId xmlns:a16="http://schemas.microsoft.com/office/drawing/2014/main" id="{0FCA1D2D-4E88-3F42-B2CA-B6086DD731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8350" y="4304838"/>
            <a:ext cx="495300" cy="1473200"/>
          </a:xfrm>
          <a:prstGeom prst="rect">
            <a:avLst/>
          </a:prstGeom>
        </p:spPr>
      </p:pic>
      <p:sp>
        <p:nvSpPr>
          <p:cNvPr id="11" name="TextBox 10">
            <a:extLst>
              <a:ext uri="{FF2B5EF4-FFF2-40B4-BE49-F238E27FC236}">
                <a16:creationId xmlns:a16="http://schemas.microsoft.com/office/drawing/2014/main" id="{40CA6367-E303-5340-82A0-A6A5E8D1FAEA}"/>
              </a:ext>
            </a:extLst>
          </p:cNvPr>
          <p:cNvSpPr txBox="1"/>
          <p:nvPr/>
        </p:nvSpPr>
        <p:spPr>
          <a:xfrm>
            <a:off x="1120774" y="3544801"/>
            <a:ext cx="1080349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dirty="0">
                <a:solidFill>
                  <a:schemeClr val="accent4"/>
                </a:solidFill>
                <a:latin typeface="Helvetica" pitchFamily="2" charset="0"/>
                <a:sym typeface="Calibri"/>
              </a:rPr>
              <a:t>Arithmetics:</a:t>
            </a:r>
          </a:p>
        </p:txBody>
      </p:sp>
    </p:spTree>
    <p:extLst>
      <p:ext uri="{BB962C8B-B14F-4D97-AF65-F5344CB8AC3E}">
        <p14:creationId xmlns:p14="http://schemas.microsoft.com/office/powerpoint/2010/main" val="30675337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t>Qualifiers</a:t>
            </a:r>
            <a:endParaRPr lang="ru-RU" dirty="0">
              <a:latin typeface="Helvetica" pitchFamily="2" charset="0"/>
            </a:endParaRPr>
          </a:p>
        </p:txBody>
      </p:sp>
      <p:sp>
        <p:nvSpPr>
          <p:cNvPr id="10" name="TextBox 9">
            <a:extLst>
              <a:ext uri="{FF2B5EF4-FFF2-40B4-BE49-F238E27FC236}">
                <a16:creationId xmlns:a16="http://schemas.microsoft.com/office/drawing/2014/main" id="{70F91630-88CA-7043-AAFF-EE2BB505806B}"/>
              </a:ext>
            </a:extLst>
          </p:cNvPr>
          <p:cNvSpPr txBox="1"/>
          <p:nvPr/>
        </p:nvSpPr>
        <p:spPr>
          <a:xfrm>
            <a:off x="1120775" y="1274237"/>
            <a:ext cx="10247441"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b="1" dirty="0">
                <a:solidFill>
                  <a:schemeClr val="accent4"/>
                </a:solidFill>
                <a:latin typeface="Helvetica" pitchFamily="2" charset="0"/>
                <a:sym typeface="Calibri"/>
              </a:rPr>
              <a:t>const</a:t>
            </a:r>
            <a:r>
              <a:rPr lang="en-RU" dirty="0">
                <a:solidFill>
                  <a:schemeClr val="accent4"/>
                </a:solidFill>
                <a:latin typeface="Helvetica" pitchFamily="2" charset="0"/>
                <a:sym typeface="Calibri"/>
              </a:rPr>
              <a:t> qualifier:</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RU" dirty="0">
              <a:solidFill>
                <a:schemeClr val="accent4"/>
              </a:solidFill>
              <a:latin typeface="Helvetica" pitchFamily="2" charset="0"/>
              <a:sym typeface="Calibri"/>
            </a:endParaRPr>
          </a:p>
          <a:p>
            <a:r>
              <a:rPr lang="en-GB" dirty="0">
                <a:solidFill>
                  <a:schemeClr val="accent4"/>
                </a:solidFill>
                <a:latin typeface="Helvetica" pitchFamily="2" charset="0"/>
              </a:rPr>
              <a:t>Variables declared with </a:t>
            </a:r>
            <a:r>
              <a:rPr lang="en-GB" dirty="0" err="1">
                <a:solidFill>
                  <a:schemeClr val="accent4"/>
                </a:solidFill>
                <a:latin typeface="Helvetica" pitchFamily="2" charset="0"/>
              </a:rPr>
              <a:t>const</a:t>
            </a:r>
            <a:r>
              <a:rPr lang="en-GB" dirty="0">
                <a:solidFill>
                  <a:schemeClr val="accent4"/>
                </a:solidFill>
                <a:latin typeface="Helvetica" pitchFamily="2" charset="0"/>
              </a:rPr>
              <a:t>-qualified types are </a:t>
            </a:r>
            <a:r>
              <a:rPr lang="en-GB" b="1" dirty="0">
                <a:solidFill>
                  <a:schemeClr val="accent4"/>
                </a:solidFill>
                <a:latin typeface="Helvetica" pitchFamily="2" charset="0"/>
              </a:rPr>
              <a:t>not</a:t>
            </a:r>
            <a:r>
              <a:rPr lang="en-GB" dirty="0">
                <a:solidFill>
                  <a:schemeClr val="accent4"/>
                </a:solidFill>
                <a:latin typeface="Helvetica" pitchFamily="2" charset="0"/>
              </a:rPr>
              <a:t> modifiable. In particular, they are not assignable:</a:t>
            </a:r>
          </a:p>
          <a:p>
            <a:pPr marL="0" marR="0" indent="0" algn="l" defTabSz="914400" rtl="0" fontAlgn="auto" latinLnBrk="0" hangingPunct="0">
              <a:lnSpc>
                <a:spcPct val="100000"/>
              </a:lnSpc>
              <a:spcBef>
                <a:spcPts val="0"/>
              </a:spcBef>
              <a:spcAft>
                <a:spcPts val="0"/>
              </a:spcAft>
              <a:buClrTx/>
              <a:buSzTx/>
              <a:buFontTx/>
              <a:buNone/>
              <a:tabLst/>
            </a:pPr>
            <a:endParaRPr lang="en-RU" dirty="0">
              <a:solidFill>
                <a:schemeClr val="accent4"/>
              </a:solidFill>
              <a:latin typeface="Helvetica" pitchFamily="2" charset="0"/>
              <a:sym typeface="Calibri"/>
            </a:endParaRPr>
          </a:p>
        </p:txBody>
      </p:sp>
      <p:pic>
        <p:nvPicPr>
          <p:cNvPr id="7" name="Picture 6">
            <a:extLst>
              <a:ext uri="{FF2B5EF4-FFF2-40B4-BE49-F238E27FC236}">
                <a16:creationId xmlns:a16="http://schemas.microsoft.com/office/drawing/2014/main" id="{2359B81A-5366-4641-AC8F-79F7BE1F1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751562"/>
            <a:ext cx="2743200" cy="1701800"/>
          </a:xfrm>
          <a:prstGeom prst="rect">
            <a:avLst/>
          </a:prstGeom>
        </p:spPr>
      </p:pic>
      <p:pic>
        <p:nvPicPr>
          <p:cNvPr id="14" name="Picture 13">
            <a:extLst>
              <a:ext uri="{FF2B5EF4-FFF2-40B4-BE49-F238E27FC236}">
                <a16:creationId xmlns:a16="http://schemas.microsoft.com/office/drawing/2014/main" id="{E4DAA3F5-97F8-B644-85B0-D7531AA286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0395" y="2751562"/>
            <a:ext cx="2425700" cy="1016000"/>
          </a:xfrm>
          <a:prstGeom prst="rect">
            <a:avLst/>
          </a:prstGeom>
        </p:spPr>
      </p:pic>
      <p:sp>
        <p:nvSpPr>
          <p:cNvPr id="15" name="TextBox 14">
            <a:extLst>
              <a:ext uri="{FF2B5EF4-FFF2-40B4-BE49-F238E27FC236}">
                <a16:creationId xmlns:a16="http://schemas.microsoft.com/office/drawing/2014/main" id="{C6749467-62CE-3544-87A5-7915EB68246E}"/>
              </a:ext>
            </a:extLst>
          </p:cNvPr>
          <p:cNvSpPr txBox="1"/>
          <p:nvPr/>
        </p:nvSpPr>
        <p:spPr>
          <a:xfrm>
            <a:off x="1120774" y="4725891"/>
            <a:ext cx="10247441"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b="1" dirty="0">
                <a:solidFill>
                  <a:schemeClr val="accent4"/>
                </a:solidFill>
                <a:latin typeface="Helvetica" pitchFamily="2" charset="0"/>
                <a:sym typeface="Calibri"/>
              </a:rPr>
              <a:t>RULE</a:t>
            </a:r>
          </a:p>
          <a:p>
            <a:pPr hangingPunct="0"/>
            <a:r>
              <a:rPr lang="en-GB" dirty="0"/>
              <a:t>If you are not going to change the value of a variable, add </a:t>
            </a:r>
            <a:r>
              <a:rPr lang="en-GB" dirty="0" err="1"/>
              <a:t>const</a:t>
            </a:r>
            <a:r>
              <a:rPr lang="en-GB" dirty="0"/>
              <a:t>-qualifier to it. This will help you to avoid mistakes, because if you try to change the value, the code will not compile.</a:t>
            </a:r>
            <a:endParaRPr lang="en-RU" dirty="0">
              <a:solidFill>
                <a:schemeClr val="accent4"/>
              </a:solidFill>
              <a:latin typeface="Helvetica" pitchFamily="2" charset="0"/>
              <a:sym typeface="Calibri"/>
            </a:endParaRPr>
          </a:p>
        </p:txBody>
      </p:sp>
    </p:spTree>
    <p:extLst>
      <p:ext uri="{BB962C8B-B14F-4D97-AF65-F5344CB8AC3E}">
        <p14:creationId xmlns:p14="http://schemas.microsoft.com/office/powerpoint/2010/main" val="375079112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t>Types of errors in C++</a:t>
            </a:r>
            <a:endParaRPr lang="ru-RU" dirty="0">
              <a:latin typeface="Helvetica" pitchFamily="2" charset="0"/>
            </a:endParaRPr>
          </a:p>
        </p:txBody>
      </p:sp>
      <p:sp>
        <p:nvSpPr>
          <p:cNvPr id="8" name="TextBox 7">
            <a:extLst>
              <a:ext uri="{FF2B5EF4-FFF2-40B4-BE49-F238E27FC236}">
                <a16:creationId xmlns:a16="http://schemas.microsoft.com/office/drawing/2014/main" id="{11221308-A85A-C642-BF74-26E558700E70}"/>
              </a:ext>
            </a:extLst>
          </p:cNvPr>
          <p:cNvSpPr txBox="1"/>
          <p:nvPr/>
        </p:nvSpPr>
        <p:spPr>
          <a:xfrm>
            <a:off x="1120775" y="1274237"/>
            <a:ext cx="10247441" cy="4247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b="1" dirty="0">
                <a:solidFill>
                  <a:schemeClr val="accent4"/>
                </a:solidFill>
                <a:latin typeface="Helvetica" pitchFamily="2" charset="0"/>
              </a:rPr>
              <a:t>Compilation error</a:t>
            </a:r>
            <a:r>
              <a:rPr lang="en-GB" dirty="0">
                <a:solidFill>
                  <a:schemeClr val="accent4"/>
                </a:solidFill>
                <a:latin typeface="Helvetica" pitchFamily="2" charset="0"/>
              </a:rPr>
              <a:t> is a situation in which the compiler cannot convert your code to executable.</a:t>
            </a:r>
            <a:endParaRPr lang="ru-RU" dirty="0">
              <a:solidFill>
                <a:schemeClr val="accent4"/>
              </a:solidFill>
              <a:latin typeface="Helvetica" pitchFamily="2" charset="0"/>
            </a:endParaRPr>
          </a:p>
          <a:p>
            <a:pPr hangingPunct="0"/>
            <a:endParaRPr lang="ru-RU" dirty="0">
              <a:solidFill>
                <a:schemeClr val="accent4"/>
              </a:solidFill>
              <a:latin typeface="Helvetica" pitchFamily="2" charset="0"/>
              <a:sym typeface="Calibri"/>
            </a:endParaRPr>
          </a:p>
          <a:p>
            <a:pPr marL="285750" indent="-285750" hangingPunct="0">
              <a:buFont typeface="Arial" panose="020B0604020202020204" pitchFamily="34" charset="0"/>
              <a:buChar char="•"/>
            </a:pPr>
            <a:r>
              <a:rPr lang="en-GB" dirty="0">
                <a:solidFill>
                  <a:schemeClr val="accent4"/>
                </a:solidFill>
                <a:latin typeface="Helvetica" pitchFamily="2" charset="0"/>
              </a:rPr>
              <a:t>Lexical error - the written code cannot be recognized by the compiler</a:t>
            </a:r>
            <a:endParaRPr lang="ru-RU" dirty="0">
              <a:solidFill>
                <a:schemeClr val="accent4"/>
              </a:solidFill>
              <a:latin typeface="Helvetica" pitchFamily="2" charset="0"/>
            </a:endParaRPr>
          </a:p>
          <a:p>
            <a:pPr marL="285750" indent="-285750" hangingPunct="0">
              <a:buFont typeface="Arial" panose="020B0604020202020204" pitchFamily="34" charset="0"/>
              <a:buChar char="•"/>
            </a:pPr>
            <a:r>
              <a:rPr lang="en-GB" dirty="0">
                <a:solidFill>
                  <a:schemeClr val="accent4"/>
                </a:solidFill>
                <a:latin typeface="Helvetica" pitchFamily="2" charset="0"/>
              </a:rPr>
              <a:t>Syntax error. Natural language example: a sentence written from random words.</a:t>
            </a:r>
          </a:p>
          <a:p>
            <a:pPr marL="285750" indent="-285750" hangingPunct="0">
              <a:buFont typeface="Arial" panose="020B0604020202020204" pitchFamily="34" charset="0"/>
              <a:buChar char="•"/>
            </a:pPr>
            <a:r>
              <a:rPr lang="en-GB" dirty="0">
                <a:solidFill>
                  <a:schemeClr val="accent4"/>
                </a:solidFill>
                <a:latin typeface="Helvetica" pitchFamily="2" charset="0"/>
              </a:rPr>
              <a:t>Semantic error: The written text is correct, but it makes no sense. example from natural language: "Eat, please, that table." You cannot make sense and cannot complete the task given to you with the given objects.</a:t>
            </a:r>
          </a:p>
          <a:p>
            <a:pPr marL="285750" indent="-285750" hangingPunct="0">
              <a:buFont typeface="Arial" panose="020B0604020202020204" pitchFamily="34" charset="0"/>
              <a:buChar char="•"/>
            </a:pPr>
            <a:endParaRPr lang="en-GB" dirty="0">
              <a:solidFill>
                <a:schemeClr val="accent4"/>
              </a:solidFill>
              <a:latin typeface="Helvetica" pitchFamily="2" charset="0"/>
              <a:sym typeface="Calibri"/>
            </a:endParaRPr>
          </a:p>
          <a:p>
            <a:pPr hangingPunct="0"/>
            <a:r>
              <a:rPr lang="en-GB" b="1" dirty="0">
                <a:solidFill>
                  <a:schemeClr val="accent4"/>
                </a:solidFill>
                <a:latin typeface="Helvetica" pitchFamily="2" charset="0"/>
              </a:rPr>
              <a:t>Runtime</a:t>
            </a:r>
            <a:r>
              <a:rPr lang="en-GB" dirty="0">
                <a:solidFill>
                  <a:schemeClr val="accent4"/>
                </a:solidFill>
                <a:latin typeface="Helvetica" pitchFamily="2" charset="0"/>
              </a:rPr>
              <a:t> errors can't be predicted at compile time</a:t>
            </a:r>
            <a:r>
              <a:rPr lang="en-GB" dirty="0">
                <a:solidFill>
                  <a:schemeClr val="accent4"/>
                </a:solidFill>
                <a:latin typeface="Helvetica" pitchFamily="2" charset="0"/>
                <a:sym typeface="Calibri"/>
              </a:rPr>
              <a:t>:</a:t>
            </a:r>
          </a:p>
          <a:p>
            <a:pPr marL="285750" indent="-285750" hangingPunct="0">
              <a:buFont typeface="Arial" panose="020B0604020202020204" pitchFamily="34" charset="0"/>
              <a:buChar char="•"/>
            </a:pPr>
            <a:r>
              <a:rPr lang="en-GB" dirty="0">
                <a:solidFill>
                  <a:schemeClr val="accent4"/>
                </a:solidFill>
                <a:latin typeface="Helvetica" pitchFamily="2" charset="0"/>
              </a:rPr>
              <a:t>Access to unallocated memory.</a:t>
            </a:r>
          </a:p>
          <a:p>
            <a:pPr marL="285750" indent="-285750" hangingPunct="0">
              <a:buFont typeface="Arial" panose="020B0604020202020204" pitchFamily="34" charset="0"/>
              <a:buChar char="•"/>
            </a:pPr>
            <a:r>
              <a:rPr lang="en-GB" dirty="0">
                <a:solidFill>
                  <a:schemeClr val="accent4"/>
                </a:solidFill>
                <a:latin typeface="Helvetica" pitchFamily="2" charset="0"/>
              </a:rPr>
              <a:t>Stack overflow. stack memory overflow (will discuss later, but a simple example is infinite recursion)</a:t>
            </a:r>
          </a:p>
          <a:p>
            <a:pPr marL="285750" indent="-285750" hangingPunct="0">
              <a:buFont typeface="Arial" panose="020B0604020202020204" pitchFamily="34" charset="0"/>
              <a:buChar char="•"/>
            </a:pPr>
            <a:endParaRPr lang="en-GB" dirty="0">
              <a:solidFill>
                <a:schemeClr val="accent4"/>
              </a:solidFill>
              <a:latin typeface="Helvetica" pitchFamily="2" charset="0"/>
              <a:sym typeface="Calibri"/>
            </a:endParaRPr>
          </a:p>
          <a:p>
            <a:pPr hangingPunct="0"/>
            <a:r>
              <a:rPr lang="en-GB" b="1" dirty="0">
                <a:solidFill>
                  <a:schemeClr val="accent4"/>
                </a:solidFill>
                <a:latin typeface="Helvetica" pitchFamily="2" charset="0"/>
                <a:sym typeface="Calibri"/>
              </a:rPr>
              <a:t>Undefined behaviour (UB):</a:t>
            </a:r>
          </a:p>
          <a:p>
            <a:pPr marL="285750" indent="-285750" hangingPunct="0">
              <a:buFont typeface="Arial" panose="020B0604020202020204" pitchFamily="34" charset="0"/>
              <a:buChar char="•"/>
            </a:pPr>
            <a:r>
              <a:rPr lang="en-GB" dirty="0">
                <a:solidFill>
                  <a:schemeClr val="accent4"/>
                </a:solidFill>
                <a:latin typeface="Helvetica" pitchFamily="2" charset="0"/>
              </a:rPr>
              <a:t>This is when we write something that the C ++ language standard does not say anything about.</a:t>
            </a:r>
            <a:endParaRPr lang="en-US" dirty="0">
              <a:solidFill>
                <a:schemeClr val="accent4"/>
              </a:solidFill>
              <a:latin typeface="Helvetica" pitchFamily="2" charset="0"/>
              <a:sym typeface="Calibri"/>
            </a:endParaRPr>
          </a:p>
        </p:txBody>
      </p:sp>
    </p:spTree>
    <p:extLst>
      <p:ext uri="{BB962C8B-B14F-4D97-AF65-F5344CB8AC3E}">
        <p14:creationId xmlns:p14="http://schemas.microsoft.com/office/powerpoint/2010/main" val="4424133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t>Practice</a:t>
            </a:r>
            <a:endParaRPr lang="ru-RU" dirty="0">
              <a:latin typeface="Helvetica" pitchFamily="2" charset="0"/>
            </a:endParaRPr>
          </a:p>
        </p:txBody>
      </p:sp>
      <p:sp>
        <p:nvSpPr>
          <p:cNvPr id="8" name="TextBox 7">
            <a:extLst>
              <a:ext uri="{FF2B5EF4-FFF2-40B4-BE49-F238E27FC236}">
                <a16:creationId xmlns:a16="http://schemas.microsoft.com/office/drawing/2014/main" id="{11221308-A85A-C642-BF74-26E558700E70}"/>
              </a:ext>
            </a:extLst>
          </p:cNvPr>
          <p:cNvSpPr txBox="1"/>
          <p:nvPr/>
        </p:nvSpPr>
        <p:spPr>
          <a:xfrm>
            <a:off x="1120775" y="1274237"/>
            <a:ext cx="10247441" cy="53553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b="1" dirty="0">
                <a:solidFill>
                  <a:schemeClr val="accent4"/>
                </a:solidFill>
                <a:latin typeface="Helvetica" pitchFamily="2" charset="0"/>
                <a:sym typeface="Calibri"/>
              </a:rPr>
              <a:t>Problem 1:</a:t>
            </a:r>
          </a:p>
          <a:p>
            <a:pPr marL="0" marR="0" indent="0" algn="l" defTabSz="914400" rtl="0" fontAlgn="auto" latinLnBrk="0" hangingPunct="0">
              <a:lnSpc>
                <a:spcPct val="100000"/>
              </a:lnSpc>
              <a:spcBef>
                <a:spcPts val="0"/>
              </a:spcBef>
              <a:spcAft>
                <a:spcPts val="0"/>
              </a:spcAft>
              <a:buClrTx/>
              <a:buSzTx/>
              <a:buFontTx/>
              <a:buNone/>
              <a:tabLst/>
            </a:pPr>
            <a:r>
              <a:rPr lang="en-US" dirty="0">
                <a:solidFill>
                  <a:schemeClr val="accent4"/>
                </a:solidFill>
                <a:latin typeface="Helvetica" pitchFamily="2" charset="0"/>
                <a:sym typeface="Calibri"/>
              </a:rPr>
              <a:t>Input a number and output it’s bits in a sequence.</a:t>
            </a:r>
          </a:p>
          <a:p>
            <a:pPr marL="0" marR="0" indent="0" algn="l" defTabSz="914400" rtl="0" fontAlgn="auto" latinLnBrk="0" hangingPunct="0">
              <a:lnSpc>
                <a:spcPct val="100000"/>
              </a:lnSpc>
              <a:spcBef>
                <a:spcPts val="0"/>
              </a:spcBef>
              <a:spcAft>
                <a:spcPts val="0"/>
              </a:spcAft>
              <a:buClrTx/>
              <a:buSzTx/>
              <a:buFontTx/>
              <a:buNone/>
              <a:tabLst/>
            </a:pPr>
            <a:endParaRPr lang="en-US" dirty="0">
              <a:solidFill>
                <a:schemeClr val="accent4"/>
              </a:solidFill>
              <a:latin typeface="Helvetica" pitchFamily="2" charset="0"/>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lang="en-US" dirty="0">
              <a:solidFill>
                <a:schemeClr val="accent4"/>
              </a:solidFill>
              <a:latin typeface="Helvetica" pitchFamily="2" charset="0"/>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US" b="1" dirty="0">
                <a:solidFill>
                  <a:schemeClr val="accent4"/>
                </a:solidFill>
                <a:latin typeface="Helvetica" pitchFamily="2" charset="0"/>
                <a:sym typeface="Calibri"/>
              </a:rPr>
              <a:t>Problem 2:</a:t>
            </a:r>
          </a:p>
          <a:p>
            <a:pPr marL="0" marR="0" indent="0" algn="l" defTabSz="914400" rtl="0" fontAlgn="auto" latinLnBrk="0" hangingPunct="0">
              <a:lnSpc>
                <a:spcPct val="100000"/>
              </a:lnSpc>
              <a:spcBef>
                <a:spcPts val="0"/>
              </a:spcBef>
              <a:spcAft>
                <a:spcPts val="0"/>
              </a:spcAft>
              <a:buClrTx/>
              <a:buSzTx/>
              <a:buFontTx/>
              <a:buNone/>
              <a:tabLst/>
            </a:pPr>
            <a:r>
              <a:rPr lang="en-US" dirty="0">
                <a:solidFill>
                  <a:schemeClr val="accent4"/>
                </a:solidFill>
                <a:latin typeface="Helvetica" pitchFamily="2" charset="0"/>
                <a:sym typeface="Calibri"/>
              </a:rPr>
              <a:t>Let’s consider sets of:</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accent4"/>
                </a:solidFill>
                <a:latin typeface="Helvetica" pitchFamily="2" charset="0"/>
                <a:sym typeface="Calibri"/>
              </a:rPr>
              <a:t>Digits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accent4"/>
                </a:solidFill>
                <a:latin typeface="Helvetica" pitchFamily="2" charset="0"/>
                <a:sym typeface="Calibri"/>
              </a:rPr>
              <a:t>Latin letters (both capital and lowercase ones)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accent4"/>
                </a:solidFill>
                <a:latin typeface="Helvetica" pitchFamily="2" charset="0"/>
                <a:sym typeface="Calibri"/>
              </a:rPr>
              <a:t>+</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accent4"/>
                </a:solidFill>
                <a:latin typeface="Helvetica" pitchFamily="2" charset="0"/>
                <a:sym typeface="Calibri"/>
              </a:rPr>
              <a:t>-</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solidFill>
                <a:schemeClr val="accent4"/>
              </a:solidFill>
              <a:latin typeface="Helvetica" pitchFamily="2" charset="0"/>
              <a:sym typeface="Calibri"/>
            </a:endParaRPr>
          </a:p>
          <a:p>
            <a:pPr marR="0" algn="l" defTabSz="914400" rtl="0" fontAlgn="auto" latinLnBrk="0" hangingPunct="0">
              <a:lnSpc>
                <a:spcPct val="100000"/>
              </a:lnSpc>
              <a:spcBef>
                <a:spcPts val="0"/>
              </a:spcBef>
              <a:spcAft>
                <a:spcPts val="0"/>
              </a:spcAft>
              <a:buClrTx/>
              <a:buSzTx/>
              <a:tabLst/>
            </a:pPr>
            <a:r>
              <a:rPr lang="en-US" dirty="0">
                <a:solidFill>
                  <a:schemeClr val="accent4"/>
                </a:solidFill>
                <a:latin typeface="Helvetica" pitchFamily="2" charset="0"/>
                <a:sym typeface="Calibri"/>
              </a:rPr>
              <a:t>Implement the next functions: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accent4"/>
                </a:solidFill>
                <a:latin typeface="Helvetica" pitchFamily="2" charset="0"/>
                <a:sym typeface="Calibri"/>
              </a:rPr>
              <a:t>Input the set</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accent4"/>
                </a:solidFill>
                <a:latin typeface="Helvetica" pitchFamily="2" charset="0"/>
                <a:sym typeface="Calibri"/>
              </a:rPr>
              <a:t>Output set</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accent4"/>
                </a:solidFill>
                <a:latin typeface="Helvetica" pitchFamily="2" charset="0"/>
                <a:sym typeface="Calibri"/>
              </a:rPr>
              <a:t>Unite two sets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accent4"/>
                </a:solidFill>
                <a:latin typeface="Helvetica" pitchFamily="2" charset="0"/>
                <a:sym typeface="Calibri"/>
              </a:rPr>
              <a:t>Intersect two sets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accent4"/>
                </a:solidFill>
                <a:latin typeface="Helvetica" pitchFamily="2" charset="0"/>
                <a:sym typeface="Calibri"/>
              </a:rPr>
              <a:t>Invert set</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accent4"/>
                </a:solidFill>
                <a:latin typeface="Helvetica" pitchFamily="2" charset="0"/>
                <a:sym typeface="Calibri"/>
              </a:rPr>
              <a:t>Calculate symmetric difference between two sets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accent4"/>
                </a:solidFill>
                <a:latin typeface="Helvetica" pitchFamily="2" charset="0"/>
                <a:sym typeface="Calibri"/>
              </a:rPr>
              <a:t>Calculate difference between two sets</a:t>
            </a:r>
          </a:p>
        </p:txBody>
      </p:sp>
    </p:spTree>
    <p:extLst>
      <p:ext uri="{BB962C8B-B14F-4D97-AF65-F5344CB8AC3E}">
        <p14:creationId xmlns:p14="http://schemas.microsoft.com/office/powerpoint/2010/main" val="4538191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4294967295"/>
          </p:nvPr>
        </p:nvSpPr>
        <p:spPr>
          <a:xfrm>
            <a:off x="544424" y="4889993"/>
            <a:ext cx="4941887" cy="332072"/>
          </a:xfrm>
          <a:prstGeom prst="rect">
            <a:avLst/>
          </a:prstGeom>
        </p:spPr>
        <p:txBody>
          <a:bodyPr/>
          <a:lstStyle/>
          <a:p>
            <a:r>
              <a:rPr lang="en-US" sz="2400" dirty="0">
                <a:solidFill>
                  <a:schemeClr val="accent4"/>
                </a:solidFill>
                <a:latin typeface="Helvetica" pitchFamily="2" charset="0"/>
              </a:rPr>
              <a:t>Konstantin </a:t>
            </a:r>
            <a:r>
              <a:rPr lang="en-US" sz="2400" dirty="0" err="1">
                <a:solidFill>
                  <a:schemeClr val="accent4"/>
                </a:solidFill>
                <a:latin typeface="Helvetica" pitchFamily="2" charset="0"/>
              </a:rPr>
              <a:t>Leladze</a:t>
            </a:r>
            <a:endParaRPr lang="ru-RU" sz="2400" dirty="0">
              <a:solidFill>
                <a:schemeClr val="accent4"/>
              </a:solidFill>
              <a:latin typeface="Helvetica" pitchFamily="2" charset="0"/>
            </a:endParaRPr>
          </a:p>
        </p:txBody>
      </p:sp>
      <p:sp>
        <p:nvSpPr>
          <p:cNvPr id="3" name="Текст 2"/>
          <p:cNvSpPr>
            <a:spLocks noGrp="1"/>
          </p:cNvSpPr>
          <p:nvPr>
            <p:ph type="body" sz="quarter" idx="4294967295"/>
          </p:nvPr>
        </p:nvSpPr>
        <p:spPr>
          <a:xfrm>
            <a:off x="544424" y="5369560"/>
            <a:ext cx="4941887" cy="626314"/>
          </a:xfrm>
          <a:prstGeom prst="rect">
            <a:avLst/>
          </a:prstGeom>
        </p:spPr>
        <p:txBody>
          <a:bodyPr/>
          <a:lstStyle/>
          <a:p>
            <a:r>
              <a:rPr lang="en-US" sz="1400" dirty="0">
                <a:solidFill>
                  <a:schemeClr val="accent4"/>
                </a:solidFill>
                <a:latin typeface="Helvetica" pitchFamily="2" charset="0"/>
              </a:rPr>
              <a:t>C++ Basics</a:t>
            </a:r>
          </a:p>
          <a:p>
            <a:r>
              <a:rPr lang="en-US" sz="1200" dirty="0">
                <a:solidFill>
                  <a:schemeClr val="accent4"/>
                </a:solidFill>
                <a:latin typeface="Helvetica" pitchFamily="2" charset="0"/>
              </a:rPr>
              <a:t>DIHT MIPT 2021</a:t>
            </a:r>
            <a:endParaRPr lang="ru-RU" sz="1200" dirty="0">
              <a:solidFill>
                <a:schemeClr val="accent4"/>
              </a:solidFill>
              <a:latin typeface="Helvetica" pitchFamily="2" charset="0"/>
            </a:endParaRPr>
          </a:p>
        </p:txBody>
      </p:sp>
      <p:sp>
        <p:nvSpPr>
          <p:cNvPr id="4" name="Текст 3"/>
          <p:cNvSpPr>
            <a:spLocks noGrp="1"/>
          </p:cNvSpPr>
          <p:nvPr>
            <p:ph type="body" sz="quarter" idx="10"/>
          </p:nvPr>
        </p:nvSpPr>
        <p:spPr>
          <a:xfrm>
            <a:off x="544424" y="3304800"/>
            <a:ext cx="10401872" cy="1631605"/>
          </a:xfrm>
          <a:effectLst>
            <a:softEdge rad="0"/>
          </a:effectLst>
          <a:scene3d>
            <a:camera prst="orthographicFront">
              <a:rot lat="0" lon="0" rev="0"/>
            </a:camera>
            <a:lightRig rig="threePt" dir="t"/>
          </a:scene3d>
          <a:sp3d/>
        </p:spPr>
        <p:txBody>
          <a:bodyPr/>
          <a:lstStyle/>
          <a:p>
            <a:r>
              <a:rPr lang="en-US" sz="3600" dirty="0">
                <a:solidFill>
                  <a:schemeClr val="accent4"/>
                </a:solidFill>
                <a:latin typeface="Helvetica" pitchFamily="2" charset="0"/>
              </a:rPr>
              <a:t>Lecture 2</a:t>
            </a:r>
          </a:p>
          <a:p>
            <a:r>
              <a:rPr lang="en-US" sz="4800" dirty="0">
                <a:solidFill>
                  <a:schemeClr val="accent4"/>
                </a:solidFill>
                <a:latin typeface="Helvetica" pitchFamily="2" charset="0"/>
              </a:rPr>
              <a:t>Introduction to C++</a:t>
            </a:r>
            <a:endParaRPr lang="en-US" dirty="0">
              <a:solidFill>
                <a:schemeClr val="accent4"/>
              </a:solidFill>
              <a:latin typeface="Helvetica" pitchFamily="2" charset="0"/>
            </a:endParaRPr>
          </a:p>
          <a:p>
            <a:endParaRPr lang="ru-RU" dirty="0">
              <a:solidFill>
                <a:schemeClr val="accent4"/>
              </a:solidFill>
              <a:latin typeface="Helvetica" pitchFamily="2" charset="0"/>
            </a:endParaRPr>
          </a:p>
        </p:txBody>
      </p:sp>
    </p:spTree>
    <p:extLst>
      <p:ext uri="{BB962C8B-B14F-4D97-AF65-F5344CB8AC3E}">
        <p14:creationId xmlns:p14="http://schemas.microsoft.com/office/powerpoint/2010/main" val="235387113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3" name="TextBox 2">
            <a:extLst>
              <a:ext uri="{FF2B5EF4-FFF2-40B4-BE49-F238E27FC236}">
                <a16:creationId xmlns:a16="http://schemas.microsoft.com/office/drawing/2014/main" id="{F6F02DB4-ADD8-4B41-9C28-1BFE9D4315C3}"/>
              </a:ext>
            </a:extLst>
          </p:cNvPr>
          <p:cNvSpPr txBox="1"/>
          <p:nvPr/>
        </p:nvSpPr>
        <p:spPr>
          <a:xfrm>
            <a:off x="1120775" y="1179406"/>
            <a:ext cx="8979379"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b="1" i="0" u="none" strike="noStrike" cap="none" spc="0" normalizeH="0" baseline="0" dirty="0">
                <a:ln>
                  <a:noFill/>
                </a:ln>
                <a:solidFill>
                  <a:schemeClr val="accent4"/>
                </a:solidFill>
                <a:effectLst/>
                <a:uFillTx/>
                <a:latin typeface="Helvetica" pitchFamily="2" charset="0"/>
                <a:ea typeface="+mj-ea"/>
                <a:cs typeface="+mj-cs"/>
                <a:sym typeface="Calibri"/>
              </a:rPr>
              <a:t>if condition</a:t>
            </a:r>
          </a:p>
          <a:p>
            <a:pPr marL="0" marR="0" indent="0" algn="l" defTabSz="914400" rtl="0" fontAlgn="auto" latinLnBrk="0" hangingPunct="0">
              <a:lnSpc>
                <a:spcPct val="100000"/>
              </a:lnSpc>
              <a:spcBef>
                <a:spcPts val="0"/>
              </a:spcBef>
              <a:spcAft>
                <a:spcPts val="0"/>
              </a:spcAft>
              <a:buClrTx/>
              <a:buSzTx/>
              <a:buFontTx/>
              <a:buNone/>
              <a:tabLst/>
            </a:pPr>
            <a:endParaRPr lang="en-RU" b="1" dirty="0">
              <a:solidFill>
                <a:schemeClr val="accent4"/>
              </a:solidFill>
              <a:latin typeface="Helvetica" pitchFamily="2" charset="0"/>
              <a:ea typeface="+mj-ea"/>
              <a:cs typeface="+mj-cs"/>
              <a:sym typeface="Calibri"/>
            </a:endParaRPr>
          </a:p>
          <a:p>
            <a:pPr hangingPunct="0"/>
            <a:r>
              <a:rPr lang="en-RU" dirty="0">
                <a:solidFill>
                  <a:schemeClr val="accent4"/>
                </a:solidFill>
                <a:latin typeface="Helvetica" pitchFamily="2" charset="0"/>
                <a:sym typeface="Calibri"/>
              </a:rPr>
              <a:t>Syntax </a:t>
            </a: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a:t>
            </a:r>
          </a:p>
          <a:p>
            <a:pPr marL="0" marR="0" indent="0" algn="l" defTabSz="914400" rtl="0" fontAlgn="auto" latinLnBrk="0" hangingPunct="0">
              <a:lnSpc>
                <a:spcPct val="100000"/>
              </a:lnSpc>
              <a:spcBef>
                <a:spcPts val="0"/>
              </a:spcBef>
              <a:spcAft>
                <a:spcPts val="0"/>
              </a:spcAft>
              <a:buClrTx/>
              <a:buSzTx/>
              <a:buFontTx/>
              <a:buNone/>
              <a:tabLst/>
            </a:pPr>
            <a:endParaRPr lang="en-RU" dirty="0">
              <a:solidFill>
                <a:srgbClr val="323332"/>
              </a:solidFill>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rgbClr val="7030A0"/>
                </a:solidFill>
                <a:effectLst/>
                <a:uFillTx/>
                <a:latin typeface="Helvetica" pitchFamily="2" charset="0"/>
                <a:ea typeface="+mj-ea"/>
                <a:cs typeface="+mj-cs"/>
                <a:sym typeface="Calibri"/>
              </a:rPr>
              <a:t>if (</a:t>
            </a:r>
            <a:r>
              <a:rPr kumimoji="0" lang="en-RU" sz="1800" b="1" i="0" u="none" strike="noStrike" cap="none" spc="0" normalizeH="0" baseline="0" dirty="0">
                <a:ln>
                  <a:noFill/>
                </a:ln>
                <a:solidFill>
                  <a:srgbClr val="7030A0"/>
                </a:solidFill>
                <a:effectLst/>
                <a:uFillTx/>
                <a:latin typeface="Helvetica" pitchFamily="2" charset="0"/>
                <a:ea typeface="+mj-ea"/>
                <a:cs typeface="+mj-cs"/>
                <a:sym typeface="Calibri"/>
              </a:rPr>
              <a:t>boolean expression or expression, convertible to bool</a:t>
            </a:r>
            <a:r>
              <a:rPr kumimoji="0" lang="en-RU" sz="1800" i="0" u="none" strike="noStrike" cap="none" spc="0" normalizeH="0" baseline="0" dirty="0">
                <a:ln>
                  <a:noFill/>
                </a:ln>
                <a:solidFill>
                  <a:srgbClr val="7030A0"/>
                </a:solidFill>
                <a:effectLst/>
                <a:uFillTx/>
                <a:latin typeface="Helvetica" pitchFamily="2" charset="0"/>
                <a:ea typeface="+mj-ea"/>
                <a:cs typeface="+mj-cs"/>
                <a:sym typeface="Calibri"/>
              </a:rPr>
              <a:t>)</a:t>
            </a:r>
          </a:p>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rgbClr val="7030A0"/>
                </a:solidFill>
                <a:effectLst/>
                <a:uFillTx/>
                <a:latin typeface="Helvetica" pitchFamily="2" charset="0"/>
                <a:ea typeface="+mj-ea"/>
                <a:cs typeface="+mj-cs"/>
                <a:sym typeface="Calibri"/>
              </a:rPr>
              <a:t>   </a:t>
            </a:r>
            <a:r>
              <a:rPr kumimoji="0" lang="en-RU" sz="1800" b="1" i="0" u="none" strike="noStrike" cap="none" spc="0" normalizeH="0" baseline="0" dirty="0">
                <a:ln>
                  <a:noFill/>
                </a:ln>
                <a:solidFill>
                  <a:srgbClr val="7030A0"/>
                </a:solidFill>
                <a:effectLst/>
                <a:uFillTx/>
                <a:latin typeface="Helvetica" pitchFamily="2" charset="0"/>
                <a:ea typeface="+mj-ea"/>
                <a:cs typeface="+mj-cs"/>
                <a:sym typeface="Calibri"/>
              </a:rPr>
              <a:t> statement or composite-statement</a:t>
            </a:r>
          </a:p>
          <a:p>
            <a:pPr marL="0" marR="0" indent="0" algn="l" defTabSz="914400" rtl="0" fontAlgn="auto" latinLnBrk="0" hangingPunct="0">
              <a:lnSpc>
                <a:spcPct val="100000"/>
              </a:lnSpc>
              <a:spcBef>
                <a:spcPts val="0"/>
              </a:spcBef>
              <a:spcAft>
                <a:spcPts val="0"/>
              </a:spcAft>
              <a:buClrTx/>
              <a:buSzTx/>
              <a:buFontTx/>
              <a:buNone/>
              <a:tabLst/>
            </a:pPr>
            <a:endParaRPr lang="en-RU" b="1" dirty="0">
              <a:solidFill>
                <a:srgbClr val="7030A0"/>
              </a:solidFill>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RU" dirty="0">
                <a:solidFill>
                  <a:schemeClr val="accent4"/>
                </a:solidFill>
                <a:latin typeface="Helvetica" pitchFamily="2" charset="0"/>
                <a:ea typeface="+mj-ea"/>
                <a:cs typeface="+mj-cs"/>
                <a:sym typeface="Calibri"/>
              </a:rPr>
              <a:t>Statement will be executed if and only if the expression in parenthesis evaluates to true</a:t>
            </a:r>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p:txBody>
      </p:sp>
      <p:pic>
        <p:nvPicPr>
          <p:cNvPr id="5" name="Picture 4">
            <a:extLst>
              <a:ext uri="{FF2B5EF4-FFF2-40B4-BE49-F238E27FC236}">
                <a16:creationId xmlns:a16="http://schemas.microsoft.com/office/drawing/2014/main" id="{09980627-AE9D-D445-BBDE-FF7377E7B5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3605781"/>
            <a:ext cx="5378879" cy="3158849"/>
          </a:xfrm>
          <a:prstGeom prst="rect">
            <a:avLst/>
          </a:prstGeom>
        </p:spPr>
      </p:pic>
      <p:pic>
        <p:nvPicPr>
          <p:cNvPr id="8" name="Picture 7">
            <a:extLst>
              <a:ext uri="{FF2B5EF4-FFF2-40B4-BE49-F238E27FC236}">
                <a16:creationId xmlns:a16="http://schemas.microsoft.com/office/drawing/2014/main" id="{02C59638-FEE5-1F48-9264-3BDDF09276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6402" y="3608904"/>
            <a:ext cx="2552700" cy="635000"/>
          </a:xfrm>
          <a:prstGeom prst="rect">
            <a:avLst/>
          </a:prstGeom>
        </p:spPr>
      </p:pic>
      <p:pic>
        <p:nvPicPr>
          <p:cNvPr id="13" name="Picture 12">
            <a:extLst>
              <a:ext uri="{FF2B5EF4-FFF2-40B4-BE49-F238E27FC236}">
                <a16:creationId xmlns:a16="http://schemas.microsoft.com/office/drawing/2014/main" id="{BE16F775-A89C-3244-A8CC-22D9535AC6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6402" y="4375184"/>
            <a:ext cx="2463800" cy="825500"/>
          </a:xfrm>
          <a:prstGeom prst="rect">
            <a:avLst/>
          </a:prstGeom>
        </p:spPr>
      </p:pic>
      <p:pic>
        <p:nvPicPr>
          <p:cNvPr id="15" name="Picture 14">
            <a:extLst>
              <a:ext uri="{FF2B5EF4-FFF2-40B4-BE49-F238E27FC236}">
                <a16:creationId xmlns:a16="http://schemas.microsoft.com/office/drawing/2014/main" id="{2F3100DF-BD6B-2045-BAD7-4A31E2FE79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4171" y="5362856"/>
            <a:ext cx="1371600" cy="355600"/>
          </a:xfrm>
          <a:prstGeom prst="rect">
            <a:avLst/>
          </a:prstGeom>
        </p:spPr>
      </p:pic>
    </p:spTree>
    <p:extLst>
      <p:ext uri="{BB962C8B-B14F-4D97-AF65-F5344CB8AC3E}">
        <p14:creationId xmlns:p14="http://schemas.microsoft.com/office/powerpoint/2010/main" val="20831047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3" name="TextBox 2">
            <a:extLst>
              <a:ext uri="{FF2B5EF4-FFF2-40B4-BE49-F238E27FC236}">
                <a16:creationId xmlns:a16="http://schemas.microsoft.com/office/drawing/2014/main" id="{F6F02DB4-ADD8-4B41-9C28-1BFE9D4315C3}"/>
              </a:ext>
            </a:extLst>
          </p:cNvPr>
          <p:cNvSpPr txBox="1"/>
          <p:nvPr/>
        </p:nvSpPr>
        <p:spPr>
          <a:xfrm>
            <a:off x="1120775" y="1179406"/>
            <a:ext cx="10642857"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b="1" i="0" u="none" strike="noStrike" cap="none" spc="0" normalizeH="0" baseline="0" dirty="0">
                <a:ln>
                  <a:noFill/>
                </a:ln>
                <a:solidFill>
                  <a:schemeClr val="accent4"/>
                </a:solidFill>
                <a:effectLst/>
                <a:uFillTx/>
                <a:latin typeface="Helvetica" pitchFamily="2" charset="0"/>
                <a:ea typeface="+mj-ea"/>
                <a:cs typeface="+mj-cs"/>
                <a:sym typeface="Calibri"/>
              </a:rPr>
              <a:t>else if condition</a:t>
            </a:r>
          </a:p>
          <a:p>
            <a:pPr marL="0" marR="0" indent="0" algn="l" defTabSz="914400" rtl="0" fontAlgn="auto" latinLnBrk="0" hangingPunct="0">
              <a:lnSpc>
                <a:spcPct val="100000"/>
              </a:lnSpc>
              <a:spcBef>
                <a:spcPts val="0"/>
              </a:spcBef>
              <a:spcAft>
                <a:spcPts val="0"/>
              </a:spcAft>
              <a:buClrTx/>
              <a:buSzTx/>
              <a:buFontTx/>
              <a:buNone/>
              <a:tabLst/>
            </a:pPr>
            <a:endParaRPr lang="en-RU" b="1" dirty="0">
              <a:solidFill>
                <a:schemeClr val="accent4"/>
              </a:solidFill>
              <a:latin typeface="Helvetica" pitchFamily="2" charset="0"/>
              <a:ea typeface="+mj-ea"/>
              <a:cs typeface="+mj-cs"/>
              <a:sym typeface="Calibri"/>
            </a:endParaRPr>
          </a:p>
          <a:p>
            <a:pPr hangingPunct="0"/>
            <a:r>
              <a:rPr lang="en-RU" dirty="0">
                <a:solidFill>
                  <a:schemeClr val="accent4"/>
                </a:solidFill>
                <a:latin typeface="Helvetica" pitchFamily="2" charset="0"/>
                <a:sym typeface="Calibri"/>
              </a:rPr>
              <a:t>Syntax </a:t>
            </a: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a:t>
            </a:r>
          </a:p>
          <a:p>
            <a:pPr marL="0" marR="0" indent="0" algn="l" defTabSz="914400" rtl="0" fontAlgn="auto" latinLnBrk="0" hangingPunct="0">
              <a:lnSpc>
                <a:spcPct val="100000"/>
              </a:lnSpc>
              <a:spcBef>
                <a:spcPts val="0"/>
              </a:spcBef>
              <a:spcAft>
                <a:spcPts val="0"/>
              </a:spcAft>
              <a:buClrTx/>
              <a:buSzTx/>
              <a:buFontTx/>
              <a:buNone/>
              <a:tabLst/>
            </a:pPr>
            <a:r>
              <a:rPr lang="en-RU" dirty="0">
                <a:solidFill>
                  <a:schemeClr val="accent4"/>
                </a:solidFill>
                <a:latin typeface="Helvetica" pitchFamily="2" charset="0"/>
                <a:ea typeface="+mj-ea"/>
                <a:cs typeface="+mj-cs"/>
                <a:sym typeface="Calibri"/>
              </a:rPr>
              <a:t>Else if statent must follow if statement or else if statement. Otherwise, the program won’t compile.</a:t>
            </a:r>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lang="en-RU" dirty="0">
              <a:solidFill>
                <a:srgbClr val="323332"/>
              </a:solidFill>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rgbClr val="7030A0"/>
                </a:solidFill>
                <a:effectLst/>
                <a:uFillTx/>
                <a:latin typeface="Helvetica" pitchFamily="2" charset="0"/>
                <a:ea typeface="+mj-ea"/>
                <a:cs typeface="+mj-cs"/>
                <a:sym typeface="Calibri"/>
              </a:rPr>
              <a:t>else if (</a:t>
            </a:r>
            <a:r>
              <a:rPr kumimoji="0" lang="en-RU" sz="1800" b="1" i="0" u="none" strike="noStrike" cap="none" spc="0" normalizeH="0" baseline="0" dirty="0">
                <a:ln>
                  <a:noFill/>
                </a:ln>
                <a:solidFill>
                  <a:srgbClr val="7030A0"/>
                </a:solidFill>
                <a:effectLst/>
                <a:uFillTx/>
                <a:latin typeface="Helvetica" pitchFamily="2" charset="0"/>
                <a:ea typeface="+mj-ea"/>
                <a:cs typeface="+mj-cs"/>
                <a:sym typeface="Calibri"/>
              </a:rPr>
              <a:t>boolean expression, or expression, convertible to bool</a:t>
            </a:r>
            <a:r>
              <a:rPr kumimoji="0" lang="en-RU" sz="1800" i="0" u="none" strike="noStrike" cap="none" spc="0" normalizeH="0" baseline="0" dirty="0">
                <a:ln>
                  <a:noFill/>
                </a:ln>
                <a:solidFill>
                  <a:srgbClr val="7030A0"/>
                </a:solidFill>
                <a:effectLst/>
                <a:uFillTx/>
                <a:latin typeface="Helvetica" pitchFamily="2" charset="0"/>
                <a:ea typeface="+mj-ea"/>
                <a:cs typeface="+mj-cs"/>
                <a:sym typeface="Calibri"/>
              </a:rPr>
              <a:t>)</a:t>
            </a:r>
          </a:p>
          <a:p>
            <a:pPr marL="0" marR="0" indent="0" algn="l" defTabSz="914400" rtl="0" fontAlgn="auto" latinLnBrk="0" hangingPunct="0">
              <a:lnSpc>
                <a:spcPct val="100000"/>
              </a:lnSpc>
              <a:spcBef>
                <a:spcPts val="0"/>
              </a:spcBef>
              <a:spcAft>
                <a:spcPts val="0"/>
              </a:spcAft>
              <a:buClrTx/>
              <a:buSzTx/>
              <a:buFontTx/>
              <a:buNone/>
              <a:tabLst/>
            </a:pPr>
            <a:r>
              <a:rPr kumimoji="0" lang="en-RU" sz="1800" b="1" i="0" u="none" strike="noStrike" cap="none" spc="0" normalizeH="0" baseline="0" dirty="0">
                <a:ln>
                  <a:noFill/>
                </a:ln>
                <a:solidFill>
                  <a:srgbClr val="7030A0"/>
                </a:solidFill>
                <a:effectLst/>
                <a:uFillTx/>
                <a:latin typeface="Helvetica" pitchFamily="2" charset="0"/>
                <a:ea typeface="+mj-ea"/>
                <a:cs typeface="+mj-cs"/>
                <a:sym typeface="Calibri"/>
              </a:rPr>
              <a:t>    statement or composite-statement</a:t>
            </a:r>
          </a:p>
          <a:p>
            <a:pPr marL="0" marR="0" indent="0" algn="l" defTabSz="914400" rtl="0" fontAlgn="auto" latinLnBrk="0" hangingPunct="0">
              <a:lnSpc>
                <a:spcPct val="100000"/>
              </a:lnSpc>
              <a:spcBef>
                <a:spcPts val="0"/>
              </a:spcBef>
              <a:spcAft>
                <a:spcPts val="0"/>
              </a:spcAft>
              <a:buClrTx/>
              <a:buSzTx/>
              <a:buFontTx/>
              <a:buNone/>
              <a:tabLst/>
            </a:pPr>
            <a:endParaRPr lang="en-RU" b="1" dirty="0">
              <a:solidFill>
                <a:srgbClr val="7030A0"/>
              </a:solidFill>
              <a:latin typeface="Helvetica" pitchFamily="2" charset="0"/>
              <a:ea typeface="+mj-ea"/>
              <a:cs typeface="+mj-cs"/>
              <a:sym typeface="Calibri"/>
            </a:endParaRPr>
          </a:p>
          <a:p>
            <a:pPr hangingPunct="0"/>
            <a:r>
              <a:rPr lang="en-RU" dirty="0">
                <a:solidFill>
                  <a:schemeClr val="accent4"/>
                </a:solidFill>
                <a:latin typeface="Helvetica" pitchFamily="2" charset="0"/>
                <a:ea typeface="+mj-ea"/>
                <a:cs typeface="+mj-cs"/>
                <a:sym typeface="Calibri"/>
              </a:rPr>
              <a:t>Statement will be executed if and only if the expression in parenthesis evaluates to true and </a:t>
            </a:r>
            <a:r>
              <a:rPr lang="en-RU" dirty="0">
                <a:solidFill>
                  <a:schemeClr val="accent4"/>
                </a:solidFill>
                <a:latin typeface="Helvetica" pitchFamily="2" charset="0"/>
                <a:sym typeface="Calibri"/>
              </a:rPr>
              <a:t>the expression in parenthesis of the previos if condition evaluates to false and all of the expressions in parenthesis of previous else if conditions also evluates to false</a:t>
            </a:r>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p:txBody>
      </p:sp>
      <p:pic>
        <p:nvPicPr>
          <p:cNvPr id="5" name="Picture 4">
            <a:extLst>
              <a:ext uri="{FF2B5EF4-FFF2-40B4-BE49-F238E27FC236}">
                <a16:creationId xmlns:a16="http://schemas.microsoft.com/office/drawing/2014/main" id="{8E3790C7-D5C2-454D-8968-CC528E6E74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4318725"/>
            <a:ext cx="2944598" cy="2377290"/>
          </a:xfrm>
          <a:prstGeom prst="rect">
            <a:avLst/>
          </a:prstGeom>
        </p:spPr>
      </p:pic>
      <p:pic>
        <p:nvPicPr>
          <p:cNvPr id="8" name="Picture 7">
            <a:extLst>
              <a:ext uri="{FF2B5EF4-FFF2-40B4-BE49-F238E27FC236}">
                <a16:creationId xmlns:a16="http://schemas.microsoft.com/office/drawing/2014/main" id="{3CF44EFA-309A-AE47-B8D7-D053799F3A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0636" y="4318725"/>
            <a:ext cx="1930400" cy="609600"/>
          </a:xfrm>
          <a:prstGeom prst="rect">
            <a:avLst/>
          </a:prstGeom>
        </p:spPr>
      </p:pic>
      <p:pic>
        <p:nvPicPr>
          <p:cNvPr id="12" name="Picture 11">
            <a:extLst>
              <a:ext uri="{FF2B5EF4-FFF2-40B4-BE49-F238E27FC236}">
                <a16:creationId xmlns:a16="http://schemas.microsoft.com/office/drawing/2014/main" id="{0DE6E817-CFEA-4D41-8472-357B91C4F2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0636" y="5081694"/>
            <a:ext cx="1511300" cy="596900"/>
          </a:xfrm>
          <a:prstGeom prst="rect">
            <a:avLst/>
          </a:prstGeom>
        </p:spPr>
      </p:pic>
      <p:pic>
        <p:nvPicPr>
          <p:cNvPr id="14" name="Picture 13">
            <a:extLst>
              <a:ext uri="{FF2B5EF4-FFF2-40B4-BE49-F238E27FC236}">
                <a16:creationId xmlns:a16="http://schemas.microsoft.com/office/drawing/2014/main" id="{662A6CA4-1AF1-EF4D-AF49-2B0CB2241F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30636" y="5838141"/>
            <a:ext cx="1358900" cy="584200"/>
          </a:xfrm>
          <a:prstGeom prst="rect">
            <a:avLst/>
          </a:prstGeom>
        </p:spPr>
      </p:pic>
    </p:spTree>
    <p:extLst>
      <p:ext uri="{BB962C8B-B14F-4D97-AF65-F5344CB8AC3E}">
        <p14:creationId xmlns:p14="http://schemas.microsoft.com/office/powerpoint/2010/main" val="389778761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3" name="TextBox 2">
            <a:extLst>
              <a:ext uri="{FF2B5EF4-FFF2-40B4-BE49-F238E27FC236}">
                <a16:creationId xmlns:a16="http://schemas.microsoft.com/office/drawing/2014/main" id="{F6F02DB4-ADD8-4B41-9C28-1BFE9D4315C3}"/>
              </a:ext>
            </a:extLst>
          </p:cNvPr>
          <p:cNvSpPr txBox="1"/>
          <p:nvPr/>
        </p:nvSpPr>
        <p:spPr>
          <a:xfrm>
            <a:off x="1120775" y="1179406"/>
            <a:ext cx="10803495" cy="2862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b="1" i="0" u="none" strike="noStrike" cap="none" spc="0" normalizeH="0" baseline="0" dirty="0">
                <a:ln>
                  <a:noFill/>
                </a:ln>
                <a:solidFill>
                  <a:schemeClr val="accent4"/>
                </a:solidFill>
                <a:effectLst/>
                <a:uFillTx/>
                <a:latin typeface="Helvetica" pitchFamily="2" charset="0"/>
                <a:ea typeface="+mj-ea"/>
                <a:cs typeface="+mj-cs"/>
                <a:sym typeface="Calibri"/>
              </a:rPr>
              <a:t>else condition</a:t>
            </a:r>
          </a:p>
          <a:p>
            <a:pPr marL="0" marR="0" indent="0" algn="l" defTabSz="914400" rtl="0" fontAlgn="auto" latinLnBrk="0" hangingPunct="0">
              <a:lnSpc>
                <a:spcPct val="100000"/>
              </a:lnSpc>
              <a:spcBef>
                <a:spcPts val="0"/>
              </a:spcBef>
              <a:spcAft>
                <a:spcPts val="0"/>
              </a:spcAft>
              <a:buClrTx/>
              <a:buSzTx/>
              <a:buFontTx/>
              <a:buNone/>
              <a:tabLst/>
            </a:pPr>
            <a:endParaRPr lang="en-RU" b="1" dirty="0">
              <a:solidFill>
                <a:schemeClr val="accent4"/>
              </a:solidFill>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Syntax:</a:t>
            </a:r>
          </a:p>
          <a:p>
            <a:pPr marL="0" marR="0" indent="0" algn="l" defTabSz="914400" rtl="0" fontAlgn="auto" latinLnBrk="0" hangingPunct="0">
              <a:lnSpc>
                <a:spcPct val="100000"/>
              </a:lnSpc>
              <a:spcBef>
                <a:spcPts val="0"/>
              </a:spcBef>
              <a:spcAft>
                <a:spcPts val="0"/>
              </a:spcAft>
              <a:buClrTx/>
              <a:buSzTx/>
              <a:buFontTx/>
              <a:buNone/>
              <a:tabLst/>
            </a:pPr>
            <a:r>
              <a:rPr lang="en-RU" dirty="0">
                <a:solidFill>
                  <a:schemeClr val="accent4"/>
                </a:solidFill>
                <a:latin typeface="Helvetica" pitchFamily="2" charset="0"/>
                <a:ea typeface="+mj-ea"/>
                <a:cs typeface="+mj-cs"/>
                <a:sym typeface="Calibri"/>
              </a:rPr>
              <a:t>Else statent must follow if condition or else if condition. Otherwise, the program won’t compile.</a:t>
            </a:r>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lang="en-RU" dirty="0">
              <a:solidFill>
                <a:srgbClr val="323332"/>
              </a:solidFill>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rgbClr val="7030A0"/>
                </a:solidFill>
                <a:effectLst/>
                <a:uFillTx/>
                <a:latin typeface="Helvetica" pitchFamily="2" charset="0"/>
                <a:ea typeface="+mj-ea"/>
                <a:cs typeface="+mj-cs"/>
                <a:sym typeface="Calibri"/>
              </a:rPr>
              <a:t>else</a:t>
            </a:r>
          </a:p>
          <a:p>
            <a:pPr marL="0" marR="0" indent="0" algn="l" defTabSz="914400" rtl="0" fontAlgn="auto" latinLnBrk="0" hangingPunct="0">
              <a:lnSpc>
                <a:spcPct val="100000"/>
              </a:lnSpc>
              <a:spcBef>
                <a:spcPts val="0"/>
              </a:spcBef>
              <a:spcAft>
                <a:spcPts val="0"/>
              </a:spcAft>
              <a:buClrTx/>
              <a:buSzTx/>
              <a:buFontTx/>
              <a:buNone/>
              <a:tabLst/>
            </a:pPr>
            <a:r>
              <a:rPr kumimoji="0" lang="en-RU" sz="1800" b="1" i="0" u="none" strike="noStrike" cap="none" spc="0" normalizeH="0" baseline="0" dirty="0">
                <a:ln>
                  <a:noFill/>
                </a:ln>
                <a:solidFill>
                  <a:srgbClr val="7030A0"/>
                </a:solidFill>
                <a:effectLst/>
                <a:uFillTx/>
                <a:latin typeface="Helvetica" pitchFamily="2" charset="0"/>
                <a:ea typeface="+mj-ea"/>
                <a:cs typeface="+mj-cs"/>
                <a:sym typeface="Calibri"/>
              </a:rPr>
              <a:t>    statement or composite-statement</a:t>
            </a:r>
          </a:p>
          <a:p>
            <a:pPr marL="0" marR="0" indent="0" algn="l" defTabSz="914400" rtl="0" fontAlgn="auto" latinLnBrk="0" hangingPunct="0">
              <a:lnSpc>
                <a:spcPct val="100000"/>
              </a:lnSpc>
              <a:spcBef>
                <a:spcPts val="0"/>
              </a:spcBef>
              <a:spcAft>
                <a:spcPts val="0"/>
              </a:spcAft>
              <a:buClrTx/>
              <a:buSzTx/>
              <a:buFontTx/>
              <a:buNone/>
              <a:tabLst/>
            </a:pPr>
            <a:endParaRPr lang="en-RU" b="1" dirty="0">
              <a:solidFill>
                <a:srgbClr val="7030A0"/>
              </a:solidFill>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RU" dirty="0">
                <a:solidFill>
                  <a:schemeClr val="accent4"/>
                </a:solidFill>
                <a:latin typeface="Helvetica" pitchFamily="2" charset="0"/>
                <a:ea typeface="+mj-ea"/>
                <a:cs typeface="+mj-cs"/>
                <a:sym typeface="Calibri"/>
              </a:rPr>
              <a:t>Statement will be executed if and only if the expression in parenthesis of the previos if condition evaluates to false and all of the expressions in parenthesis of previous else if conditions also evluates to false</a:t>
            </a:r>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p:txBody>
      </p:sp>
      <p:pic>
        <p:nvPicPr>
          <p:cNvPr id="14" name="Picture 13">
            <a:extLst>
              <a:ext uri="{FF2B5EF4-FFF2-40B4-BE49-F238E27FC236}">
                <a16:creationId xmlns:a16="http://schemas.microsoft.com/office/drawing/2014/main" id="{5F26393A-5B84-3542-B51D-04DE157444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4042228"/>
            <a:ext cx="4832889" cy="2679848"/>
          </a:xfrm>
          <a:prstGeom prst="rect">
            <a:avLst/>
          </a:prstGeom>
        </p:spPr>
      </p:pic>
      <p:pic>
        <p:nvPicPr>
          <p:cNvPr id="17" name="Picture 16">
            <a:extLst>
              <a:ext uri="{FF2B5EF4-FFF2-40B4-BE49-F238E27FC236}">
                <a16:creationId xmlns:a16="http://schemas.microsoft.com/office/drawing/2014/main" id="{B2ED379D-46D3-6546-B1B3-9A8E4B20CE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4853" y="4035547"/>
            <a:ext cx="1879600" cy="546100"/>
          </a:xfrm>
          <a:prstGeom prst="rect">
            <a:avLst/>
          </a:prstGeom>
        </p:spPr>
      </p:pic>
      <p:pic>
        <p:nvPicPr>
          <p:cNvPr id="19" name="Picture 18">
            <a:extLst>
              <a:ext uri="{FF2B5EF4-FFF2-40B4-BE49-F238E27FC236}">
                <a16:creationId xmlns:a16="http://schemas.microsoft.com/office/drawing/2014/main" id="{80A5A1C7-8D26-274E-A454-814D9DC615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4853" y="4712558"/>
            <a:ext cx="1485900" cy="571500"/>
          </a:xfrm>
          <a:prstGeom prst="rect">
            <a:avLst/>
          </a:prstGeom>
        </p:spPr>
      </p:pic>
      <p:pic>
        <p:nvPicPr>
          <p:cNvPr id="21" name="Picture 20">
            <a:extLst>
              <a:ext uri="{FF2B5EF4-FFF2-40B4-BE49-F238E27FC236}">
                <a16:creationId xmlns:a16="http://schemas.microsoft.com/office/drawing/2014/main" id="{EB9AE03E-EF9F-3541-B7E2-1B0C814B85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4853" y="5414969"/>
            <a:ext cx="4406900" cy="647700"/>
          </a:xfrm>
          <a:prstGeom prst="rect">
            <a:avLst/>
          </a:prstGeom>
        </p:spPr>
      </p:pic>
    </p:spTree>
    <p:extLst>
      <p:ext uri="{BB962C8B-B14F-4D97-AF65-F5344CB8AC3E}">
        <p14:creationId xmlns:p14="http://schemas.microsoft.com/office/powerpoint/2010/main" val="356983117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3" name="TextBox 2">
            <a:extLst>
              <a:ext uri="{FF2B5EF4-FFF2-40B4-BE49-F238E27FC236}">
                <a16:creationId xmlns:a16="http://schemas.microsoft.com/office/drawing/2014/main" id="{F6F02DB4-ADD8-4B41-9C28-1BFE9D4315C3}"/>
              </a:ext>
            </a:extLst>
          </p:cNvPr>
          <p:cNvSpPr txBox="1"/>
          <p:nvPr/>
        </p:nvSpPr>
        <p:spPr>
          <a:xfrm>
            <a:off x="1120775" y="1179406"/>
            <a:ext cx="10803495"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b="1" i="0" u="none" strike="noStrike" cap="none" spc="0" normalizeH="0" baseline="0" dirty="0">
                <a:ln>
                  <a:noFill/>
                </a:ln>
                <a:solidFill>
                  <a:schemeClr val="accent4"/>
                </a:solidFill>
                <a:effectLst/>
                <a:uFillTx/>
                <a:latin typeface="Helvetica" pitchFamily="2" charset="0"/>
                <a:ea typeface="+mj-ea"/>
                <a:cs typeface="+mj-cs"/>
                <a:sym typeface="Calibri"/>
              </a:rPr>
              <a:t>while loop</a:t>
            </a:r>
          </a:p>
          <a:p>
            <a:pPr marL="0" marR="0" indent="0" algn="l" defTabSz="914400" rtl="0" fontAlgn="auto" latinLnBrk="0" hangingPunct="0">
              <a:lnSpc>
                <a:spcPct val="100000"/>
              </a:lnSpc>
              <a:spcBef>
                <a:spcPts val="0"/>
              </a:spcBef>
              <a:spcAft>
                <a:spcPts val="0"/>
              </a:spcAft>
              <a:buClrTx/>
              <a:buSzTx/>
              <a:buFontTx/>
              <a:buNone/>
              <a:tabLst/>
            </a:pPr>
            <a:endParaRPr lang="en-RU" b="1" dirty="0">
              <a:solidFill>
                <a:schemeClr val="accent4"/>
              </a:solidFill>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Syntax:</a:t>
            </a:r>
          </a:p>
          <a:p>
            <a:pPr marL="0" marR="0" indent="0" algn="l" defTabSz="914400" rtl="0" fontAlgn="auto" latinLnBrk="0" hangingPunct="0">
              <a:lnSpc>
                <a:spcPct val="100000"/>
              </a:lnSpc>
              <a:spcBef>
                <a:spcPts val="0"/>
              </a:spcBef>
              <a:spcAft>
                <a:spcPts val="0"/>
              </a:spcAft>
              <a:buClrTx/>
              <a:buSzTx/>
              <a:buFontTx/>
              <a:buNone/>
              <a:tabLst/>
            </a:pPr>
            <a:endParaRPr lang="en-RU" dirty="0">
              <a:solidFill>
                <a:srgbClr val="7030A0"/>
              </a:solidFill>
              <a:latin typeface="Helvetica" pitchFamily="2" charset="0"/>
              <a:ea typeface="+mj-ea"/>
              <a:cs typeface="+mj-cs"/>
              <a:sym typeface="Calibri"/>
            </a:endParaRPr>
          </a:p>
          <a:p>
            <a:pPr hangingPunct="0"/>
            <a:r>
              <a:rPr kumimoji="0" lang="en-RU" sz="1800" i="0" u="none" strike="noStrike" cap="none" spc="0" normalizeH="0" baseline="0" dirty="0">
                <a:ln>
                  <a:noFill/>
                </a:ln>
                <a:solidFill>
                  <a:srgbClr val="7030A0"/>
                </a:solidFill>
                <a:effectLst/>
                <a:uFillTx/>
                <a:latin typeface="Helvetica" pitchFamily="2" charset="0"/>
                <a:ea typeface="+mj-ea"/>
                <a:cs typeface="+mj-cs"/>
                <a:sym typeface="Calibri"/>
              </a:rPr>
              <a:t>while (</a:t>
            </a:r>
            <a:r>
              <a:rPr lang="en-RU" b="1" dirty="0">
                <a:solidFill>
                  <a:srgbClr val="7030A0"/>
                </a:solidFill>
                <a:latin typeface="Helvetica" pitchFamily="2" charset="0"/>
                <a:sym typeface="Calibri"/>
              </a:rPr>
              <a:t>boolean expression, or expression, convertible to bool</a:t>
            </a:r>
            <a:r>
              <a:rPr kumimoji="0" lang="en-RU" sz="1800" i="0" u="none" strike="noStrike" cap="none" spc="0" normalizeH="0" baseline="0" dirty="0">
                <a:ln>
                  <a:noFill/>
                </a:ln>
                <a:solidFill>
                  <a:srgbClr val="7030A0"/>
                </a:solidFill>
                <a:effectLst/>
                <a:uFillTx/>
                <a:latin typeface="Helvetica" pitchFamily="2" charset="0"/>
                <a:ea typeface="+mj-ea"/>
                <a:cs typeface="+mj-cs"/>
                <a:sym typeface="Calibri"/>
              </a:rPr>
              <a:t>)</a:t>
            </a:r>
          </a:p>
          <a:p>
            <a:pPr hangingPunct="0"/>
            <a:r>
              <a:rPr lang="en-RU" b="1" dirty="0">
                <a:solidFill>
                  <a:srgbClr val="7030A0"/>
                </a:solidFill>
                <a:latin typeface="Helvetica" pitchFamily="2" charset="0"/>
                <a:ea typeface="+mj-ea"/>
                <a:cs typeface="+mj-cs"/>
                <a:sym typeface="Calibri"/>
              </a:rPr>
              <a:t>    </a:t>
            </a:r>
            <a:r>
              <a:rPr lang="en-RU" b="1" dirty="0">
                <a:solidFill>
                  <a:srgbClr val="7030A0"/>
                </a:solidFill>
                <a:latin typeface="Helvetica" pitchFamily="2" charset="0"/>
                <a:sym typeface="Calibri"/>
              </a:rPr>
              <a:t>statement or composite-statement</a:t>
            </a:r>
          </a:p>
          <a:p>
            <a:pPr hangingPunct="0"/>
            <a:endParaRPr kumimoji="0" lang="en-RU" sz="1800" b="1" i="0" u="none" strike="noStrike" cap="none" spc="0" normalizeH="0" baseline="0" dirty="0">
              <a:ln>
                <a:noFill/>
              </a:ln>
              <a:solidFill>
                <a:srgbClr val="7030A0"/>
              </a:solidFill>
              <a:effectLst/>
              <a:uFillTx/>
              <a:latin typeface="Helvetica" pitchFamily="2" charset="0"/>
              <a:ea typeface="+mj-ea"/>
              <a:cs typeface="+mj-cs"/>
              <a:sym typeface="Calibri"/>
            </a:endParaRPr>
          </a:p>
          <a:p>
            <a:pPr hangingPunct="0"/>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Statement or composite statement wil</a:t>
            </a:r>
            <a:r>
              <a:rPr lang="en-US" dirty="0">
                <a:solidFill>
                  <a:schemeClr val="accent4"/>
                </a:solidFill>
                <a:latin typeface="Helvetica" pitchFamily="2" charset="0"/>
                <a:ea typeface="+mj-ea"/>
                <a:cs typeface="+mj-cs"/>
                <a:sym typeface="Calibri"/>
              </a:rPr>
              <a:t>l</a:t>
            </a:r>
            <a:r>
              <a:rPr lang="en-GB" dirty="0"/>
              <a:t> be executed over and over again as long as the condition is true.</a:t>
            </a:r>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p:txBody>
      </p:sp>
      <p:pic>
        <p:nvPicPr>
          <p:cNvPr id="4" name="Picture 3">
            <a:extLst>
              <a:ext uri="{FF2B5EF4-FFF2-40B4-BE49-F238E27FC236}">
                <a16:creationId xmlns:a16="http://schemas.microsoft.com/office/drawing/2014/main" id="{E31B5021-9163-4B42-800F-29FB324511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6" y="3641177"/>
            <a:ext cx="7380674" cy="2765124"/>
          </a:xfrm>
          <a:prstGeom prst="rect">
            <a:avLst/>
          </a:prstGeom>
        </p:spPr>
      </p:pic>
      <p:pic>
        <p:nvPicPr>
          <p:cNvPr id="6" name="Picture 5">
            <a:extLst>
              <a:ext uri="{FF2B5EF4-FFF2-40B4-BE49-F238E27FC236}">
                <a16:creationId xmlns:a16="http://schemas.microsoft.com/office/drawing/2014/main" id="{A4D0BA6A-B06B-BD4E-9A8B-620A43C97F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4237" y="3641177"/>
            <a:ext cx="3300033" cy="1239742"/>
          </a:xfrm>
          <a:prstGeom prst="rect">
            <a:avLst/>
          </a:prstGeom>
        </p:spPr>
      </p:pic>
    </p:spTree>
    <p:extLst>
      <p:ext uri="{BB962C8B-B14F-4D97-AF65-F5344CB8AC3E}">
        <p14:creationId xmlns:p14="http://schemas.microsoft.com/office/powerpoint/2010/main" val="78748132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3" name="TextBox 2">
            <a:extLst>
              <a:ext uri="{FF2B5EF4-FFF2-40B4-BE49-F238E27FC236}">
                <a16:creationId xmlns:a16="http://schemas.microsoft.com/office/drawing/2014/main" id="{F6F02DB4-ADD8-4B41-9C28-1BFE9D4315C3}"/>
              </a:ext>
            </a:extLst>
          </p:cNvPr>
          <p:cNvSpPr txBox="1"/>
          <p:nvPr/>
        </p:nvSpPr>
        <p:spPr>
          <a:xfrm>
            <a:off x="1120775" y="1179406"/>
            <a:ext cx="10803495"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b="1" i="0" u="none" strike="noStrike" cap="none" spc="0" normalizeH="0" baseline="0" dirty="0">
                <a:ln>
                  <a:noFill/>
                </a:ln>
                <a:solidFill>
                  <a:schemeClr val="accent4"/>
                </a:solidFill>
                <a:effectLst/>
                <a:uFillTx/>
                <a:latin typeface="Helvetica" pitchFamily="2" charset="0"/>
                <a:ea typeface="+mj-ea"/>
                <a:cs typeface="+mj-cs"/>
                <a:sym typeface="Calibri"/>
              </a:rPr>
              <a:t>while loop</a:t>
            </a:r>
          </a:p>
          <a:p>
            <a:pPr marL="0" marR="0" indent="0" algn="l" defTabSz="914400" rtl="0" fontAlgn="auto" latinLnBrk="0" hangingPunct="0">
              <a:lnSpc>
                <a:spcPct val="100000"/>
              </a:lnSpc>
              <a:spcBef>
                <a:spcPts val="0"/>
              </a:spcBef>
              <a:spcAft>
                <a:spcPts val="0"/>
              </a:spcAft>
              <a:buClrTx/>
              <a:buSzTx/>
              <a:buFontTx/>
              <a:buNone/>
              <a:tabLst/>
            </a:pPr>
            <a:endParaRPr lang="en-RU" b="1" dirty="0">
              <a:solidFill>
                <a:schemeClr val="accent4"/>
              </a:solidFill>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Syntax:</a:t>
            </a:r>
          </a:p>
          <a:p>
            <a:pPr marL="0" marR="0" indent="0" algn="l" defTabSz="914400" rtl="0" fontAlgn="auto" latinLnBrk="0" hangingPunct="0">
              <a:lnSpc>
                <a:spcPct val="100000"/>
              </a:lnSpc>
              <a:spcBef>
                <a:spcPts val="0"/>
              </a:spcBef>
              <a:spcAft>
                <a:spcPts val="0"/>
              </a:spcAft>
              <a:buClrTx/>
              <a:buSzTx/>
              <a:buFontTx/>
              <a:buNone/>
              <a:tabLst/>
            </a:pPr>
            <a:endParaRPr lang="en-RU" dirty="0">
              <a:solidFill>
                <a:srgbClr val="7030A0"/>
              </a:solidFill>
              <a:latin typeface="Helvetica" pitchFamily="2" charset="0"/>
              <a:ea typeface="+mj-ea"/>
              <a:cs typeface="+mj-cs"/>
              <a:sym typeface="Calibri"/>
            </a:endParaRPr>
          </a:p>
          <a:p>
            <a:pPr hangingPunct="0"/>
            <a:r>
              <a:rPr kumimoji="0" lang="en-RU" sz="1800" i="0" u="none" strike="noStrike" cap="none" spc="0" normalizeH="0" baseline="0" dirty="0">
                <a:ln>
                  <a:noFill/>
                </a:ln>
                <a:solidFill>
                  <a:srgbClr val="7030A0"/>
                </a:solidFill>
                <a:effectLst/>
                <a:uFillTx/>
                <a:latin typeface="Helvetica" pitchFamily="2" charset="0"/>
                <a:ea typeface="+mj-ea"/>
                <a:cs typeface="+mj-cs"/>
                <a:sym typeface="Calibri"/>
              </a:rPr>
              <a:t>while (</a:t>
            </a:r>
            <a:r>
              <a:rPr lang="en-RU" b="1" dirty="0">
                <a:solidFill>
                  <a:srgbClr val="7030A0"/>
                </a:solidFill>
                <a:latin typeface="Helvetica" pitchFamily="2" charset="0"/>
                <a:sym typeface="Calibri"/>
              </a:rPr>
              <a:t>boolean expression, or expression, convertible to bool</a:t>
            </a:r>
            <a:r>
              <a:rPr kumimoji="0" lang="en-RU" sz="1800" i="0" u="none" strike="noStrike" cap="none" spc="0" normalizeH="0" baseline="0" dirty="0">
                <a:ln>
                  <a:noFill/>
                </a:ln>
                <a:solidFill>
                  <a:srgbClr val="7030A0"/>
                </a:solidFill>
                <a:effectLst/>
                <a:uFillTx/>
                <a:latin typeface="Helvetica" pitchFamily="2" charset="0"/>
                <a:ea typeface="+mj-ea"/>
                <a:cs typeface="+mj-cs"/>
                <a:sym typeface="Calibri"/>
              </a:rPr>
              <a:t>)</a:t>
            </a:r>
          </a:p>
          <a:p>
            <a:pPr hangingPunct="0"/>
            <a:r>
              <a:rPr lang="en-RU" b="1" dirty="0">
                <a:solidFill>
                  <a:srgbClr val="7030A0"/>
                </a:solidFill>
                <a:latin typeface="Helvetica" pitchFamily="2" charset="0"/>
                <a:ea typeface="+mj-ea"/>
                <a:cs typeface="+mj-cs"/>
                <a:sym typeface="Calibri"/>
              </a:rPr>
              <a:t>    </a:t>
            </a:r>
            <a:r>
              <a:rPr lang="en-RU" b="1" dirty="0">
                <a:solidFill>
                  <a:srgbClr val="7030A0"/>
                </a:solidFill>
                <a:latin typeface="Helvetica" pitchFamily="2" charset="0"/>
                <a:sym typeface="Calibri"/>
              </a:rPr>
              <a:t>statement or composite-statement</a:t>
            </a:r>
          </a:p>
          <a:p>
            <a:pPr hangingPunct="0"/>
            <a:endParaRPr kumimoji="0" lang="en-RU" sz="1800" b="1" i="0" u="none" strike="noStrike" cap="none" spc="0" normalizeH="0" baseline="0" dirty="0">
              <a:ln>
                <a:noFill/>
              </a:ln>
              <a:solidFill>
                <a:srgbClr val="7030A0"/>
              </a:solidFill>
              <a:effectLst/>
              <a:uFillTx/>
              <a:latin typeface="Helvetica" pitchFamily="2" charset="0"/>
              <a:ea typeface="+mj-ea"/>
              <a:cs typeface="+mj-cs"/>
              <a:sym typeface="Calibri"/>
            </a:endParaRPr>
          </a:p>
          <a:p>
            <a:pPr hangingPunct="0"/>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Statement or composite statement wil</a:t>
            </a:r>
            <a:r>
              <a:rPr lang="en-US" dirty="0">
                <a:solidFill>
                  <a:schemeClr val="accent4"/>
                </a:solidFill>
                <a:latin typeface="Helvetica" pitchFamily="2" charset="0"/>
                <a:ea typeface="+mj-ea"/>
                <a:cs typeface="+mj-cs"/>
                <a:sym typeface="Calibri"/>
              </a:rPr>
              <a:t>l</a:t>
            </a:r>
            <a:r>
              <a:rPr lang="en-GB" dirty="0"/>
              <a:t> be executed over and over again as long as the condition is true.</a:t>
            </a:r>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p:txBody>
      </p:sp>
      <p:pic>
        <p:nvPicPr>
          <p:cNvPr id="4" name="Picture 3">
            <a:extLst>
              <a:ext uri="{FF2B5EF4-FFF2-40B4-BE49-F238E27FC236}">
                <a16:creationId xmlns:a16="http://schemas.microsoft.com/office/drawing/2014/main" id="{E31B5021-9163-4B42-800F-29FB324511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6" y="3641177"/>
            <a:ext cx="7380674" cy="2765124"/>
          </a:xfrm>
          <a:prstGeom prst="rect">
            <a:avLst/>
          </a:prstGeom>
        </p:spPr>
      </p:pic>
      <p:pic>
        <p:nvPicPr>
          <p:cNvPr id="6" name="Picture 5">
            <a:extLst>
              <a:ext uri="{FF2B5EF4-FFF2-40B4-BE49-F238E27FC236}">
                <a16:creationId xmlns:a16="http://schemas.microsoft.com/office/drawing/2014/main" id="{A4D0BA6A-B06B-BD4E-9A8B-620A43C97F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4237" y="3641177"/>
            <a:ext cx="3300033" cy="1239742"/>
          </a:xfrm>
          <a:prstGeom prst="rect">
            <a:avLst/>
          </a:prstGeom>
        </p:spPr>
      </p:pic>
    </p:spTree>
    <p:extLst>
      <p:ext uri="{BB962C8B-B14F-4D97-AF65-F5344CB8AC3E}">
        <p14:creationId xmlns:p14="http://schemas.microsoft.com/office/powerpoint/2010/main" val="36516973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3" name="TextBox 2">
            <a:extLst>
              <a:ext uri="{FF2B5EF4-FFF2-40B4-BE49-F238E27FC236}">
                <a16:creationId xmlns:a16="http://schemas.microsoft.com/office/drawing/2014/main" id="{F6F02DB4-ADD8-4B41-9C28-1BFE9D4315C3}"/>
              </a:ext>
            </a:extLst>
          </p:cNvPr>
          <p:cNvSpPr txBox="1"/>
          <p:nvPr/>
        </p:nvSpPr>
        <p:spPr>
          <a:xfrm>
            <a:off x="1120775" y="1179406"/>
            <a:ext cx="10803495" cy="2862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b="1" i="0" u="none" strike="noStrike" cap="none" spc="0" normalizeH="0" baseline="0" dirty="0">
                <a:ln>
                  <a:noFill/>
                </a:ln>
                <a:solidFill>
                  <a:schemeClr val="accent4"/>
                </a:solidFill>
                <a:effectLst/>
                <a:uFillTx/>
                <a:latin typeface="Helvetica" pitchFamily="2" charset="0"/>
                <a:ea typeface="+mj-ea"/>
                <a:cs typeface="+mj-cs"/>
                <a:sym typeface="Calibri"/>
              </a:rPr>
              <a:t>do-while loop</a:t>
            </a:r>
          </a:p>
          <a:p>
            <a:pPr marL="0" marR="0" indent="0" algn="l" defTabSz="914400" rtl="0" fontAlgn="auto" latinLnBrk="0" hangingPunct="0">
              <a:lnSpc>
                <a:spcPct val="100000"/>
              </a:lnSpc>
              <a:spcBef>
                <a:spcPts val="0"/>
              </a:spcBef>
              <a:spcAft>
                <a:spcPts val="0"/>
              </a:spcAft>
              <a:buClrTx/>
              <a:buSzTx/>
              <a:buFontTx/>
              <a:buNone/>
              <a:tabLst/>
            </a:pPr>
            <a:endParaRPr lang="en-RU" b="1" dirty="0">
              <a:solidFill>
                <a:schemeClr val="accent4"/>
              </a:solidFill>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Syntax:</a:t>
            </a:r>
          </a:p>
          <a:p>
            <a:pPr marL="0" marR="0" indent="0" algn="l" defTabSz="914400" rtl="0" fontAlgn="auto" latinLnBrk="0" hangingPunct="0">
              <a:lnSpc>
                <a:spcPct val="100000"/>
              </a:lnSpc>
              <a:spcBef>
                <a:spcPts val="0"/>
              </a:spcBef>
              <a:spcAft>
                <a:spcPts val="0"/>
              </a:spcAft>
              <a:buClrTx/>
              <a:buSzTx/>
              <a:buFontTx/>
              <a:buNone/>
              <a:tabLst/>
            </a:pPr>
            <a:endParaRPr lang="en-RU" dirty="0">
              <a:solidFill>
                <a:srgbClr val="7030A0"/>
              </a:solidFill>
              <a:latin typeface="Helvetica" pitchFamily="2" charset="0"/>
              <a:ea typeface="+mj-ea"/>
              <a:cs typeface="+mj-cs"/>
              <a:sym typeface="Calibri"/>
            </a:endParaRPr>
          </a:p>
          <a:p>
            <a:pPr hangingPunct="0"/>
            <a:r>
              <a:rPr lang="en-RU" dirty="0">
                <a:solidFill>
                  <a:srgbClr val="7030A0"/>
                </a:solidFill>
                <a:latin typeface="Helvetica" pitchFamily="2" charset="0"/>
                <a:sym typeface="Calibri"/>
              </a:rPr>
              <a:t>do</a:t>
            </a:r>
          </a:p>
          <a:p>
            <a:pPr hangingPunct="0"/>
            <a:r>
              <a:rPr lang="en-RU" b="1" dirty="0">
                <a:solidFill>
                  <a:srgbClr val="7030A0"/>
                </a:solidFill>
                <a:latin typeface="Helvetica" pitchFamily="2" charset="0"/>
                <a:ea typeface="+mj-ea"/>
                <a:cs typeface="+mj-cs"/>
                <a:sym typeface="Calibri"/>
              </a:rPr>
              <a:t>    </a:t>
            </a:r>
            <a:r>
              <a:rPr lang="en-RU" b="1" dirty="0">
                <a:solidFill>
                  <a:srgbClr val="7030A0"/>
                </a:solidFill>
                <a:latin typeface="Helvetica" pitchFamily="2" charset="0"/>
                <a:sym typeface="Calibri"/>
              </a:rPr>
              <a:t>statement or composite-statement</a:t>
            </a:r>
            <a:endParaRPr lang="en-RU" dirty="0">
              <a:solidFill>
                <a:srgbClr val="7030A0"/>
              </a:solidFill>
              <a:latin typeface="Helvetica" pitchFamily="2" charset="0"/>
              <a:ea typeface="+mj-ea"/>
              <a:cs typeface="+mj-cs"/>
              <a:sym typeface="Calibri"/>
            </a:endParaRPr>
          </a:p>
          <a:p>
            <a:pPr hangingPunct="0"/>
            <a:r>
              <a:rPr kumimoji="0" lang="en-RU" sz="1800" i="0" u="none" strike="noStrike" cap="none" spc="0" normalizeH="0" baseline="0" dirty="0">
                <a:ln>
                  <a:noFill/>
                </a:ln>
                <a:solidFill>
                  <a:srgbClr val="7030A0"/>
                </a:solidFill>
                <a:effectLst/>
                <a:uFillTx/>
                <a:latin typeface="Helvetica" pitchFamily="2" charset="0"/>
                <a:ea typeface="+mj-ea"/>
                <a:cs typeface="+mj-cs"/>
                <a:sym typeface="Calibri"/>
              </a:rPr>
              <a:t>while (</a:t>
            </a:r>
            <a:r>
              <a:rPr lang="en-RU" b="1" dirty="0">
                <a:solidFill>
                  <a:srgbClr val="7030A0"/>
                </a:solidFill>
                <a:latin typeface="Helvetica" pitchFamily="2" charset="0"/>
                <a:sym typeface="Calibri"/>
              </a:rPr>
              <a:t>boolean expression, or expression, convertible to bool</a:t>
            </a:r>
            <a:r>
              <a:rPr kumimoji="0" lang="en-RU" sz="1800" i="0" u="none" strike="noStrike" cap="none" spc="0" normalizeH="0" baseline="0" dirty="0">
                <a:ln>
                  <a:noFill/>
                </a:ln>
                <a:solidFill>
                  <a:srgbClr val="7030A0"/>
                </a:solidFill>
                <a:effectLst/>
                <a:uFillTx/>
                <a:latin typeface="Helvetica" pitchFamily="2" charset="0"/>
                <a:ea typeface="+mj-ea"/>
                <a:cs typeface="+mj-cs"/>
                <a:sym typeface="Calibri"/>
              </a:rPr>
              <a:t>);</a:t>
            </a:r>
          </a:p>
          <a:p>
            <a:pPr hangingPunct="0"/>
            <a:endParaRPr kumimoji="0" lang="en-RU" sz="1800" b="1" i="0" u="none" strike="noStrike" cap="none" spc="0" normalizeH="0" baseline="0" dirty="0">
              <a:ln>
                <a:noFill/>
              </a:ln>
              <a:solidFill>
                <a:srgbClr val="7030A0"/>
              </a:solidFill>
              <a:effectLst/>
              <a:uFillTx/>
              <a:latin typeface="Helvetica" pitchFamily="2" charset="0"/>
              <a:ea typeface="+mj-ea"/>
              <a:cs typeface="+mj-cs"/>
              <a:sym typeface="Calibri"/>
            </a:endParaRPr>
          </a:p>
          <a:p>
            <a:pPr hangingPunct="0"/>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Statement or composite statement wil</a:t>
            </a:r>
            <a:r>
              <a:rPr lang="en-US" dirty="0">
                <a:solidFill>
                  <a:schemeClr val="accent4"/>
                </a:solidFill>
                <a:latin typeface="Helvetica" pitchFamily="2" charset="0"/>
                <a:ea typeface="+mj-ea"/>
                <a:cs typeface="+mj-cs"/>
                <a:sym typeface="Calibri"/>
              </a:rPr>
              <a:t>l</a:t>
            </a:r>
            <a:r>
              <a:rPr lang="en-GB" dirty="0"/>
              <a:t> be executed unconditionally once, then, if the expression in condition evaluates to true, the statement will be executed again, etc...</a:t>
            </a:r>
            <a:endPar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endParaRPr>
          </a:p>
        </p:txBody>
      </p:sp>
      <p:pic>
        <p:nvPicPr>
          <p:cNvPr id="5" name="Picture 4">
            <a:extLst>
              <a:ext uri="{FF2B5EF4-FFF2-40B4-BE49-F238E27FC236}">
                <a16:creationId xmlns:a16="http://schemas.microsoft.com/office/drawing/2014/main" id="{2675248D-DB79-334D-BA64-D05831959E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4051160"/>
            <a:ext cx="3311351" cy="2607276"/>
          </a:xfrm>
          <a:prstGeom prst="rect">
            <a:avLst/>
          </a:prstGeom>
        </p:spPr>
      </p:pic>
      <p:pic>
        <p:nvPicPr>
          <p:cNvPr id="8" name="Picture 7">
            <a:extLst>
              <a:ext uri="{FF2B5EF4-FFF2-40B4-BE49-F238E27FC236}">
                <a16:creationId xmlns:a16="http://schemas.microsoft.com/office/drawing/2014/main" id="{2B8CAAA4-3F73-1348-B7B2-04752CC5FF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8635" y="4051160"/>
            <a:ext cx="1257300" cy="1104900"/>
          </a:xfrm>
          <a:prstGeom prst="rect">
            <a:avLst/>
          </a:prstGeom>
        </p:spPr>
      </p:pic>
    </p:spTree>
    <p:extLst>
      <p:ext uri="{BB962C8B-B14F-4D97-AF65-F5344CB8AC3E}">
        <p14:creationId xmlns:p14="http://schemas.microsoft.com/office/powerpoint/2010/main" val="6622030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quarter" idx="13"/>
          </p:nvPr>
        </p:nvSpPr>
        <p:spPr/>
        <p:txBody>
          <a:bodyPr>
            <a:normAutofit/>
          </a:bodyPr>
          <a:lstStyle/>
          <a:p>
            <a:r>
              <a:rPr lang="en-US" dirty="0">
                <a:latin typeface="Helvetica" pitchFamily="2" charset="0"/>
              </a:rPr>
              <a:t>Control sequences</a:t>
            </a:r>
            <a:endParaRPr lang="ru-RU" dirty="0">
              <a:latin typeface="Helvetica" pitchFamily="2" charset="0"/>
            </a:endParaRPr>
          </a:p>
        </p:txBody>
      </p:sp>
      <p:sp>
        <p:nvSpPr>
          <p:cNvPr id="3" name="TextBox 2">
            <a:extLst>
              <a:ext uri="{FF2B5EF4-FFF2-40B4-BE49-F238E27FC236}">
                <a16:creationId xmlns:a16="http://schemas.microsoft.com/office/drawing/2014/main" id="{F6F02DB4-ADD8-4B41-9C28-1BFE9D4315C3}"/>
              </a:ext>
            </a:extLst>
          </p:cNvPr>
          <p:cNvSpPr txBox="1"/>
          <p:nvPr/>
        </p:nvSpPr>
        <p:spPr>
          <a:xfrm>
            <a:off x="1120775" y="1179406"/>
            <a:ext cx="10803495"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RU" b="1" dirty="0">
                <a:solidFill>
                  <a:schemeClr val="accent4"/>
                </a:solidFill>
                <a:latin typeface="Helvetica" pitchFamily="2" charset="0"/>
                <a:ea typeface="+mj-ea"/>
                <a:cs typeface="+mj-cs"/>
                <a:sym typeface="Calibri"/>
              </a:rPr>
              <a:t>for</a:t>
            </a:r>
            <a:r>
              <a:rPr kumimoji="0" lang="en-RU" sz="1800" b="1" i="0" u="none" strike="noStrike" cap="none" spc="0" normalizeH="0" baseline="0" dirty="0">
                <a:ln>
                  <a:noFill/>
                </a:ln>
                <a:solidFill>
                  <a:schemeClr val="accent4"/>
                </a:solidFill>
                <a:effectLst/>
                <a:uFillTx/>
                <a:latin typeface="Helvetica" pitchFamily="2" charset="0"/>
                <a:ea typeface="+mj-ea"/>
                <a:cs typeface="+mj-cs"/>
                <a:sym typeface="Calibri"/>
              </a:rPr>
              <a:t> loop</a:t>
            </a:r>
          </a:p>
          <a:p>
            <a:pPr marL="0" marR="0" indent="0" algn="l" defTabSz="914400" rtl="0" fontAlgn="auto" latinLnBrk="0" hangingPunct="0">
              <a:lnSpc>
                <a:spcPct val="100000"/>
              </a:lnSpc>
              <a:spcBef>
                <a:spcPts val="0"/>
              </a:spcBef>
              <a:spcAft>
                <a:spcPts val="0"/>
              </a:spcAft>
              <a:buClrTx/>
              <a:buSzTx/>
              <a:buFontTx/>
              <a:buNone/>
              <a:tabLst/>
            </a:pPr>
            <a:endParaRPr lang="en-RU" b="1" dirty="0">
              <a:solidFill>
                <a:schemeClr val="accent4"/>
              </a:solidFill>
              <a:latin typeface="Helvetica" pitchFamily="2" charset="0"/>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RU" sz="1800" i="0" u="none" strike="noStrike" cap="none" spc="0" normalizeH="0" baseline="0" dirty="0">
                <a:ln>
                  <a:noFill/>
                </a:ln>
                <a:solidFill>
                  <a:schemeClr val="accent4"/>
                </a:solidFill>
                <a:effectLst/>
                <a:uFillTx/>
                <a:latin typeface="Helvetica" pitchFamily="2" charset="0"/>
                <a:ea typeface="+mj-ea"/>
                <a:cs typeface="+mj-cs"/>
                <a:sym typeface="Calibri"/>
              </a:rPr>
              <a:t>Syntax:</a:t>
            </a:r>
          </a:p>
          <a:p>
            <a:pPr marL="0" marR="0" indent="0" algn="l" defTabSz="914400" rtl="0" fontAlgn="auto" latinLnBrk="0" hangingPunct="0">
              <a:lnSpc>
                <a:spcPct val="100000"/>
              </a:lnSpc>
              <a:spcBef>
                <a:spcPts val="0"/>
              </a:spcBef>
              <a:spcAft>
                <a:spcPts val="0"/>
              </a:spcAft>
              <a:buClrTx/>
              <a:buSzTx/>
              <a:buFontTx/>
              <a:buNone/>
              <a:tabLst/>
            </a:pPr>
            <a:endParaRPr lang="en-RU" dirty="0">
              <a:solidFill>
                <a:srgbClr val="7030A0"/>
              </a:solidFill>
              <a:latin typeface="Helvetica" pitchFamily="2" charset="0"/>
              <a:ea typeface="+mj-ea"/>
              <a:cs typeface="+mj-cs"/>
              <a:sym typeface="Calibri"/>
            </a:endParaRPr>
          </a:p>
          <a:p>
            <a:pPr hangingPunct="0"/>
            <a:r>
              <a:rPr lang="en-RU" dirty="0">
                <a:solidFill>
                  <a:srgbClr val="7030A0"/>
                </a:solidFill>
                <a:latin typeface="Helvetica" pitchFamily="2" charset="0"/>
                <a:sym typeface="Calibri"/>
              </a:rPr>
              <a:t>for (</a:t>
            </a:r>
            <a:r>
              <a:rPr lang="en-RU" b="1" dirty="0">
                <a:solidFill>
                  <a:srgbClr val="7030A0"/>
                </a:solidFill>
                <a:latin typeface="Helvetica" pitchFamily="2" charset="0"/>
                <a:sym typeface="Calibri"/>
              </a:rPr>
              <a:t>declaration or expr [init statement]</a:t>
            </a:r>
            <a:r>
              <a:rPr lang="en-RU" dirty="0">
                <a:solidFill>
                  <a:srgbClr val="7030A0"/>
                </a:solidFill>
                <a:latin typeface="Helvetica" pitchFamily="2" charset="0"/>
                <a:sym typeface="Calibri"/>
              </a:rPr>
              <a:t>; </a:t>
            </a:r>
            <a:r>
              <a:rPr lang="en-RU" b="1" dirty="0">
                <a:solidFill>
                  <a:srgbClr val="7030A0"/>
                </a:solidFill>
                <a:latin typeface="Helvetica" pitchFamily="2" charset="0"/>
                <a:sym typeface="Calibri"/>
              </a:rPr>
              <a:t>boolean expression [condition]</a:t>
            </a:r>
            <a:r>
              <a:rPr lang="en-RU" dirty="0">
                <a:solidFill>
                  <a:srgbClr val="7030A0"/>
                </a:solidFill>
                <a:latin typeface="Helvetica" pitchFamily="2" charset="0"/>
                <a:sym typeface="Calibri"/>
              </a:rPr>
              <a:t>; </a:t>
            </a:r>
            <a:r>
              <a:rPr lang="en-RU" b="1" dirty="0">
                <a:solidFill>
                  <a:srgbClr val="7030A0"/>
                </a:solidFill>
                <a:latin typeface="Helvetica" pitchFamily="2" charset="0"/>
                <a:sym typeface="Calibri"/>
              </a:rPr>
              <a:t>expression [iter expr]</a:t>
            </a:r>
            <a:r>
              <a:rPr lang="en-RU" dirty="0">
                <a:solidFill>
                  <a:srgbClr val="7030A0"/>
                </a:solidFill>
                <a:latin typeface="Helvetica" pitchFamily="2" charset="0"/>
                <a:sym typeface="Calibri"/>
              </a:rPr>
              <a:t>)</a:t>
            </a:r>
          </a:p>
          <a:p>
            <a:pPr hangingPunct="0"/>
            <a:r>
              <a:rPr lang="en-RU" b="1" dirty="0">
                <a:solidFill>
                  <a:srgbClr val="7030A0"/>
                </a:solidFill>
                <a:latin typeface="Helvetica" pitchFamily="2" charset="0"/>
                <a:ea typeface="+mj-ea"/>
                <a:cs typeface="+mj-cs"/>
                <a:sym typeface="Calibri"/>
              </a:rPr>
              <a:t>    statement or composite statement</a:t>
            </a:r>
            <a:endParaRPr kumimoji="0" lang="en-RU" sz="1800" b="1" i="0" u="none" strike="noStrike" cap="none" spc="0" normalizeH="0" baseline="0" dirty="0">
              <a:ln>
                <a:noFill/>
              </a:ln>
              <a:solidFill>
                <a:srgbClr val="7030A0"/>
              </a:solidFill>
              <a:effectLst/>
              <a:uFillTx/>
              <a:latin typeface="Helvetica" pitchFamily="2" charset="0"/>
              <a:ea typeface="+mj-ea"/>
              <a:cs typeface="+mj-cs"/>
              <a:sym typeface="Calibri"/>
            </a:endParaRPr>
          </a:p>
          <a:p>
            <a:pPr hangingPunct="0"/>
            <a:endParaRPr kumimoji="0" lang="en-RU" sz="1800" b="1" i="0" u="none" strike="noStrike" cap="none" spc="0" normalizeH="0" baseline="0" dirty="0">
              <a:ln>
                <a:noFill/>
              </a:ln>
              <a:solidFill>
                <a:srgbClr val="7030A0"/>
              </a:solidFill>
              <a:effectLst/>
              <a:uFillTx/>
              <a:latin typeface="Helvetica" pitchFamily="2" charset="0"/>
              <a:ea typeface="+mj-ea"/>
              <a:cs typeface="+mj-cs"/>
              <a:sym typeface="Calibri"/>
            </a:endParaRPr>
          </a:p>
        </p:txBody>
      </p:sp>
      <p:pic>
        <p:nvPicPr>
          <p:cNvPr id="7" name="Picture 6">
            <a:extLst>
              <a:ext uri="{FF2B5EF4-FFF2-40B4-BE49-F238E27FC236}">
                <a16:creationId xmlns:a16="http://schemas.microsoft.com/office/drawing/2014/main" id="{547A350D-59EC-A643-9711-565561729A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3429000"/>
            <a:ext cx="2501900" cy="1651000"/>
          </a:xfrm>
          <a:prstGeom prst="rect">
            <a:avLst/>
          </a:prstGeom>
        </p:spPr>
      </p:pic>
      <p:sp>
        <p:nvSpPr>
          <p:cNvPr id="10" name="TextBox 9">
            <a:extLst>
              <a:ext uri="{FF2B5EF4-FFF2-40B4-BE49-F238E27FC236}">
                <a16:creationId xmlns:a16="http://schemas.microsoft.com/office/drawing/2014/main" id="{13272CAC-0A69-5846-9779-A9209CB5403A}"/>
              </a:ext>
            </a:extLst>
          </p:cNvPr>
          <p:cNvSpPr txBox="1"/>
          <p:nvPr/>
        </p:nvSpPr>
        <p:spPr>
          <a:xfrm>
            <a:off x="1136822" y="3059670"/>
            <a:ext cx="567078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lang="en-RU" dirty="0">
                <a:solidFill>
                  <a:schemeClr val="accent4"/>
                </a:solidFill>
                <a:latin typeface="Helvetica" pitchFamily="2" charset="0"/>
                <a:sym typeface="Calibri"/>
              </a:rPr>
              <a:t>The above syntax produces code almost equivalent to:</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12" name="Picture 11">
            <a:extLst>
              <a:ext uri="{FF2B5EF4-FFF2-40B4-BE49-F238E27FC236}">
                <a16:creationId xmlns:a16="http://schemas.microsoft.com/office/drawing/2014/main" id="{EF94F449-47ED-5244-9CE5-1CD446B60E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3257" y="4488440"/>
            <a:ext cx="3632200" cy="1727200"/>
          </a:xfrm>
          <a:prstGeom prst="rect">
            <a:avLst/>
          </a:prstGeom>
        </p:spPr>
      </p:pic>
      <p:pic>
        <p:nvPicPr>
          <p:cNvPr id="14" name="Picture 13">
            <a:extLst>
              <a:ext uri="{FF2B5EF4-FFF2-40B4-BE49-F238E27FC236}">
                <a16:creationId xmlns:a16="http://schemas.microsoft.com/office/drawing/2014/main" id="{36CF4717-4C05-FF4E-88E6-8B361A0207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3257" y="6291733"/>
            <a:ext cx="876300" cy="279400"/>
          </a:xfrm>
          <a:prstGeom prst="rect">
            <a:avLst/>
          </a:prstGeom>
        </p:spPr>
      </p:pic>
      <p:sp>
        <p:nvSpPr>
          <p:cNvPr id="15" name="TextBox 14">
            <a:extLst>
              <a:ext uri="{FF2B5EF4-FFF2-40B4-BE49-F238E27FC236}">
                <a16:creationId xmlns:a16="http://schemas.microsoft.com/office/drawing/2014/main" id="{900E16C3-50B8-394F-9FF6-55790D3CBEB5}"/>
              </a:ext>
            </a:extLst>
          </p:cNvPr>
          <p:cNvSpPr txBox="1"/>
          <p:nvPr/>
        </p:nvSpPr>
        <p:spPr>
          <a:xfrm>
            <a:off x="7648832" y="4127157"/>
            <a:ext cx="86177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lang="en-RU" dirty="0">
                <a:solidFill>
                  <a:schemeClr val="accent4"/>
                </a:solidFill>
                <a:latin typeface="Helvetica" pitchFamily="2" charset="0"/>
                <a:sym typeface="Calibri"/>
              </a:rPr>
              <a:t>Exaple:</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spTree>
    <p:extLst>
      <p:ext uri="{BB962C8B-B14F-4D97-AF65-F5344CB8AC3E}">
        <p14:creationId xmlns:p14="http://schemas.microsoft.com/office/powerpoint/2010/main" val="31868353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theme/theme1.xml><?xml version="1.0" encoding="utf-8"?>
<a:theme xmlns:a="http://schemas.openxmlformats.org/drawingml/2006/main" name="3.Алгоритмы поиска">
  <a:themeElements>
    <a:clrScheme name="Тема Office">
      <a:dk1>
        <a:srgbClr val="323332"/>
      </a:dk1>
      <a:lt1>
        <a:srgbClr val="FFFFFF"/>
      </a:lt1>
      <a:dk2>
        <a:srgbClr val="A7A7A7"/>
      </a:dk2>
      <a:lt2>
        <a:srgbClr val="535353"/>
      </a:lt2>
      <a:accent1>
        <a:srgbClr val="FB2B38"/>
      </a:accent1>
      <a:accent2>
        <a:srgbClr val="74777B"/>
      </a:accent2>
      <a:accent3>
        <a:srgbClr val="E6E7E8"/>
      </a:accent3>
      <a:accent4>
        <a:srgbClr val="020302"/>
      </a:accent4>
      <a:accent5>
        <a:srgbClr val="FEFFFF"/>
      </a:accent5>
      <a:accent6>
        <a:srgbClr val="8E8F8F"/>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hueOff val="-10800000"/>
            <a:satOff val="-100001"/>
          </a:schemeClr>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332"/>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332"/>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23408</TotalTime>
  <Words>973</Words>
  <Application>Microsoft Macintosh PowerPoint</Application>
  <PresentationFormat>Widescreen</PresentationFormat>
  <Paragraphs>206</Paragraphs>
  <Slides>26</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Helvetica</vt:lpstr>
      <vt:lpstr>Proxima Nova Bold</vt:lpstr>
      <vt:lpstr>Proxima Nova Regular</vt:lpstr>
      <vt:lpstr>3.Алгоритмы поиска</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memes</dc:creator>
  <cp:lastModifiedBy>Microsoft Office User</cp:lastModifiedBy>
  <cp:revision>1310</cp:revision>
  <dcterms:created xsi:type="dcterms:W3CDTF">2020-10-11T07:52:54Z</dcterms:created>
  <dcterms:modified xsi:type="dcterms:W3CDTF">2021-11-05T15:35:41Z</dcterms:modified>
</cp:coreProperties>
</file>