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"/>
  </p:notesMasterIdLst>
  <p:sldIdLst>
    <p:sldId id="425" r:id="rId2"/>
    <p:sldId id="465" r:id="rId3"/>
    <p:sldId id="442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69B3"/>
    <a:srgbClr val="FB2B38"/>
    <a:srgbClr val="000080"/>
    <a:srgbClr val="FB2A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658" autoAdjust="0"/>
    <p:restoredTop sz="86728"/>
  </p:normalViewPr>
  <p:slideViewPr>
    <p:cSldViewPr snapToGrid="0">
      <p:cViewPr varScale="1">
        <p:scale>
          <a:sx n="103" d="100"/>
          <a:sy n="103" d="100"/>
        </p:scale>
        <p:origin x="176" y="2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0" d="100"/>
        <a:sy n="11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6E362-832A-824E-B063-25F5DE831740}" type="datetimeFigureOut">
              <a:rPr lang="en-RU" smtClean="0"/>
              <a:t>17.04.2022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AD37F-4CAA-4C4E-B967-8FF85B62072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44080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76031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19124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ли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19">
            <a:extLst>
              <a:ext uri="{FF2B5EF4-FFF2-40B4-BE49-F238E27FC236}">
                <a16:creationId xmlns:a16="http://schemas.microsoft.com/office/drawing/2014/main" id="{026323EB-CB20-F940-B194-DF913FF6C0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4424" y="3593865"/>
            <a:ext cx="8245475" cy="30787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Lecture #n</a:t>
            </a:r>
          </a:p>
          <a:p>
            <a:pPr lvl="0"/>
            <a:r>
              <a:rPr lang="en-US" dirty="0"/>
              <a:t>Lecture theme</a:t>
            </a:r>
          </a:p>
          <a:p>
            <a:pPr lvl="0"/>
            <a:r>
              <a:rPr lang="en-US" dirty="0"/>
              <a:t>Konstantin </a:t>
            </a:r>
            <a:r>
              <a:rPr lang="en-US" dirty="0" err="1"/>
              <a:t>Leladze</a:t>
            </a:r>
            <a:endParaRPr lang="en-US" dirty="0"/>
          </a:p>
          <a:p>
            <a:pPr lvl="0"/>
            <a:r>
              <a:rPr lang="en-US" dirty="0"/>
              <a:t>C++ Basics</a:t>
            </a:r>
          </a:p>
          <a:p>
            <a:pPr lvl="0"/>
            <a:r>
              <a:rPr lang="en-US" dirty="0"/>
              <a:t>DIHT MIPT 2021</a:t>
            </a:r>
            <a:endParaRPr lang="ru-RU" dirty="0"/>
          </a:p>
        </p:txBody>
      </p:sp>
      <p:pic>
        <p:nvPicPr>
          <p:cNvPr id="7" name="Рисунок 213" descr="Рисунок 213">
            <a:extLst>
              <a:ext uri="{FF2B5EF4-FFF2-40B4-BE49-F238E27FC236}">
                <a16:creationId xmlns:a16="http://schemas.microsoft.com/office/drawing/2014/main" id="{DC68529A-8A83-B04F-B9A8-7E5A0431F6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3472" r="82814"/>
          <a:stretch>
            <a:fillRect/>
          </a:stretch>
        </p:blipFill>
        <p:spPr>
          <a:xfrm>
            <a:off x="5486312" y="4920746"/>
            <a:ext cx="950811" cy="20791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Рисунок 720" descr="Рисунок 720">
            <a:extLst>
              <a:ext uri="{FF2B5EF4-FFF2-40B4-BE49-F238E27FC236}">
                <a16:creationId xmlns:a16="http://schemas.microsoft.com/office/drawing/2014/main" id="{DEA648B1-C859-D94A-A6A1-43602DAEAA7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169B3">
                <a:tint val="45000"/>
                <a:satMod val="400000"/>
              </a:srgbClr>
            </a:duotone>
          </a:blip>
          <a:srcRect l="6718" t="1" r="38529" b="65080"/>
          <a:stretch>
            <a:fillRect/>
          </a:stretch>
        </p:blipFill>
        <p:spPr>
          <a:xfrm>
            <a:off x="9152238" y="4937473"/>
            <a:ext cx="3039763" cy="1920528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081BE7-21AF-374F-99B5-6AC706A08C6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1670" y="-241611"/>
            <a:ext cx="7620000" cy="41402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48651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№1.1 Стандарт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43" descr="Рисунок 43">
            <a:extLst>
              <a:ext uri="{FF2B5EF4-FFF2-40B4-BE49-F238E27FC236}">
                <a16:creationId xmlns:a16="http://schemas.microsoft.com/office/drawing/2014/main" id="{31DA519A-B518-FF4B-8FB1-2672058A68F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0080">
                <a:tint val="45000"/>
                <a:satMod val="400000"/>
              </a:srgbClr>
            </a:duotone>
          </a:blip>
          <a:srcRect l="38098" t="6809" r="46928" b="78012"/>
          <a:stretch>
            <a:fillRect/>
          </a:stretch>
        </p:blipFill>
        <p:spPr>
          <a:xfrm>
            <a:off x="-3259" y="279216"/>
            <a:ext cx="770023" cy="773296"/>
          </a:xfrm>
          <a:prstGeom prst="rect">
            <a:avLst/>
          </a:prstGeom>
          <a:ln w="12700">
            <a:noFill/>
            <a:miter lim="400000"/>
          </a:ln>
        </p:spPr>
      </p:pic>
      <p:sp>
        <p:nvSpPr>
          <p:cNvPr id="11" name="Прямая соединительная линия 18">
            <a:extLst>
              <a:ext uri="{FF2B5EF4-FFF2-40B4-BE49-F238E27FC236}">
                <a16:creationId xmlns:a16="http://schemas.microsoft.com/office/drawing/2014/main" id="{6655DCFB-54F9-1F4D-96B4-E509247A14C2}"/>
              </a:ext>
            </a:extLst>
          </p:cNvPr>
          <p:cNvSpPr/>
          <p:nvPr/>
        </p:nvSpPr>
        <p:spPr>
          <a:xfrm>
            <a:off x="1119188" y="1052512"/>
            <a:ext cx="3420001" cy="0"/>
          </a:xfrm>
          <a:prstGeom prst="line">
            <a:avLst/>
          </a:prstGeom>
          <a:noFill/>
          <a:ln w="76200" cap="flat">
            <a:solidFill>
              <a:srgbClr val="00008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60BF5461-0F78-B34F-9480-B7D10E9C0A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0775" y="355493"/>
            <a:ext cx="9726295" cy="8239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" name="Объект 11">
            <a:extLst>
              <a:ext uri="{FF2B5EF4-FFF2-40B4-BE49-F238E27FC236}">
                <a16:creationId xmlns:a16="http://schemas.microsoft.com/office/drawing/2014/main" id="{5B8E3B77-36E6-BF4C-8FCD-B9B192F46F0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120775" y="1795249"/>
            <a:ext cx="9826858" cy="39594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337759302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Слайд №1.1 Стандарт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43">
            <a:extLst>
              <a:ext uri="{FF2B5EF4-FFF2-40B4-BE49-F238E27FC236}">
                <a16:creationId xmlns:a16="http://schemas.microsoft.com/office/drawing/2014/main" id="{31DA519A-B518-FF4B-8FB1-2672058A6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59" y="280852"/>
            <a:ext cx="770023" cy="770023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Прямая соединительная линия 18">
            <a:extLst>
              <a:ext uri="{FF2B5EF4-FFF2-40B4-BE49-F238E27FC236}">
                <a16:creationId xmlns:a16="http://schemas.microsoft.com/office/drawing/2014/main" id="{6655DCFB-54F9-1F4D-96B4-E509247A14C2}"/>
              </a:ext>
            </a:extLst>
          </p:cNvPr>
          <p:cNvSpPr/>
          <p:nvPr/>
        </p:nvSpPr>
        <p:spPr>
          <a:xfrm>
            <a:off x="1119188" y="1052512"/>
            <a:ext cx="3420001" cy="0"/>
          </a:xfrm>
          <a:prstGeom prst="line">
            <a:avLst/>
          </a:prstGeom>
          <a:noFill/>
          <a:ln w="76200" cap="flat">
            <a:solidFill>
              <a:srgbClr val="015DAC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 dirty="0"/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60BF5461-0F78-B34F-9480-B7D10E9C0A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0775" y="355494"/>
            <a:ext cx="9726295" cy="5487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31454466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hueOff val="-10800000"/>
            <a:satOff val="-100001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67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transition spd="med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544424" y="3429000"/>
            <a:ext cx="10401872" cy="2926886"/>
          </a:xfrm>
          <a:effectLst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/>
          <a:lstStyle/>
          <a:p>
            <a:r>
              <a:rPr lang="en-US" sz="3600" dirty="0">
                <a:solidFill>
                  <a:schemeClr val="accent4"/>
                </a:solidFill>
                <a:latin typeface="Helvetica" pitchFamily="2" charset="0"/>
              </a:rPr>
              <a:t>Lecture 26</a:t>
            </a:r>
          </a:p>
          <a:p>
            <a:r>
              <a:rPr lang="en-US" sz="4800" dirty="0">
                <a:latin typeface="Helvetica" pitchFamily="2" charset="0"/>
              </a:rPr>
              <a:t>Some useful STD components</a:t>
            </a:r>
            <a:endParaRPr lang="en-US" sz="2800" dirty="0">
              <a:latin typeface="Helvetica" pitchFamily="2" charset="0"/>
            </a:endParaRPr>
          </a:p>
          <a:p>
            <a:r>
              <a:rPr lang="en-US" sz="2800" dirty="0">
                <a:latin typeface="Helvetica" pitchFamily="2" charset="0"/>
              </a:rPr>
              <a:t>Konstantin </a:t>
            </a:r>
            <a:r>
              <a:rPr lang="en-US" sz="2800" dirty="0" err="1">
                <a:latin typeface="Helvetica" pitchFamily="2" charset="0"/>
              </a:rPr>
              <a:t>L</a:t>
            </a:r>
            <a:r>
              <a:rPr lang="en-US" sz="2800" dirty="0" err="1">
                <a:solidFill>
                  <a:schemeClr val="accent4"/>
                </a:solidFill>
                <a:latin typeface="Helvetica" pitchFamily="2" charset="0"/>
              </a:rPr>
              <a:t>eladze</a:t>
            </a:r>
            <a:endParaRPr lang="en-US" sz="2800" dirty="0">
              <a:solidFill>
                <a:schemeClr val="accent4"/>
              </a:solidFill>
              <a:latin typeface="Helvetica" pitchFamily="2" charset="0"/>
            </a:endParaRPr>
          </a:p>
          <a:p>
            <a:r>
              <a:rPr lang="en-US" sz="1400" dirty="0">
                <a:latin typeface="Helvetica" pitchFamily="2" charset="0"/>
              </a:rPr>
              <a:t>OOP in C++</a:t>
            </a:r>
          </a:p>
          <a:p>
            <a:r>
              <a:rPr lang="en-US" sz="1200" dirty="0">
                <a:solidFill>
                  <a:schemeClr val="accent4"/>
                </a:solidFill>
                <a:latin typeface="Helvetica" pitchFamily="2" charset="0"/>
              </a:rPr>
              <a:t>DIHT MIPT 2021</a:t>
            </a:r>
            <a:endParaRPr lang="ru-RU" sz="1200" dirty="0">
              <a:solidFill>
                <a:schemeClr val="accent4"/>
              </a:solidFill>
              <a:latin typeface="Helvetica" pitchFamily="2" charset="0"/>
            </a:endParaRPr>
          </a:p>
          <a:p>
            <a:endParaRPr lang="ru-RU" sz="2800" dirty="0">
              <a:solidFill>
                <a:schemeClr val="accent4"/>
              </a:solidFill>
              <a:latin typeface="Helvetica" pitchFamily="2" charset="0"/>
            </a:endParaRPr>
          </a:p>
          <a:p>
            <a:endParaRPr lang="ru-RU" dirty="0">
              <a:solidFill>
                <a:schemeClr val="accent4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40143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Draft slide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F2EFFF-0917-0E4B-8A4B-515BA38FD170}"/>
              </a:ext>
            </a:extLst>
          </p:cNvPr>
          <p:cNvSpPr txBox="1"/>
          <p:nvPr/>
        </p:nvSpPr>
        <p:spPr>
          <a:xfrm>
            <a:off x="1235676" y="1618735"/>
            <a:ext cx="97262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US" dirty="0"/>
              <a:t>This is a draft slide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26135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544424" y="3429000"/>
            <a:ext cx="10401872" cy="2926886"/>
          </a:xfrm>
          <a:effectLst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/>
          <a:lstStyle/>
          <a:p>
            <a:r>
              <a:rPr lang="en-US" sz="3600" dirty="0">
                <a:solidFill>
                  <a:schemeClr val="accent4"/>
                </a:solidFill>
                <a:latin typeface="Helvetica" pitchFamily="2" charset="0"/>
              </a:rPr>
              <a:t>Lecture 26</a:t>
            </a:r>
          </a:p>
          <a:p>
            <a:r>
              <a:rPr lang="en-US" sz="4800" dirty="0">
                <a:latin typeface="Helvetica" pitchFamily="2" charset="0"/>
              </a:rPr>
              <a:t>Some useful STD components</a:t>
            </a:r>
            <a:endParaRPr lang="en-US" sz="2800" dirty="0">
              <a:latin typeface="Helvetica" pitchFamily="2" charset="0"/>
            </a:endParaRPr>
          </a:p>
          <a:p>
            <a:r>
              <a:rPr lang="en-US" sz="2800" dirty="0">
                <a:latin typeface="Helvetica" pitchFamily="2" charset="0"/>
              </a:rPr>
              <a:t>Konstantin </a:t>
            </a:r>
            <a:r>
              <a:rPr lang="en-US" sz="2800" dirty="0" err="1">
                <a:latin typeface="Helvetica" pitchFamily="2" charset="0"/>
              </a:rPr>
              <a:t>L</a:t>
            </a:r>
            <a:r>
              <a:rPr lang="en-US" sz="2800" dirty="0" err="1">
                <a:solidFill>
                  <a:schemeClr val="accent4"/>
                </a:solidFill>
                <a:latin typeface="Helvetica" pitchFamily="2" charset="0"/>
              </a:rPr>
              <a:t>eladze</a:t>
            </a:r>
            <a:endParaRPr lang="en-US" sz="2800" dirty="0">
              <a:solidFill>
                <a:schemeClr val="accent4"/>
              </a:solidFill>
              <a:latin typeface="Helvetica" pitchFamily="2" charset="0"/>
            </a:endParaRPr>
          </a:p>
          <a:p>
            <a:r>
              <a:rPr lang="en-US" sz="1400" dirty="0">
                <a:latin typeface="Helvetica" pitchFamily="2" charset="0"/>
              </a:rPr>
              <a:t>OOP in C++</a:t>
            </a:r>
          </a:p>
          <a:p>
            <a:r>
              <a:rPr lang="en-US" sz="1200" dirty="0">
                <a:solidFill>
                  <a:schemeClr val="accent4"/>
                </a:solidFill>
                <a:latin typeface="Helvetica" pitchFamily="2" charset="0"/>
              </a:rPr>
              <a:t>DIHT MIPT 2021</a:t>
            </a:r>
            <a:endParaRPr lang="ru-RU" sz="1200" dirty="0">
              <a:solidFill>
                <a:schemeClr val="accent4"/>
              </a:solidFill>
              <a:latin typeface="Helvetica" pitchFamily="2" charset="0"/>
            </a:endParaRPr>
          </a:p>
          <a:p>
            <a:endParaRPr lang="ru-RU" sz="2800" dirty="0">
              <a:solidFill>
                <a:schemeClr val="accent4"/>
              </a:solidFill>
              <a:latin typeface="Helvetica" pitchFamily="2" charset="0"/>
            </a:endParaRPr>
          </a:p>
          <a:p>
            <a:endParaRPr lang="ru-RU" dirty="0">
              <a:solidFill>
                <a:schemeClr val="accent4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12384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3.Алгоритмы поиска">
  <a:themeElements>
    <a:clrScheme name="Тема Office">
      <a:dk1>
        <a:srgbClr val="323332"/>
      </a:dk1>
      <a:lt1>
        <a:srgbClr val="FFFFFF"/>
      </a:lt1>
      <a:dk2>
        <a:srgbClr val="A7A7A7"/>
      </a:dk2>
      <a:lt2>
        <a:srgbClr val="535353"/>
      </a:lt2>
      <a:accent1>
        <a:srgbClr val="FB2B38"/>
      </a:accent1>
      <a:accent2>
        <a:srgbClr val="74777B"/>
      </a:accent2>
      <a:accent3>
        <a:srgbClr val="E6E7E8"/>
      </a:accent3>
      <a:accent4>
        <a:srgbClr val="020302"/>
      </a:accent4>
      <a:accent5>
        <a:srgbClr val="FEFFFF"/>
      </a:accent5>
      <a:accent6>
        <a:srgbClr val="8E8F8F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hueOff val="-10800000"/>
            <a:satOff val="-100001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23332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23332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44655</TotalTime>
  <Words>39</Words>
  <Application>Microsoft Macintosh PowerPoint</Application>
  <PresentationFormat>Widescreen</PresentationFormat>
  <Paragraphs>14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Helvetica</vt:lpstr>
      <vt:lpstr>Proxima Nova Bold</vt:lpstr>
      <vt:lpstr>Proxima Nova Regular</vt:lpstr>
      <vt:lpstr>3.Алгоритмы поиска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memes</dc:creator>
  <cp:lastModifiedBy>Microsoft Office User</cp:lastModifiedBy>
  <cp:revision>3287</cp:revision>
  <dcterms:created xsi:type="dcterms:W3CDTF">2020-10-11T07:52:54Z</dcterms:created>
  <dcterms:modified xsi:type="dcterms:W3CDTF">2022-04-17T14:45:08Z</dcterms:modified>
</cp:coreProperties>
</file>