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425" r:id="rId2"/>
    <p:sldId id="465" r:id="rId3"/>
    <p:sldId id="467" r:id="rId4"/>
    <p:sldId id="468" r:id="rId5"/>
    <p:sldId id="473" r:id="rId6"/>
    <p:sldId id="474" r:id="rId7"/>
    <p:sldId id="469" r:id="rId8"/>
    <p:sldId id="470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71" r:id="rId18"/>
    <p:sldId id="472" r:id="rId19"/>
    <p:sldId id="4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86728"/>
  </p:normalViewPr>
  <p:slideViewPr>
    <p:cSldViewPr snapToGrid="0">
      <p:cViewPr varScale="1">
        <p:scale>
          <a:sx n="106" d="100"/>
          <a:sy n="106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11.05.2022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046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515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92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706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137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638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748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22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099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930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556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486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64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49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95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967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50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oth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cppreference.com/w/cpp/language/class_template_argument_deduc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25</a:t>
            </a:r>
          </a:p>
          <a:p>
            <a:r>
              <a:rPr lang="en-US" sz="4800" dirty="0">
                <a:latin typeface="Helvetica" pitchFamily="2" charset="0"/>
              </a:rPr>
              <a:t>Type deduction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r>
              <a:rPr lang="en-US" dirty="0"/>
              <a:t>: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741051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Правила вывода типа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отличаются в случае передачи выражения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не идентификатора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Какой же тип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будет выведен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в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передано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D83FDC-B9BF-DD9C-748E-B49DF895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02761"/>
              </p:ext>
            </p:extLst>
          </p:nvPr>
        </p:nvGraphicFramePr>
        <p:xfrm>
          <a:off x="1120775" y="3200400"/>
          <a:ext cx="6110206" cy="15735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5103">
                  <a:extLst>
                    <a:ext uri="{9D8B030D-6E8A-4147-A177-3AD203B41FA5}">
                      <a16:colId xmlns:a16="http://schemas.microsoft.com/office/drawing/2014/main" val="1199974409"/>
                    </a:ext>
                  </a:extLst>
                </a:gridCol>
                <a:gridCol w="3055103">
                  <a:extLst>
                    <a:ext uri="{9D8B030D-6E8A-4147-A177-3AD203B41FA5}">
                      <a16:colId xmlns:a16="http://schemas.microsoft.com/office/drawing/2014/main" val="1663382909"/>
                    </a:ext>
                  </a:extLst>
                </a:gridCol>
              </a:tblGrid>
              <a:tr h="344063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Expression value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decltype(expression)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3361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lvalue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2937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xvalue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98926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prvalue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93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1EF22B-0906-B228-91F4-DE7680DD3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2" y="3200400"/>
            <a:ext cx="3285068" cy="25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12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r>
              <a:rPr lang="en-US" dirty="0"/>
              <a:t>: </a:t>
            </a:r>
            <a:r>
              <a:rPr lang="en-US" dirty="0" err="1"/>
              <a:t>decltype</a:t>
            </a:r>
            <a:r>
              <a:rPr lang="en-US" dirty="0"/>
              <a:t> and parentheses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74105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Сравним два примера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приведенных ниже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9DE26-526A-845A-62B5-D389CD0C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64497"/>
            <a:ext cx="2927350" cy="1929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1F53D-2EAE-983E-6DE7-DB9607306B16}"/>
              </a:ext>
            </a:extLst>
          </p:cNvPr>
          <p:cNvSpPr txBox="1"/>
          <p:nvPr/>
        </p:nvSpPr>
        <p:spPr>
          <a:xfrm>
            <a:off x="1232852" y="4742934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Казалось бы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в первом и во втором примере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мы передаем идентификатор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в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поэтому тип должен выводиться одинаково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Однако из-за скобок во втором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конструкция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(a)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воспринимается как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поэтому применяются правила вывода типа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для выражений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190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r>
              <a:rPr lang="en-US" dirty="0"/>
              <a:t>: </a:t>
            </a:r>
            <a:r>
              <a:rPr lang="en-US" dirty="0" err="1"/>
              <a:t>decltype</a:t>
            </a:r>
            <a:r>
              <a:rPr lang="en-US" dirty="0"/>
              <a:t> and ternary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2228114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Может показаться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тернарный оператор в 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C++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допускает запись выражений разных типов в качестве результирующих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Однако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это не так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 самом деле тип возвращаемого значения однозначно определяется на этапе компиляции в соответствии со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0169B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списком правил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67FB-604B-6DA8-F5C8-6F4654953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75" y="3706559"/>
            <a:ext cx="5458050" cy="12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43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r>
              <a:rPr lang="en-US" dirty="0"/>
              <a:t>: </a:t>
            </a:r>
            <a:r>
              <a:rPr lang="en-US" dirty="0" err="1"/>
              <a:t>decltype</a:t>
            </a:r>
            <a:r>
              <a:rPr lang="en-US" dirty="0"/>
              <a:t> and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53856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 результат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навешивать ссылки по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правилу сворачивания ссылок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4D33CF-81A2-E052-F586-82A285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83168"/>
              </p:ext>
            </p:extLst>
          </p:nvPr>
        </p:nvGraphicFramePr>
        <p:xfrm>
          <a:off x="6096000" y="2593599"/>
          <a:ext cx="4269657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9663">
                  <a:extLst>
                    <a:ext uri="{9D8B030D-6E8A-4147-A177-3AD203B41FA5}">
                      <a16:colId xmlns:a16="http://schemas.microsoft.com/office/drawing/2014/main" val="2293955490"/>
                    </a:ext>
                  </a:extLst>
                </a:gridCol>
                <a:gridCol w="839320">
                  <a:extLst>
                    <a:ext uri="{9D8B030D-6E8A-4147-A177-3AD203B41FA5}">
                      <a16:colId xmlns:a16="http://schemas.microsoft.com/office/drawing/2014/main" val="504774503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3107983115"/>
                    </a:ext>
                  </a:extLst>
                </a:gridCol>
                <a:gridCol w="794085">
                  <a:extLst>
                    <a:ext uri="{9D8B030D-6E8A-4147-A177-3AD203B41FA5}">
                      <a16:colId xmlns:a16="http://schemas.microsoft.com/office/drawing/2014/main" val="81687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Type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7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int&amp;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int&amp;&amp;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19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2CC9C0-5134-9198-7066-48D5B74C59F1}"/>
              </a:ext>
            </a:extLst>
          </p:cNvPr>
          <p:cNvSpPr txBox="1"/>
          <p:nvPr/>
        </p:nvSpPr>
        <p:spPr>
          <a:xfrm>
            <a:off x="1120775" y="2066082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Напоминание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правило сворачивания ссылок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A54915-21FE-A73D-F45C-3002A23E6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2593599"/>
            <a:ext cx="1673755" cy="14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43C32-79BE-EADC-8004-96B71B9C9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0" y="2593599"/>
            <a:ext cx="1988031" cy="1478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49190C-AAA1-460A-1DC0-C20A9A9F0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27" y="4815359"/>
            <a:ext cx="3427884" cy="14256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E9029C-A78F-6850-E652-5AF0E035565C}"/>
              </a:ext>
            </a:extLst>
          </p:cNvPr>
          <p:cNvSpPr txBox="1"/>
          <p:nvPr/>
        </p:nvSpPr>
        <p:spPr>
          <a:xfrm>
            <a:off x="1078548" y="435220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 примере снизу видно использование правила сворачивания ссылок на практике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78576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выведенного типа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4D48-5415-7F55-6A26-D6455CA6DDF9}"/>
              </a:ext>
            </a:extLst>
          </p:cNvPr>
          <p:cNvSpPr txBox="1"/>
          <p:nvPr/>
        </p:nvSpPr>
        <p:spPr>
          <a:xfrm>
            <a:off x="1120775" y="153856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 узнать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какой тип подставился на место выражения?</a:t>
            </a:r>
          </a:p>
          <a:p>
            <a:pPr algn="ctr" hangingPunct="0"/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Идея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вызвать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намеренную ошибку компиляции и посмотреть не нее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D4939-5457-C7BD-A248-523D5A62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463114"/>
            <a:ext cx="31750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F8E95-4AA9-FE68-EE45-E2E62BFB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5319435"/>
            <a:ext cx="802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4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decltype</a:t>
            </a:r>
            <a:r>
              <a:rPr lang="en-US" dirty="0"/>
              <a:t>(auto): 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C3C94-C23C-1BD4-E04D-D33843DD8DCC}"/>
              </a:ext>
            </a:extLst>
          </p:cNvPr>
          <p:cNvSpPr txBox="1"/>
          <p:nvPr/>
        </p:nvSpPr>
        <p:spPr>
          <a:xfrm>
            <a:off x="1120775" y="153856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Пусть мы хотим написать функцию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которая возвращает элемент контейнера по его индексу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ru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Попробуем использовать 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решения этой задачи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8E42C-8AB2-79A0-C0E6-FD0115479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61684"/>
            <a:ext cx="5181600" cy="257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5184E7-91B6-924B-B570-FA59AFF5E238}"/>
              </a:ext>
            </a:extLst>
          </p:cNvPr>
          <p:cNvSpPr txBox="1"/>
          <p:nvPr/>
        </p:nvSpPr>
        <p:spPr>
          <a:xfrm>
            <a:off x="1120775" y="5316574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auto&amp;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не сработает для 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std::vector&lt;bool&gt;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так как он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не возвращает </a:t>
            </a:r>
            <a:r>
              <a:rPr kumimoji="0" lang="en-US" sz="180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lvalue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-ссылку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decltype</a:t>
            </a:r>
            <a:r>
              <a:rPr lang="en-US" dirty="0"/>
              <a:t>(auto): 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C3C94-C23C-1BD4-E04D-D33843DD8DCC}"/>
              </a:ext>
            </a:extLst>
          </p:cNvPr>
          <p:cNvSpPr txBox="1"/>
          <p:nvPr/>
        </p:nvSpPr>
        <p:spPr>
          <a:xfrm>
            <a:off x="1120775" y="153856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Хотим сделать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так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cont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[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]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недоступен на момент объявления функции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DDF5-2BF9-9A7B-D9AA-E3F5E4E08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209800"/>
            <a:ext cx="54737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1A0CC-CE22-3EF1-8FA4-87A91175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4357542"/>
            <a:ext cx="518160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21D65-7437-E55D-A412-2A4C81FBC533}"/>
              </a:ext>
            </a:extLst>
          </p:cNvPr>
          <p:cNvSpPr txBox="1"/>
          <p:nvPr/>
        </p:nvSpPr>
        <p:spPr>
          <a:xfrm>
            <a:off x="1232852" y="392538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Выход –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(auto)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0754-BAB2-C8BD-35BC-3656A9330C30}"/>
              </a:ext>
            </a:extLst>
          </p:cNvPr>
          <p:cNvSpPr txBox="1"/>
          <p:nvPr/>
        </p:nvSpPr>
        <p:spPr>
          <a:xfrm>
            <a:off x="1232852" y="5600380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случае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(auto)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вывод типа происходит по правилам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то </a:t>
            </a:r>
            <a:r>
              <a:rPr kumimoji="0" lang="ru-RU" sz="180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естьвернется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именно тот тип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который имее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 возвращаемое из функции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5301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7200" dirty="0">
                <a:solidFill>
                  <a:srgbClr val="32333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Class Template Argument Deduction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4266D-A7F9-A381-B014-88C3C240017F}"/>
              </a:ext>
            </a:extLst>
          </p:cNvPr>
          <p:cNvSpPr txBox="1"/>
          <p:nvPr/>
        </p:nvSpPr>
        <p:spPr>
          <a:xfrm>
            <a:off x="1120775" y="1530297"/>
            <a:ext cx="972629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Чтобы создать экземпляр шаблонного класса, должен быть известен каждый шаблонный параметр, однако не обязательно указывать каждый шаблонный параметр вручную.</a:t>
            </a:r>
          </a:p>
          <a:p>
            <a:pPr hangingPunct="0"/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hangingPunct="0"/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В </a:t>
            </a:r>
            <a:r>
              <a:rPr lang="en-GB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C++17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был добавлен механизм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CTAD (Class Template Argument Deduction),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который позволил упросить синтаксис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создания инстансов шаблонных классов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Например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создавать инстанс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std::pair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и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std::vector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стало проще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(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теперь можно опустить шаблонный тип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если он очевиден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):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EAAF0-2161-6606-A864-9D8FB963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2" y="3728008"/>
            <a:ext cx="4144798" cy="112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88DE4-5E09-1B8F-0A2F-7B01BF64D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736954"/>
            <a:ext cx="4604172" cy="1119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432B5-2541-D82B-A4A8-2C2729F1A215}"/>
              </a:ext>
            </a:extLst>
          </p:cNvPr>
          <p:cNvCxnSpPr>
            <a:cxnSpLocks/>
          </p:cNvCxnSpPr>
          <p:nvPr/>
        </p:nvCxnSpPr>
        <p:spPr>
          <a:xfrm flipV="1">
            <a:off x="5775156" y="4290287"/>
            <a:ext cx="842893" cy="66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D868DE-9484-2E02-935B-D214F4EEB3F3}"/>
              </a:ext>
            </a:extLst>
          </p:cNvPr>
          <p:cNvSpPr txBox="1"/>
          <p:nvPr/>
        </p:nvSpPr>
        <p:spPr>
          <a:xfrm>
            <a:off x="1120775" y="3358678"/>
            <a:ext cx="4604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C++ 14: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C6CF-93A8-3939-C16B-3E127BBC24A8}"/>
              </a:ext>
            </a:extLst>
          </p:cNvPr>
          <p:cNvSpPr txBox="1"/>
          <p:nvPr/>
        </p:nvSpPr>
        <p:spPr>
          <a:xfrm>
            <a:off x="6702272" y="3306398"/>
            <a:ext cx="4144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C++ 17: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66554F-E317-89B5-B389-01ED6E824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2" y="5215355"/>
            <a:ext cx="39624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82A5B3-ADDD-74D3-41CB-62F57459E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47" y="5189955"/>
            <a:ext cx="3949700" cy="9271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5CEC7C-BB9A-622F-BF9D-40BFE8F4CEC4}"/>
              </a:ext>
            </a:extLst>
          </p:cNvPr>
          <p:cNvCxnSpPr>
            <a:cxnSpLocks/>
          </p:cNvCxnSpPr>
          <p:nvPr/>
        </p:nvCxnSpPr>
        <p:spPr>
          <a:xfrm flipV="1">
            <a:off x="5823621" y="5653505"/>
            <a:ext cx="842893" cy="66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656291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User-defined deduction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CBA94-C38A-8F7E-A37D-40306878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46" y="2048001"/>
            <a:ext cx="6567350" cy="3399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022F0-F664-D758-8CC3-F77516D94C72}"/>
              </a:ext>
            </a:extLst>
          </p:cNvPr>
          <p:cNvSpPr txBox="1"/>
          <p:nvPr/>
        </p:nvSpPr>
        <p:spPr>
          <a:xfrm>
            <a:off x="1120774" y="123714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Помимо встроенных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deduction guide’</a:t>
            </a:r>
            <a:r>
              <a:rPr kumimoji="0" lang="ru-RU" sz="1800" b="0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ов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полный список которых можно прочесть </a:t>
            </a:r>
            <a:r>
              <a:rPr lang="ru-RU" dirty="0">
                <a:solidFill>
                  <a:srgbClr val="0169B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есть возможность создать собственный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deduction guide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для своего класса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A8C9C-678F-E08C-9A42-7606A32D5442}"/>
              </a:ext>
            </a:extLst>
          </p:cNvPr>
          <p:cNvSpPr txBox="1"/>
          <p:nvPr/>
        </p:nvSpPr>
        <p:spPr>
          <a:xfrm>
            <a:off x="1120774" y="561247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Note: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не стоит путать механизм автоматического вывода шаблонных типов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представленный в языке в виде 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template type inference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auto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en-US" b="1" i="1" dirty="0" err="1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decltype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(auto)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 механизмом 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CTAD.</a:t>
            </a:r>
            <a:endParaRPr kumimoji="0" lang="en-RU" sz="1800" b="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3925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25</a:t>
            </a:r>
          </a:p>
          <a:p>
            <a:r>
              <a:rPr lang="en-US" sz="4800" dirty="0">
                <a:latin typeface="Helvetica" pitchFamily="2" charset="0"/>
              </a:rPr>
              <a:t>Type deduction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420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123600" y="120966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Проблема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хотим записать в переменную значение итератора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26C3-38C3-64AB-7017-6DB27D4030E8}"/>
              </a:ext>
            </a:extLst>
          </p:cNvPr>
          <p:cNvSpPr txBox="1"/>
          <p:nvPr/>
        </p:nvSpPr>
        <p:spPr>
          <a:xfrm>
            <a:off x="1120775" y="329914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Неудобно писать тип целиком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но еще терпимо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Друг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ой пример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попробуем </a:t>
            </a:r>
            <a:r>
              <a:rPr lang="ru-RU" dirty="0" err="1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проитерироваться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по контейнеру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2339E-151D-F184-BAF2-A8614FEF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23" y="1689768"/>
            <a:ext cx="69342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3D2D2-E619-7AD1-C917-8A27CEC31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11" y="4350478"/>
            <a:ext cx="9167177" cy="163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BB0C2-6153-B7C7-A459-3394F3ADECDB}"/>
              </a:ext>
            </a:extLst>
          </p:cNvPr>
          <p:cNvSpPr txBox="1"/>
          <p:nvPr/>
        </p:nvSpPr>
        <p:spPr>
          <a:xfrm>
            <a:off x="1512411" y="5996680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Проблема очевидна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название типа в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C++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иногда становится настолько длинным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что его становится крайне неудобно писать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FEB17-77F0-F3D5-E3C0-6CDEDCC15D5E}"/>
              </a:ext>
            </a:extLst>
          </p:cNvPr>
          <p:cNvSpPr txBox="1"/>
          <p:nvPr/>
        </p:nvSpPr>
        <p:spPr>
          <a:xfrm>
            <a:off x="1120775" y="138897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Предыдущий пример можно упростить с использованием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range-based for loop: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00818-35EB-E784-26AB-6EE6BD61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63" y="2048347"/>
            <a:ext cx="6839873" cy="1188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28FB3-AFA5-C2FF-9F17-646720538C1F}"/>
              </a:ext>
            </a:extLst>
          </p:cNvPr>
          <p:cNvSpPr txBox="1"/>
          <p:nvPr/>
        </p:nvSpPr>
        <p:spPr>
          <a:xfrm>
            <a:off x="1120775" y="352404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Но и тут есть простор для ошибки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Из-за забытого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объект будет неявно копироваться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F2191-3C63-87C8-6EDC-FAF908CA1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9" y="3996766"/>
            <a:ext cx="5524500" cy="36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56AEF-FBB7-2F35-067C-2E09644ACC92}"/>
              </a:ext>
            </a:extLst>
          </p:cNvPr>
          <p:cNvSpPr txBox="1"/>
          <p:nvPr/>
        </p:nvSpPr>
        <p:spPr>
          <a:xfrm>
            <a:off x="1232851" y="4468462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Исправим ошибку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D81C75-1666-107F-5158-ABD04C13E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63" y="5084390"/>
            <a:ext cx="6839873" cy="1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4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19D2-B8F7-4402-255B-38C7CA573803}"/>
              </a:ext>
            </a:extLst>
          </p:cNvPr>
          <p:cNvSpPr txBox="1"/>
          <p:nvPr/>
        </p:nvSpPr>
        <p:spPr>
          <a:xfrm>
            <a:off x="1120775" y="1402397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избежать явного указания типа и позволить компилятору вывести (определить) его самостоятельно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Перепишем код с использованием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36FEB-FFA7-1D19-D0CA-C533E6BD9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0" y="2397394"/>
            <a:ext cx="28321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09FC5-696E-4D27-F8DD-6ACC78B19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706452"/>
            <a:ext cx="5676900" cy="74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FA242-0C0B-CCC2-7903-8739A5A49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0" y="4497330"/>
            <a:ext cx="2959100" cy="73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38C36-5D02-75A4-B3E6-9356A4D8EC9A}"/>
              </a:ext>
            </a:extLst>
          </p:cNvPr>
          <p:cNvSpPr txBox="1"/>
          <p:nvPr/>
        </p:nvSpPr>
        <p:spPr>
          <a:xfrm>
            <a:off x="1232852" y="5541388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Note: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важно подчеркнуть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–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это не тип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которому можно присвоить объект любого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(прямо как в языке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python,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например)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Ключевое слово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создано для 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чтобы упростить написание кода и не ломает строгой типизации языка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C++.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056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auto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2C109-96AD-7899-B090-FF5B906616F1}"/>
              </a:ext>
            </a:extLst>
          </p:cNvPr>
          <p:cNvSpPr txBox="1"/>
          <p:nvPr/>
        </p:nvSpPr>
        <p:spPr>
          <a:xfrm>
            <a:off x="1120773" y="140994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также можно использовать для возвращаемого результата функции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D71E9-C7C7-2612-1FE3-16148237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21" y="2269884"/>
            <a:ext cx="4165600" cy="850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74B180-E880-D8FC-96AB-17D2365B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21" y="3618941"/>
            <a:ext cx="7569200" cy="1422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08707-27C4-B571-2A0B-B5A6506E65F7}"/>
              </a:ext>
            </a:extLst>
          </p:cNvPr>
          <p:cNvSpPr txBox="1"/>
          <p:nvPr/>
        </p:nvSpPr>
        <p:spPr>
          <a:xfrm>
            <a:off x="1120774" y="5354833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auto&amp;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в этом контексте означает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, 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что мы хотим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чтобы результирующий выведенный тип был ссылочным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083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auto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D082E-66F2-6029-8B87-31DCD3552BE4}"/>
              </a:ext>
            </a:extLst>
          </p:cNvPr>
          <p:cNvSpPr txBox="1"/>
          <p:nvPr/>
        </p:nvSpPr>
        <p:spPr>
          <a:xfrm>
            <a:off x="1120774" y="1216060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Но как определить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именно подставится вместо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?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Оказывается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правила вывода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со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впадают с правилами вывода шаблонных типов!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рассмотрим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следующий код с использованием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79F1-ED21-2763-9A90-A25A443A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99" y="2511213"/>
            <a:ext cx="3378200" cy="48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C2442-F0AF-EFFB-9E5D-CF0635488C5C}"/>
              </a:ext>
            </a:extLst>
          </p:cNvPr>
          <p:cNvSpPr txBox="1"/>
          <p:nvPr/>
        </p:nvSpPr>
        <p:spPr>
          <a:xfrm>
            <a:off x="1232851" y="3088639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этом случае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auto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выведется как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 тип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new_value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будет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const int&amp;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DA2ED-E3A8-FF83-8981-CAD68FBF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8" y="3552795"/>
            <a:ext cx="2844800" cy="120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BA383F-3DE8-3329-51F2-142411924097}"/>
              </a:ext>
            </a:extLst>
          </p:cNvPr>
          <p:cNvSpPr txBox="1"/>
          <p:nvPr/>
        </p:nvSpPr>
        <p:spPr>
          <a:xfrm>
            <a:off x="1120774" y="485412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будет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написать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auto&amp;&amp;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?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8FA061-3EDA-7762-E5D3-567A3361D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8" y="5299040"/>
            <a:ext cx="27051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C5954B-06D7-39E4-AA34-0137C1C76166}"/>
              </a:ext>
            </a:extLst>
          </p:cNvPr>
          <p:cNvSpPr txBox="1"/>
          <p:nvPr/>
        </p:nvSpPr>
        <p:spPr>
          <a:xfrm>
            <a:off x="1232850" y="5744631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Получи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тся универсальная ссылка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способная принимать как </a:t>
            </a:r>
            <a:r>
              <a:rPr lang="en-US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lvalue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 и </a:t>
            </a:r>
            <a:r>
              <a:rPr lang="en-US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rvalue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равила вывода типа в этом случае будут аналогичны правилам вывода типов для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шаблонных универсальных ссылок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222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std::</a:t>
            </a:r>
            <a:r>
              <a:rPr lang="en-US" dirty="0" err="1"/>
              <a:t>initializer_list</a:t>
            </a:r>
            <a:r>
              <a:rPr lang="en-US" dirty="0"/>
              <a:t> and 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3DE2-9415-5556-33E0-D0B79B2D9ED8}"/>
              </a:ext>
            </a:extLst>
          </p:cNvPr>
          <p:cNvSpPr txBox="1"/>
          <p:nvPr/>
        </p:nvSpPr>
        <p:spPr>
          <a:xfrm>
            <a:off x="1120773" y="140994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списко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инициализации поведении при выводе типов отличается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9300A-E2B7-EEC5-95CE-C9857EF92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50" y="2284984"/>
            <a:ext cx="32639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2B5CF-A951-5491-C6EE-83C4043B4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193803"/>
            <a:ext cx="3009900" cy="227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D21B6-BBD0-7787-100B-B87843A3C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853"/>
            <a:ext cx="4064000" cy="2235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5F3A83-9EDD-B5F5-3D5E-230F7F5321CF}"/>
              </a:ext>
            </a:extLst>
          </p:cNvPr>
          <p:cNvCxnSpPr>
            <a:cxnSpLocks/>
          </p:cNvCxnSpPr>
          <p:nvPr/>
        </p:nvCxnSpPr>
        <p:spPr>
          <a:xfrm>
            <a:off x="5101389" y="4330453"/>
            <a:ext cx="91038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087331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2" y="125757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Ключевое слово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позволяет задать такой же тип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 у переданной переменной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E3276-273B-F5CA-5E9E-97CC8E56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8" y="1799924"/>
            <a:ext cx="52451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7FDB7-B069-CB2A-61D6-C01EF366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8" y="4115377"/>
            <a:ext cx="43434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AC17C5-9274-5BF5-E03E-9AE9AE5EBD5F}"/>
              </a:ext>
            </a:extLst>
          </p:cNvPr>
          <p:cNvSpPr txBox="1"/>
          <p:nvPr/>
        </p:nvSpPr>
        <p:spPr>
          <a:xfrm>
            <a:off x="1232851" y="2747640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обрабатывается на этапе компиляции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Убедимся в этом на примере следующего кода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котором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кстати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еще и демонстрируется возможность передать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выражение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а не переменную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Но об этом подробнее – позже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279D8-26B7-EE63-124D-ED4F033DA861}"/>
              </a:ext>
            </a:extLst>
          </p:cNvPr>
          <p:cNvSpPr txBox="1"/>
          <p:nvPr/>
        </p:nvSpPr>
        <p:spPr>
          <a:xfrm>
            <a:off x="1120772" y="5329793"/>
            <a:ext cx="972629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Выражение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находящееся внутри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находится в так называемом 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“unevaluated context”,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то есть оно не вычисляется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Другими словами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выражение используется только для вывода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программу оно не попадает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749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Keyword </a:t>
            </a:r>
            <a:r>
              <a:rPr lang="en-US" dirty="0" err="1"/>
              <a:t>decltype</a:t>
            </a:r>
            <a:r>
              <a:rPr lang="en-US" dirty="0"/>
              <a:t>: identifiers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4" y="2041254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передать идентификатор переменной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то он выведет тип по правилам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отличным от вывода шаблонных типов или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отбрасывания ссылок не произойдет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вернется именно тот тип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 которым был объявлен объект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идентификатор которого был передан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32111-1FA1-E33A-FEB2-B85B18F8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65" y="3593592"/>
            <a:ext cx="4578469" cy="16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0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45895</TotalTime>
  <Words>935</Words>
  <Application>Microsoft Macintosh PowerPoint</Application>
  <PresentationFormat>Widescreen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3541</cp:revision>
  <dcterms:created xsi:type="dcterms:W3CDTF">2020-10-11T07:52:54Z</dcterms:created>
  <dcterms:modified xsi:type="dcterms:W3CDTF">2022-05-11T00:44:03Z</dcterms:modified>
</cp:coreProperties>
</file>