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425" r:id="rId2"/>
    <p:sldId id="439" r:id="rId3"/>
    <p:sldId id="443" r:id="rId4"/>
    <p:sldId id="452" r:id="rId5"/>
    <p:sldId id="445" r:id="rId6"/>
    <p:sldId id="446" r:id="rId7"/>
    <p:sldId id="447" r:id="rId8"/>
    <p:sldId id="448" r:id="rId9"/>
    <p:sldId id="449" r:id="rId10"/>
    <p:sldId id="450" r:id="rId11"/>
    <p:sldId id="451" r:id="rId12"/>
    <p:sldId id="453" r:id="rId13"/>
    <p:sldId id="442"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9B3"/>
    <a:srgbClr val="FB2B38"/>
    <a:srgbClr val="000080"/>
    <a:srgbClr val="FB2A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8" autoAdjust="0"/>
    <p:restoredTop sz="86732"/>
  </p:normalViewPr>
  <p:slideViewPr>
    <p:cSldViewPr snapToGrid="0">
      <p:cViewPr varScale="1">
        <p:scale>
          <a:sx n="103" d="100"/>
          <a:sy n="103" d="100"/>
        </p:scale>
        <p:origin x="176" y="26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6E362-832A-824E-B063-25F5DE831740}" type="datetimeFigureOut">
              <a:rPr lang="en-RU" smtClean="0"/>
              <a:t>07.01.2022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EAD37F-4CAA-4C4E-B967-8FF85B62072E}" type="slidenum">
              <a:rPr lang="en-RU" smtClean="0"/>
              <a:t>‹#›</a:t>
            </a:fld>
            <a:endParaRPr lang="en-RU"/>
          </a:p>
        </p:txBody>
      </p:sp>
    </p:spTree>
    <p:extLst>
      <p:ext uri="{BB962C8B-B14F-4D97-AF65-F5344CB8AC3E}">
        <p14:creationId xmlns:p14="http://schemas.microsoft.com/office/powerpoint/2010/main" val="144408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2</a:t>
            </a:fld>
            <a:endParaRPr lang="en-RU"/>
          </a:p>
        </p:txBody>
      </p:sp>
    </p:spTree>
    <p:extLst>
      <p:ext uri="{BB962C8B-B14F-4D97-AF65-F5344CB8AC3E}">
        <p14:creationId xmlns:p14="http://schemas.microsoft.com/office/powerpoint/2010/main" val="2390693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11</a:t>
            </a:fld>
            <a:endParaRPr lang="en-RU"/>
          </a:p>
        </p:txBody>
      </p:sp>
    </p:spTree>
    <p:extLst>
      <p:ext uri="{BB962C8B-B14F-4D97-AF65-F5344CB8AC3E}">
        <p14:creationId xmlns:p14="http://schemas.microsoft.com/office/powerpoint/2010/main" val="382360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12</a:t>
            </a:fld>
            <a:endParaRPr lang="en-RU"/>
          </a:p>
        </p:txBody>
      </p:sp>
    </p:spTree>
    <p:extLst>
      <p:ext uri="{BB962C8B-B14F-4D97-AF65-F5344CB8AC3E}">
        <p14:creationId xmlns:p14="http://schemas.microsoft.com/office/powerpoint/2010/main" val="3532646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3</a:t>
            </a:fld>
            <a:endParaRPr lang="en-RU"/>
          </a:p>
        </p:txBody>
      </p:sp>
    </p:spTree>
    <p:extLst>
      <p:ext uri="{BB962C8B-B14F-4D97-AF65-F5344CB8AC3E}">
        <p14:creationId xmlns:p14="http://schemas.microsoft.com/office/powerpoint/2010/main" val="179055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4</a:t>
            </a:fld>
            <a:endParaRPr lang="en-RU"/>
          </a:p>
        </p:txBody>
      </p:sp>
    </p:spTree>
    <p:extLst>
      <p:ext uri="{BB962C8B-B14F-4D97-AF65-F5344CB8AC3E}">
        <p14:creationId xmlns:p14="http://schemas.microsoft.com/office/powerpoint/2010/main" val="1568948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5</a:t>
            </a:fld>
            <a:endParaRPr lang="en-RU"/>
          </a:p>
        </p:txBody>
      </p:sp>
    </p:spTree>
    <p:extLst>
      <p:ext uri="{BB962C8B-B14F-4D97-AF65-F5344CB8AC3E}">
        <p14:creationId xmlns:p14="http://schemas.microsoft.com/office/powerpoint/2010/main" val="50928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6</a:t>
            </a:fld>
            <a:endParaRPr lang="en-RU"/>
          </a:p>
        </p:txBody>
      </p:sp>
    </p:spTree>
    <p:extLst>
      <p:ext uri="{BB962C8B-B14F-4D97-AF65-F5344CB8AC3E}">
        <p14:creationId xmlns:p14="http://schemas.microsoft.com/office/powerpoint/2010/main" val="120624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7</a:t>
            </a:fld>
            <a:endParaRPr lang="en-RU"/>
          </a:p>
        </p:txBody>
      </p:sp>
    </p:spTree>
    <p:extLst>
      <p:ext uri="{BB962C8B-B14F-4D97-AF65-F5344CB8AC3E}">
        <p14:creationId xmlns:p14="http://schemas.microsoft.com/office/powerpoint/2010/main" val="3840916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8</a:t>
            </a:fld>
            <a:endParaRPr lang="en-RU"/>
          </a:p>
        </p:txBody>
      </p:sp>
    </p:spTree>
    <p:extLst>
      <p:ext uri="{BB962C8B-B14F-4D97-AF65-F5344CB8AC3E}">
        <p14:creationId xmlns:p14="http://schemas.microsoft.com/office/powerpoint/2010/main" val="1349993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9</a:t>
            </a:fld>
            <a:endParaRPr lang="en-RU"/>
          </a:p>
        </p:txBody>
      </p:sp>
    </p:spTree>
    <p:extLst>
      <p:ext uri="{BB962C8B-B14F-4D97-AF65-F5344CB8AC3E}">
        <p14:creationId xmlns:p14="http://schemas.microsoft.com/office/powerpoint/2010/main" val="234784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45EAD37F-4CAA-4C4E-B967-8FF85B62072E}" type="slidenum">
              <a:rPr lang="en-RU" smtClean="0"/>
              <a:t>10</a:t>
            </a:fld>
            <a:endParaRPr lang="en-RU"/>
          </a:p>
        </p:txBody>
      </p:sp>
    </p:spTree>
    <p:extLst>
      <p:ext uri="{BB962C8B-B14F-4D97-AF65-F5344CB8AC3E}">
        <p14:creationId xmlns:p14="http://schemas.microsoft.com/office/powerpoint/2010/main" val="2708897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лист">
    <p:spTree>
      <p:nvGrpSpPr>
        <p:cNvPr id="1" name=""/>
        <p:cNvGrpSpPr/>
        <p:nvPr/>
      </p:nvGrpSpPr>
      <p:grpSpPr>
        <a:xfrm>
          <a:off x="0" y="0"/>
          <a:ext cx="0" cy="0"/>
          <a:chOff x="0" y="0"/>
          <a:chExt cx="0" cy="0"/>
        </a:xfrm>
      </p:grpSpPr>
      <p:sp>
        <p:nvSpPr>
          <p:cNvPr id="20" name="Текст 19">
            <a:extLst>
              <a:ext uri="{FF2B5EF4-FFF2-40B4-BE49-F238E27FC236}">
                <a16:creationId xmlns:a16="http://schemas.microsoft.com/office/drawing/2014/main" id="{026323EB-CB20-F940-B194-DF913FF6C0A7}"/>
              </a:ext>
            </a:extLst>
          </p:cNvPr>
          <p:cNvSpPr>
            <a:spLocks noGrp="1"/>
          </p:cNvSpPr>
          <p:nvPr>
            <p:ph type="body" sz="quarter" idx="10" hasCustomPrompt="1"/>
          </p:nvPr>
        </p:nvSpPr>
        <p:spPr>
          <a:xfrm>
            <a:off x="544424" y="3593865"/>
            <a:ext cx="8245475" cy="3078784"/>
          </a:xfrm>
          <a:prstGeom prst="rect">
            <a:avLst/>
          </a:prstGeom>
        </p:spPr>
        <p:txBody>
          <a:bodyPr/>
          <a:lstStyle>
            <a:lvl1pPr marL="0" indent="0">
              <a:buNone/>
              <a:defRPr sz="3600" baseline="0">
                <a:solidFill>
                  <a:schemeClr val="accent4"/>
                </a:solidFill>
                <a:latin typeface="+mn-lt"/>
              </a:defRPr>
            </a:lvl1pPr>
          </a:lstStyle>
          <a:p>
            <a:pPr lvl="0"/>
            <a:r>
              <a:rPr lang="en-US" dirty="0"/>
              <a:t>Lecture #n</a:t>
            </a:r>
          </a:p>
          <a:p>
            <a:pPr lvl="0"/>
            <a:r>
              <a:rPr lang="en-US" dirty="0"/>
              <a:t>Lecture theme</a:t>
            </a:r>
          </a:p>
          <a:p>
            <a:pPr lvl="0"/>
            <a:r>
              <a:rPr lang="en-US" dirty="0"/>
              <a:t>Konstantin </a:t>
            </a:r>
            <a:r>
              <a:rPr lang="en-US" dirty="0" err="1"/>
              <a:t>Leladze</a:t>
            </a:r>
            <a:endParaRPr lang="en-US" dirty="0"/>
          </a:p>
          <a:p>
            <a:pPr lvl="0"/>
            <a:r>
              <a:rPr lang="en-US" dirty="0"/>
              <a:t>C++ Basics</a:t>
            </a:r>
          </a:p>
          <a:p>
            <a:pPr lvl="0"/>
            <a:r>
              <a:rPr lang="en-US" dirty="0"/>
              <a:t>DIHT MIPT 2021</a:t>
            </a:r>
            <a:endParaRPr lang="ru-RU" dirty="0"/>
          </a:p>
        </p:txBody>
      </p:sp>
      <p:pic>
        <p:nvPicPr>
          <p:cNvPr id="7" name="Рисунок 213" descr="Рисунок 213">
            <a:extLst>
              <a:ext uri="{FF2B5EF4-FFF2-40B4-BE49-F238E27FC236}">
                <a16:creationId xmlns:a16="http://schemas.microsoft.com/office/drawing/2014/main" id="{DC68529A-8A83-B04F-B9A8-7E5A0431F669}"/>
              </a:ext>
            </a:extLst>
          </p:cNvPr>
          <p:cNvPicPr>
            <a:picLocks noChangeAspect="1"/>
          </p:cNvPicPr>
          <p:nvPr/>
        </p:nvPicPr>
        <p:blipFill>
          <a:blip r:embed="rId2"/>
          <a:srcRect t="63472" r="82814"/>
          <a:stretch>
            <a:fillRect/>
          </a:stretch>
        </p:blipFill>
        <p:spPr>
          <a:xfrm>
            <a:off x="5486312" y="4920746"/>
            <a:ext cx="950811" cy="2079158"/>
          </a:xfrm>
          <a:prstGeom prst="rect">
            <a:avLst/>
          </a:prstGeom>
          <a:ln w="12700">
            <a:miter lim="400000"/>
          </a:ln>
        </p:spPr>
      </p:pic>
      <p:pic>
        <p:nvPicPr>
          <p:cNvPr id="18" name="Рисунок 720" descr="Рисунок 720">
            <a:extLst>
              <a:ext uri="{FF2B5EF4-FFF2-40B4-BE49-F238E27FC236}">
                <a16:creationId xmlns:a16="http://schemas.microsoft.com/office/drawing/2014/main" id="{DEA648B1-C859-D94A-A6A1-43602DAEAA71}"/>
              </a:ext>
            </a:extLst>
          </p:cNvPr>
          <p:cNvPicPr>
            <a:picLocks noChangeAspect="1"/>
          </p:cNvPicPr>
          <p:nvPr/>
        </p:nvPicPr>
        <p:blipFill>
          <a:blip r:embed="rId3">
            <a:duotone>
              <a:prstClr val="black"/>
              <a:srgbClr val="0169B3">
                <a:tint val="45000"/>
                <a:satMod val="400000"/>
              </a:srgbClr>
            </a:duotone>
          </a:blip>
          <a:srcRect l="6718" t="1" r="38529" b="65080"/>
          <a:stretch>
            <a:fillRect/>
          </a:stretch>
        </p:blipFill>
        <p:spPr>
          <a:xfrm>
            <a:off x="9152238" y="4937473"/>
            <a:ext cx="3039763" cy="1920528"/>
          </a:xfrm>
          <a:prstGeom prst="rect">
            <a:avLst/>
          </a:prstGeom>
          <a:ln w="12700">
            <a:miter lim="400000"/>
          </a:ln>
        </p:spPr>
      </p:pic>
      <p:pic>
        <p:nvPicPr>
          <p:cNvPr id="3" name="Picture 2">
            <a:extLst>
              <a:ext uri="{FF2B5EF4-FFF2-40B4-BE49-F238E27FC236}">
                <a16:creationId xmlns:a16="http://schemas.microsoft.com/office/drawing/2014/main" id="{FA081BE7-21AF-374F-99B5-6AC706A08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1670" y="-241611"/>
            <a:ext cx="7620000" cy="4140200"/>
          </a:xfrm>
          <a:prstGeom prst="rect">
            <a:avLst/>
          </a:prstGeom>
          <a:ln>
            <a:noFill/>
          </a:ln>
        </p:spPr>
      </p:pic>
    </p:spTree>
    <p:extLst>
      <p:ext uri="{BB962C8B-B14F-4D97-AF65-F5344CB8AC3E}">
        <p14:creationId xmlns:p14="http://schemas.microsoft.com/office/powerpoint/2010/main" val="72486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лайд №1.1 Стандартный">
    <p:spTree>
      <p:nvGrpSpPr>
        <p:cNvPr id="1" name=""/>
        <p:cNvGrpSpPr/>
        <p:nvPr/>
      </p:nvGrpSpPr>
      <p:grpSpPr>
        <a:xfrm>
          <a:off x="0" y="0"/>
          <a:ext cx="0" cy="0"/>
          <a:chOff x="0" y="0"/>
          <a:chExt cx="0" cy="0"/>
        </a:xfrm>
      </p:grpSpPr>
      <p:pic>
        <p:nvPicPr>
          <p:cNvPr id="9" name="Рисунок 43" descr="Рисунок 43">
            <a:extLst>
              <a:ext uri="{FF2B5EF4-FFF2-40B4-BE49-F238E27FC236}">
                <a16:creationId xmlns:a16="http://schemas.microsoft.com/office/drawing/2014/main" id="{31DA519A-B518-FF4B-8FB1-2672058A68F0}"/>
              </a:ext>
            </a:extLst>
          </p:cNvPr>
          <p:cNvPicPr>
            <a:picLocks noChangeAspect="1"/>
          </p:cNvPicPr>
          <p:nvPr/>
        </p:nvPicPr>
        <p:blipFill>
          <a:blip r:embed="rId2">
            <a:duotone>
              <a:prstClr val="black"/>
              <a:srgbClr val="000080">
                <a:tint val="45000"/>
                <a:satMod val="400000"/>
              </a:srgbClr>
            </a:duotone>
          </a:blip>
          <a:srcRect l="38098" t="6809" r="46928" b="78012"/>
          <a:stretch>
            <a:fillRect/>
          </a:stretch>
        </p:blipFill>
        <p:spPr>
          <a:xfrm>
            <a:off x="-3259" y="279216"/>
            <a:ext cx="770023" cy="773296"/>
          </a:xfrm>
          <a:prstGeom prst="rect">
            <a:avLst/>
          </a:prstGeom>
          <a:ln w="12700">
            <a:noFill/>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00080"/>
            </a:solidFill>
            <a:prstDash val="solid"/>
            <a:miter lim="800000"/>
          </a:ln>
          <a:effectLst/>
        </p:spPr>
        <p:txBody>
          <a:bodyPr wrap="square" lIns="45719" tIns="45719" rIns="45719" bIns="45719" numCol="1" anchor="t">
            <a:noAutofit/>
          </a:bodyPr>
          <a:lstStyle/>
          <a:p>
            <a:endParaRPr/>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3"/>
            <a:ext cx="9726295" cy="823913"/>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
        <p:nvSpPr>
          <p:cNvPr id="7" name="Объект 11">
            <a:extLst>
              <a:ext uri="{FF2B5EF4-FFF2-40B4-BE49-F238E27FC236}">
                <a16:creationId xmlns:a16="http://schemas.microsoft.com/office/drawing/2014/main" id="{5B8E3B77-36E6-BF4C-8FCD-B9B192F46F07}"/>
              </a:ext>
            </a:extLst>
          </p:cNvPr>
          <p:cNvSpPr>
            <a:spLocks noGrp="1"/>
          </p:cNvSpPr>
          <p:nvPr>
            <p:ph sz="quarter" idx="14" hasCustomPrompt="1"/>
          </p:nvPr>
        </p:nvSpPr>
        <p:spPr>
          <a:xfrm>
            <a:off x="1120775" y="1795249"/>
            <a:ext cx="9826858" cy="3959438"/>
          </a:xfrm>
          <a:prstGeom prst="rect">
            <a:avLst/>
          </a:prstGeom>
        </p:spPr>
        <p:txBody>
          <a:bodyPr>
            <a:normAutofit/>
          </a:bodyPr>
          <a:lstStyle>
            <a:lvl1pPr marL="0" indent="0">
              <a:buNone/>
              <a:defRPr sz="2000" baseline="0">
                <a:solidFill>
                  <a:schemeClr val="accent4"/>
                </a:solidFill>
                <a:latin typeface="Helvetica" pitchFamily="2" charset="0"/>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lang="ru-RU" dirty="0"/>
              <a:t>Текст</a:t>
            </a:r>
          </a:p>
        </p:txBody>
      </p:sp>
    </p:spTree>
    <p:extLst>
      <p:ext uri="{BB962C8B-B14F-4D97-AF65-F5344CB8AC3E}">
        <p14:creationId xmlns:p14="http://schemas.microsoft.com/office/powerpoint/2010/main" val="33775930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Слайд №1.1 Стандартный">
    <p:spTree>
      <p:nvGrpSpPr>
        <p:cNvPr id="1" name=""/>
        <p:cNvGrpSpPr/>
        <p:nvPr/>
      </p:nvGrpSpPr>
      <p:grpSpPr>
        <a:xfrm>
          <a:off x="0" y="0"/>
          <a:ext cx="0" cy="0"/>
          <a:chOff x="0" y="0"/>
          <a:chExt cx="0" cy="0"/>
        </a:xfrm>
      </p:grpSpPr>
      <p:pic>
        <p:nvPicPr>
          <p:cNvPr id="9" name="Рисунок 43">
            <a:extLst>
              <a:ext uri="{FF2B5EF4-FFF2-40B4-BE49-F238E27FC236}">
                <a16:creationId xmlns:a16="http://schemas.microsoft.com/office/drawing/2014/main" id="{31DA519A-B518-FF4B-8FB1-2672058A6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 y="280852"/>
            <a:ext cx="770023" cy="770023"/>
          </a:xfrm>
          <a:prstGeom prst="rect">
            <a:avLst/>
          </a:prstGeom>
          <a:ln w="12700">
            <a:miter lim="400000"/>
          </a:ln>
        </p:spPr>
      </p:pic>
      <p:sp>
        <p:nvSpPr>
          <p:cNvPr id="11" name="Прямая соединительная линия 18">
            <a:extLst>
              <a:ext uri="{FF2B5EF4-FFF2-40B4-BE49-F238E27FC236}">
                <a16:creationId xmlns:a16="http://schemas.microsoft.com/office/drawing/2014/main" id="{6655DCFB-54F9-1F4D-96B4-E509247A14C2}"/>
              </a:ext>
            </a:extLst>
          </p:cNvPr>
          <p:cNvSpPr/>
          <p:nvPr/>
        </p:nvSpPr>
        <p:spPr>
          <a:xfrm>
            <a:off x="1119188" y="1052512"/>
            <a:ext cx="3420001" cy="0"/>
          </a:xfrm>
          <a:prstGeom prst="line">
            <a:avLst/>
          </a:prstGeom>
          <a:noFill/>
          <a:ln w="76200" cap="flat">
            <a:solidFill>
              <a:srgbClr val="015DAC"/>
            </a:solidFill>
            <a:prstDash val="solid"/>
            <a:miter lim="800000"/>
          </a:ln>
          <a:effectLst/>
        </p:spPr>
        <p:txBody>
          <a:bodyPr wrap="square" lIns="45719" tIns="45719" rIns="45719" bIns="45719" numCol="1" anchor="t">
            <a:noAutofit/>
          </a:bodyPr>
          <a:lstStyle/>
          <a:p>
            <a:endParaRPr dirty="0"/>
          </a:p>
        </p:txBody>
      </p:sp>
      <p:sp>
        <p:nvSpPr>
          <p:cNvPr id="24" name="Текст 23">
            <a:extLst>
              <a:ext uri="{FF2B5EF4-FFF2-40B4-BE49-F238E27FC236}">
                <a16:creationId xmlns:a16="http://schemas.microsoft.com/office/drawing/2014/main" id="{60BF5461-0F78-B34F-9480-B7D10E9C0A51}"/>
              </a:ext>
            </a:extLst>
          </p:cNvPr>
          <p:cNvSpPr>
            <a:spLocks noGrp="1"/>
          </p:cNvSpPr>
          <p:nvPr>
            <p:ph type="body" sz="quarter" idx="13" hasCustomPrompt="1"/>
          </p:nvPr>
        </p:nvSpPr>
        <p:spPr>
          <a:xfrm>
            <a:off x="1120775" y="355494"/>
            <a:ext cx="9726295" cy="548746"/>
          </a:xfrm>
          <a:prstGeom prst="rect">
            <a:avLst/>
          </a:prstGeom>
        </p:spPr>
        <p:txBody>
          <a:bodyPr>
            <a:normAutofit/>
          </a:bodyPr>
          <a:lstStyle>
            <a:lvl1pPr marL="0" indent="0">
              <a:buNone/>
              <a:defRPr sz="4000">
                <a:solidFill>
                  <a:schemeClr val="accent4"/>
                </a:solidFill>
                <a:latin typeface="Helvetica" pitchFamily="2" charset="0"/>
              </a:defRPr>
            </a:lvl1pPr>
          </a:lstStyle>
          <a:p>
            <a:pPr lvl="0"/>
            <a:r>
              <a:rPr lang="ru-RU" dirty="0"/>
              <a:t>Заголовок</a:t>
            </a:r>
          </a:p>
        </p:txBody>
      </p:sp>
    </p:spTree>
    <p:extLst>
      <p:ext uri="{BB962C8B-B14F-4D97-AF65-F5344CB8AC3E}">
        <p14:creationId xmlns:p14="http://schemas.microsoft.com/office/powerpoint/2010/main" val="13145446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hueOff val="-10800000"/>
            <a:satOff val="-100001"/>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735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323332"/>
          </a:solidFill>
          <a:uFillTx/>
          <a:latin typeface="Proxima Nova Bold"/>
          <a:ea typeface="Proxima Nova Bold"/>
          <a:cs typeface="Proxima Nova Bold"/>
          <a:sym typeface="Proxima Nova Bold"/>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323332"/>
          </a:solidFill>
          <a:uFillTx/>
          <a:latin typeface="Proxima Nova Regular"/>
          <a:ea typeface="Proxima Nova Regular"/>
          <a:cs typeface="Proxima Nova Regular"/>
          <a:sym typeface="Proxima Nova Regular"/>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pastebin.com/4AuzH5wr" TargetMode="External"/><Relationship Id="rId3" Type="http://schemas.openxmlformats.org/officeDocument/2006/relationships/hyperlink" Target="https://pastebin.com/ATrFARGm" TargetMode="External"/><Relationship Id="rId7" Type="http://schemas.openxmlformats.org/officeDocument/2006/relationships/hyperlink" Target="https://pastebin.com/BrmhkeQ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pastebin.com/HH7G9rUP" TargetMode="External"/><Relationship Id="rId5" Type="http://schemas.openxmlformats.org/officeDocument/2006/relationships/hyperlink" Target="https://pastebin.com/U7ZnRgf1" TargetMode="External"/><Relationship Id="rId4" Type="http://schemas.openxmlformats.org/officeDocument/2006/relationships/hyperlink" Target="https://pastebin.com/hXDfCtk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a:t>
            </a:r>
            <a:r>
              <a:rPr lang="en-US" dirty="0">
                <a:latin typeface="Helvetica" pitchFamily="2" charset="0"/>
              </a:rPr>
              <a:t>2</a:t>
            </a:r>
            <a:endParaRPr lang="en-US" sz="3600" dirty="0">
              <a:solidFill>
                <a:schemeClr val="accent4"/>
              </a:solidFill>
              <a:latin typeface="Helvetica" pitchFamily="2" charset="0"/>
            </a:endParaRPr>
          </a:p>
          <a:p>
            <a:r>
              <a:rPr lang="en-US" sz="4800" dirty="0">
                <a:latin typeface="Helvetica" pitchFamily="2" charset="0"/>
              </a:rPr>
              <a:t>Classes and structures, pt.4</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369240143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5" name="TextBox 4">
            <a:extLst>
              <a:ext uri="{FF2B5EF4-FFF2-40B4-BE49-F238E27FC236}">
                <a16:creationId xmlns:a16="http://schemas.microsoft.com/office/drawing/2014/main" id="{6A1D3CA9-90D7-2D49-A520-279492CAB6FE}"/>
              </a:ext>
            </a:extLst>
          </p:cNvPr>
          <p:cNvSpPr txBox="1"/>
          <p:nvPr/>
        </p:nvSpPr>
        <p:spPr>
          <a:xfrm>
            <a:off x="1120775" y="1107028"/>
            <a:ext cx="9726295"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t>And finally, the definition of ordinary functions.</a:t>
            </a:r>
          </a:p>
          <a:p>
            <a:pPr marL="285750" indent="-285750" hangingPunct="0">
              <a:buFont typeface="Arial" panose="020B0604020202020204" pitchFamily="34" charset="0"/>
              <a:buChar char="•"/>
            </a:pPr>
            <a:r>
              <a:rPr lang="en-GB" dirty="0"/>
              <a:t>By the way, note that in order to use the </a:t>
            </a:r>
            <a:r>
              <a:rPr lang="en-GB" b="1" dirty="0" err="1"/>
              <a:t>double_cmp</a:t>
            </a:r>
            <a:r>
              <a:rPr lang="en-GB" b="1" dirty="0"/>
              <a:t> </a:t>
            </a:r>
            <a:r>
              <a:rPr lang="en-GB" dirty="0"/>
              <a:t>function, we included file </a:t>
            </a:r>
            <a:r>
              <a:rPr lang="en-GB" b="1" dirty="0" err="1"/>
              <a:t>double_cmp.h</a:t>
            </a:r>
            <a:r>
              <a:rPr lang="en-GB" dirty="0"/>
              <a:t> in the </a:t>
            </a:r>
            <a:r>
              <a:rPr lang="en-GB" b="1" dirty="0" err="1"/>
              <a:t>vector.cpp</a:t>
            </a:r>
            <a:r>
              <a:rPr lang="en-GB" dirty="0"/>
              <a:t> file (but not in </a:t>
            </a:r>
            <a:r>
              <a:rPr lang="en-GB" b="1" dirty="0" err="1"/>
              <a:t>vector.h</a:t>
            </a:r>
            <a:r>
              <a:rPr lang="en-GB" dirty="0"/>
              <a:t>!)</a:t>
            </a:r>
            <a:endParaRPr kumimoji="0" lang="en-RU" b="1"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4" name="Picture 3">
            <a:extLst>
              <a:ext uri="{FF2B5EF4-FFF2-40B4-BE49-F238E27FC236}">
                <a16:creationId xmlns:a16="http://schemas.microsoft.com/office/drawing/2014/main" id="{A13269BF-716C-1841-889F-460F3704B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2030356"/>
            <a:ext cx="7874944" cy="4705435"/>
          </a:xfrm>
          <a:prstGeom prst="rect">
            <a:avLst/>
          </a:prstGeom>
        </p:spPr>
      </p:pic>
    </p:spTree>
    <p:extLst>
      <p:ext uri="{BB962C8B-B14F-4D97-AF65-F5344CB8AC3E}">
        <p14:creationId xmlns:p14="http://schemas.microsoft.com/office/powerpoint/2010/main" val="27915337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3" name="TextBox 2">
            <a:extLst>
              <a:ext uri="{FF2B5EF4-FFF2-40B4-BE49-F238E27FC236}">
                <a16:creationId xmlns:a16="http://schemas.microsoft.com/office/drawing/2014/main" id="{6372DE7D-D38F-6D43-AD21-428ECFBB41E6}"/>
              </a:ext>
            </a:extLst>
          </p:cNvPr>
          <p:cNvSpPr txBox="1"/>
          <p:nvPr/>
        </p:nvSpPr>
        <p:spPr>
          <a:xfrm>
            <a:off x="1161535" y="1470455"/>
            <a:ext cx="968553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t>To use our </a:t>
            </a:r>
            <a:r>
              <a:rPr lang="en-GB" b="1" dirty="0"/>
              <a:t>vector</a:t>
            </a:r>
            <a:r>
              <a:rPr lang="en-GB" dirty="0"/>
              <a:t> class in the </a:t>
            </a:r>
            <a:r>
              <a:rPr lang="en-GB" b="1" dirty="0"/>
              <a:t>main</a:t>
            </a:r>
            <a:r>
              <a:rPr lang="en-GB" dirty="0"/>
              <a:t> function, you need to include the corresponding header in the </a:t>
            </a:r>
            <a:r>
              <a:rPr lang="en-GB" b="1" dirty="0" err="1"/>
              <a:t>main.cpp</a:t>
            </a:r>
            <a:r>
              <a:rPr lang="en-GB" dirty="0"/>
              <a:t> file.</a:t>
            </a:r>
            <a:endParaRPr kumimoji="0" lang="en-RU" sz="1800" b="0"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3EB7DC81-A063-074A-9C94-725885C9C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535" y="2215638"/>
            <a:ext cx="5892800" cy="3987800"/>
          </a:xfrm>
          <a:prstGeom prst="rect">
            <a:avLst/>
          </a:prstGeom>
        </p:spPr>
      </p:pic>
    </p:spTree>
    <p:extLst>
      <p:ext uri="{BB962C8B-B14F-4D97-AF65-F5344CB8AC3E}">
        <p14:creationId xmlns:p14="http://schemas.microsoft.com/office/powerpoint/2010/main" val="7561457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4" name="TextBox 3">
            <a:extLst>
              <a:ext uri="{FF2B5EF4-FFF2-40B4-BE49-F238E27FC236}">
                <a16:creationId xmlns:a16="http://schemas.microsoft.com/office/drawing/2014/main" id="{5060BE12-9ABD-5B4F-8C7F-DFBA12840AE4}"/>
              </a:ext>
            </a:extLst>
          </p:cNvPr>
          <p:cNvSpPr txBox="1"/>
          <p:nvPr/>
        </p:nvSpPr>
        <p:spPr>
          <a:xfrm>
            <a:off x="1120775" y="3009113"/>
            <a:ext cx="972629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cap="none" spc="0" normalizeH="0" baseline="0" dirty="0">
                <a:ln>
                  <a:noFill/>
                </a:ln>
                <a:solidFill>
                  <a:srgbClr val="0169B3"/>
                </a:solidFill>
                <a:effectLst/>
                <a:uFillTx/>
                <a:latin typeface="+mj-lt"/>
                <a:ea typeface="+mj-ea"/>
                <a:cs typeface="+mj-cs"/>
                <a:sym typeface="Calibri"/>
                <a:hlinkClick r:id="rId3">
                  <a:extLst>
                    <a:ext uri="{A12FA001-AC4F-418D-AE19-62706E023703}">
                      <ahyp:hlinkClr xmlns:ahyp="http://schemas.microsoft.com/office/drawing/2018/hyperlinkcolor" val="tx"/>
                    </a:ext>
                  </a:extLst>
                </a:hlinkClick>
              </a:rPr>
              <a:t>CMakeLists.txt</a:t>
            </a:r>
            <a:endParaRPr kumimoji="0" lang="en-RU" sz="1800" b="0" cap="none" spc="0" normalizeH="0" baseline="0" dirty="0">
              <a:ln>
                <a:noFill/>
              </a:ln>
              <a:solidFill>
                <a:srgbClr val="0169B3"/>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0169B3"/>
                </a:solidFill>
                <a:latin typeface="+mj-lt"/>
                <a:ea typeface="+mj-ea"/>
                <a:cs typeface="+mj-cs"/>
                <a:sym typeface="Calibri"/>
                <a:hlinkClick r:id="rId4">
                  <a:extLst>
                    <a:ext uri="{A12FA001-AC4F-418D-AE19-62706E023703}">
                      <ahyp:hlinkClr xmlns:ahyp="http://schemas.microsoft.com/office/drawing/2018/hyperlinkcolor" val="tx"/>
                    </a:ext>
                  </a:extLst>
                </a:hlinkClick>
              </a:rPr>
              <a:t>double_cmp.h</a:t>
            </a:r>
            <a:endParaRPr lang="en-RU" dirty="0">
              <a:solidFill>
                <a:srgbClr val="0169B3"/>
              </a:solidFill>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b="0" cap="none" spc="0" normalizeH="0" baseline="0" dirty="0">
                <a:ln>
                  <a:noFill/>
                </a:ln>
                <a:solidFill>
                  <a:srgbClr val="0169B3"/>
                </a:solidFill>
                <a:effectLst/>
                <a:uFillTx/>
                <a:latin typeface="+mj-lt"/>
                <a:ea typeface="+mj-ea"/>
                <a:cs typeface="+mj-cs"/>
                <a:sym typeface="Calibri"/>
                <a:hlinkClick r:id="rId5">
                  <a:extLst>
                    <a:ext uri="{A12FA001-AC4F-418D-AE19-62706E023703}">
                      <ahyp:hlinkClr xmlns:ahyp="http://schemas.microsoft.com/office/drawing/2018/hyperlinkcolor" val="tx"/>
                    </a:ext>
                  </a:extLst>
                </a:hlinkClick>
              </a:rPr>
              <a:t>double</a:t>
            </a:r>
            <a:r>
              <a:rPr lang="en-RU" dirty="0">
                <a:solidFill>
                  <a:srgbClr val="0169B3"/>
                </a:solidFill>
                <a:latin typeface="+mj-lt"/>
                <a:ea typeface="+mj-ea"/>
                <a:cs typeface="+mj-cs"/>
                <a:sym typeface="Calibri"/>
                <a:hlinkClick r:id="rId5">
                  <a:extLst>
                    <a:ext uri="{A12FA001-AC4F-418D-AE19-62706E023703}">
                      <ahyp:hlinkClr xmlns:ahyp="http://schemas.microsoft.com/office/drawing/2018/hyperlinkcolor" val="tx"/>
                    </a:ext>
                  </a:extLst>
                </a:hlinkClick>
              </a:rPr>
              <a:t>_cmp.cpp</a:t>
            </a:r>
            <a:endParaRPr lang="en-RU" dirty="0">
              <a:solidFill>
                <a:srgbClr val="0169B3"/>
              </a:solidFill>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b="0" cap="none" spc="0" normalizeH="0" baseline="0" dirty="0">
                <a:ln>
                  <a:noFill/>
                </a:ln>
                <a:solidFill>
                  <a:srgbClr val="0169B3"/>
                </a:solidFill>
                <a:effectLst/>
                <a:uFillTx/>
                <a:latin typeface="+mj-lt"/>
                <a:ea typeface="+mj-ea"/>
                <a:cs typeface="+mj-cs"/>
                <a:sym typeface="Calibri"/>
                <a:hlinkClick r:id="rId6">
                  <a:extLst>
                    <a:ext uri="{A12FA001-AC4F-418D-AE19-62706E023703}">
                      <ahyp:hlinkClr xmlns:ahyp="http://schemas.microsoft.com/office/drawing/2018/hyperlinkcolor" val="tx"/>
                    </a:ext>
                  </a:extLst>
                </a:hlinkClick>
              </a:rPr>
              <a:t>vector.h</a:t>
            </a:r>
            <a:endParaRPr kumimoji="0" lang="en-RU" sz="1800" b="0" cap="none" spc="0" normalizeH="0" baseline="0" dirty="0">
              <a:ln>
                <a:noFill/>
              </a:ln>
              <a:solidFill>
                <a:srgbClr val="0169B3"/>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RU" dirty="0">
                <a:solidFill>
                  <a:srgbClr val="0169B3"/>
                </a:solidFill>
                <a:latin typeface="+mj-lt"/>
                <a:ea typeface="+mj-ea"/>
                <a:cs typeface="+mj-cs"/>
                <a:sym typeface="Calibri"/>
                <a:hlinkClick r:id="rId7">
                  <a:extLst>
                    <a:ext uri="{A12FA001-AC4F-418D-AE19-62706E023703}">
                      <ahyp:hlinkClr xmlns:ahyp="http://schemas.microsoft.com/office/drawing/2018/hyperlinkcolor" val="tx"/>
                    </a:ext>
                  </a:extLst>
                </a:hlinkClick>
              </a:rPr>
              <a:t>vector.cpp</a:t>
            </a:r>
            <a:endParaRPr lang="en-RU" dirty="0">
              <a:solidFill>
                <a:srgbClr val="0169B3"/>
              </a:solidFill>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RU" sz="1800" b="0" cap="none" spc="0" normalizeH="0" baseline="0" dirty="0">
                <a:ln>
                  <a:noFill/>
                </a:ln>
                <a:solidFill>
                  <a:srgbClr val="0169B3"/>
                </a:solidFill>
                <a:effectLst/>
                <a:uFillTx/>
                <a:latin typeface="+mj-lt"/>
                <a:ea typeface="+mj-ea"/>
                <a:cs typeface="+mj-cs"/>
                <a:sym typeface="Calibri"/>
                <a:hlinkClick r:id="rId8">
                  <a:extLst>
                    <a:ext uri="{A12FA001-AC4F-418D-AE19-62706E023703}">
                      <ahyp:hlinkClr xmlns:ahyp="http://schemas.microsoft.com/office/drawing/2018/hyperlinkcolor" val="tx"/>
                    </a:ext>
                  </a:extLst>
                </a:hlinkClick>
              </a:rPr>
              <a:t>main.cpp</a:t>
            </a:r>
            <a:endParaRPr kumimoji="0" lang="en-RU" sz="1800" b="0" cap="none" spc="0" normalizeH="0" baseline="0" dirty="0">
              <a:ln>
                <a:noFill/>
              </a:ln>
              <a:solidFill>
                <a:srgbClr val="0169B3"/>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D40F72C6-664D-A348-B949-B2A9425D7A62}"/>
              </a:ext>
            </a:extLst>
          </p:cNvPr>
          <p:cNvSpPr txBox="1"/>
          <p:nvPr/>
        </p:nvSpPr>
        <p:spPr>
          <a:xfrm>
            <a:off x="1120775" y="2236574"/>
            <a:ext cx="22595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rPr>
              <a:t>Links to the full code:</a:t>
            </a:r>
          </a:p>
        </p:txBody>
      </p:sp>
    </p:spTree>
    <p:extLst>
      <p:ext uri="{BB962C8B-B14F-4D97-AF65-F5344CB8AC3E}">
        <p14:creationId xmlns:p14="http://schemas.microsoft.com/office/powerpoint/2010/main" val="25110523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544424" y="3429000"/>
            <a:ext cx="10401872" cy="2926886"/>
          </a:xfrm>
          <a:effectLst>
            <a:softEdge rad="0"/>
          </a:effectLst>
          <a:scene3d>
            <a:camera prst="orthographicFront">
              <a:rot lat="0" lon="0" rev="0"/>
            </a:camera>
            <a:lightRig rig="threePt" dir="t"/>
          </a:scene3d>
          <a:sp3d/>
        </p:spPr>
        <p:txBody>
          <a:bodyPr/>
          <a:lstStyle/>
          <a:p>
            <a:r>
              <a:rPr lang="en-US" sz="3600" dirty="0">
                <a:solidFill>
                  <a:schemeClr val="accent4"/>
                </a:solidFill>
                <a:latin typeface="Helvetica" pitchFamily="2" charset="0"/>
              </a:rPr>
              <a:t>Lecture </a:t>
            </a:r>
            <a:r>
              <a:rPr lang="ru-RU" dirty="0">
                <a:latin typeface="Helvetica" pitchFamily="2" charset="0"/>
              </a:rPr>
              <a:t>1</a:t>
            </a:r>
            <a:r>
              <a:rPr lang="en-US" dirty="0">
                <a:latin typeface="Helvetica" pitchFamily="2" charset="0"/>
              </a:rPr>
              <a:t>2</a:t>
            </a:r>
            <a:endParaRPr lang="en-US" sz="3600" dirty="0">
              <a:solidFill>
                <a:schemeClr val="accent4"/>
              </a:solidFill>
              <a:latin typeface="Helvetica" pitchFamily="2" charset="0"/>
            </a:endParaRPr>
          </a:p>
          <a:p>
            <a:r>
              <a:rPr lang="en-US" sz="4800" dirty="0">
                <a:latin typeface="Helvetica" pitchFamily="2" charset="0"/>
              </a:rPr>
              <a:t>Classes and structures, pt.4</a:t>
            </a:r>
            <a:endParaRPr lang="en-US" sz="2800" dirty="0">
              <a:latin typeface="Helvetica" pitchFamily="2" charset="0"/>
            </a:endParaRPr>
          </a:p>
          <a:p>
            <a:r>
              <a:rPr lang="en-US" sz="2800" dirty="0">
                <a:latin typeface="Helvetica" pitchFamily="2" charset="0"/>
              </a:rPr>
              <a:t>Konstantin </a:t>
            </a:r>
            <a:r>
              <a:rPr lang="en-US" sz="2800" dirty="0" err="1">
                <a:latin typeface="Helvetica" pitchFamily="2" charset="0"/>
              </a:rPr>
              <a:t>L</a:t>
            </a:r>
            <a:r>
              <a:rPr lang="en-US" sz="2800" dirty="0" err="1">
                <a:solidFill>
                  <a:schemeClr val="accent4"/>
                </a:solidFill>
                <a:latin typeface="Helvetica" pitchFamily="2" charset="0"/>
              </a:rPr>
              <a:t>eladze</a:t>
            </a:r>
            <a:endParaRPr lang="en-US" sz="2800" dirty="0">
              <a:solidFill>
                <a:schemeClr val="accent4"/>
              </a:solidFill>
              <a:latin typeface="Helvetica" pitchFamily="2" charset="0"/>
            </a:endParaRPr>
          </a:p>
          <a:p>
            <a:r>
              <a:rPr lang="en-US" sz="1400" dirty="0">
                <a:latin typeface="Helvetica" pitchFamily="2" charset="0"/>
              </a:rPr>
              <a:t>OOP in C++</a:t>
            </a:r>
          </a:p>
          <a:p>
            <a:r>
              <a:rPr lang="en-US" sz="1200" dirty="0">
                <a:solidFill>
                  <a:schemeClr val="accent4"/>
                </a:solidFill>
                <a:latin typeface="Helvetica" pitchFamily="2" charset="0"/>
              </a:rPr>
              <a:t>DIHT MIPT 2021</a:t>
            </a:r>
            <a:endParaRPr lang="ru-RU" sz="1200" dirty="0">
              <a:solidFill>
                <a:schemeClr val="accent4"/>
              </a:solidFill>
              <a:latin typeface="Helvetica" pitchFamily="2" charset="0"/>
            </a:endParaRPr>
          </a:p>
          <a:p>
            <a:endParaRPr lang="ru-RU" sz="2800" dirty="0">
              <a:solidFill>
                <a:schemeClr val="accent4"/>
              </a:solidFill>
              <a:latin typeface="Helvetica" pitchFamily="2" charset="0"/>
            </a:endParaRPr>
          </a:p>
          <a:p>
            <a:endParaRPr lang="ru-RU" dirty="0">
              <a:solidFill>
                <a:schemeClr val="accent4"/>
              </a:solidFill>
              <a:latin typeface="Helvetica" pitchFamily="2" charset="0"/>
            </a:endParaRPr>
          </a:p>
        </p:txBody>
      </p:sp>
    </p:spTree>
    <p:extLst>
      <p:ext uri="{BB962C8B-B14F-4D97-AF65-F5344CB8AC3E}">
        <p14:creationId xmlns:p14="http://schemas.microsoft.com/office/powerpoint/2010/main" val="21031238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3" name="TextBox 2">
            <a:extLst>
              <a:ext uri="{FF2B5EF4-FFF2-40B4-BE49-F238E27FC236}">
                <a16:creationId xmlns:a16="http://schemas.microsoft.com/office/drawing/2014/main" id="{82900293-3B02-EB4F-B98C-86E68D6D83BA}"/>
              </a:ext>
            </a:extLst>
          </p:cNvPr>
          <p:cNvSpPr txBox="1"/>
          <p:nvPr/>
        </p:nvSpPr>
        <p:spPr>
          <a:xfrm>
            <a:off x="1112107" y="1594021"/>
            <a:ext cx="9734963"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rPr>
              <a:t>C++ has a common project structure. For now, I'll just teach you how to split your solution into several files and organize the structure correctly without going into details.</a:t>
            </a:r>
          </a:p>
          <a:p>
            <a:pPr hangingPunct="0"/>
            <a:endParaRPr kumimoji="0" lang="en-GB" sz="1800" b="0" i="0" u="none" strike="noStrike" cap="none" spc="0" normalizeH="0" baseline="0" dirty="0">
              <a:ln>
                <a:noFill/>
              </a:ln>
              <a:solidFill>
                <a:schemeClr val="accent4"/>
              </a:solidFill>
              <a:effectLst/>
              <a:uFillTx/>
              <a:latin typeface="+mj-lt"/>
              <a:ea typeface="+mj-ea"/>
              <a:cs typeface="+mj-cs"/>
              <a:sym typeface="Calibri"/>
            </a:endParaRPr>
          </a:p>
          <a:p>
            <a:pPr hangingPunct="0"/>
            <a:r>
              <a:rPr lang="en-GB" dirty="0">
                <a:solidFill>
                  <a:schemeClr val="accent4"/>
                </a:solidFill>
              </a:rPr>
              <a:t>Let's take the </a:t>
            </a:r>
            <a:r>
              <a:rPr lang="en-GB" b="1" dirty="0">
                <a:solidFill>
                  <a:schemeClr val="accent4"/>
                </a:solidFill>
              </a:rPr>
              <a:t>vector</a:t>
            </a:r>
            <a:r>
              <a:rPr lang="en-GB" dirty="0">
                <a:solidFill>
                  <a:schemeClr val="accent4"/>
                </a:solidFill>
              </a:rPr>
              <a:t> class we wrote in the previous lesson.</a:t>
            </a:r>
            <a:endParaRPr lang="ru-RU" dirty="0">
              <a:solidFill>
                <a:schemeClr val="accent4"/>
              </a:solidFill>
            </a:endParaRPr>
          </a:p>
          <a:p>
            <a:pPr hangingPunct="0"/>
            <a:endParaRPr lang="ru-RU" dirty="0">
              <a:solidFill>
                <a:schemeClr val="accent4"/>
              </a:solidFill>
            </a:endParaRPr>
          </a:p>
          <a:p>
            <a:pPr hangingPunct="0"/>
            <a:r>
              <a:rPr lang="en-GB" dirty="0">
                <a:solidFill>
                  <a:schemeClr val="accent4"/>
                </a:solidFill>
              </a:rPr>
              <a:t>So far, our entire solution is written in one file - </a:t>
            </a:r>
            <a:r>
              <a:rPr lang="en-GB" b="1" dirty="0" err="1">
                <a:solidFill>
                  <a:schemeClr val="accent4"/>
                </a:solidFill>
              </a:rPr>
              <a:t>main.cpp</a:t>
            </a:r>
            <a:r>
              <a:rPr lang="en-GB" dirty="0">
                <a:solidFill>
                  <a:schemeClr val="accent4"/>
                </a:solidFill>
              </a:rPr>
              <a:t>. So far, this does not cause problems, since there is little code, but on an industrial scale, the amount of code in the repository can be several million lines of code, so it is important to be able to split the solution into separate components, and the files corresponding to them.</a:t>
            </a:r>
          </a:p>
          <a:p>
            <a:pPr hangingPunct="0"/>
            <a:endParaRPr lang="en-GB" dirty="0">
              <a:solidFill>
                <a:schemeClr val="accent4"/>
              </a:solidFill>
            </a:endParaRPr>
          </a:p>
          <a:p>
            <a:pPr hangingPunct="0"/>
            <a:r>
              <a:rPr lang="en-GB" dirty="0">
                <a:solidFill>
                  <a:schemeClr val="accent4"/>
                </a:solidFill>
              </a:rPr>
              <a:t>For example, our code now has three parts:</a:t>
            </a:r>
          </a:p>
          <a:p>
            <a:pPr marL="285750" indent="-285750" hangingPunct="0">
              <a:buFont typeface="Arial" panose="020B0604020202020204" pitchFamily="34" charset="0"/>
              <a:buChar char="•"/>
            </a:pPr>
            <a:r>
              <a:rPr lang="en-GB" dirty="0">
                <a:solidFill>
                  <a:schemeClr val="accent4"/>
                </a:solidFill>
              </a:rPr>
              <a:t>The </a:t>
            </a:r>
            <a:r>
              <a:rPr lang="en-GB" dirty="0" err="1">
                <a:solidFill>
                  <a:schemeClr val="accent4"/>
                </a:solidFill>
              </a:rPr>
              <a:t>double_cmp</a:t>
            </a:r>
            <a:r>
              <a:rPr lang="en-GB" dirty="0">
                <a:solidFill>
                  <a:schemeClr val="accent4"/>
                </a:solidFill>
              </a:rPr>
              <a:t> function, which compares doubles, separate from the </a:t>
            </a:r>
            <a:r>
              <a:rPr lang="en-GB" b="1" dirty="0">
                <a:solidFill>
                  <a:schemeClr val="accent4"/>
                </a:solidFill>
              </a:rPr>
              <a:t>vector</a:t>
            </a:r>
            <a:r>
              <a:rPr lang="en-GB" dirty="0">
                <a:solidFill>
                  <a:schemeClr val="accent4"/>
                </a:solidFill>
              </a:rPr>
              <a:t> class</a:t>
            </a:r>
          </a:p>
          <a:p>
            <a:pPr marL="285750" indent="-285750" hangingPunct="0">
              <a:buFont typeface="Arial" panose="020B0604020202020204" pitchFamily="34" charset="0"/>
              <a:buChar char="•"/>
            </a:pPr>
            <a:r>
              <a:rPr lang="en-GB" dirty="0">
                <a:solidFill>
                  <a:schemeClr val="accent4"/>
                </a:solidFill>
              </a:rPr>
              <a:t>The </a:t>
            </a:r>
            <a:r>
              <a:rPr lang="en-GB" b="1" dirty="0">
                <a:solidFill>
                  <a:schemeClr val="accent4"/>
                </a:solidFill>
              </a:rPr>
              <a:t>vector</a:t>
            </a:r>
            <a:r>
              <a:rPr lang="en-GB" dirty="0">
                <a:solidFill>
                  <a:schemeClr val="accent4"/>
                </a:solidFill>
              </a:rPr>
              <a:t> class, which is a vector in three-dimensional space, and the operators redefined to work with it</a:t>
            </a:r>
          </a:p>
          <a:p>
            <a:pPr marL="285750" indent="-285750" hangingPunct="0">
              <a:buFont typeface="Arial" panose="020B0604020202020204" pitchFamily="34" charset="0"/>
              <a:buChar char="•"/>
            </a:pPr>
            <a:r>
              <a:rPr lang="en-GB" dirty="0">
                <a:solidFill>
                  <a:schemeClr val="accent4"/>
                </a:solidFill>
              </a:rPr>
              <a:t>The main function</a:t>
            </a:r>
            <a:endParaRPr kumimoji="0" lang="en-RU" sz="1800" b="0" i="0" u="none" strike="noStrike" cap="none" spc="0" normalizeH="0" baseline="0" dirty="0">
              <a:ln>
                <a:noFill/>
              </a:ln>
              <a:solidFill>
                <a:schemeClr val="accent4"/>
              </a:solidFill>
              <a:effectLst/>
              <a:uFillTx/>
              <a:latin typeface="+mj-lt"/>
              <a:ea typeface="+mj-ea"/>
              <a:cs typeface="+mj-cs"/>
              <a:sym typeface="Calibri"/>
            </a:endParaRPr>
          </a:p>
        </p:txBody>
      </p:sp>
    </p:spTree>
    <p:extLst>
      <p:ext uri="{BB962C8B-B14F-4D97-AF65-F5344CB8AC3E}">
        <p14:creationId xmlns:p14="http://schemas.microsoft.com/office/powerpoint/2010/main" val="106897342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4" name="TextBox 3">
            <a:extLst>
              <a:ext uri="{FF2B5EF4-FFF2-40B4-BE49-F238E27FC236}">
                <a16:creationId xmlns:a16="http://schemas.microsoft.com/office/drawing/2014/main" id="{961DAC6E-B363-C84C-9F3F-1BC7A10CD7CA}"/>
              </a:ext>
            </a:extLst>
          </p:cNvPr>
          <p:cNvSpPr txBox="1"/>
          <p:nvPr/>
        </p:nvSpPr>
        <p:spPr>
          <a:xfrm>
            <a:off x="1120776" y="1544595"/>
            <a:ext cx="9726294"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latin typeface="Helvetica" pitchFamily="2" charset="0"/>
              </a:rPr>
              <a:t>Each component, which is, for example, a class (just like in our case) must have two files: .h and .</a:t>
            </a:r>
            <a:r>
              <a:rPr lang="en-GB" dirty="0" err="1">
                <a:solidFill>
                  <a:schemeClr val="accent4"/>
                </a:solidFill>
                <a:latin typeface="Helvetica" pitchFamily="2" charset="0"/>
              </a:rPr>
              <a:t>cpp</a:t>
            </a:r>
            <a:endParaRPr lang="ru-RU" dirty="0">
              <a:solidFill>
                <a:schemeClr val="accent4"/>
              </a:solidFill>
              <a:latin typeface="Helvetica" pitchFamily="2" charset="0"/>
            </a:endParaRPr>
          </a:p>
          <a:p>
            <a:pPr hangingPunct="0"/>
            <a:endParaRPr kumimoji="0" lang="ru-RU" sz="1800" b="0" i="0" u="none" strike="noStrike" cap="none" spc="0" normalizeH="0" baseline="0" dirty="0">
              <a:ln>
                <a:noFill/>
              </a:ln>
              <a:solidFill>
                <a:schemeClr val="accent4"/>
              </a:solidFill>
              <a:effectLst/>
              <a:uFillTx/>
              <a:latin typeface="Helvetica" pitchFamily="2" charset="0"/>
              <a:ea typeface="+mj-ea"/>
              <a:cs typeface="+mj-cs"/>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In the .h files, we </a:t>
            </a:r>
            <a:r>
              <a:rPr lang="en-GB" b="1" dirty="0">
                <a:solidFill>
                  <a:schemeClr val="accent4"/>
                </a:solidFill>
                <a:latin typeface="Helvetica" pitchFamily="2" charset="0"/>
              </a:rPr>
              <a:t>declare</a:t>
            </a:r>
            <a:r>
              <a:rPr lang="en-GB" dirty="0">
                <a:solidFill>
                  <a:schemeClr val="accent4"/>
                </a:solidFill>
                <a:latin typeface="Helvetica" pitchFamily="2" charset="0"/>
              </a:rPr>
              <a:t> functions, classes and their methods, but we don't </a:t>
            </a:r>
            <a:r>
              <a:rPr lang="en-GB" b="1" dirty="0">
                <a:solidFill>
                  <a:schemeClr val="accent4"/>
                </a:solidFill>
                <a:latin typeface="Helvetica" pitchFamily="2" charset="0"/>
              </a:rPr>
              <a:t>define</a:t>
            </a:r>
            <a:r>
              <a:rPr lang="en-GB" dirty="0">
                <a:solidFill>
                  <a:schemeClr val="accent4"/>
                </a:solidFill>
                <a:latin typeface="Helvetica" pitchFamily="2" charset="0"/>
              </a:rPr>
              <a:t> them!</a:t>
            </a:r>
            <a:endParaRPr lang="ru-RU" dirty="0">
              <a:solidFill>
                <a:schemeClr val="accent4"/>
              </a:solidFill>
              <a:latin typeface="Helvetica" pitchFamily="2" charset="0"/>
            </a:endParaRPr>
          </a:p>
          <a:p>
            <a:pPr marL="285750" indent="-285750" hangingPunct="0">
              <a:buFont typeface="Arial" panose="020B0604020202020204" pitchFamily="34" charset="0"/>
              <a:buChar char="•"/>
            </a:pPr>
            <a:r>
              <a:rPr lang="en-US" dirty="0">
                <a:solidFill>
                  <a:schemeClr val="accent4"/>
                </a:solidFill>
                <a:latin typeface="Helvetica" pitchFamily="2" charset="0"/>
                <a:ea typeface="+mj-ea"/>
                <a:cs typeface="+mj-cs"/>
                <a:sym typeface="Calibri"/>
              </a:rPr>
              <a:t>In the .</a:t>
            </a:r>
            <a:r>
              <a:rPr lang="en-US" dirty="0" err="1">
                <a:solidFill>
                  <a:schemeClr val="accent4"/>
                </a:solidFill>
                <a:latin typeface="Helvetica" pitchFamily="2" charset="0"/>
                <a:ea typeface="+mj-ea"/>
                <a:cs typeface="+mj-cs"/>
                <a:sym typeface="Calibri"/>
              </a:rPr>
              <a:t>cpp</a:t>
            </a:r>
            <a:r>
              <a:rPr lang="en-US" dirty="0">
                <a:solidFill>
                  <a:schemeClr val="accent4"/>
                </a:solidFill>
                <a:latin typeface="Helvetica" pitchFamily="2" charset="0"/>
                <a:ea typeface="+mj-ea"/>
                <a:cs typeface="+mj-cs"/>
                <a:sym typeface="Calibri"/>
              </a:rPr>
              <a:t> files, we </a:t>
            </a:r>
            <a:r>
              <a:rPr lang="en-US" b="1" dirty="0">
                <a:solidFill>
                  <a:schemeClr val="accent4"/>
                </a:solidFill>
                <a:latin typeface="Helvetica" pitchFamily="2" charset="0"/>
                <a:ea typeface="+mj-ea"/>
                <a:cs typeface="+mj-cs"/>
                <a:sym typeface="Calibri"/>
              </a:rPr>
              <a:t>define</a:t>
            </a:r>
            <a:r>
              <a:rPr lang="en-US" dirty="0">
                <a:solidFill>
                  <a:schemeClr val="accent4"/>
                </a:solidFill>
                <a:latin typeface="Helvetica" pitchFamily="2" charset="0"/>
                <a:ea typeface="+mj-ea"/>
                <a:cs typeface="+mj-cs"/>
                <a:sym typeface="Calibri"/>
              </a:rPr>
              <a:t> functions and methods of the class</a:t>
            </a:r>
            <a:endParaRPr lang="ru-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endParaRPr kumimoji="0" lang="ru-RU" sz="1800" b="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solidFill>
                  <a:schemeClr val="accent4"/>
                </a:solidFill>
                <a:latin typeface="Helvetica" pitchFamily="2" charset="0"/>
              </a:rPr>
              <a:t>Both files must have the same name, but have different extensions. The name of the files must coincide with the name of the class, if the component is a class, or, otherwise, when the component contains several classes, generalize their essence</a:t>
            </a:r>
            <a:r>
              <a:rPr lang="en-US" dirty="0">
                <a:solidFill>
                  <a:schemeClr val="accent4"/>
                </a:solidFill>
                <a:latin typeface="Helvetica" pitchFamily="2" charset="0"/>
              </a:rPr>
              <a:t>.</a:t>
            </a:r>
            <a:endParaRPr lang="ru-RU" dirty="0">
              <a:solidFill>
                <a:schemeClr val="accent4"/>
              </a:solidFill>
              <a:latin typeface="Helvetica" pitchFamily="2" charset="0"/>
            </a:endParaRPr>
          </a:p>
          <a:p>
            <a:pPr hangingPunct="0"/>
            <a:endParaRPr kumimoji="0" lang="ru-RU" sz="1800" b="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solidFill>
                  <a:schemeClr val="accent4"/>
                </a:solidFill>
                <a:latin typeface="Helvetica" pitchFamily="2" charset="0"/>
              </a:rPr>
              <a:t>For example, our project can be divided into 2 components:</a:t>
            </a:r>
          </a:p>
          <a:p>
            <a:pPr marL="285750" indent="-285750" hangingPunct="0">
              <a:buFont typeface="Arial" panose="020B0604020202020204" pitchFamily="34" charset="0"/>
              <a:buChar char="•"/>
            </a:pPr>
            <a:r>
              <a:rPr lang="en-GB" dirty="0">
                <a:solidFill>
                  <a:schemeClr val="accent4"/>
                </a:solidFill>
                <a:latin typeface="Helvetica" pitchFamily="2" charset="0"/>
              </a:rPr>
              <a:t>vector: will contain class vector</a:t>
            </a:r>
          </a:p>
          <a:p>
            <a:pPr marL="285750" indent="-285750" hangingPunct="0">
              <a:buFont typeface="Arial" panose="020B0604020202020204" pitchFamily="34" charset="0"/>
              <a:buChar char="•"/>
            </a:pPr>
            <a:r>
              <a:rPr lang="en-GB" dirty="0" err="1">
                <a:solidFill>
                  <a:schemeClr val="accent4"/>
                </a:solidFill>
                <a:latin typeface="Helvetica" pitchFamily="2" charset="0"/>
              </a:rPr>
              <a:t>double_cmp</a:t>
            </a:r>
            <a:r>
              <a:rPr lang="en-GB" dirty="0">
                <a:solidFill>
                  <a:schemeClr val="accent4"/>
                </a:solidFill>
                <a:latin typeface="Helvetica" pitchFamily="2" charset="0"/>
              </a:rPr>
              <a:t>: will contain function </a:t>
            </a:r>
            <a:r>
              <a:rPr lang="en-GB" dirty="0" err="1">
                <a:solidFill>
                  <a:schemeClr val="accent4"/>
                </a:solidFill>
                <a:latin typeface="Helvetica" pitchFamily="2" charset="0"/>
              </a:rPr>
              <a:t>double_cmp</a:t>
            </a:r>
            <a:endParaRPr lang="en-GB" dirty="0">
              <a:solidFill>
                <a:schemeClr val="accent4"/>
              </a:solidFill>
              <a:latin typeface="Helvetica" pitchFamily="2" charset="0"/>
            </a:endParaRPr>
          </a:p>
          <a:p>
            <a:pPr marL="285750" indent="-285750" hangingPunct="0">
              <a:buFont typeface="Arial" panose="020B0604020202020204" pitchFamily="34" charset="0"/>
              <a:buChar char="•"/>
            </a:pPr>
            <a:endParaRPr kumimoji="0" lang="en-GB" sz="1800" b="0" i="0" u="none" strike="noStrike" cap="none" spc="0" normalizeH="0" baseline="0" dirty="0">
              <a:ln>
                <a:noFill/>
              </a:ln>
              <a:solidFill>
                <a:schemeClr val="accent4"/>
              </a:solidFill>
              <a:effectLst/>
              <a:uFillTx/>
              <a:latin typeface="Helvetica" pitchFamily="2" charset="0"/>
              <a:ea typeface="+mj-ea"/>
              <a:cs typeface="+mj-cs"/>
              <a:sym typeface="Calibri"/>
            </a:endParaRPr>
          </a:p>
          <a:p>
            <a:pPr hangingPunct="0"/>
            <a:r>
              <a:rPr lang="en-GB" dirty="0">
                <a:solidFill>
                  <a:schemeClr val="accent4"/>
                </a:solidFill>
                <a:latin typeface="Helvetica" pitchFamily="2" charset="0"/>
              </a:rPr>
              <a:t>The project structure is shown on the right:</a:t>
            </a:r>
            <a:endPar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6" name="Picture 5">
            <a:extLst>
              <a:ext uri="{FF2B5EF4-FFF2-40B4-BE49-F238E27FC236}">
                <a16:creationId xmlns:a16="http://schemas.microsoft.com/office/drawing/2014/main" id="{F11371D7-343B-CA42-8F1B-F3B4E96BD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0224" y="4240962"/>
            <a:ext cx="2921000" cy="1993900"/>
          </a:xfrm>
          <a:prstGeom prst="rect">
            <a:avLst/>
          </a:prstGeom>
        </p:spPr>
      </p:pic>
    </p:spTree>
    <p:extLst>
      <p:ext uri="{BB962C8B-B14F-4D97-AF65-F5344CB8AC3E}">
        <p14:creationId xmlns:p14="http://schemas.microsoft.com/office/powerpoint/2010/main" val="36040726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3" name="TextBox 2">
            <a:extLst>
              <a:ext uri="{FF2B5EF4-FFF2-40B4-BE49-F238E27FC236}">
                <a16:creationId xmlns:a16="http://schemas.microsoft.com/office/drawing/2014/main" id="{84BE1401-5B78-9844-B203-862907A413D5}"/>
              </a:ext>
            </a:extLst>
          </p:cNvPr>
          <p:cNvSpPr txBox="1"/>
          <p:nvPr/>
        </p:nvSpPr>
        <p:spPr>
          <a:xfrm>
            <a:off x="1120775" y="1408671"/>
            <a:ext cx="96847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GB" dirty="0"/>
              <a:t>After adding the files to the project, you will also have to add the file names to </a:t>
            </a:r>
            <a:r>
              <a:rPr lang="en-GB" b="1" dirty="0" err="1"/>
              <a:t>CMakeLists.txt</a:t>
            </a:r>
            <a:endParaRPr kumimoji="0" lang="en-RU" sz="1800" b="1" i="0" u="none" strike="noStrike" cap="none" spc="0" normalizeH="0" baseline="0" dirty="0">
              <a:ln>
                <a:noFill/>
              </a:ln>
              <a:solidFill>
                <a:srgbClr val="323332"/>
              </a:solidFill>
              <a:effectLst/>
              <a:uFillTx/>
              <a:latin typeface="+mj-lt"/>
              <a:ea typeface="+mj-ea"/>
              <a:cs typeface="+mj-cs"/>
              <a:sym typeface="Calibri"/>
            </a:endParaRPr>
          </a:p>
        </p:txBody>
      </p:sp>
      <p:pic>
        <p:nvPicPr>
          <p:cNvPr id="7" name="Picture 6">
            <a:extLst>
              <a:ext uri="{FF2B5EF4-FFF2-40B4-BE49-F238E27FC236}">
                <a16:creationId xmlns:a16="http://schemas.microsoft.com/office/drawing/2014/main" id="{ADA55878-EC5E-FD41-BCB8-24A0EF4FC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902254"/>
            <a:ext cx="9144000" cy="2336800"/>
          </a:xfrm>
          <a:prstGeom prst="rect">
            <a:avLst/>
          </a:prstGeom>
        </p:spPr>
      </p:pic>
      <p:pic>
        <p:nvPicPr>
          <p:cNvPr id="9" name="Picture 8">
            <a:extLst>
              <a:ext uri="{FF2B5EF4-FFF2-40B4-BE49-F238E27FC236}">
                <a16:creationId xmlns:a16="http://schemas.microsoft.com/office/drawing/2014/main" id="{BDBF919D-9FB7-974D-9788-70EC50C2D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75" y="5280113"/>
            <a:ext cx="7251700" cy="774700"/>
          </a:xfrm>
          <a:prstGeom prst="rect">
            <a:avLst/>
          </a:prstGeom>
        </p:spPr>
      </p:pic>
      <p:sp>
        <p:nvSpPr>
          <p:cNvPr id="10" name="TextBox 9">
            <a:extLst>
              <a:ext uri="{FF2B5EF4-FFF2-40B4-BE49-F238E27FC236}">
                <a16:creationId xmlns:a16="http://schemas.microsoft.com/office/drawing/2014/main" id="{4335386B-8600-FD48-B8C5-A41F34E0FE69}"/>
              </a:ext>
            </a:extLst>
          </p:cNvPr>
          <p:cNvSpPr txBox="1"/>
          <p:nvPr/>
        </p:nvSpPr>
        <p:spPr>
          <a:xfrm>
            <a:off x="1136821" y="4633784"/>
            <a:ext cx="966865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latin typeface="Helvetica" pitchFamily="2" charset="0"/>
              </a:rPr>
              <a:t>Also, if you are working in </a:t>
            </a:r>
            <a:r>
              <a:rPr lang="en-GB" dirty="0" err="1">
                <a:solidFill>
                  <a:schemeClr val="accent4"/>
                </a:solidFill>
                <a:latin typeface="Helvetica" pitchFamily="2" charset="0"/>
              </a:rPr>
              <a:t>CLion</a:t>
            </a:r>
            <a:r>
              <a:rPr lang="en-GB" dirty="0">
                <a:solidFill>
                  <a:schemeClr val="accent4"/>
                </a:solidFill>
                <a:latin typeface="Helvetica" pitchFamily="2" charset="0"/>
              </a:rPr>
              <a:t>, after changing </a:t>
            </a:r>
            <a:r>
              <a:rPr lang="en-GB" dirty="0" err="1">
                <a:solidFill>
                  <a:schemeClr val="accent4"/>
                </a:solidFill>
                <a:latin typeface="Helvetica" pitchFamily="2" charset="0"/>
              </a:rPr>
              <a:t>CMakeLists</a:t>
            </a:r>
            <a:r>
              <a:rPr lang="en-GB" dirty="0">
                <a:solidFill>
                  <a:schemeClr val="accent4"/>
                </a:solidFill>
                <a:latin typeface="Helvetica" pitchFamily="2" charset="0"/>
              </a:rPr>
              <a:t>, you will be prompted to reload project. Obviously, this must be done in order for the compiler to update the project structure.</a:t>
            </a:r>
            <a:endPar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220837534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pic>
        <p:nvPicPr>
          <p:cNvPr id="5" name="Picture 4">
            <a:extLst>
              <a:ext uri="{FF2B5EF4-FFF2-40B4-BE49-F238E27FC236}">
                <a16:creationId xmlns:a16="http://schemas.microsoft.com/office/drawing/2014/main" id="{9615314E-155F-434B-B7DD-B0797BD34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155085"/>
            <a:ext cx="6107928" cy="2527066"/>
          </a:xfrm>
          <a:prstGeom prst="rect">
            <a:avLst/>
          </a:prstGeom>
        </p:spPr>
      </p:pic>
      <p:sp>
        <p:nvSpPr>
          <p:cNvPr id="7" name="TextBox 6">
            <a:extLst>
              <a:ext uri="{FF2B5EF4-FFF2-40B4-BE49-F238E27FC236}">
                <a16:creationId xmlns:a16="http://schemas.microsoft.com/office/drawing/2014/main" id="{46E86B65-63C2-2545-B29A-789FC7C578AB}"/>
              </a:ext>
            </a:extLst>
          </p:cNvPr>
          <p:cNvSpPr txBox="1"/>
          <p:nvPr/>
        </p:nvSpPr>
        <p:spPr>
          <a:xfrm>
            <a:off x="1099751" y="3718681"/>
            <a:ext cx="10256108"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chemeClr val="accent4"/>
                </a:solidFill>
                <a:latin typeface="Helvetica" pitchFamily="2" charset="0"/>
                <a:ea typeface="+mj-ea"/>
                <a:cs typeface="+mj-cs"/>
                <a:sym typeface="Calibri"/>
              </a:rPr>
              <a:t>In double_cmp.h file, we declare a function double_cmp.</a:t>
            </a:r>
            <a:endParaRPr lang="ru-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Note that the arguments in the function declaration are not </a:t>
            </a:r>
            <a:r>
              <a:rPr lang="en-GB" dirty="0" err="1">
                <a:solidFill>
                  <a:schemeClr val="accent4"/>
                </a:solidFill>
                <a:latin typeface="Helvetica" pitchFamily="2" charset="0"/>
              </a:rPr>
              <a:t>const</a:t>
            </a:r>
            <a:r>
              <a:rPr lang="en-GB" dirty="0">
                <a:solidFill>
                  <a:schemeClr val="accent4"/>
                </a:solidFill>
                <a:latin typeface="Helvetica" pitchFamily="2" charset="0"/>
              </a:rPr>
              <a:t>-qualified, because </a:t>
            </a:r>
            <a:r>
              <a:rPr lang="en-GB" dirty="0" err="1">
                <a:solidFill>
                  <a:schemeClr val="accent4"/>
                </a:solidFill>
                <a:latin typeface="Helvetica" pitchFamily="2" charset="0"/>
              </a:rPr>
              <a:t>const</a:t>
            </a:r>
            <a:r>
              <a:rPr lang="en-GB" dirty="0">
                <a:solidFill>
                  <a:schemeClr val="accent4"/>
                </a:solidFill>
                <a:latin typeface="Helvetica" pitchFamily="2" charset="0"/>
              </a:rPr>
              <a:t>-qualifier is pointless for unmodified type in declarations. In other words, </a:t>
            </a:r>
            <a:r>
              <a:rPr lang="en-GB" dirty="0" err="1">
                <a:solidFill>
                  <a:schemeClr val="accent4"/>
                </a:solidFill>
                <a:latin typeface="Helvetica" pitchFamily="2" charset="0"/>
              </a:rPr>
              <a:t>const</a:t>
            </a:r>
            <a:r>
              <a:rPr lang="en-GB" dirty="0">
                <a:solidFill>
                  <a:schemeClr val="accent4"/>
                </a:solidFill>
                <a:latin typeface="Helvetica" pitchFamily="2" charset="0"/>
              </a:rPr>
              <a:t> qualifier of unmodified type (non-pointer, non-array and non-reference type) is only valid in definitions.</a:t>
            </a:r>
            <a:endParaRPr lang="en-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kumimoji="0" lang="en-RU" sz="1800" b="1" i="0" u="none" strike="noStrike" cap="none" spc="0" normalizeH="0" baseline="0" dirty="0">
                <a:ln>
                  <a:noFill/>
                </a:ln>
                <a:solidFill>
                  <a:schemeClr val="accent4"/>
                </a:solidFill>
                <a:effectLst/>
                <a:uFillTx/>
                <a:latin typeface="Helvetica" pitchFamily="2" charset="0"/>
                <a:ea typeface="+mj-ea"/>
                <a:cs typeface="+mj-cs"/>
                <a:sym typeface="Calibri"/>
              </a:rPr>
              <a:t>EXAMPLES_DOUBLE_CMP_H</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 – is a “full name” of the file, which compiler will use in order to avoid </a:t>
            </a:r>
            <a:r>
              <a:rPr lang="en-GB" dirty="0">
                <a:solidFill>
                  <a:schemeClr val="accent4"/>
                </a:solidFill>
                <a:latin typeface="Helvetica" pitchFamily="2" charset="0"/>
                <a:ea typeface="+mj-ea"/>
                <a:cs typeface="+mj-cs"/>
                <a:sym typeface="Calibri"/>
              </a:rPr>
              <a:t>including one file multiple times</a:t>
            </a:r>
            <a:r>
              <a:rPr kumimoji="0" lang="en-RU" sz="1800" b="0" i="0" u="none" strike="noStrike" cap="none" spc="0" normalizeH="0" baseline="0" dirty="0">
                <a:ln>
                  <a:noFill/>
                </a:ln>
                <a:solidFill>
                  <a:schemeClr val="accent4"/>
                </a:solidFill>
                <a:effectLst/>
                <a:uFillTx/>
                <a:latin typeface="Helvetica" pitchFamily="2" charset="0"/>
                <a:ea typeface="+mj-ea"/>
                <a:cs typeface="+mj-cs"/>
                <a:sym typeface="Calibri"/>
              </a:rPr>
              <a:t>.</a:t>
            </a:r>
          </a:p>
          <a:p>
            <a:pPr marL="742950" lvl="1" indent="-285750" hangingPunct="0">
              <a:buFont typeface="Arial" panose="020B0604020202020204" pitchFamily="34" charset="0"/>
              <a:buChar char="•"/>
            </a:pPr>
            <a:r>
              <a:rPr lang="en-RU" dirty="0">
                <a:solidFill>
                  <a:schemeClr val="accent4"/>
                </a:solidFill>
                <a:latin typeface="Helvetica" pitchFamily="2" charset="0"/>
                <a:ea typeface="+mj-ea"/>
                <a:cs typeface="+mj-cs"/>
                <a:sym typeface="Calibri"/>
              </a:rPr>
              <a:t>This name should be unique for every header file in your project.</a:t>
            </a:r>
          </a:p>
          <a:p>
            <a:pPr marL="742950" lvl="1" indent="-285750" hangingPunct="0">
              <a:buFont typeface="Arial" panose="020B0604020202020204" pitchFamily="34" charset="0"/>
              <a:buChar char="•"/>
            </a:pPr>
            <a:r>
              <a:rPr lang="en-GB" dirty="0">
                <a:solidFill>
                  <a:schemeClr val="accent4"/>
                </a:solidFill>
                <a:latin typeface="Helvetica" pitchFamily="2" charset="0"/>
              </a:rPr>
              <a:t>Usually, this name is built according to the following principle: </a:t>
            </a:r>
            <a:r>
              <a:rPr lang="en-GB" b="1" dirty="0">
                <a:solidFill>
                  <a:schemeClr val="accent4"/>
                </a:solidFill>
                <a:latin typeface="Helvetica" pitchFamily="2" charset="0"/>
              </a:rPr>
              <a:t>{</a:t>
            </a:r>
            <a:r>
              <a:rPr lang="en-GB" b="1" dirty="0" err="1">
                <a:solidFill>
                  <a:schemeClr val="accent4"/>
                </a:solidFill>
                <a:latin typeface="Helvetica" pitchFamily="2" charset="0"/>
              </a:rPr>
              <a:t>project_name</a:t>
            </a:r>
            <a:r>
              <a:rPr lang="en-GB" b="1" dirty="0">
                <a:solidFill>
                  <a:schemeClr val="accent4"/>
                </a:solidFill>
                <a:latin typeface="Helvetica" pitchFamily="2" charset="0"/>
              </a:rPr>
              <a:t>}_{</a:t>
            </a:r>
            <a:r>
              <a:rPr lang="en-GB" b="1" dirty="0" err="1">
                <a:solidFill>
                  <a:schemeClr val="accent4"/>
                </a:solidFill>
                <a:latin typeface="Helvetica" pitchFamily="2" charset="0"/>
              </a:rPr>
              <a:t>path_to_file</a:t>
            </a:r>
            <a:r>
              <a:rPr lang="en-GB" b="1" dirty="0">
                <a:solidFill>
                  <a:schemeClr val="accent4"/>
                </a:solidFill>
                <a:latin typeface="Helvetica" pitchFamily="2" charset="0"/>
              </a:rPr>
              <a:t>}</a:t>
            </a:r>
            <a:r>
              <a:rPr lang="en-GB" dirty="0">
                <a:solidFill>
                  <a:schemeClr val="accent4"/>
                </a:solidFill>
                <a:latin typeface="Helvetica" pitchFamily="2" charset="0"/>
              </a:rPr>
              <a:t>.</a:t>
            </a:r>
          </a:p>
          <a:p>
            <a:pPr marL="742950" lvl="1" indent="-285750" hangingPunct="0">
              <a:buFont typeface="Arial" panose="020B0604020202020204" pitchFamily="34" charset="0"/>
              <a:buChar char="•"/>
            </a:pPr>
            <a:r>
              <a:rPr lang="en-GB" dirty="0">
                <a:solidFill>
                  <a:schemeClr val="accent4"/>
                </a:solidFill>
                <a:latin typeface="Helvetica" pitchFamily="2" charset="0"/>
              </a:rPr>
              <a:t>For example, if my project is called geometry, and the file path is </a:t>
            </a:r>
            <a:r>
              <a:rPr lang="en-GB" b="1" dirty="0">
                <a:solidFill>
                  <a:schemeClr val="accent4"/>
                </a:solidFill>
                <a:latin typeface="Helvetica" pitchFamily="2" charset="0"/>
              </a:rPr>
              <a:t>lib/figures/</a:t>
            </a:r>
            <a:r>
              <a:rPr lang="en-GB" b="1" dirty="0" err="1">
                <a:solidFill>
                  <a:schemeClr val="accent4"/>
                </a:solidFill>
                <a:latin typeface="Helvetica" pitchFamily="2" charset="0"/>
              </a:rPr>
              <a:t>polygon.h</a:t>
            </a:r>
            <a:r>
              <a:rPr lang="en-GB" dirty="0">
                <a:solidFill>
                  <a:schemeClr val="accent4"/>
                </a:solidFill>
                <a:latin typeface="Helvetica" pitchFamily="2" charset="0"/>
              </a:rPr>
              <a:t>, then define should be: </a:t>
            </a:r>
            <a:r>
              <a:rPr lang="en-GB" b="1" dirty="0">
                <a:solidFill>
                  <a:schemeClr val="accent4"/>
                </a:solidFill>
                <a:latin typeface="Helvetica" pitchFamily="2" charset="0"/>
              </a:rPr>
              <a:t>GEOMETRY_LIB_FIGURES_POLYGON_H</a:t>
            </a:r>
            <a:endParaRPr kumimoji="0" lang="en-RU" b="1"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608442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7" name="TextBox 6">
            <a:extLst>
              <a:ext uri="{FF2B5EF4-FFF2-40B4-BE49-F238E27FC236}">
                <a16:creationId xmlns:a16="http://schemas.microsoft.com/office/drawing/2014/main" id="{46E86B65-63C2-2545-B29A-789FC7C578AB}"/>
              </a:ext>
            </a:extLst>
          </p:cNvPr>
          <p:cNvSpPr txBox="1"/>
          <p:nvPr/>
        </p:nvSpPr>
        <p:spPr>
          <a:xfrm>
            <a:off x="1099751" y="4095774"/>
            <a:ext cx="974731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RU" dirty="0">
                <a:solidFill>
                  <a:schemeClr val="accent4"/>
                </a:solidFill>
                <a:latin typeface="Helvetica" pitchFamily="2" charset="0"/>
                <a:ea typeface="+mj-ea"/>
                <a:cs typeface="+mj-cs"/>
                <a:sym typeface="Calibri"/>
              </a:rPr>
              <a:t>In double_cmp.cpp file, we define a function double_cmp.</a:t>
            </a:r>
            <a:endParaRPr lang="ru-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In the definition we add </a:t>
            </a:r>
            <a:r>
              <a:rPr lang="en-GB" dirty="0" err="1">
                <a:solidFill>
                  <a:schemeClr val="accent4"/>
                </a:solidFill>
                <a:latin typeface="Helvetica" pitchFamily="2" charset="0"/>
              </a:rPr>
              <a:t>const</a:t>
            </a:r>
            <a:r>
              <a:rPr lang="en-GB" dirty="0">
                <a:solidFill>
                  <a:schemeClr val="accent4"/>
                </a:solidFill>
                <a:latin typeface="Helvetica" pitchFamily="2" charset="0"/>
              </a:rPr>
              <a:t>-qualifier, but we do not assign the default value for the </a:t>
            </a:r>
            <a:r>
              <a:rPr lang="en-GB" b="1" dirty="0">
                <a:solidFill>
                  <a:schemeClr val="accent4"/>
                </a:solidFill>
                <a:latin typeface="Helvetica" pitchFamily="2" charset="0"/>
              </a:rPr>
              <a:t>eps</a:t>
            </a:r>
            <a:r>
              <a:rPr lang="en-GB" dirty="0">
                <a:solidFill>
                  <a:schemeClr val="accent4"/>
                </a:solidFill>
                <a:latin typeface="Helvetica" pitchFamily="2" charset="0"/>
              </a:rPr>
              <a:t> argument (default value should be assigned in the </a:t>
            </a:r>
            <a:r>
              <a:rPr lang="en-US" dirty="0">
                <a:solidFill>
                  <a:schemeClr val="accent4"/>
                </a:solidFill>
                <a:latin typeface="Helvetica" pitchFamily="2" charset="0"/>
              </a:rPr>
              <a:t>declaration</a:t>
            </a:r>
            <a:r>
              <a:rPr lang="en-GB" dirty="0">
                <a:solidFill>
                  <a:schemeClr val="accent4"/>
                </a:solidFill>
                <a:latin typeface="Helvetica" pitchFamily="2" charset="0"/>
              </a:rPr>
              <a:t>)</a:t>
            </a:r>
            <a:endParaRPr lang="en-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RU" dirty="0">
                <a:solidFill>
                  <a:schemeClr val="accent4"/>
                </a:solidFill>
                <a:latin typeface="Helvetica" pitchFamily="2" charset="0"/>
                <a:ea typeface="+mj-ea"/>
                <a:cs typeface="+mj-cs"/>
                <a:sym typeface="Calibri"/>
              </a:rPr>
              <a:t>It’s mandatory to include the corresponding </a:t>
            </a:r>
            <a:r>
              <a:rPr lang="en-RU" b="1" dirty="0">
                <a:solidFill>
                  <a:schemeClr val="accent4"/>
                </a:solidFill>
                <a:latin typeface="Helvetica" pitchFamily="2" charset="0"/>
                <a:ea typeface="+mj-ea"/>
                <a:cs typeface="+mj-cs"/>
                <a:sym typeface="Calibri"/>
              </a:rPr>
              <a:t>header file </a:t>
            </a:r>
            <a:r>
              <a:rPr lang="en-RU" dirty="0">
                <a:solidFill>
                  <a:schemeClr val="accent4"/>
                </a:solidFill>
                <a:latin typeface="Helvetica" pitchFamily="2" charset="0"/>
                <a:ea typeface="+mj-ea"/>
                <a:cs typeface="+mj-cs"/>
                <a:sym typeface="Calibri"/>
              </a:rPr>
              <a:t>in the </a:t>
            </a:r>
            <a:r>
              <a:rPr lang="en-RU" b="1" dirty="0">
                <a:solidFill>
                  <a:schemeClr val="accent4"/>
                </a:solidFill>
                <a:latin typeface="Helvetica" pitchFamily="2" charset="0"/>
                <a:ea typeface="+mj-ea"/>
                <a:cs typeface="+mj-cs"/>
                <a:sym typeface="Calibri"/>
              </a:rPr>
              <a:t>source file</a:t>
            </a:r>
            <a:r>
              <a:rPr lang="en-RU" dirty="0">
                <a:solidFill>
                  <a:schemeClr val="accent4"/>
                </a:solidFill>
                <a:latin typeface="Helvetica" pitchFamily="2" charset="0"/>
                <a:ea typeface="+mj-ea"/>
                <a:cs typeface="+mj-cs"/>
                <a:sym typeface="Calibri"/>
              </a:rPr>
              <a:t>.</a:t>
            </a:r>
            <a:endParaRPr lang="ru-RU" dirty="0">
              <a:solidFill>
                <a:schemeClr val="accent4"/>
              </a:solidFill>
              <a:latin typeface="Helvetica" pitchFamily="2" charset="0"/>
              <a:ea typeface="+mj-ea"/>
              <a:cs typeface="+mj-cs"/>
              <a:sym typeface="Calibri"/>
            </a:endParaRPr>
          </a:p>
          <a:p>
            <a:pPr marL="285750" indent="-285750" hangingPunct="0">
              <a:buFont typeface="Arial" panose="020B0604020202020204" pitchFamily="34" charset="0"/>
              <a:buChar char="•"/>
            </a:pPr>
            <a:r>
              <a:rPr lang="en-GB" dirty="0">
                <a:solidFill>
                  <a:schemeClr val="accent4"/>
                </a:solidFill>
                <a:latin typeface="Helvetica" pitchFamily="2" charset="0"/>
              </a:rPr>
              <a:t>But the opposite should never be done! In other words, never do an include of a .</a:t>
            </a:r>
            <a:r>
              <a:rPr lang="en-GB" dirty="0" err="1">
                <a:solidFill>
                  <a:schemeClr val="accent4"/>
                </a:solidFill>
                <a:latin typeface="Helvetica" pitchFamily="2" charset="0"/>
              </a:rPr>
              <a:t>cpp</a:t>
            </a:r>
            <a:r>
              <a:rPr lang="en-GB" dirty="0">
                <a:solidFill>
                  <a:schemeClr val="accent4"/>
                </a:solidFill>
                <a:latin typeface="Helvetica" pitchFamily="2" charset="0"/>
              </a:rPr>
              <a:t> file in your code!</a:t>
            </a:r>
            <a:endParaRPr lang="en-GB" b="1" dirty="0">
              <a:solidFill>
                <a:schemeClr val="accent4"/>
              </a:solidFill>
              <a:latin typeface="Helvetica" pitchFamily="2" charset="0"/>
            </a:endParaRPr>
          </a:p>
        </p:txBody>
      </p:sp>
      <p:pic>
        <p:nvPicPr>
          <p:cNvPr id="4" name="Picture 3">
            <a:extLst>
              <a:ext uri="{FF2B5EF4-FFF2-40B4-BE49-F238E27FC236}">
                <a16:creationId xmlns:a16="http://schemas.microsoft.com/office/drawing/2014/main" id="{5CB368C7-DA2D-A741-A7D0-068F6AC0E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751" y="1443167"/>
            <a:ext cx="7957821" cy="2652607"/>
          </a:xfrm>
          <a:prstGeom prst="rect">
            <a:avLst/>
          </a:prstGeom>
        </p:spPr>
      </p:pic>
    </p:spTree>
    <p:extLst>
      <p:ext uri="{BB962C8B-B14F-4D97-AF65-F5344CB8AC3E}">
        <p14:creationId xmlns:p14="http://schemas.microsoft.com/office/powerpoint/2010/main" val="19540967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pic>
        <p:nvPicPr>
          <p:cNvPr id="6" name="Picture 5">
            <a:extLst>
              <a:ext uri="{FF2B5EF4-FFF2-40B4-BE49-F238E27FC236}">
                <a16:creationId xmlns:a16="http://schemas.microsoft.com/office/drawing/2014/main" id="{BDA5D277-A25D-2A49-B8E5-1BC0D7E7D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132613"/>
            <a:ext cx="4084796" cy="5614175"/>
          </a:xfrm>
          <a:prstGeom prst="rect">
            <a:avLst/>
          </a:prstGeom>
        </p:spPr>
      </p:pic>
      <p:sp>
        <p:nvSpPr>
          <p:cNvPr id="8" name="TextBox 7">
            <a:extLst>
              <a:ext uri="{FF2B5EF4-FFF2-40B4-BE49-F238E27FC236}">
                <a16:creationId xmlns:a16="http://schemas.microsoft.com/office/drawing/2014/main" id="{5FA77C09-670B-2F43-924B-09CEAD7C86F2}"/>
              </a:ext>
            </a:extLst>
          </p:cNvPr>
          <p:cNvSpPr txBox="1"/>
          <p:nvPr/>
        </p:nvSpPr>
        <p:spPr>
          <a:xfrm>
            <a:off x="6096000" y="1132613"/>
            <a:ext cx="475107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latin typeface="Helvetica" pitchFamily="2" charset="0"/>
              </a:rPr>
              <a:t>In the </a:t>
            </a:r>
            <a:r>
              <a:rPr lang="en-GB" dirty="0" err="1">
                <a:latin typeface="Helvetica" pitchFamily="2" charset="0"/>
              </a:rPr>
              <a:t>vector.h</a:t>
            </a:r>
            <a:r>
              <a:rPr lang="en-GB" dirty="0">
                <a:latin typeface="Helvetica" pitchFamily="2" charset="0"/>
              </a:rPr>
              <a:t> file, we only provide function declarations, even if they are methods (defined inside the class)!</a:t>
            </a:r>
            <a:endParaRPr lang="ru-RU" dirty="0">
              <a:latin typeface="Helvetica" pitchFamily="2" charset="0"/>
            </a:endParaRPr>
          </a:p>
          <a:p>
            <a:pPr marL="285750" indent="-285750" hangingPunct="0">
              <a:buFont typeface="Arial" panose="020B0604020202020204" pitchFamily="34" charset="0"/>
              <a:buChar char="•"/>
            </a:pPr>
            <a:r>
              <a:rPr lang="en-US" dirty="0">
                <a:solidFill>
                  <a:srgbClr val="323332"/>
                </a:solidFill>
                <a:latin typeface="Helvetica" pitchFamily="2" charset="0"/>
                <a:ea typeface="+mj-ea"/>
                <a:cs typeface="+mj-cs"/>
                <a:sym typeface="Calibri"/>
              </a:rPr>
              <a:t>Also, don’t forget about #define</a:t>
            </a:r>
          </a:p>
          <a:p>
            <a:pPr marL="285750" indent="-285750" hangingPunct="0">
              <a:buFont typeface="Arial" panose="020B0604020202020204" pitchFamily="34" charset="0"/>
              <a:buChar char="•"/>
            </a:pPr>
            <a:r>
              <a:rPr kumimoji="0" lang="en-US" sz="1800" b="0" i="0" u="none" strike="noStrike" cap="none" spc="0" normalizeH="0" baseline="0" dirty="0">
                <a:ln>
                  <a:noFill/>
                </a:ln>
                <a:solidFill>
                  <a:srgbClr val="323332"/>
                </a:solidFill>
                <a:effectLst/>
                <a:uFillTx/>
                <a:latin typeface="Helvetica" pitchFamily="2" charset="0"/>
                <a:ea typeface="+mj-ea"/>
                <a:cs typeface="+mj-cs"/>
                <a:sym typeface="Calibri"/>
              </a:rPr>
              <a:t>Once again, </a:t>
            </a:r>
            <a:r>
              <a:rPr lang="en-US" dirty="0">
                <a:solidFill>
                  <a:srgbClr val="323332"/>
                </a:solidFill>
                <a:latin typeface="Helvetica" pitchFamily="2" charset="0"/>
                <a:ea typeface="+mj-ea"/>
                <a:cs typeface="+mj-cs"/>
                <a:sym typeface="Calibri"/>
              </a:rPr>
              <a:t>const qualifiers are absent in functions signatures for the arguments, provided by values</a:t>
            </a:r>
            <a:endParaRPr kumimoji="0" lang="en-RU" sz="1800" b="0" i="0" u="none" strike="noStrike" cap="none" spc="0" normalizeH="0" baseline="0" dirty="0">
              <a:ln>
                <a:noFill/>
              </a:ln>
              <a:solidFill>
                <a:srgbClr val="323332"/>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2031079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pic>
        <p:nvPicPr>
          <p:cNvPr id="4" name="Picture 3">
            <a:extLst>
              <a:ext uri="{FF2B5EF4-FFF2-40B4-BE49-F238E27FC236}">
                <a16:creationId xmlns:a16="http://schemas.microsoft.com/office/drawing/2014/main" id="{E3F8FE64-E195-384F-BF5F-7F8A0BAC0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129269"/>
            <a:ext cx="8319787" cy="3253180"/>
          </a:xfrm>
          <a:prstGeom prst="rect">
            <a:avLst/>
          </a:prstGeom>
        </p:spPr>
      </p:pic>
      <p:sp>
        <p:nvSpPr>
          <p:cNvPr id="5" name="TextBox 4">
            <a:extLst>
              <a:ext uri="{FF2B5EF4-FFF2-40B4-BE49-F238E27FC236}">
                <a16:creationId xmlns:a16="http://schemas.microsoft.com/office/drawing/2014/main" id="{6A1D3CA9-90D7-2D49-A520-279492CAB6FE}"/>
              </a:ext>
            </a:extLst>
          </p:cNvPr>
          <p:cNvSpPr txBox="1"/>
          <p:nvPr/>
        </p:nvSpPr>
        <p:spPr>
          <a:xfrm>
            <a:off x="1184995" y="4607477"/>
            <a:ext cx="9849589"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hangingPunct="0">
              <a:buFont typeface="Arial" panose="020B0604020202020204" pitchFamily="34" charset="0"/>
              <a:buChar char="•"/>
            </a:pPr>
            <a:r>
              <a:rPr lang="en-GB" dirty="0">
                <a:solidFill>
                  <a:schemeClr val="accent4"/>
                </a:solidFill>
                <a:latin typeface="Helvetica" pitchFamily="2" charset="0"/>
              </a:rPr>
              <a:t>In </a:t>
            </a:r>
            <a:r>
              <a:rPr lang="en-GB" dirty="0" err="1">
                <a:solidFill>
                  <a:schemeClr val="accent4"/>
                </a:solidFill>
                <a:latin typeface="Helvetica" pitchFamily="2" charset="0"/>
              </a:rPr>
              <a:t>vector.cpp</a:t>
            </a:r>
            <a:r>
              <a:rPr lang="en-GB" dirty="0">
                <a:solidFill>
                  <a:schemeClr val="accent4"/>
                </a:solidFill>
                <a:latin typeface="Helvetica" pitchFamily="2" charset="0"/>
              </a:rPr>
              <a:t> we define methods and functions which are declared in </a:t>
            </a:r>
            <a:r>
              <a:rPr lang="en-GB" dirty="0" err="1">
                <a:solidFill>
                  <a:schemeClr val="accent4"/>
                </a:solidFill>
                <a:latin typeface="Helvetica" pitchFamily="2" charset="0"/>
              </a:rPr>
              <a:t>vector.h</a:t>
            </a:r>
            <a:endParaRPr lang="en-GB" dirty="0">
              <a:solidFill>
                <a:schemeClr val="accent4"/>
              </a:solidFill>
              <a:latin typeface="Helvetica" pitchFamily="2" charset="0"/>
            </a:endParaRPr>
          </a:p>
          <a:p>
            <a:pPr marL="285750" indent="-285750" hangingPunct="0">
              <a:buFont typeface="Arial" panose="020B0604020202020204" pitchFamily="34" charset="0"/>
              <a:buChar char="•"/>
            </a:pPr>
            <a:r>
              <a:rPr lang="en-GB" dirty="0">
                <a:solidFill>
                  <a:schemeClr val="accent4"/>
                </a:solidFill>
                <a:latin typeface="Helvetica" pitchFamily="2" charset="0"/>
              </a:rPr>
              <a:t>Don't forget </a:t>
            </a:r>
            <a:r>
              <a:rPr lang="en-GB" b="1" dirty="0">
                <a:solidFill>
                  <a:schemeClr val="accent4"/>
                </a:solidFill>
                <a:latin typeface="Helvetica" pitchFamily="2" charset="0"/>
              </a:rPr>
              <a:t>#include "</a:t>
            </a:r>
            <a:r>
              <a:rPr lang="en-GB" b="1" dirty="0" err="1">
                <a:solidFill>
                  <a:schemeClr val="accent4"/>
                </a:solidFill>
                <a:latin typeface="Helvetica" pitchFamily="2" charset="0"/>
              </a:rPr>
              <a:t>vector.h</a:t>
            </a:r>
            <a:r>
              <a:rPr lang="en-GB" b="1" dirty="0">
                <a:solidFill>
                  <a:schemeClr val="accent4"/>
                </a:solidFill>
                <a:latin typeface="Helvetica" pitchFamily="2" charset="0"/>
              </a:rPr>
              <a:t>”</a:t>
            </a:r>
          </a:p>
          <a:p>
            <a:pPr marL="285750" indent="-285750" hangingPunct="0">
              <a:buFont typeface="Arial" panose="020B0604020202020204" pitchFamily="34" charset="0"/>
              <a:buChar char="•"/>
            </a:pPr>
            <a:r>
              <a:rPr lang="en-GB" dirty="0">
                <a:solidFill>
                  <a:schemeClr val="accent4"/>
                </a:solidFill>
                <a:latin typeface="Helvetica" pitchFamily="2" charset="0"/>
              </a:rPr>
              <a:t>Using the </a:t>
            </a:r>
            <a:r>
              <a:rPr lang="en-GB" b="1" dirty="0">
                <a:solidFill>
                  <a:schemeClr val="accent4"/>
                </a:solidFill>
                <a:latin typeface="Helvetica" pitchFamily="2" charset="0"/>
              </a:rPr>
              <a:t>operator ::</a:t>
            </a:r>
            <a:r>
              <a:rPr lang="en-GB" dirty="0">
                <a:solidFill>
                  <a:schemeClr val="accent4"/>
                </a:solidFill>
                <a:latin typeface="Helvetica" pitchFamily="2" charset="0"/>
              </a:rPr>
              <a:t>, we can define methods</a:t>
            </a:r>
          </a:p>
          <a:p>
            <a:pPr marL="742950" lvl="1" indent="-285750" hangingPunct="0">
              <a:buFont typeface="Arial" panose="020B0604020202020204" pitchFamily="34" charset="0"/>
              <a:buChar char="•"/>
            </a:pPr>
            <a:r>
              <a:rPr lang="en-GB" dirty="0">
                <a:solidFill>
                  <a:schemeClr val="accent4"/>
                </a:solidFill>
                <a:latin typeface="Helvetica" pitchFamily="2" charset="0"/>
              </a:rPr>
              <a:t>For this, before the method name, you need to add the class name and the </a:t>
            </a:r>
            <a:r>
              <a:rPr lang="en-GB" b="1" dirty="0">
                <a:solidFill>
                  <a:schemeClr val="accent4"/>
                </a:solidFill>
                <a:latin typeface="Helvetica" pitchFamily="2" charset="0"/>
              </a:rPr>
              <a:t>operator ::</a:t>
            </a:r>
          </a:p>
          <a:p>
            <a:pPr marL="742950" lvl="1" indent="-285750" hangingPunct="0">
              <a:buFont typeface="Arial" panose="020B0604020202020204" pitchFamily="34" charset="0"/>
              <a:buChar char="•"/>
            </a:pPr>
            <a:r>
              <a:rPr lang="en-GB" dirty="0">
                <a:solidFill>
                  <a:schemeClr val="accent4"/>
                </a:solidFill>
                <a:latin typeface="Helvetica" pitchFamily="2" charset="0"/>
              </a:rPr>
              <a:t>In the case of non-method </a:t>
            </a:r>
            <a:r>
              <a:rPr lang="en-GB" b="1" dirty="0">
                <a:solidFill>
                  <a:schemeClr val="accent4"/>
                </a:solidFill>
                <a:latin typeface="Helvetica" pitchFamily="2" charset="0"/>
              </a:rPr>
              <a:t>functions</a:t>
            </a:r>
            <a:r>
              <a:rPr lang="en-GB" dirty="0">
                <a:solidFill>
                  <a:schemeClr val="accent4"/>
                </a:solidFill>
                <a:latin typeface="Helvetica" pitchFamily="2" charset="0"/>
              </a:rPr>
              <a:t>, we don't need to do this!</a:t>
            </a:r>
          </a:p>
          <a:p>
            <a:pPr marL="742950" lvl="1" indent="-285750" hangingPunct="0">
              <a:buFont typeface="Arial" panose="020B0604020202020204" pitchFamily="34" charset="0"/>
              <a:buChar char="•"/>
            </a:pPr>
            <a:r>
              <a:rPr lang="en-GB" dirty="0">
                <a:solidFill>
                  <a:schemeClr val="accent4"/>
                </a:solidFill>
                <a:latin typeface="Helvetica" pitchFamily="2" charset="0"/>
              </a:rPr>
              <a:t>For example, if the class is called </a:t>
            </a:r>
            <a:r>
              <a:rPr lang="en-GB" b="1" dirty="0" err="1">
                <a:solidFill>
                  <a:schemeClr val="accent4"/>
                </a:solidFill>
                <a:latin typeface="Helvetica" pitchFamily="2" charset="0"/>
              </a:rPr>
              <a:t>my_class</a:t>
            </a:r>
            <a:r>
              <a:rPr lang="en-GB" dirty="0">
                <a:solidFill>
                  <a:schemeClr val="accent4"/>
                </a:solidFill>
                <a:latin typeface="Helvetica" pitchFamily="2" charset="0"/>
              </a:rPr>
              <a:t>, and the method in it is </a:t>
            </a:r>
            <a:r>
              <a:rPr lang="en-GB" b="1" dirty="0" err="1">
                <a:solidFill>
                  <a:schemeClr val="accent4"/>
                </a:solidFill>
                <a:latin typeface="Helvetica" pitchFamily="2" charset="0"/>
              </a:rPr>
              <a:t>my_method</a:t>
            </a:r>
            <a:r>
              <a:rPr lang="en-GB" dirty="0">
                <a:solidFill>
                  <a:schemeClr val="accent4"/>
                </a:solidFill>
                <a:latin typeface="Helvetica" pitchFamily="2" charset="0"/>
              </a:rPr>
              <a:t>, then its definition might look like this: </a:t>
            </a:r>
            <a:r>
              <a:rPr lang="en-GB" b="1" dirty="0">
                <a:solidFill>
                  <a:schemeClr val="accent4"/>
                </a:solidFill>
                <a:latin typeface="Helvetica" pitchFamily="2" charset="0"/>
              </a:rPr>
              <a:t>void </a:t>
            </a:r>
            <a:r>
              <a:rPr lang="en-GB" b="1" dirty="0" err="1">
                <a:solidFill>
                  <a:schemeClr val="accent4"/>
                </a:solidFill>
                <a:latin typeface="Helvetica" pitchFamily="2" charset="0"/>
              </a:rPr>
              <a:t>my_class</a:t>
            </a:r>
            <a:r>
              <a:rPr lang="en-GB" b="1" dirty="0">
                <a:solidFill>
                  <a:schemeClr val="accent4"/>
                </a:solidFill>
                <a:latin typeface="Helvetica" pitchFamily="2" charset="0"/>
              </a:rPr>
              <a:t>::</a:t>
            </a:r>
            <a:r>
              <a:rPr lang="en-GB" b="1" dirty="0" err="1">
                <a:solidFill>
                  <a:schemeClr val="accent4"/>
                </a:solidFill>
                <a:latin typeface="Helvetica" pitchFamily="2" charset="0"/>
              </a:rPr>
              <a:t>my_method</a:t>
            </a:r>
            <a:r>
              <a:rPr lang="en-GB" b="1" dirty="0">
                <a:solidFill>
                  <a:schemeClr val="accent4"/>
                </a:solidFill>
                <a:latin typeface="Helvetica" pitchFamily="2" charset="0"/>
              </a:rPr>
              <a:t> () {}</a:t>
            </a:r>
            <a:endParaRPr kumimoji="0" lang="en-RU" b="1" i="0" u="none" strike="noStrike" cap="none" spc="0" normalizeH="0" baseline="0" dirty="0">
              <a:ln>
                <a:noFill/>
              </a:ln>
              <a:solidFill>
                <a:schemeClr val="accent4"/>
              </a:solidFill>
              <a:effectLst/>
              <a:uFillTx/>
              <a:latin typeface="Helvetica" pitchFamily="2" charset="0"/>
              <a:ea typeface="+mj-ea"/>
              <a:cs typeface="+mj-cs"/>
              <a:sym typeface="Calibri"/>
            </a:endParaRPr>
          </a:p>
        </p:txBody>
      </p:sp>
    </p:spTree>
    <p:extLst>
      <p:ext uri="{BB962C8B-B14F-4D97-AF65-F5344CB8AC3E}">
        <p14:creationId xmlns:p14="http://schemas.microsoft.com/office/powerpoint/2010/main" val="249819214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1642DD-3082-0146-B8C3-B7E8C1DFCC6A}"/>
              </a:ext>
            </a:extLst>
          </p:cNvPr>
          <p:cNvSpPr>
            <a:spLocks noGrp="1"/>
          </p:cNvSpPr>
          <p:nvPr>
            <p:ph type="body" sz="quarter" idx="13"/>
          </p:nvPr>
        </p:nvSpPr>
        <p:spPr/>
        <p:txBody>
          <a:bodyPr>
            <a:normAutofit fontScale="92500" lnSpcReduction="20000"/>
          </a:bodyPr>
          <a:lstStyle/>
          <a:p>
            <a:r>
              <a:rPr lang="en-GB" dirty="0"/>
              <a:t>Splitting the solution into multiple files</a:t>
            </a:r>
            <a:endParaRPr lang="ru-RU" dirty="0"/>
          </a:p>
        </p:txBody>
      </p:sp>
      <p:sp>
        <p:nvSpPr>
          <p:cNvPr id="5" name="TextBox 4">
            <a:extLst>
              <a:ext uri="{FF2B5EF4-FFF2-40B4-BE49-F238E27FC236}">
                <a16:creationId xmlns:a16="http://schemas.microsoft.com/office/drawing/2014/main" id="{6A1D3CA9-90D7-2D49-A520-279492CAB6FE}"/>
              </a:ext>
            </a:extLst>
          </p:cNvPr>
          <p:cNvSpPr txBox="1"/>
          <p:nvPr/>
        </p:nvSpPr>
        <p:spPr>
          <a:xfrm>
            <a:off x="1120775" y="1309816"/>
            <a:ext cx="549875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hangingPunct="0"/>
            <a:r>
              <a:rPr lang="en-GB" dirty="0">
                <a:solidFill>
                  <a:schemeClr val="accent4"/>
                </a:solidFill>
                <a:latin typeface="Helvetica" pitchFamily="2" charset="0"/>
              </a:rPr>
              <a:t>Here’s </a:t>
            </a:r>
            <a:r>
              <a:rPr lang="en-US" dirty="0">
                <a:solidFill>
                  <a:schemeClr val="accent4"/>
                </a:solidFill>
                <a:latin typeface="Helvetica" pitchFamily="2" charset="0"/>
              </a:rPr>
              <a:t>some more </a:t>
            </a:r>
            <a:r>
              <a:rPr lang="en-GB" dirty="0">
                <a:solidFill>
                  <a:schemeClr val="accent4"/>
                </a:solidFill>
                <a:latin typeface="Helvetica" pitchFamily="2" charset="0"/>
              </a:rPr>
              <a:t>definitions of several methods:</a:t>
            </a:r>
            <a:endParaRPr kumimoji="0" lang="en-RU" b="1" i="0" u="none" strike="noStrike" cap="none" spc="0" normalizeH="0" baseline="0" dirty="0">
              <a:ln>
                <a:noFill/>
              </a:ln>
              <a:solidFill>
                <a:schemeClr val="accent4"/>
              </a:solidFill>
              <a:effectLst/>
              <a:uFillTx/>
              <a:latin typeface="Helvetica" pitchFamily="2" charset="0"/>
              <a:ea typeface="+mj-ea"/>
              <a:cs typeface="+mj-cs"/>
              <a:sym typeface="Calibri"/>
            </a:endParaRPr>
          </a:p>
        </p:txBody>
      </p:sp>
      <p:pic>
        <p:nvPicPr>
          <p:cNvPr id="8" name="Picture 7">
            <a:extLst>
              <a:ext uri="{FF2B5EF4-FFF2-40B4-BE49-F238E27FC236}">
                <a16:creationId xmlns:a16="http://schemas.microsoft.com/office/drawing/2014/main" id="{41055CA1-CB11-734F-9015-6416BC2DF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75" y="1975295"/>
            <a:ext cx="4677212" cy="2979763"/>
          </a:xfrm>
          <a:prstGeom prst="rect">
            <a:avLst/>
          </a:prstGeom>
        </p:spPr>
      </p:pic>
      <p:pic>
        <p:nvPicPr>
          <p:cNvPr id="10" name="Picture 9">
            <a:extLst>
              <a:ext uri="{FF2B5EF4-FFF2-40B4-BE49-F238E27FC236}">
                <a16:creationId xmlns:a16="http://schemas.microsoft.com/office/drawing/2014/main" id="{48A5408F-CD1D-EA4A-B82A-6ED28DC13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69118"/>
            <a:ext cx="5386679" cy="3799381"/>
          </a:xfrm>
          <a:prstGeom prst="rect">
            <a:avLst/>
          </a:prstGeom>
        </p:spPr>
      </p:pic>
    </p:spTree>
    <p:extLst>
      <p:ext uri="{BB962C8B-B14F-4D97-AF65-F5344CB8AC3E}">
        <p14:creationId xmlns:p14="http://schemas.microsoft.com/office/powerpoint/2010/main" val="4085224689"/>
      </p:ext>
    </p:extLst>
  </p:cSld>
  <p:clrMapOvr>
    <a:masterClrMapping/>
  </p:clrMapOvr>
  <p:transition spd="med"/>
</p:sld>
</file>

<file path=ppt/theme/theme1.xml><?xml version="1.0" encoding="utf-8"?>
<a:theme xmlns:a="http://schemas.openxmlformats.org/drawingml/2006/main" name="3.Алгоритмы поиска">
  <a:themeElements>
    <a:clrScheme name="Тема Office">
      <a:dk1>
        <a:srgbClr val="323332"/>
      </a:dk1>
      <a:lt1>
        <a:srgbClr val="FFFFFF"/>
      </a:lt1>
      <a:dk2>
        <a:srgbClr val="A7A7A7"/>
      </a:dk2>
      <a:lt2>
        <a:srgbClr val="535353"/>
      </a:lt2>
      <a:accent1>
        <a:srgbClr val="FB2B38"/>
      </a:accent1>
      <a:accent2>
        <a:srgbClr val="74777B"/>
      </a:accent2>
      <a:accent3>
        <a:srgbClr val="E6E7E8"/>
      </a:accent3>
      <a:accent4>
        <a:srgbClr val="020302"/>
      </a:accent4>
      <a:accent5>
        <a:srgbClr val="FEFFFF"/>
      </a:accent5>
      <a:accent6>
        <a:srgbClr val="8E8F8F"/>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hueOff val="-10800000"/>
            <a:satOff val="-100001"/>
          </a:schemeClr>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332"/>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33695</TotalTime>
  <Words>1000</Words>
  <Application>Microsoft Macintosh PowerPoint</Application>
  <PresentationFormat>Widescreen</PresentationFormat>
  <Paragraphs>86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Proxima Nova Bold</vt:lpstr>
      <vt:lpstr>Proxima Nova Regular</vt:lpstr>
      <vt:lpstr>3.Алгоритмы поиска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memes</dc:creator>
  <cp:lastModifiedBy>Microsoft Office User</cp:lastModifiedBy>
  <cp:revision>2651</cp:revision>
  <dcterms:created xsi:type="dcterms:W3CDTF">2020-10-11T07:52:54Z</dcterms:created>
  <dcterms:modified xsi:type="dcterms:W3CDTF">2022-01-07T17:44:58Z</dcterms:modified>
</cp:coreProperties>
</file>