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425" r:id="rId2"/>
    <p:sldId id="465" r:id="rId3"/>
    <p:sldId id="469" r:id="rId4"/>
    <p:sldId id="470" r:id="rId5"/>
    <p:sldId id="471" r:id="rId6"/>
    <p:sldId id="472" r:id="rId7"/>
    <p:sldId id="478" r:id="rId8"/>
    <p:sldId id="481" r:id="rId9"/>
    <p:sldId id="476" r:id="rId10"/>
    <p:sldId id="473" r:id="rId11"/>
    <p:sldId id="480" r:id="rId12"/>
    <p:sldId id="479" r:id="rId13"/>
    <p:sldId id="474" r:id="rId14"/>
    <p:sldId id="475" r:id="rId15"/>
    <p:sldId id="477" r:id="rId16"/>
    <p:sldId id="483" r:id="rId17"/>
    <p:sldId id="484" r:id="rId18"/>
    <p:sldId id="482" r:id="rId19"/>
    <p:sldId id="442"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9B3"/>
    <a:srgbClr val="FB2B38"/>
    <a:srgbClr val="000080"/>
    <a:srgbClr val="FB2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8" autoAdjust="0"/>
    <p:restoredTop sz="86732"/>
  </p:normalViewPr>
  <p:slideViewPr>
    <p:cSldViewPr snapToGrid="0">
      <p:cViewPr>
        <p:scale>
          <a:sx n="86" d="100"/>
          <a:sy n="86" d="100"/>
        </p:scale>
        <p:origin x="872" y="6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07.01.2022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361912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137456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1901001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344480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1027010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27003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1481599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17</a:t>
            </a:fld>
            <a:endParaRPr lang="en-RU"/>
          </a:p>
        </p:txBody>
      </p:sp>
    </p:spTree>
    <p:extLst>
      <p:ext uri="{BB962C8B-B14F-4D97-AF65-F5344CB8AC3E}">
        <p14:creationId xmlns:p14="http://schemas.microsoft.com/office/powerpoint/2010/main" val="1918272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18</a:t>
            </a:fld>
            <a:endParaRPr lang="en-RU"/>
          </a:p>
        </p:txBody>
      </p:sp>
    </p:spTree>
    <p:extLst>
      <p:ext uri="{BB962C8B-B14F-4D97-AF65-F5344CB8AC3E}">
        <p14:creationId xmlns:p14="http://schemas.microsoft.com/office/powerpoint/2010/main" val="2508423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9846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2146951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25056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2664100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3345192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4089055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308054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2421954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stebin.com/qK67HHZb"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pastebin.com/7yfavCKc" TargetMode="External"/><Relationship Id="rId4" Type="http://schemas.openxmlformats.org/officeDocument/2006/relationships/hyperlink" Target="https://pastebin.com/HrHaVeYi"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pastebin.com/xM7KDEV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a:t>
            </a:r>
            <a:r>
              <a:rPr lang="en-US" dirty="0">
                <a:latin typeface="Helvetica" pitchFamily="2" charset="0"/>
              </a:rPr>
              <a:t>3</a:t>
            </a:r>
            <a:endParaRPr lang="en-US" sz="3600" dirty="0">
              <a:solidFill>
                <a:schemeClr val="accent4"/>
              </a:solidFill>
              <a:latin typeface="Helvetica" pitchFamily="2" charset="0"/>
            </a:endParaRPr>
          </a:p>
          <a:p>
            <a:r>
              <a:rPr lang="en-US" sz="4800" dirty="0">
                <a:latin typeface="Helvetica" pitchFamily="2" charset="0"/>
              </a:rPr>
              <a:t>Classes and structures, pt.5</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369240143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Practice</a:t>
            </a:r>
            <a:endParaRPr lang="ru-RU" dirty="0"/>
          </a:p>
        </p:txBody>
      </p:sp>
      <p:sp>
        <p:nvSpPr>
          <p:cNvPr id="4" name="TextBox 3">
            <a:extLst>
              <a:ext uri="{FF2B5EF4-FFF2-40B4-BE49-F238E27FC236}">
                <a16:creationId xmlns:a16="http://schemas.microsoft.com/office/drawing/2014/main" id="{FC8EC8DC-8B30-6C4C-AE30-DE217EB03212}"/>
              </a:ext>
            </a:extLst>
          </p:cNvPr>
          <p:cNvSpPr txBox="1"/>
          <p:nvPr/>
        </p:nvSpPr>
        <p:spPr>
          <a:xfrm>
            <a:off x="1120775" y="4954468"/>
            <a:ext cx="950234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solidFill>
                  <a:schemeClr val="accent4"/>
                </a:solidFill>
                <a:latin typeface="Helvetica" pitchFamily="2" charset="0"/>
              </a:rPr>
              <a:t>Problem 3 </a:t>
            </a:r>
            <a:r>
              <a:rPr lang="en-GB" b="1" dirty="0">
                <a:solidFill>
                  <a:srgbClr val="0169B3"/>
                </a:solidFill>
                <a:latin typeface="Helvetica" pitchFamily="2" charset="0"/>
              </a:rPr>
              <a:t>[</a:t>
            </a:r>
            <a:r>
              <a:rPr lang="en-GB" dirty="0">
                <a:solidFill>
                  <a:srgbClr val="0169B3"/>
                </a:solidFill>
                <a:latin typeface="Helvetica" pitchFamily="2" charset="0"/>
                <a:sym typeface="Calibri"/>
                <a:hlinkClick r:id="rId3">
                  <a:extLst>
                    <a:ext uri="{A12FA001-AC4F-418D-AE19-62706E023703}">
                      <ahyp:hlinkClr xmlns:ahyp="http://schemas.microsoft.com/office/drawing/2018/hyperlinkcolor" val="tx"/>
                    </a:ext>
                  </a:extLst>
                </a:hlinkClick>
              </a:rPr>
              <a:t>Solution</a:t>
            </a:r>
            <a:r>
              <a:rPr lang="en-GB" b="1" dirty="0">
                <a:solidFill>
                  <a:srgbClr val="0169B3"/>
                </a:solidFill>
                <a:latin typeface="Helvetica" pitchFamily="2" charset="0"/>
              </a:rPr>
              <a:t>]</a:t>
            </a:r>
            <a:endParaRPr lang="en-GB" dirty="0">
              <a:solidFill>
                <a:srgbClr val="0169B3"/>
              </a:solidFill>
              <a:latin typeface="Helvetica" pitchFamily="2" charset="0"/>
            </a:endParaRPr>
          </a:p>
          <a:p>
            <a:pPr hangingPunct="0"/>
            <a:r>
              <a:rPr lang="en-GB" dirty="0">
                <a:solidFill>
                  <a:schemeClr val="accent4"/>
                </a:solidFill>
                <a:latin typeface="Helvetica" pitchFamily="2" charset="0"/>
              </a:rPr>
              <a:t>You are given a string. You should check if it is a palindrome, or not.</a:t>
            </a:r>
          </a:p>
        </p:txBody>
      </p:sp>
      <p:sp>
        <p:nvSpPr>
          <p:cNvPr id="6" name="TextBox 5">
            <a:extLst>
              <a:ext uri="{FF2B5EF4-FFF2-40B4-BE49-F238E27FC236}">
                <a16:creationId xmlns:a16="http://schemas.microsoft.com/office/drawing/2014/main" id="{6E5A35B0-031E-A744-8439-0B508927EA7C}"/>
              </a:ext>
            </a:extLst>
          </p:cNvPr>
          <p:cNvSpPr txBox="1"/>
          <p:nvPr/>
        </p:nvSpPr>
        <p:spPr>
          <a:xfrm>
            <a:off x="1120775" y="3544420"/>
            <a:ext cx="950234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solidFill>
                  <a:schemeClr val="accent4"/>
                </a:solidFill>
                <a:latin typeface="Helvetica" pitchFamily="2" charset="0"/>
              </a:rPr>
              <a:t>Problem 2 </a:t>
            </a:r>
            <a:r>
              <a:rPr lang="en-GB" b="1" dirty="0">
                <a:solidFill>
                  <a:srgbClr val="0169B3"/>
                </a:solidFill>
                <a:latin typeface="Helvetica" pitchFamily="2" charset="0"/>
              </a:rPr>
              <a:t>[</a:t>
            </a:r>
            <a:r>
              <a:rPr lang="en-GB" dirty="0">
                <a:solidFill>
                  <a:srgbClr val="0169B3"/>
                </a:solidFill>
                <a:latin typeface="Helvetica" pitchFamily="2" charset="0"/>
                <a:sym typeface="Calibri"/>
                <a:hlinkClick r:id="rId4">
                  <a:extLst>
                    <a:ext uri="{A12FA001-AC4F-418D-AE19-62706E023703}">
                      <ahyp:hlinkClr xmlns:ahyp="http://schemas.microsoft.com/office/drawing/2018/hyperlinkcolor" val="tx"/>
                    </a:ext>
                  </a:extLst>
                </a:hlinkClick>
              </a:rPr>
              <a:t>Solution</a:t>
            </a:r>
            <a:r>
              <a:rPr lang="en-GB" b="1" dirty="0">
                <a:solidFill>
                  <a:srgbClr val="0169B3"/>
                </a:solidFill>
                <a:latin typeface="Helvetica" pitchFamily="2" charset="0"/>
              </a:rPr>
              <a:t>]</a:t>
            </a:r>
            <a:br>
              <a:rPr lang="en-GB" dirty="0">
                <a:solidFill>
                  <a:srgbClr val="0169B3"/>
                </a:solidFill>
                <a:latin typeface="Helvetica" pitchFamily="2" charset="0"/>
              </a:rPr>
            </a:br>
            <a:r>
              <a:rPr lang="en-GB" dirty="0">
                <a:solidFill>
                  <a:schemeClr val="accent4"/>
                </a:solidFill>
                <a:latin typeface="Helvetica" pitchFamily="2" charset="0"/>
              </a:rPr>
              <a:t>You are given two numbers n, m, and a matrix of size n by m. Transpose it and print it out.</a:t>
            </a:r>
          </a:p>
        </p:txBody>
      </p:sp>
      <p:sp>
        <p:nvSpPr>
          <p:cNvPr id="5" name="TextBox 4">
            <a:extLst>
              <a:ext uri="{FF2B5EF4-FFF2-40B4-BE49-F238E27FC236}">
                <a16:creationId xmlns:a16="http://schemas.microsoft.com/office/drawing/2014/main" id="{7DBD9F36-DF0D-7540-9183-5BB253E39D0E}"/>
              </a:ext>
            </a:extLst>
          </p:cNvPr>
          <p:cNvSpPr txBox="1"/>
          <p:nvPr/>
        </p:nvSpPr>
        <p:spPr>
          <a:xfrm>
            <a:off x="1120775" y="1857374"/>
            <a:ext cx="9502346"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solidFill>
                  <a:schemeClr val="accent4"/>
                </a:solidFill>
                <a:latin typeface="Helvetica" pitchFamily="2" charset="0"/>
              </a:rPr>
              <a:t>Problem 1 </a:t>
            </a:r>
            <a:r>
              <a:rPr lang="en-GB" b="1" dirty="0">
                <a:solidFill>
                  <a:srgbClr val="0169B3"/>
                </a:solidFill>
                <a:latin typeface="Helvetica" pitchFamily="2" charset="0"/>
              </a:rPr>
              <a:t>[</a:t>
            </a:r>
            <a:r>
              <a:rPr lang="en-GB" dirty="0">
                <a:solidFill>
                  <a:srgbClr val="0169B3"/>
                </a:solidFill>
                <a:latin typeface="Helvetica" pitchFamily="2" charset="0"/>
                <a:sym typeface="Calibri"/>
                <a:hlinkClick r:id="rId5">
                  <a:extLst>
                    <a:ext uri="{A12FA001-AC4F-418D-AE19-62706E023703}">
                      <ahyp:hlinkClr xmlns:ahyp="http://schemas.microsoft.com/office/drawing/2018/hyperlinkcolor" val="tx"/>
                    </a:ext>
                  </a:extLst>
                </a:hlinkClick>
              </a:rPr>
              <a:t>Solution</a:t>
            </a:r>
            <a:r>
              <a:rPr lang="en-GB" b="1" dirty="0">
                <a:solidFill>
                  <a:srgbClr val="0169B3"/>
                </a:solidFill>
                <a:latin typeface="Helvetica" pitchFamily="2" charset="0"/>
              </a:rPr>
              <a:t>]</a:t>
            </a:r>
            <a:endParaRPr lang="en-GB" dirty="0">
              <a:solidFill>
                <a:srgbClr val="0169B3"/>
              </a:solidFill>
              <a:latin typeface="Helvetica" pitchFamily="2" charset="0"/>
            </a:endParaRPr>
          </a:p>
          <a:p>
            <a:pPr hangingPunct="0"/>
            <a:r>
              <a:rPr lang="en-GB" dirty="0">
                <a:solidFill>
                  <a:schemeClr val="accent4"/>
                </a:solidFill>
                <a:latin typeface="Helvetica" pitchFamily="2" charset="0"/>
              </a:rPr>
              <a:t>You are given the coordinates of a</a:t>
            </a:r>
            <a:r>
              <a:rPr lang="ru-RU" dirty="0">
                <a:solidFill>
                  <a:schemeClr val="accent4"/>
                </a:solidFill>
                <a:latin typeface="Helvetica" pitchFamily="2" charset="0"/>
              </a:rPr>
              <a:t> </a:t>
            </a:r>
            <a:r>
              <a:rPr lang="en-US" dirty="0">
                <a:solidFill>
                  <a:schemeClr val="accent4"/>
                </a:solidFill>
                <a:latin typeface="Helvetica" pitchFamily="2" charset="0"/>
              </a:rPr>
              <a:t>bishop </a:t>
            </a:r>
            <a:r>
              <a:rPr lang="en-GB" dirty="0">
                <a:solidFill>
                  <a:schemeClr val="accent4"/>
                </a:solidFill>
                <a:latin typeface="Helvetica" pitchFamily="2" charset="0"/>
              </a:rPr>
              <a:t>on a chessboard. Print out the coordinates of each cell to which you can make a move.</a:t>
            </a:r>
          </a:p>
        </p:txBody>
      </p:sp>
    </p:spTree>
    <p:extLst>
      <p:ext uri="{BB962C8B-B14F-4D97-AF65-F5344CB8AC3E}">
        <p14:creationId xmlns:p14="http://schemas.microsoft.com/office/powerpoint/2010/main" val="36637951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Practice</a:t>
            </a:r>
            <a:endParaRPr lang="ru-RU" dirty="0"/>
          </a:p>
        </p:txBody>
      </p:sp>
      <p:sp>
        <p:nvSpPr>
          <p:cNvPr id="5" name="TextBox 4">
            <a:extLst>
              <a:ext uri="{FF2B5EF4-FFF2-40B4-BE49-F238E27FC236}">
                <a16:creationId xmlns:a16="http://schemas.microsoft.com/office/drawing/2014/main" id="{7DBD9F36-DF0D-7540-9183-5BB253E39D0E}"/>
              </a:ext>
            </a:extLst>
          </p:cNvPr>
          <p:cNvSpPr txBox="1"/>
          <p:nvPr/>
        </p:nvSpPr>
        <p:spPr>
          <a:xfrm>
            <a:off x="1120775" y="1225691"/>
            <a:ext cx="5378450"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solidFill>
                  <a:schemeClr val="accent4"/>
                </a:solidFill>
                <a:latin typeface="Helvetica" pitchFamily="2" charset="0"/>
              </a:rPr>
              <a:t>Problem 4 </a:t>
            </a:r>
            <a:r>
              <a:rPr lang="en-GB" b="1" dirty="0">
                <a:solidFill>
                  <a:srgbClr val="0169B3"/>
                </a:solidFill>
                <a:latin typeface="Helvetica" pitchFamily="2" charset="0"/>
              </a:rPr>
              <a:t>[</a:t>
            </a:r>
            <a:r>
              <a:rPr lang="en-GB" dirty="0">
                <a:solidFill>
                  <a:srgbClr val="0169B3"/>
                </a:solidFill>
                <a:latin typeface="Helvetica" pitchFamily="2" charset="0"/>
                <a:hlinkClick r:id="rId3">
                  <a:extLst>
                    <a:ext uri="{A12FA001-AC4F-418D-AE19-62706E023703}">
                      <ahyp:hlinkClr xmlns:ahyp="http://schemas.microsoft.com/office/drawing/2018/hyperlinkcolor" val="tx"/>
                    </a:ext>
                  </a:extLst>
                </a:hlinkClick>
              </a:rPr>
              <a:t>Solution</a:t>
            </a:r>
            <a:r>
              <a:rPr lang="en-GB" b="1" dirty="0">
                <a:solidFill>
                  <a:srgbClr val="0169B3"/>
                </a:solidFill>
                <a:latin typeface="Helvetica" pitchFamily="2" charset="0"/>
              </a:rPr>
              <a:t>]</a:t>
            </a:r>
          </a:p>
          <a:p>
            <a:pPr hangingPunct="0"/>
            <a:endParaRPr kumimoji="0" lang="en-GB" sz="1800" b="1"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rPr>
              <a:t>Write a </a:t>
            </a:r>
            <a:r>
              <a:rPr kumimoji="0" lang="en-GB" sz="1800" b="1" i="0" u="none" strike="noStrike" cap="none" spc="0" normalizeH="0" baseline="0" dirty="0" err="1">
                <a:ln>
                  <a:noFill/>
                </a:ln>
                <a:solidFill>
                  <a:schemeClr val="accent4"/>
                </a:solidFill>
                <a:effectLst/>
                <a:uFillTx/>
                <a:latin typeface="Helvetica" pitchFamily="2" charset="0"/>
                <a:ea typeface="+mj-ea"/>
                <a:cs typeface="+mj-cs"/>
                <a:sym typeface="Calibri"/>
              </a:rPr>
              <a:t>hexagonal</a:t>
            </a:r>
            <a:r>
              <a:rPr lang="en-GB" b="1" dirty="0" err="1">
                <a:solidFill>
                  <a:schemeClr val="accent4"/>
                </a:solidFill>
                <a:latin typeface="Helvetica" pitchFamily="2" charset="0"/>
                <a:ea typeface="+mj-ea"/>
                <a:cs typeface="+mj-cs"/>
                <a:sym typeface="Calibri"/>
              </a:rPr>
              <a:t>_grid_traveler</a:t>
            </a:r>
            <a:r>
              <a:rPr lang="en-GB" dirty="0">
                <a:solidFill>
                  <a:schemeClr val="accent4"/>
                </a:solidFill>
                <a:latin typeface="Helvetica" pitchFamily="2" charset="0"/>
                <a:ea typeface="+mj-ea"/>
                <a:cs typeface="+mj-cs"/>
                <a:sym typeface="Calibri"/>
              </a:rPr>
              <a:t>, which represents the traveller on hexagonal grid.</a:t>
            </a:r>
          </a:p>
          <a:p>
            <a:endParaRPr lang="en-GB" dirty="0"/>
          </a:p>
          <a:p>
            <a:pPr marL="285750" indent="-285750">
              <a:buFont typeface="Arial" panose="020B0604020202020204" pitchFamily="34" charset="0"/>
              <a:buChar char="•"/>
            </a:pPr>
            <a:r>
              <a:rPr lang="en-GB" dirty="0"/>
              <a:t>Public </a:t>
            </a:r>
            <a:r>
              <a:rPr lang="en-GB" dirty="0" err="1"/>
              <a:t>enum</a:t>
            </a:r>
            <a:r>
              <a:rPr lang="en-GB" dirty="0"/>
              <a:t> direction (should be inside the class!), which should have six enumerators: </a:t>
            </a:r>
            <a:r>
              <a:rPr lang="en-GB" dirty="0" err="1"/>
              <a:t>e_up</a:t>
            </a:r>
            <a:r>
              <a:rPr lang="en-GB" dirty="0"/>
              <a:t>, </a:t>
            </a:r>
            <a:r>
              <a:rPr lang="en-GB" dirty="0" err="1"/>
              <a:t>e_up_right</a:t>
            </a:r>
            <a:r>
              <a:rPr lang="en-GB" dirty="0"/>
              <a:t>, </a:t>
            </a:r>
            <a:r>
              <a:rPr lang="en-GB" dirty="0" err="1"/>
              <a:t>e_down_right</a:t>
            </a:r>
            <a:r>
              <a:rPr lang="en-GB" dirty="0"/>
              <a:t>, </a:t>
            </a:r>
            <a:r>
              <a:rPr lang="en-GB" dirty="0" err="1"/>
              <a:t>e_down</a:t>
            </a:r>
            <a:r>
              <a:rPr lang="en-GB" dirty="0"/>
              <a:t>, </a:t>
            </a:r>
            <a:r>
              <a:rPr lang="en-GB" dirty="0" err="1"/>
              <a:t>e_down_left</a:t>
            </a:r>
            <a:r>
              <a:rPr lang="en-GB" dirty="0"/>
              <a:t>, </a:t>
            </a:r>
            <a:r>
              <a:rPr lang="en-GB" dirty="0" err="1"/>
              <a:t>e_up_left</a:t>
            </a:r>
            <a:endParaRPr lang="en-GB" dirty="0"/>
          </a:p>
          <a:p>
            <a:pPr marL="285750" indent="-285750">
              <a:buFont typeface="Arial" panose="020B0604020202020204" pitchFamily="34" charset="0"/>
              <a:buChar char="•"/>
            </a:pPr>
            <a:r>
              <a:rPr lang="en-GB" dirty="0"/>
              <a:t>Default constructor, copy constructor, copy assignment operator, destructor</a:t>
            </a:r>
          </a:p>
          <a:p>
            <a:pPr marL="285750" indent="-285750">
              <a:buFont typeface="Arial" panose="020B0604020202020204" pitchFamily="34" charset="0"/>
              <a:buChar char="•"/>
            </a:pPr>
            <a:r>
              <a:rPr lang="en-GB" dirty="0"/>
              <a:t>Public non-</a:t>
            </a:r>
            <a:r>
              <a:rPr lang="en-GB" dirty="0" err="1"/>
              <a:t>const</a:t>
            </a:r>
            <a:r>
              <a:rPr lang="en-GB" dirty="0"/>
              <a:t> method </a:t>
            </a:r>
            <a:r>
              <a:rPr lang="en-GB" b="1" dirty="0"/>
              <a:t>move</a:t>
            </a:r>
            <a:r>
              <a:rPr lang="en-GB" dirty="0"/>
              <a:t>, which receives enumerator of the </a:t>
            </a:r>
            <a:r>
              <a:rPr lang="en-GB" dirty="0" err="1"/>
              <a:t>enum</a:t>
            </a:r>
            <a:r>
              <a:rPr lang="en-GB" dirty="0"/>
              <a:t> direction </a:t>
            </a:r>
            <a:r>
              <a:rPr lang="en-GB" b="1" dirty="0"/>
              <a:t>by a value </a:t>
            </a:r>
            <a:r>
              <a:rPr lang="en-GB" dirty="0"/>
              <a:t>and returns void. Moves the traveller in the provided direction.</a:t>
            </a:r>
          </a:p>
          <a:p>
            <a:pPr marL="285750" indent="-285750">
              <a:buFont typeface="Arial" panose="020B0604020202020204" pitchFamily="34" charset="0"/>
              <a:buChar char="•"/>
            </a:pPr>
            <a:r>
              <a:rPr lang="en-GB" dirty="0"/>
              <a:t>Public </a:t>
            </a:r>
            <a:r>
              <a:rPr lang="en-GB" dirty="0" err="1"/>
              <a:t>const</a:t>
            </a:r>
            <a:r>
              <a:rPr lang="en-GB" dirty="0"/>
              <a:t> method (</a:t>
            </a:r>
            <a:r>
              <a:rPr lang="en-GB" b="1" dirty="0"/>
              <a:t>getter</a:t>
            </a:r>
            <a:r>
              <a:rPr lang="en-GB" dirty="0"/>
              <a:t>) </a:t>
            </a:r>
            <a:r>
              <a:rPr lang="en-GB" b="1" dirty="0" err="1"/>
              <a:t>get_coordinates</a:t>
            </a:r>
            <a:r>
              <a:rPr lang="en-GB" dirty="0"/>
              <a:t>, which should return current coordinates of the traveller in the field </a:t>
            </a:r>
            <a:r>
              <a:rPr lang="en-GB" b="1" dirty="0"/>
              <a:t>by a </a:t>
            </a:r>
            <a:r>
              <a:rPr lang="en-GB" b="1" dirty="0" err="1"/>
              <a:t>const</a:t>
            </a:r>
            <a:r>
              <a:rPr lang="en-GB" b="1" dirty="0"/>
              <a:t> reference</a:t>
            </a:r>
            <a:r>
              <a:rPr lang="en-GB" dirty="0"/>
              <a:t>;</a:t>
            </a:r>
          </a:p>
        </p:txBody>
      </p:sp>
      <p:pic>
        <p:nvPicPr>
          <p:cNvPr id="2050" name="Picture 2" descr="Polar coordinates of vertices of a hexagonal grid? - Stack Overflow">
            <a:extLst>
              <a:ext uri="{FF2B5EF4-FFF2-40B4-BE49-F238E27FC236}">
                <a16:creationId xmlns:a16="http://schemas.microsoft.com/office/drawing/2014/main" id="{673C276A-ABCE-5A44-AD74-5CC2EAA3B1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225" y="1536700"/>
            <a:ext cx="4572000" cy="378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72886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Class </a:t>
            </a:r>
            <a:r>
              <a:rPr lang="en-US" dirty="0" err="1"/>
              <a:t>bigint</a:t>
            </a:r>
            <a:endParaRPr lang="ru-RU" dirty="0"/>
          </a:p>
        </p:txBody>
      </p:sp>
    </p:spTree>
    <p:extLst>
      <p:ext uri="{BB962C8B-B14F-4D97-AF65-F5344CB8AC3E}">
        <p14:creationId xmlns:p14="http://schemas.microsoft.com/office/powerpoint/2010/main" val="23171265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Some anti-patterns</a:t>
            </a:r>
            <a:endParaRPr lang="ru-RU" dirty="0"/>
          </a:p>
        </p:txBody>
      </p:sp>
      <p:sp>
        <p:nvSpPr>
          <p:cNvPr id="6" name="TextBox 5">
            <a:extLst>
              <a:ext uri="{FF2B5EF4-FFF2-40B4-BE49-F238E27FC236}">
                <a16:creationId xmlns:a16="http://schemas.microsoft.com/office/drawing/2014/main" id="{6E5A35B0-031E-A744-8439-0B508927EA7C}"/>
              </a:ext>
            </a:extLst>
          </p:cNvPr>
          <p:cNvSpPr txBox="1"/>
          <p:nvPr/>
        </p:nvSpPr>
        <p:spPr>
          <a:xfrm>
            <a:off x="1120775" y="1194416"/>
            <a:ext cx="97262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kumimoji="0" lang="en-GB" sz="1800" b="1" i="0" u="none" strike="noStrike" cap="none" spc="0" normalizeH="0" baseline="0" dirty="0">
                <a:ln>
                  <a:noFill/>
                </a:ln>
                <a:solidFill>
                  <a:schemeClr val="accent4"/>
                </a:solidFill>
                <a:effectLst/>
                <a:uFillTx/>
                <a:latin typeface="Helvetica" pitchFamily="2" charset="0"/>
                <a:ea typeface="+mj-ea"/>
                <a:cs typeface="+mj-cs"/>
                <a:sym typeface="Calibri"/>
              </a:rPr>
              <a:t>friend</a:t>
            </a:r>
            <a:r>
              <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rPr>
              <a:t> keyword: </a:t>
            </a:r>
            <a:r>
              <a:rPr lang="en-GB" dirty="0"/>
              <a:t>The friend declaration appears in a class body and grants a function or another class access to private and protected members of the class where the friend declaration appears.</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5D185E75-9C42-074C-8645-C738A7527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381957"/>
            <a:ext cx="4538620" cy="2975076"/>
          </a:xfrm>
          <a:prstGeom prst="rect">
            <a:avLst/>
          </a:prstGeom>
        </p:spPr>
      </p:pic>
      <p:pic>
        <p:nvPicPr>
          <p:cNvPr id="8" name="Picture 7">
            <a:extLst>
              <a:ext uri="{FF2B5EF4-FFF2-40B4-BE49-F238E27FC236}">
                <a16:creationId xmlns:a16="http://schemas.microsoft.com/office/drawing/2014/main" id="{88027170-21C1-8547-9B92-6AFA88935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726" y="2381957"/>
            <a:ext cx="4168344" cy="2977389"/>
          </a:xfrm>
          <a:prstGeom prst="rect">
            <a:avLst/>
          </a:prstGeom>
        </p:spPr>
      </p:pic>
      <p:cxnSp>
        <p:nvCxnSpPr>
          <p:cNvPr id="10" name="Straight Arrow Connector 9">
            <a:extLst>
              <a:ext uri="{FF2B5EF4-FFF2-40B4-BE49-F238E27FC236}">
                <a16:creationId xmlns:a16="http://schemas.microsoft.com/office/drawing/2014/main" id="{9F570150-6325-7746-9A64-C6EA312B1D14}"/>
              </a:ext>
            </a:extLst>
          </p:cNvPr>
          <p:cNvCxnSpPr>
            <a:cxnSpLocks/>
          </p:cNvCxnSpPr>
          <p:nvPr/>
        </p:nvCxnSpPr>
        <p:spPr>
          <a:xfrm flipV="1">
            <a:off x="5780690" y="3869495"/>
            <a:ext cx="772510" cy="115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7AA003C7-1F46-5242-BC1A-B066B5D9E46D}"/>
              </a:ext>
            </a:extLst>
          </p:cNvPr>
          <p:cNvSpPr txBox="1"/>
          <p:nvPr/>
        </p:nvSpPr>
        <p:spPr>
          <a:xfrm>
            <a:off x="1120775" y="5623559"/>
            <a:ext cx="968756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latin typeface="Helvetica" pitchFamily="2" charset="0"/>
              </a:rPr>
              <a:t>You shouldn't use the friend keyword in well-written code, because it goes against the OOP design </a:t>
            </a:r>
            <a:r>
              <a:rPr lang="en-US" dirty="0">
                <a:solidFill>
                  <a:schemeClr val="accent4"/>
                </a:solidFill>
                <a:latin typeface="Helvetica" pitchFamily="2" charset="0"/>
              </a:rPr>
              <a:t>principle</a:t>
            </a:r>
            <a:r>
              <a:rPr lang="en-GB" dirty="0">
                <a:solidFill>
                  <a:schemeClr val="accent4"/>
                </a:solidFill>
                <a:latin typeface="Helvetica" pitchFamily="2" charset="0"/>
              </a:rPr>
              <a:t> that respects encapsulation (the word friend breaks encapsulation!)</a:t>
            </a:r>
            <a:endPar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387034827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Some anti-patterns</a:t>
            </a:r>
            <a:endParaRPr lang="ru-RU" dirty="0"/>
          </a:p>
        </p:txBody>
      </p:sp>
      <p:sp>
        <p:nvSpPr>
          <p:cNvPr id="6" name="TextBox 5">
            <a:extLst>
              <a:ext uri="{FF2B5EF4-FFF2-40B4-BE49-F238E27FC236}">
                <a16:creationId xmlns:a16="http://schemas.microsoft.com/office/drawing/2014/main" id="{6E5A35B0-031E-A744-8439-0B508927EA7C}"/>
              </a:ext>
            </a:extLst>
          </p:cNvPr>
          <p:cNvSpPr txBox="1"/>
          <p:nvPr/>
        </p:nvSpPr>
        <p:spPr>
          <a:xfrm>
            <a:off x="1120775" y="1084538"/>
            <a:ext cx="972629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kumimoji="0" lang="en-GB" sz="1800" b="1" i="0" u="none" strike="noStrike" cap="none" spc="0" normalizeH="0" baseline="0" dirty="0">
                <a:ln>
                  <a:noFill/>
                </a:ln>
                <a:solidFill>
                  <a:schemeClr val="accent4"/>
                </a:solidFill>
                <a:effectLst/>
                <a:uFillTx/>
                <a:latin typeface="Helvetica" pitchFamily="2" charset="0"/>
                <a:ea typeface="+mj-ea"/>
                <a:cs typeface="+mj-cs"/>
                <a:sym typeface="Calibri"/>
              </a:rPr>
              <a:t>mutable</a:t>
            </a:r>
            <a:r>
              <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rPr>
              <a:t> specifier: </a:t>
            </a:r>
            <a:r>
              <a:rPr lang="en-GB" dirty="0"/>
              <a:t>permits modification of the class member declared mutable even if the containing object is declared const.</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CF6AE450-0AD9-E242-9C64-7A3828E50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152497"/>
            <a:ext cx="4439766" cy="2270462"/>
          </a:xfrm>
          <a:prstGeom prst="rect">
            <a:avLst/>
          </a:prstGeom>
        </p:spPr>
      </p:pic>
      <p:pic>
        <p:nvPicPr>
          <p:cNvPr id="9" name="Picture 8">
            <a:extLst>
              <a:ext uri="{FF2B5EF4-FFF2-40B4-BE49-F238E27FC236}">
                <a16:creationId xmlns:a16="http://schemas.microsoft.com/office/drawing/2014/main" id="{473E27F1-518C-4345-B09A-B85551BF5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7545" y="1513772"/>
            <a:ext cx="3520395" cy="2327438"/>
          </a:xfrm>
          <a:prstGeom prst="rect">
            <a:avLst/>
          </a:prstGeom>
        </p:spPr>
      </p:pic>
      <p:cxnSp>
        <p:nvCxnSpPr>
          <p:cNvPr id="12" name="Straight Arrow Connector 11">
            <a:extLst>
              <a:ext uri="{FF2B5EF4-FFF2-40B4-BE49-F238E27FC236}">
                <a16:creationId xmlns:a16="http://schemas.microsoft.com/office/drawing/2014/main" id="{2D26DC8E-6A26-BD41-B571-76CDB8479F0D}"/>
              </a:ext>
            </a:extLst>
          </p:cNvPr>
          <p:cNvCxnSpPr>
            <a:cxnSpLocks/>
          </p:cNvCxnSpPr>
          <p:nvPr/>
        </p:nvCxnSpPr>
        <p:spPr>
          <a:xfrm flipV="1">
            <a:off x="5807788" y="2614530"/>
            <a:ext cx="823673" cy="67319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B83A334A-3C6D-0240-BB21-A8907A76B19F}"/>
              </a:ext>
            </a:extLst>
          </p:cNvPr>
          <p:cNvSpPr txBox="1"/>
          <p:nvPr/>
        </p:nvSpPr>
        <p:spPr>
          <a:xfrm>
            <a:off x="1120775" y="4844589"/>
            <a:ext cx="4936492"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latin typeface="Helvetica" pitchFamily="2" charset="0"/>
              </a:rPr>
              <a:t>You shouldn't use the mutable keyword in well-written code, because it goes against the OOP design </a:t>
            </a:r>
            <a:r>
              <a:rPr lang="en-US" dirty="0">
                <a:solidFill>
                  <a:schemeClr val="accent4"/>
                </a:solidFill>
                <a:latin typeface="Helvetica" pitchFamily="2" charset="0"/>
              </a:rPr>
              <a:t>principle</a:t>
            </a:r>
            <a:r>
              <a:rPr lang="en-GB" dirty="0">
                <a:solidFill>
                  <a:schemeClr val="accent4"/>
                </a:solidFill>
                <a:latin typeface="Helvetica" pitchFamily="2" charset="0"/>
              </a:rPr>
              <a:t> that respects </a:t>
            </a:r>
            <a:r>
              <a:rPr lang="en-GB" dirty="0" err="1">
                <a:solidFill>
                  <a:schemeClr val="accent4"/>
                </a:solidFill>
                <a:latin typeface="Helvetica" pitchFamily="2" charset="0"/>
              </a:rPr>
              <a:t>const</a:t>
            </a:r>
            <a:r>
              <a:rPr lang="en-GB" dirty="0">
                <a:solidFill>
                  <a:schemeClr val="accent4"/>
                </a:solidFill>
                <a:latin typeface="Helvetica" pitchFamily="2" charset="0"/>
              </a:rPr>
              <a:t>-correctness (the word friend breaks </a:t>
            </a:r>
            <a:r>
              <a:rPr lang="en-GB" dirty="0" err="1">
                <a:solidFill>
                  <a:schemeClr val="accent4"/>
                </a:solidFill>
                <a:latin typeface="Helvetica" pitchFamily="2" charset="0"/>
              </a:rPr>
              <a:t>const</a:t>
            </a:r>
            <a:r>
              <a:rPr lang="en-GB" dirty="0">
                <a:solidFill>
                  <a:schemeClr val="accent4"/>
                </a:solidFill>
                <a:latin typeface="Helvetica" pitchFamily="2" charset="0"/>
              </a:rPr>
              <a:t>-correctness!)</a:t>
            </a:r>
            <a:endPar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endParaRPr>
          </a:p>
        </p:txBody>
      </p:sp>
      <p:sp>
        <p:nvSpPr>
          <p:cNvPr id="8" name="TextBox 7">
            <a:extLst>
              <a:ext uri="{FF2B5EF4-FFF2-40B4-BE49-F238E27FC236}">
                <a16:creationId xmlns:a16="http://schemas.microsoft.com/office/drawing/2014/main" id="{2C834DE8-C140-2744-9E42-60A39EE2DFF7}"/>
              </a:ext>
            </a:extLst>
          </p:cNvPr>
          <p:cNvSpPr txBox="1"/>
          <p:nvPr/>
        </p:nvSpPr>
        <p:spPr>
          <a:xfrm>
            <a:off x="6827545" y="4085779"/>
            <a:ext cx="1933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Another example:</a:t>
            </a:r>
          </a:p>
        </p:txBody>
      </p:sp>
      <p:pic>
        <p:nvPicPr>
          <p:cNvPr id="10" name="Picture 9">
            <a:extLst>
              <a:ext uri="{FF2B5EF4-FFF2-40B4-BE49-F238E27FC236}">
                <a16:creationId xmlns:a16="http://schemas.microsoft.com/office/drawing/2014/main" id="{5ADA8CCD-7B9A-1345-9ED3-D4D433607E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7545" y="4607624"/>
            <a:ext cx="2560501" cy="2133750"/>
          </a:xfrm>
          <a:prstGeom prst="rect">
            <a:avLst/>
          </a:prstGeom>
        </p:spPr>
      </p:pic>
    </p:spTree>
    <p:extLst>
      <p:ext uri="{BB962C8B-B14F-4D97-AF65-F5344CB8AC3E}">
        <p14:creationId xmlns:p14="http://schemas.microsoft.com/office/powerpoint/2010/main" val="35684653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Some anti-patterns</a:t>
            </a:r>
            <a:endParaRPr lang="ru-RU" dirty="0"/>
          </a:p>
        </p:txBody>
      </p:sp>
      <p:sp>
        <p:nvSpPr>
          <p:cNvPr id="15" name="TextBox 14">
            <a:extLst>
              <a:ext uri="{FF2B5EF4-FFF2-40B4-BE49-F238E27FC236}">
                <a16:creationId xmlns:a16="http://schemas.microsoft.com/office/drawing/2014/main" id="{B78DBAF9-DC9E-6F42-9A82-DF5EC4E5EF6F}"/>
              </a:ext>
            </a:extLst>
          </p:cNvPr>
          <p:cNvSpPr txBox="1"/>
          <p:nvPr/>
        </p:nvSpPr>
        <p:spPr>
          <a:xfrm>
            <a:off x="1120775" y="1194416"/>
            <a:ext cx="97262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kumimoji="0" lang="en-GB" sz="1800" b="1" i="0" u="none" strike="noStrike" cap="none" spc="0" normalizeH="0" baseline="0" dirty="0">
                <a:ln>
                  <a:noFill/>
                </a:ln>
                <a:solidFill>
                  <a:schemeClr val="accent4"/>
                </a:solidFill>
                <a:effectLst/>
                <a:uFillTx/>
                <a:latin typeface="Helvetica" pitchFamily="2" charset="0"/>
                <a:ea typeface="+mj-ea"/>
                <a:cs typeface="+mj-cs"/>
                <a:sym typeface="Calibri"/>
              </a:rPr>
              <a:t>using namespace std</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11" name="Picture 10">
            <a:extLst>
              <a:ext uri="{FF2B5EF4-FFF2-40B4-BE49-F238E27FC236}">
                <a16:creationId xmlns:a16="http://schemas.microsoft.com/office/drawing/2014/main" id="{8BCAEAA9-939A-F942-9EDD-5F111FC60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563746"/>
            <a:ext cx="7337326" cy="3518213"/>
          </a:xfrm>
          <a:prstGeom prst="rect">
            <a:avLst/>
          </a:prstGeom>
        </p:spPr>
      </p:pic>
      <p:sp>
        <p:nvSpPr>
          <p:cNvPr id="16" name="TextBox 15">
            <a:extLst>
              <a:ext uri="{FF2B5EF4-FFF2-40B4-BE49-F238E27FC236}">
                <a16:creationId xmlns:a16="http://schemas.microsoft.com/office/drawing/2014/main" id="{6B513138-46F4-0F48-AA99-5FC5054FBE17}"/>
              </a:ext>
            </a:extLst>
          </p:cNvPr>
          <p:cNvSpPr txBox="1"/>
          <p:nvPr/>
        </p:nvSpPr>
        <p:spPr>
          <a:xfrm>
            <a:off x="1115122" y="5218770"/>
            <a:ext cx="972629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“Problem”: programs often need to use </a:t>
            </a:r>
            <a:r>
              <a:rPr lang="en-GB" b="1" dirty="0"/>
              <a:t>std</a:t>
            </a:r>
            <a:r>
              <a:rPr lang="en-GB" dirty="0"/>
              <a:t> objects. However, this leads to writing </a:t>
            </a:r>
            <a:r>
              <a:rPr lang="en-GB" b="1" dirty="0"/>
              <a:t>std:: </a:t>
            </a:r>
            <a:r>
              <a:rPr lang="en-GB" dirty="0"/>
              <a:t>too often. If that doesn't bother you (</a:t>
            </a:r>
            <a:r>
              <a:rPr lang="en-GB" i="1" dirty="0"/>
              <a:t>like me and most of the pros in C++</a:t>
            </a:r>
            <a:r>
              <a:rPr lang="en-GB" dirty="0"/>
              <a:t>) then it's okay, you can skip this slide. However, if you are worried about writing </a:t>
            </a:r>
            <a:r>
              <a:rPr lang="en-GB" b="1" dirty="0"/>
              <a:t>std::</a:t>
            </a:r>
            <a:r>
              <a:rPr lang="en-GB" dirty="0"/>
              <a:t> too often, then you might want to do the following: </a:t>
            </a:r>
            <a:r>
              <a:rPr lang="en-GB" b="1" dirty="0"/>
              <a:t>using namespace std</a:t>
            </a:r>
          </a:p>
          <a:p>
            <a:pPr hangingPunct="0"/>
            <a:r>
              <a:rPr lang="en-GB" dirty="0"/>
              <a:t>Let me try to explain why this is bad.</a:t>
            </a:r>
            <a:endParaRPr kumimoji="0" lang="en-RU" sz="180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166403956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Some anti-patterns</a:t>
            </a:r>
            <a:endParaRPr lang="ru-RU" dirty="0"/>
          </a:p>
        </p:txBody>
      </p:sp>
      <p:sp>
        <p:nvSpPr>
          <p:cNvPr id="15" name="TextBox 14">
            <a:extLst>
              <a:ext uri="{FF2B5EF4-FFF2-40B4-BE49-F238E27FC236}">
                <a16:creationId xmlns:a16="http://schemas.microsoft.com/office/drawing/2014/main" id="{B78DBAF9-DC9E-6F42-9A82-DF5EC4E5EF6F}"/>
              </a:ext>
            </a:extLst>
          </p:cNvPr>
          <p:cNvSpPr txBox="1"/>
          <p:nvPr/>
        </p:nvSpPr>
        <p:spPr>
          <a:xfrm>
            <a:off x="1120775" y="1194416"/>
            <a:ext cx="97262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kumimoji="0" lang="en-GB" sz="1800" b="1" i="0" u="none" strike="noStrike" cap="none" spc="0" normalizeH="0" baseline="0" dirty="0">
                <a:ln>
                  <a:noFill/>
                </a:ln>
                <a:solidFill>
                  <a:schemeClr val="accent4"/>
                </a:solidFill>
                <a:effectLst/>
                <a:uFillTx/>
                <a:latin typeface="Helvetica" pitchFamily="2" charset="0"/>
                <a:ea typeface="+mj-ea"/>
                <a:cs typeface="+mj-cs"/>
                <a:sym typeface="Calibri"/>
              </a:rPr>
              <a:t>using namespace std</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A9CB24B7-1122-7B4F-9CC3-904725AFF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922" y="2145570"/>
            <a:ext cx="3057956" cy="3638449"/>
          </a:xfrm>
          <a:prstGeom prst="rect">
            <a:avLst/>
          </a:prstGeom>
        </p:spPr>
      </p:pic>
      <p:pic>
        <p:nvPicPr>
          <p:cNvPr id="6" name="Picture 5">
            <a:extLst>
              <a:ext uri="{FF2B5EF4-FFF2-40B4-BE49-F238E27FC236}">
                <a16:creationId xmlns:a16="http://schemas.microsoft.com/office/drawing/2014/main" id="{45D82C08-6B78-5842-82B4-0216EC622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9576" y="2145570"/>
            <a:ext cx="1954988" cy="3638449"/>
          </a:xfrm>
          <a:prstGeom prst="rect">
            <a:avLst/>
          </a:prstGeom>
        </p:spPr>
      </p:pic>
      <p:cxnSp>
        <p:nvCxnSpPr>
          <p:cNvPr id="8" name="Straight Arrow Connector 7">
            <a:extLst>
              <a:ext uri="{FF2B5EF4-FFF2-40B4-BE49-F238E27FC236}">
                <a16:creationId xmlns:a16="http://schemas.microsoft.com/office/drawing/2014/main" id="{01BA7D3E-4F08-3948-A391-9996DADC7B27}"/>
              </a:ext>
            </a:extLst>
          </p:cNvPr>
          <p:cNvCxnSpPr>
            <a:cxnSpLocks/>
          </p:cNvCxnSpPr>
          <p:nvPr/>
        </p:nvCxnSpPr>
        <p:spPr>
          <a:xfrm>
            <a:off x="9135908" y="3964795"/>
            <a:ext cx="647363" cy="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 name="TextBox 2">
            <a:extLst>
              <a:ext uri="{FF2B5EF4-FFF2-40B4-BE49-F238E27FC236}">
                <a16:creationId xmlns:a16="http://schemas.microsoft.com/office/drawing/2014/main" id="{4007BCE5-84F6-0041-A781-624943AF9134}"/>
              </a:ext>
            </a:extLst>
          </p:cNvPr>
          <p:cNvSpPr txBox="1"/>
          <p:nvPr/>
        </p:nvSpPr>
        <p:spPr>
          <a:xfrm>
            <a:off x="1120776" y="1783572"/>
            <a:ext cx="4047475"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When you do </a:t>
            </a:r>
            <a:r>
              <a:rPr lang="en-GB" b="1" dirty="0"/>
              <a:t>using namespace std</a:t>
            </a:r>
            <a:r>
              <a:rPr lang="en-GB" dirty="0"/>
              <a:t>, you include absolutely all std objects in your program. As a result, if you unintentionally name some variable or function with the name of an object already existing in </a:t>
            </a:r>
            <a:r>
              <a:rPr lang="en-GB" b="1" dirty="0"/>
              <a:t>std</a:t>
            </a:r>
            <a:r>
              <a:rPr lang="en-GB" dirty="0"/>
              <a:t>, </a:t>
            </a:r>
            <a:r>
              <a:rPr lang="en-GB" b="1" dirty="0"/>
              <a:t>CE</a:t>
            </a:r>
            <a:r>
              <a:rPr lang="en-GB" dirty="0"/>
              <a:t>, or, even worse, </a:t>
            </a:r>
            <a:r>
              <a:rPr lang="en-GB" b="1" dirty="0"/>
              <a:t>UB</a:t>
            </a:r>
            <a:r>
              <a:rPr lang="en-GB" dirty="0"/>
              <a:t> can occur:</a:t>
            </a:r>
          </a:p>
        </p:txBody>
      </p:sp>
      <p:pic>
        <p:nvPicPr>
          <p:cNvPr id="12" name="Picture 11">
            <a:extLst>
              <a:ext uri="{FF2B5EF4-FFF2-40B4-BE49-F238E27FC236}">
                <a16:creationId xmlns:a16="http://schemas.microsoft.com/office/drawing/2014/main" id="{6CD15412-2DD5-5940-B754-EB465B6C65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775" y="3854840"/>
            <a:ext cx="2146300" cy="2794000"/>
          </a:xfrm>
          <a:prstGeom prst="rect">
            <a:avLst/>
          </a:prstGeom>
        </p:spPr>
      </p:pic>
    </p:spTree>
    <p:extLst>
      <p:ext uri="{BB962C8B-B14F-4D97-AF65-F5344CB8AC3E}">
        <p14:creationId xmlns:p14="http://schemas.microsoft.com/office/powerpoint/2010/main" val="12034244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Some anti-patterns</a:t>
            </a:r>
            <a:endParaRPr lang="ru-RU" dirty="0"/>
          </a:p>
        </p:txBody>
      </p:sp>
      <p:sp>
        <p:nvSpPr>
          <p:cNvPr id="15" name="TextBox 14">
            <a:extLst>
              <a:ext uri="{FF2B5EF4-FFF2-40B4-BE49-F238E27FC236}">
                <a16:creationId xmlns:a16="http://schemas.microsoft.com/office/drawing/2014/main" id="{B78DBAF9-DC9E-6F42-9A82-DF5EC4E5EF6F}"/>
              </a:ext>
            </a:extLst>
          </p:cNvPr>
          <p:cNvSpPr txBox="1"/>
          <p:nvPr/>
        </p:nvSpPr>
        <p:spPr>
          <a:xfrm>
            <a:off x="1120775" y="1194416"/>
            <a:ext cx="97262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kumimoji="0" lang="en-GB" sz="1800" b="1" i="0" u="none" strike="noStrike" cap="none" spc="0" normalizeH="0" baseline="0" dirty="0">
                <a:ln>
                  <a:noFill/>
                </a:ln>
                <a:solidFill>
                  <a:schemeClr val="accent4"/>
                </a:solidFill>
                <a:effectLst/>
                <a:uFillTx/>
                <a:latin typeface="Helvetica" pitchFamily="2" charset="0"/>
                <a:ea typeface="+mj-ea"/>
                <a:cs typeface="+mj-cs"/>
                <a:sym typeface="Calibri"/>
              </a:rPr>
              <a:t>using namespace std</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sp>
        <p:nvSpPr>
          <p:cNvPr id="3" name="TextBox 2">
            <a:extLst>
              <a:ext uri="{FF2B5EF4-FFF2-40B4-BE49-F238E27FC236}">
                <a16:creationId xmlns:a16="http://schemas.microsoft.com/office/drawing/2014/main" id="{4007BCE5-84F6-0041-A781-624943AF9134}"/>
              </a:ext>
            </a:extLst>
          </p:cNvPr>
          <p:cNvSpPr txBox="1"/>
          <p:nvPr/>
        </p:nvSpPr>
        <p:spPr>
          <a:xfrm>
            <a:off x="1120776" y="1853922"/>
            <a:ext cx="972629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Solutions:</a:t>
            </a:r>
            <a:endParaRPr lang="ru-RU" dirty="0"/>
          </a:p>
          <a:p>
            <a:pPr marL="285750" indent="-285750" hangingPunct="0">
              <a:buFont typeface="Arial" panose="020B0604020202020204" pitchFamily="34" charset="0"/>
              <a:buChar char="•"/>
            </a:pPr>
            <a:r>
              <a:rPr lang="en-GB" b="1" dirty="0"/>
              <a:t>[Approved by me]</a:t>
            </a:r>
            <a:r>
              <a:rPr lang="en-GB" dirty="0"/>
              <a:t> Use </a:t>
            </a:r>
            <a:r>
              <a:rPr lang="en-GB" b="1" dirty="0"/>
              <a:t>std::</a:t>
            </a:r>
            <a:r>
              <a:rPr lang="en-GB" dirty="0"/>
              <a:t> </a:t>
            </a:r>
            <a:r>
              <a:rPr lang="ru-RU" dirty="0"/>
              <a:t>–</a:t>
            </a:r>
            <a:r>
              <a:rPr lang="en-GB" dirty="0"/>
              <a:t> syntax, and don't worry about often writing </a:t>
            </a:r>
            <a:r>
              <a:rPr lang="en-US" dirty="0"/>
              <a:t>it</a:t>
            </a:r>
            <a:endParaRPr lang="en-GB" dirty="0"/>
          </a:p>
          <a:p>
            <a:pPr marL="285750" indent="-285750" hangingPunct="0">
              <a:buFont typeface="Arial" panose="020B0604020202020204" pitchFamily="34" charset="0"/>
              <a:buChar char="•"/>
            </a:pPr>
            <a:r>
              <a:rPr lang="en-GB" dirty="0"/>
              <a:t>If, for example, you need to use </a:t>
            </a:r>
            <a:r>
              <a:rPr lang="en-GB" b="1" dirty="0"/>
              <a:t>std::vector</a:t>
            </a:r>
            <a:r>
              <a:rPr lang="en-GB" dirty="0"/>
              <a:t> often, then do </a:t>
            </a:r>
            <a:r>
              <a:rPr lang="en-GB" b="1" dirty="0"/>
              <a:t>using std::vector;</a:t>
            </a:r>
            <a:r>
              <a:rPr lang="en-GB" dirty="0"/>
              <a:t>. This will only include the vector in the global namespace, instead of all </a:t>
            </a:r>
            <a:r>
              <a:rPr lang="en-GB" b="1" dirty="0"/>
              <a:t>std</a:t>
            </a:r>
            <a:r>
              <a:rPr lang="en-GB" dirty="0"/>
              <a:t>–objects (as it was in the case with using namespace std). But again, you cannot define another </a:t>
            </a:r>
            <a:r>
              <a:rPr lang="en-GB" b="1" dirty="0"/>
              <a:t>vector</a:t>
            </a:r>
            <a:r>
              <a:rPr lang="en-GB" dirty="0"/>
              <a:t> class. That is, even this method has certain limitations, so personally I do not see the point in it.</a:t>
            </a:r>
          </a:p>
        </p:txBody>
      </p:sp>
      <p:pic>
        <p:nvPicPr>
          <p:cNvPr id="7" name="Picture 6">
            <a:extLst>
              <a:ext uri="{FF2B5EF4-FFF2-40B4-BE49-F238E27FC236}">
                <a16:creationId xmlns:a16="http://schemas.microsoft.com/office/drawing/2014/main" id="{B4E9669D-B31D-D544-82CC-664709BBC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828072"/>
            <a:ext cx="7708900" cy="2108200"/>
          </a:xfrm>
          <a:prstGeom prst="rect">
            <a:avLst/>
          </a:prstGeom>
        </p:spPr>
      </p:pic>
    </p:spTree>
    <p:extLst>
      <p:ext uri="{BB962C8B-B14F-4D97-AF65-F5344CB8AC3E}">
        <p14:creationId xmlns:p14="http://schemas.microsoft.com/office/powerpoint/2010/main" val="39597773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Namespaces</a:t>
            </a:r>
            <a:endParaRPr lang="ru-RU" dirty="0"/>
          </a:p>
        </p:txBody>
      </p:sp>
    </p:spTree>
    <p:extLst>
      <p:ext uri="{BB962C8B-B14F-4D97-AF65-F5344CB8AC3E}">
        <p14:creationId xmlns:p14="http://schemas.microsoft.com/office/powerpoint/2010/main" val="165280104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a:t>
            </a:r>
            <a:r>
              <a:rPr lang="en-US" dirty="0">
                <a:latin typeface="Helvetica" pitchFamily="2" charset="0"/>
              </a:rPr>
              <a:t>3</a:t>
            </a:r>
            <a:endParaRPr lang="en-US" sz="3600" dirty="0">
              <a:solidFill>
                <a:schemeClr val="accent4"/>
              </a:solidFill>
              <a:latin typeface="Helvetica" pitchFamily="2" charset="0"/>
            </a:endParaRPr>
          </a:p>
          <a:p>
            <a:r>
              <a:rPr lang="en-US" sz="4800" dirty="0">
                <a:latin typeface="Helvetica" pitchFamily="2" charset="0"/>
              </a:rPr>
              <a:t>Classes and structures, pt.5</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std::vector: constructor from initializer list</a:t>
            </a:r>
            <a:endParaRPr lang="ru-RU" dirty="0"/>
          </a:p>
        </p:txBody>
      </p:sp>
      <p:sp>
        <p:nvSpPr>
          <p:cNvPr id="3" name="TextBox 2">
            <a:extLst>
              <a:ext uri="{FF2B5EF4-FFF2-40B4-BE49-F238E27FC236}">
                <a16:creationId xmlns:a16="http://schemas.microsoft.com/office/drawing/2014/main" id="{F6B1D53E-5F0B-DA41-ADF5-9EFF396FCB54}"/>
              </a:ext>
            </a:extLst>
          </p:cNvPr>
          <p:cNvSpPr txBox="1"/>
          <p:nvPr/>
        </p:nvSpPr>
        <p:spPr>
          <a:xfrm>
            <a:off x="1171832" y="1550422"/>
            <a:ext cx="9848335"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t>std::array </a:t>
            </a:r>
            <a:r>
              <a:rPr lang="en-GB" dirty="0"/>
              <a:t>is a dynamic (non-fixed), expandable array. Vector owns elements like any container, so </a:t>
            </a:r>
            <a:r>
              <a:rPr lang="en-US" dirty="0"/>
              <a:t>we</a:t>
            </a:r>
            <a:r>
              <a:rPr lang="en-GB" dirty="0"/>
              <a:t> can say that it is using the RAII idiom.</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t>To create a vector, you need:</a:t>
            </a:r>
          </a:p>
          <a:p>
            <a:pPr hangingPunct="0"/>
            <a:endParaRPr lang="en-GB" dirty="0"/>
          </a:p>
          <a:p>
            <a:pPr marL="285750" indent="-285750" hangingPunct="0">
              <a:buFont typeface="Arial" panose="020B0604020202020204" pitchFamily="34" charset="0"/>
              <a:buChar char="•"/>
            </a:pPr>
            <a:r>
              <a:rPr lang="en-GB" dirty="0"/>
              <a:t>To include &lt;vector&gt; header</a:t>
            </a:r>
          </a:p>
          <a:p>
            <a:pPr marL="285750" indent="-285750" hangingPunct="0">
              <a:buFont typeface="Arial" panose="020B0604020202020204" pitchFamily="34" charset="0"/>
              <a:buChar char="•"/>
            </a:pPr>
            <a:r>
              <a:rPr lang="en-GB" dirty="0"/>
              <a:t>To pass the type of the vector element in the </a:t>
            </a:r>
            <a:r>
              <a:rPr lang="en-US" dirty="0"/>
              <a:t>v</a:t>
            </a:r>
            <a:r>
              <a:rPr lang="en-GB" dirty="0" err="1"/>
              <a:t>ector</a:t>
            </a:r>
            <a:r>
              <a:rPr lang="en-GB" dirty="0"/>
              <a:t> in triangle brackets (as a template parameter)</a:t>
            </a:r>
          </a:p>
          <a:p>
            <a:pPr marL="285750" indent="-285750" hangingPunct="0">
              <a:buFont typeface="Arial" panose="020B0604020202020204" pitchFamily="34" charset="0"/>
              <a:buChar char="•"/>
            </a:pPr>
            <a:r>
              <a:rPr lang="en-GB" dirty="0"/>
              <a:t>To call constructor from </a:t>
            </a:r>
            <a:r>
              <a:rPr lang="en-GB" b="1" dirty="0"/>
              <a:t>std::</a:t>
            </a:r>
            <a:r>
              <a:rPr lang="en-GB" b="1" dirty="0" err="1"/>
              <a:t>initializer_list</a:t>
            </a:r>
            <a:endPar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6" name="Picture 5">
            <a:extLst>
              <a:ext uri="{FF2B5EF4-FFF2-40B4-BE49-F238E27FC236}">
                <a16:creationId xmlns:a16="http://schemas.microsoft.com/office/drawing/2014/main" id="{556090F7-A193-BD4C-ADDB-E9DF9145B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449" y="4329678"/>
            <a:ext cx="5245100" cy="1955800"/>
          </a:xfrm>
          <a:prstGeom prst="rect">
            <a:avLst/>
          </a:prstGeom>
        </p:spPr>
      </p:pic>
    </p:spTree>
    <p:extLst>
      <p:ext uri="{BB962C8B-B14F-4D97-AF65-F5344CB8AC3E}">
        <p14:creationId xmlns:p14="http://schemas.microsoft.com/office/powerpoint/2010/main" val="14726135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std::vector: other methods, similar to std::array</a:t>
            </a:r>
            <a:endParaRPr lang="ru-RU" dirty="0"/>
          </a:p>
        </p:txBody>
      </p:sp>
      <p:sp>
        <p:nvSpPr>
          <p:cNvPr id="3" name="TextBox 2">
            <a:extLst>
              <a:ext uri="{FF2B5EF4-FFF2-40B4-BE49-F238E27FC236}">
                <a16:creationId xmlns:a16="http://schemas.microsoft.com/office/drawing/2014/main" id="{F6B1D53E-5F0B-DA41-ADF5-9EFF396FCB54}"/>
              </a:ext>
            </a:extLst>
          </p:cNvPr>
          <p:cNvSpPr txBox="1"/>
          <p:nvPr/>
        </p:nvSpPr>
        <p:spPr>
          <a:xfrm>
            <a:off x="1171832" y="1809228"/>
            <a:ext cx="9848335"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Naturally, the vector supports both the copy constructor and the copy assignment operator. They work the same way as with </a:t>
            </a:r>
            <a:r>
              <a:rPr lang="en-GB" b="1" dirty="0">
                <a:latin typeface="Helvetica" pitchFamily="2" charset="0"/>
              </a:rPr>
              <a:t>std::array</a:t>
            </a:r>
            <a:r>
              <a:rPr lang="en-GB" dirty="0">
                <a:latin typeface="Helvetica" pitchFamily="2" charset="0"/>
              </a:rPr>
              <a:t>. Of course, the types of the vectors must match for copying to be possible!</a:t>
            </a:r>
          </a:p>
          <a:p>
            <a:pPr hangingPunct="0"/>
            <a:endParaRPr lang="en-GB" dirty="0">
              <a:solidFill>
                <a:srgbClr val="323332"/>
              </a:solidFill>
              <a:latin typeface="Helvetica" pitchFamily="2" charset="0"/>
              <a:sym typeface="Calibri"/>
            </a:endParaRPr>
          </a:p>
          <a:p>
            <a:pPr hangingPunct="0"/>
            <a:r>
              <a:rPr lang="en-GB" dirty="0">
                <a:latin typeface="Helvetica" pitchFamily="2" charset="0"/>
              </a:rPr>
              <a:t>The </a:t>
            </a:r>
            <a:r>
              <a:rPr lang="en-GB" b="1" dirty="0">
                <a:latin typeface="Helvetica" pitchFamily="2" charset="0"/>
              </a:rPr>
              <a:t>std::vector </a:t>
            </a:r>
            <a:r>
              <a:rPr lang="en-GB" dirty="0">
                <a:latin typeface="Helvetica" pitchFamily="2" charset="0"/>
              </a:rPr>
              <a:t>class has the </a:t>
            </a:r>
            <a:r>
              <a:rPr lang="en-GB" b="1" dirty="0">
                <a:latin typeface="Helvetica" pitchFamily="2" charset="0"/>
              </a:rPr>
              <a:t>operator[]</a:t>
            </a:r>
            <a:r>
              <a:rPr lang="en-GB" dirty="0">
                <a:latin typeface="Helvetica" pitchFamily="2" charset="0"/>
              </a:rPr>
              <a:t> overloaded in the same way as in the case of </a:t>
            </a:r>
            <a:r>
              <a:rPr lang="en-GB" b="1" dirty="0">
                <a:latin typeface="Helvetica" pitchFamily="2" charset="0"/>
              </a:rPr>
              <a:t>std::array</a:t>
            </a:r>
            <a:r>
              <a:rPr lang="en-GB" dirty="0">
                <a:latin typeface="Helvetica" pitchFamily="2" charset="0"/>
              </a:rPr>
              <a:t>. Similar to </a:t>
            </a:r>
            <a:r>
              <a:rPr lang="en-GB" b="1" dirty="0">
                <a:latin typeface="Helvetica" pitchFamily="2" charset="0"/>
              </a:rPr>
              <a:t>std::array</a:t>
            </a:r>
            <a:r>
              <a:rPr lang="en-GB" dirty="0">
                <a:latin typeface="Helvetica" pitchFamily="2" charset="0"/>
              </a:rPr>
              <a:t>, it has 2 versions: </a:t>
            </a:r>
            <a:r>
              <a:rPr lang="en-GB" dirty="0" err="1">
                <a:latin typeface="Helvetica" pitchFamily="2" charset="0"/>
              </a:rPr>
              <a:t>const</a:t>
            </a:r>
            <a:r>
              <a:rPr lang="en-GB" dirty="0">
                <a:latin typeface="Helvetica" pitchFamily="2" charset="0"/>
              </a:rPr>
              <a:t> and non-const.</a:t>
            </a:r>
          </a:p>
          <a:p>
            <a:pPr hangingPunct="0"/>
            <a:endParaRPr lang="en-GB" dirty="0">
              <a:solidFill>
                <a:srgbClr val="323332"/>
              </a:solidFill>
              <a:latin typeface="Helvetica" pitchFamily="2" charset="0"/>
              <a:sym typeface="Calibri"/>
            </a:endParaRPr>
          </a:p>
          <a:p>
            <a:pPr hangingPunct="0"/>
            <a:r>
              <a:rPr lang="en-GB" dirty="0">
                <a:latin typeface="Helvetica" pitchFamily="2" charset="0"/>
              </a:rPr>
              <a:t>Other methods that were present in </a:t>
            </a:r>
            <a:r>
              <a:rPr lang="en-GB" b="1" dirty="0">
                <a:latin typeface="Helvetica" pitchFamily="2" charset="0"/>
              </a:rPr>
              <a:t>std::array </a:t>
            </a:r>
            <a:r>
              <a:rPr lang="en-GB" dirty="0">
                <a:latin typeface="Helvetica" pitchFamily="2" charset="0"/>
              </a:rPr>
              <a:t>too</a:t>
            </a:r>
            <a:endParaRPr lang="en-GB" dirty="0">
              <a:solidFill>
                <a:srgbClr val="323332"/>
              </a:solidFill>
              <a:latin typeface="Helvetica" pitchFamily="2" charset="0"/>
              <a:sym typeface="Calibri"/>
            </a:endParaRPr>
          </a:p>
          <a:p>
            <a:pPr marL="285750" indent="-285750" hangingPunct="0">
              <a:buFont typeface="Arial" panose="020B0604020202020204" pitchFamily="34" charset="0"/>
              <a:buChar char="•"/>
            </a:pPr>
            <a:r>
              <a:rPr lang="en-RU" dirty="0">
                <a:solidFill>
                  <a:srgbClr val="7030A0"/>
                </a:solidFill>
                <a:latin typeface="Helvetica" pitchFamily="2" charset="0"/>
                <a:sym typeface="Calibri"/>
              </a:rPr>
              <a:t>size()</a:t>
            </a:r>
            <a:r>
              <a:rPr lang="en-RU" dirty="0">
                <a:solidFill>
                  <a:schemeClr val="accent4"/>
                </a:solidFill>
                <a:latin typeface="Helvetica" pitchFamily="2" charset="0"/>
                <a:sym typeface="Calibri"/>
              </a:rPr>
              <a:t> returns the amount of elements in the vector</a:t>
            </a:r>
          </a:p>
          <a:p>
            <a:pPr marL="285750" indent="-285750" hangingPunct="0">
              <a:buFont typeface="Arial" panose="020B0604020202020204" pitchFamily="34" charset="0"/>
              <a:buChar char="•"/>
            </a:pPr>
            <a:r>
              <a:rPr lang="en-RU" dirty="0">
                <a:solidFill>
                  <a:srgbClr val="7030A0"/>
                </a:solidFill>
                <a:latin typeface="Helvetica" pitchFamily="2" charset="0"/>
                <a:sym typeface="Calibri"/>
              </a:rPr>
              <a:t>front() </a:t>
            </a:r>
            <a:r>
              <a:rPr lang="en-RU" dirty="0">
                <a:solidFill>
                  <a:schemeClr val="accent4"/>
                </a:solidFill>
                <a:latin typeface="Helvetica" pitchFamily="2" charset="0"/>
                <a:sym typeface="Calibri"/>
              </a:rPr>
              <a:t>is identical to </a:t>
            </a:r>
            <a:r>
              <a:rPr lang="en-RU" dirty="0">
                <a:solidFill>
                  <a:srgbClr val="7030A0"/>
                </a:solidFill>
                <a:latin typeface="Helvetica" pitchFamily="2" charset="0"/>
                <a:sym typeface="Calibri"/>
              </a:rPr>
              <a:t>the vec[0]</a:t>
            </a:r>
          </a:p>
          <a:p>
            <a:pPr marL="285750" indent="-285750" hangingPunct="0">
              <a:buFont typeface="Arial" panose="020B0604020202020204" pitchFamily="34" charset="0"/>
              <a:buChar char="•"/>
            </a:pPr>
            <a:r>
              <a:rPr lang="en-RU" dirty="0">
                <a:solidFill>
                  <a:srgbClr val="7030A0"/>
                </a:solidFill>
                <a:latin typeface="Helvetica" pitchFamily="2" charset="0"/>
                <a:sym typeface="Calibri"/>
              </a:rPr>
              <a:t>back() </a:t>
            </a:r>
            <a:r>
              <a:rPr lang="en-RU" dirty="0">
                <a:solidFill>
                  <a:schemeClr val="accent4"/>
                </a:solidFill>
                <a:latin typeface="Helvetica" pitchFamily="2" charset="0"/>
                <a:sym typeface="Calibri"/>
              </a:rPr>
              <a:t>is identical to </a:t>
            </a:r>
            <a:r>
              <a:rPr lang="en-RU" dirty="0">
                <a:solidFill>
                  <a:srgbClr val="7030A0"/>
                </a:solidFill>
                <a:latin typeface="Helvetica" pitchFamily="2" charset="0"/>
                <a:sym typeface="Calibri"/>
              </a:rPr>
              <a:t>the vec[vec.size() - 1]</a:t>
            </a:r>
          </a:p>
          <a:p>
            <a:pPr marL="285750" indent="-285750" hangingPunct="0">
              <a:buFont typeface="Arial" panose="020B0604020202020204" pitchFamily="34" charset="0"/>
              <a:buChar char="•"/>
            </a:pPr>
            <a:r>
              <a:rPr lang="en-RU" dirty="0">
                <a:solidFill>
                  <a:srgbClr val="7030A0"/>
                </a:solidFill>
                <a:latin typeface="Helvetica" pitchFamily="2" charset="0"/>
                <a:sym typeface="Calibri"/>
              </a:rPr>
              <a:t>empty() </a:t>
            </a:r>
            <a:r>
              <a:rPr lang="en-RU" dirty="0">
                <a:solidFill>
                  <a:schemeClr val="accent4"/>
                </a:solidFill>
                <a:latin typeface="Helvetica" pitchFamily="2" charset="0"/>
                <a:sym typeface="Calibri"/>
              </a:rPr>
              <a:t>returns </a:t>
            </a:r>
            <a:r>
              <a:rPr lang="en-RU" b="1" dirty="0">
                <a:solidFill>
                  <a:schemeClr val="accent4"/>
                </a:solidFill>
                <a:latin typeface="Helvetica" pitchFamily="2" charset="0"/>
                <a:sym typeface="Calibri"/>
              </a:rPr>
              <a:t>true</a:t>
            </a:r>
            <a:r>
              <a:rPr lang="en-RU" dirty="0">
                <a:solidFill>
                  <a:schemeClr val="accent4"/>
                </a:solidFill>
                <a:latin typeface="Helvetica" pitchFamily="2" charset="0"/>
                <a:sym typeface="Calibri"/>
              </a:rPr>
              <a:t> if array is empty, </a:t>
            </a:r>
            <a:r>
              <a:rPr lang="en-RU" b="1" dirty="0">
                <a:solidFill>
                  <a:schemeClr val="accent4"/>
                </a:solidFill>
                <a:latin typeface="Helvetica" pitchFamily="2" charset="0"/>
                <a:sym typeface="Calibri"/>
              </a:rPr>
              <a:t>false</a:t>
            </a:r>
            <a:r>
              <a:rPr lang="en-RU" dirty="0">
                <a:solidFill>
                  <a:schemeClr val="accent4"/>
                </a:solidFill>
                <a:latin typeface="Helvetica" pitchFamily="2" charset="0"/>
                <a:sym typeface="Calibri"/>
              </a:rPr>
              <a:t> otherwise</a:t>
            </a:r>
          </a:p>
          <a:p>
            <a:pPr marL="285750" indent="-285750" hangingPunct="0">
              <a:buFont typeface="Arial" panose="020B0604020202020204" pitchFamily="34" charset="0"/>
              <a:buChar char="•"/>
            </a:pPr>
            <a:r>
              <a:rPr lang="en-RU" dirty="0">
                <a:solidFill>
                  <a:srgbClr val="7030A0"/>
                </a:solidFill>
                <a:latin typeface="Helvetica" pitchFamily="2" charset="0"/>
                <a:sym typeface="Calibri"/>
              </a:rPr>
              <a:t>operator== </a:t>
            </a:r>
            <a:r>
              <a:rPr lang="en-RU" dirty="0">
                <a:solidFill>
                  <a:schemeClr val="accent4"/>
                </a:solidFill>
                <a:latin typeface="Helvetica" pitchFamily="2" charset="0"/>
                <a:sym typeface="Calibri"/>
              </a:rPr>
              <a:t>compares two vectors</a:t>
            </a:r>
            <a:endParaRPr lang="en-RU" dirty="0">
              <a:solidFill>
                <a:srgbClr val="7030A0"/>
              </a:solidFill>
              <a:latin typeface="Helvetica" pitchFamily="2" charset="0"/>
              <a:sym typeface="Calibri"/>
            </a:endParaRPr>
          </a:p>
        </p:txBody>
      </p:sp>
    </p:spTree>
    <p:extLst>
      <p:ext uri="{BB962C8B-B14F-4D97-AF65-F5344CB8AC3E}">
        <p14:creationId xmlns:p14="http://schemas.microsoft.com/office/powerpoint/2010/main" val="278852466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std::vector: methods, changing its size:</a:t>
            </a:r>
            <a:endParaRPr lang="ru-RU" dirty="0"/>
          </a:p>
        </p:txBody>
      </p:sp>
      <p:sp>
        <p:nvSpPr>
          <p:cNvPr id="4" name="TextBox 3">
            <a:extLst>
              <a:ext uri="{FF2B5EF4-FFF2-40B4-BE49-F238E27FC236}">
                <a16:creationId xmlns:a16="http://schemas.microsoft.com/office/drawing/2014/main" id="{04F403E3-111C-104F-8850-4171742F9940}"/>
              </a:ext>
            </a:extLst>
          </p:cNvPr>
          <p:cNvSpPr txBox="1"/>
          <p:nvPr/>
        </p:nvSpPr>
        <p:spPr>
          <a:xfrm>
            <a:off x="1136822" y="1631092"/>
            <a:ext cx="4596713"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RU" dirty="0">
                <a:solidFill>
                  <a:srgbClr val="7030A0"/>
                </a:solidFill>
                <a:latin typeface="Helvetica" pitchFamily="2" charset="0"/>
                <a:sym typeface="Calibri"/>
              </a:rPr>
              <a:t>push_back()</a:t>
            </a:r>
            <a:r>
              <a:rPr lang="en-RU" dirty="0">
                <a:solidFill>
                  <a:schemeClr val="accent4"/>
                </a:solidFill>
                <a:latin typeface="Helvetica" pitchFamily="2" charset="0"/>
                <a:sym typeface="Calibri"/>
              </a:rPr>
              <a:t> appends element to the end</a:t>
            </a:r>
          </a:p>
          <a:p>
            <a:pPr marL="285750" indent="-285750" hangingPunct="0">
              <a:buFont typeface="Arial" panose="020B0604020202020204" pitchFamily="34" charset="0"/>
              <a:buChar char="•"/>
            </a:pPr>
            <a:r>
              <a:rPr lang="en-RU" dirty="0">
                <a:solidFill>
                  <a:srgbClr val="7030A0"/>
                </a:solidFill>
                <a:latin typeface="Helvetica" pitchFamily="2" charset="0"/>
                <a:sym typeface="Calibri"/>
              </a:rPr>
              <a:t>pop_back() </a:t>
            </a:r>
            <a:r>
              <a:rPr lang="en-RU" dirty="0">
                <a:solidFill>
                  <a:schemeClr val="accent4"/>
                </a:solidFill>
                <a:latin typeface="Helvetica" pitchFamily="2" charset="0"/>
                <a:sym typeface="Calibri"/>
              </a:rPr>
              <a:t>removes the last element of the vector</a:t>
            </a:r>
            <a:endParaRPr lang="en-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lang="en-RU" dirty="0">
                <a:solidFill>
                  <a:srgbClr val="7030A0"/>
                </a:solidFill>
                <a:latin typeface="Helvetica" pitchFamily="2" charset="0"/>
                <a:ea typeface="+mj-ea"/>
                <a:cs typeface="+mj-cs"/>
                <a:sym typeface="Calibri"/>
              </a:rPr>
              <a:t>resize() </a:t>
            </a:r>
            <a:r>
              <a:rPr lang="en-RU" dirty="0">
                <a:solidFill>
                  <a:schemeClr val="accent4"/>
                </a:solidFill>
                <a:latin typeface="Helvetica" pitchFamily="2" charset="0"/>
                <a:ea typeface="+mj-ea"/>
                <a:cs typeface="+mj-cs"/>
                <a:sym typeface="Calibri"/>
              </a:rPr>
              <a:t>resizes the vector, addining new elements if new size is greater than the old size. Elements in this case are initialized with value, provided in the second argument. Or, if the new size is less than the old size, removes </a:t>
            </a:r>
            <a:r>
              <a:rPr lang="en-GB" dirty="0"/>
              <a:t>a certain number of elements.</a:t>
            </a:r>
            <a:endParaRPr lang="en-RU" dirty="0">
              <a:solidFill>
                <a:srgbClr val="7030A0"/>
              </a:solidFill>
              <a:latin typeface="Helvetica" pitchFamily="2" charset="0"/>
              <a:sym typeface="Calibri"/>
            </a:endParaRPr>
          </a:p>
        </p:txBody>
      </p:sp>
      <p:pic>
        <p:nvPicPr>
          <p:cNvPr id="6" name="Picture 5">
            <a:extLst>
              <a:ext uri="{FF2B5EF4-FFF2-40B4-BE49-F238E27FC236}">
                <a16:creationId xmlns:a16="http://schemas.microsoft.com/office/drawing/2014/main" id="{DC995135-AFA0-9840-B734-5F16D7C8B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805" y="990706"/>
            <a:ext cx="5270500" cy="5511800"/>
          </a:xfrm>
          <a:prstGeom prst="rect">
            <a:avLst/>
          </a:prstGeom>
        </p:spPr>
      </p:pic>
    </p:spTree>
    <p:extLst>
      <p:ext uri="{BB962C8B-B14F-4D97-AF65-F5344CB8AC3E}">
        <p14:creationId xmlns:p14="http://schemas.microsoft.com/office/powerpoint/2010/main" val="318064261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std::vector: constructor from size and value</a:t>
            </a:r>
            <a:endParaRPr lang="ru-RU" dirty="0"/>
          </a:p>
        </p:txBody>
      </p:sp>
      <p:sp>
        <p:nvSpPr>
          <p:cNvPr id="3" name="TextBox 2">
            <a:extLst>
              <a:ext uri="{FF2B5EF4-FFF2-40B4-BE49-F238E27FC236}">
                <a16:creationId xmlns:a16="http://schemas.microsoft.com/office/drawing/2014/main" id="{A3278C4A-A3E8-E64B-8C92-E208DE2E4DF2}"/>
              </a:ext>
            </a:extLst>
          </p:cNvPr>
          <p:cNvSpPr txBox="1"/>
          <p:nvPr/>
        </p:nvSpPr>
        <p:spPr>
          <a:xfrm>
            <a:off x="1120775" y="1397677"/>
            <a:ext cx="594360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Vector has a useful constructor that </a:t>
            </a:r>
            <a:r>
              <a:rPr lang="en-GB" b="1" dirty="0">
                <a:latin typeface="Helvetica" pitchFamily="2" charset="0"/>
              </a:rPr>
              <a:t>std::array</a:t>
            </a:r>
            <a:r>
              <a:rPr lang="en-GB" dirty="0">
                <a:latin typeface="Helvetica" pitchFamily="2" charset="0"/>
              </a:rPr>
              <a:t> lacks. It allows you to do many useful things, which we will </a:t>
            </a:r>
            <a:r>
              <a:rPr lang="en-GB" dirty="0" err="1">
                <a:latin typeface="Helvetica" pitchFamily="2" charset="0"/>
              </a:rPr>
              <a:t>analize</a:t>
            </a:r>
            <a:r>
              <a:rPr lang="en-GB" dirty="0">
                <a:latin typeface="Helvetica" pitchFamily="2" charset="0"/>
              </a:rPr>
              <a:t> in examples today.</a:t>
            </a:r>
          </a:p>
          <a:p>
            <a:pPr hangingPunct="0"/>
            <a:endParaRPr lang="en-GB" dirty="0">
              <a:latin typeface="Helvetica" pitchFamily="2" charset="0"/>
            </a:endParaRPr>
          </a:p>
          <a:p>
            <a:pPr hangingPunct="0"/>
            <a:r>
              <a:rPr lang="en-GB" dirty="0">
                <a:latin typeface="Helvetica" pitchFamily="2" charset="0"/>
              </a:rPr>
              <a:t>This constructor takes 2 arguments, the same as the resize method: the size and the value that the vector elements will be initialized to.</a:t>
            </a:r>
            <a:endPar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7" name="Picture 6">
            <a:extLst>
              <a:ext uri="{FF2B5EF4-FFF2-40B4-BE49-F238E27FC236}">
                <a16:creationId xmlns:a16="http://schemas.microsoft.com/office/drawing/2014/main" id="{9D917FE7-6271-E242-B2F8-8713991F6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4173" y="3322088"/>
            <a:ext cx="4952897" cy="2809953"/>
          </a:xfrm>
          <a:prstGeom prst="rect">
            <a:avLst/>
          </a:prstGeom>
        </p:spPr>
      </p:pic>
    </p:spTree>
    <p:extLst>
      <p:ext uri="{BB962C8B-B14F-4D97-AF65-F5344CB8AC3E}">
        <p14:creationId xmlns:p14="http://schemas.microsoft.com/office/powerpoint/2010/main" val="22624377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std::array VS std::vector</a:t>
            </a:r>
            <a:endParaRPr lang="ru-RU" dirty="0"/>
          </a:p>
        </p:txBody>
      </p:sp>
      <p:sp>
        <p:nvSpPr>
          <p:cNvPr id="3" name="TextBox 2">
            <a:extLst>
              <a:ext uri="{FF2B5EF4-FFF2-40B4-BE49-F238E27FC236}">
                <a16:creationId xmlns:a16="http://schemas.microsoft.com/office/drawing/2014/main" id="{A3278C4A-A3E8-E64B-8C92-E208DE2E4DF2}"/>
              </a:ext>
            </a:extLst>
          </p:cNvPr>
          <p:cNvSpPr txBox="1"/>
          <p:nvPr/>
        </p:nvSpPr>
        <p:spPr>
          <a:xfrm>
            <a:off x="1120775" y="2150077"/>
            <a:ext cx="456333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kumimoji="0" lang="en-GB" sz="1800" b="1" i="0" u="none" strike="noStrike" cap="none" spc="0" normalizeH="0" baseline="0" dirty="0">
                <a:ln>
                  <a:noFill/>
                </a:ln>
                <a:solidFill>
                  <a:schemeClr val="accent4"/>
                </a:solidFill>
                <a:effectLst/>
                <a:uFillTx/>
                <a:latin typeface="Helvetica" pitchFamily="2" charset="0"/>
                <a:ea typeface="+mj-ea"/>
                <a:cs typeface="+mj-cs"/>
                <a:sym typeface="Calibri"/>
              </a:rPr>
              <a:t>std::array</a:t>
            </a:r>
          </a:p>
          <a:p>
            <a:pPr marL="285750" indent="-285750" hangingPunct="0">
              <a:buFont typeface="Arial" panose="020B0604020202020204" pitchFamily="34" charset="0"/>
              <a:buChar char="•"/>
            </a:pPr>
            <a:r>
              <a:rPr kumimoji="0" lang="en-GB" sz="1800" b="0" i="0" u="none" strike="noStrike" cap="none" spc="0" normalizeH="0" baseline="0" dirty="0">
                <a:ln>
                  <a:noFill/>
                </a:ln>
                <a:solidFill>
                  <a:schemeClr val="accent4"/>
                </a:solidFill>
                <a:effectLst/>
                <a:uFillTx/>
                <a:latin typeface="Helvetica" pitchFamily="2" charset="0"/>
                <a:ea typeface="+mj-ea"/>
                <a:cs typeface="+mj-cs"/>
                <a:sym typeface="Calibri"/>
              </a:rPr>
              <a:t>non-ex</a:t>
            </a:r>
            <a:r>
              <a:rPr lang="en-GB" dirty="0">
                <a:solidFill>
                  <a:schemeClr val="accent4"/>
                </a:solidFill>
                <a:latin typeface="Helvetica" pitchFamily="2" charset="0"/>
                <a:ea typeface="+mj-ea"/>
                <a:cs typeface="+mj-cs"/>
                <a:sym typeface="Calibri"/>
              </a:rPr>
              <a:t>pandable</a:t>
            </a:r>
          </a:p>
          <a:p>
            <a:pPr marL="285750" indent="-285750" hangingPunct="0">
              <a:buFont typeface="Arial" panose="020B0604020202020204" pitchFamily="34" charset="0"/>
              <a:buChar char="•"/>
            </a:pPr>
            <a:r>
              <a:rPr kumimoji="0" lang="en-GB" sz="1800" b="0" i="0" u="none" strike="noStrike" cap="none" spc="0" normalizeH="0" baseline="0" dirty="0">
                <a:ln>
                  <a:noFill/>
                </a:ln>
                <a:solidFill>
                  <a:schemeClr val="accent4"/>
                </a:solidFill>
                <a:effectLst/>
                <a:uFillTx/>
                <a:latin typeface="Helvetica" pitchFamily="2" charset="0"/>
                <a:ea typeface="+mj-ea"/>
                <a:cs typeface="+mj-cs"/>
                <a:sym typeface="Calibri"/>
              </a:rPr>
              <a:t>size should be fixed and </a:t>
            </a:r>
            <a:r>
              <a:rPr lang="en-GB" dirty="0">
                <a:solidFill>
                  <a:schemeClr val="accent4"/>
                </a:solidFill>
              </a:rPr>
              <a:t>known at compilation stage</a:t>
            </a:r>
          </a:p>
          <a:p>
            <a:pPr marL="285750" indent="-285750" hangingPunct="0">
              <a:buFont typeface="Arial" panose="020B0604020202020204" pitchFamily="34" charset="0"/>
              <a:buChar char="•"/>
            </a:pPr>
            <a:r>
              <a:rPr kumimoji="0" lang="en-GB" sz="1800" b="0" i="0" u="none" strike="noStrike" cap="none" spc="0" normalizeH="0" baseline="0" dirty="0">
                <a:ln>
                  <a:noFill/>
                </a:ln>
                <a:solidFill>
                  <a:schemeClr val="accent4"/>
                </a:solidFill>
                <a:effectLst/>
                <a:uFillTx/>
                <a:latin typeface="Helvetica" pitchFamily="2" charset="0"/>
                <a:ea typeface="+mj-ea"/>
                <a:cs typeface="+mj-cs"/>
                <a:sym typeface="Calibri"/>
              </a:rPr>
              <a:t>uses stack memory to allocate elements</a:t>
            </a:r>
            <a:endPar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endParaRPr>
          </a:p>
        </p:txBody>
      </p:sp>
      <p:sp>
        <p:nvSpPr>
          <p:cNvPr id="5" name="TextBox 4">
            <a:extLst>
              <a:ext uri="{FF2B5EF4-FFF2-40B4-BE49-F238E27FC236}">
                <a16:creationId xmlns:a16="http://schemas.microsoft.com/office/drawing/2014/main" id="{50231B57-E3DC-AA43-B6FF-51FE643F4604}"/>
              </a:ext>
            </a:extLst>
          </p:cNvPr>
          <p:cNvSpPr txBox="1"/>
          <p:nvPr/>
        </p:nvSpPr>
        <p:spPr>
          <a:xfrm>
            <a:off x="6507892" y="2223525"/>
            <a:ext cx="4563333"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kumimoji="0" lang="en-GB" sz="1800" b="1" i="0" u="none" strike="noStrike" cap="none" spc="0" normalizeH="0" baseline="0" dirty="0">
                <a:ln>
                  <a:noFill/>
                </a:ln>
                <a:solidFill>
                  <a:schemeClr val="accent4"/>
                </a:solidFill>
                <a:effectLst/>
                <a:uFillTx/>
                <a:latin typeface="Helvetica" pitchFamily="2" charset="0"/>
                <a:ea typeface="+mj-ea"/>
                <a:cs typeface="+mj-cs"/>
                <a:sym typeface="Calibri"/>
              </a:rPr>
              <a:t>std::vector</a:t>
            </a:r>
          </a:p>
          <a:p>
            <a:pPr marL="285750" indent="-285750" hangingPunct="0">
              <a:buFont typeface="Arial" panose="020B0604020202020204" pitchFamily="34" charset="0"/>
              <a:buChar char="•"/>
            </a:pPr>
            <a:r>
              <a:rPr kumimoji="0" lang="en-GB" sz="1800" b="0" i="0" u="none" strike="noStrike" cap="none" spc="0" normalizeH="0" baseline="0" dirty="0">
                <a:ln>
                  <a:noFill/>
                </a:ln>
                <a:solidFill>
                  <a:schemeClr val="accent4"/>
                </a:solidFill>
                <a:effectLst/>
                <a:uFillTx/>
                <a:latin typeface="Helvetica" pitchFamily="2" charset="0"/>
                <a:ea typeface="+mj-ea"/>
                <a:cs typeface="+mj-cs"/>
                <a:sym typeface="Calibri"/>
              </a:rPr>
              <a:t>ex</a:t>
            </a:r>
            <a:r>
              <a:rPr lang="en-GB" dirty="0">
                <a:solidFill>
                  <a:schemeClr val="accent4"/>
                </a:solidFill>
                <a:latin typeface="Helvetica" pitchFamily="2" charset="0"/>
                <a:ea typeface="+mj-ea"/>
                <a:cs typeface="+mj-cs"/>
                <a:sym typeface="Calibri"/>
              </a:rPr>
              <a:t>pandable</a:t>
            </a:r>
          </a:p>
          <a:p>
            <a:pPr marL="285750" indent="-285750" hangingPunct="0">
              <a:buFont typeface="Arial" panose="020B0604020202020204" pitchFamily="34" charset="0"/>
              <a:buChar char="•"/>
            </a:pPr>
            <a:r>
              <a:rPr kumimoji="0" lang="en-GB" sz="1800" b="0" i="0" u="none" strike="noStrike" cap="none" spc="0" normalizeH="0" baseline="0" dirty="0">
                <a:ln>
                  <a:noFill/>
                </a:ln>
                <a:solidFill>
                  <a:schemeClr val="accent4"/>
                </a:solidFill>
                <a:effectLst/>
                <a:uFillTx/>
                <a:latin typeface="Helvetica" pitchFamily="2" charset="0"/>
                <a:ea typeface="+mj-ea"/>
                <a:cs typeface="+mj-cs"/>
                <a:sym typeface="Calibri"/>
              </a:rPr>
              <a:t>size can be dynamic and may change during the vector’s lifetime</a:t>
            </a:r>
            <a:endParaRPr lang="en-GB" dirty="0">
              <a:solidFill>
                <a:schemeClr val="accent4"/>
              </a:solidFill>
            </a:endParaRPr>
          </a:p>
          <a:p>
            <a:pPr marL="285750" indent="-285750" hangingPunct="0">
              <a:buFont typeface="Arial" panose="020B0604020202020204" pitchFamily="34" charset="0"/>
              <a:buChar char="•"/>
            </a:pPr>
            <a:r>
              <a:rPr kumimoji="0" lang="en-GB" sz="1800" b="0" i="0" u="none" strike="noStrike" cap="none" spc="0" normalizeH="0" baseline="0" dirty="0">
                <a:ln>
                  <a:noFill/>
                </a:ln>
                <a:solidFill>
                  <a:schemeClr val="accent4"/>
                </a:solidFill>
                <a:effectLst/>
                <a:uFillTx/>
                <a:latin typeface="Helvetica" pitchFamily="2" charset="0"/>
                <a:ea typeface="+mj-ea"/>
                <a:cs typeface="+mj-cs"/>
                <a:sym typeface="Calibri"/>
              </a:rPr>
              <a:t>uses dynamic (heap) memory to allocate elements</a:t>
            </a:r>
            <a:endPar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endParaRPr>
          </a:p>
        </p:txBody>
      </p:sp>
      <p:sp>
        <p:nvSpPr>
          <p:cNvPr id="4" name="TextBox 3">
            <a:extLst>
              <a:ext uri="{FF2B5EF4-FFF2-40B4-BE49-F238E27FC236}">
                <a16:creationId xmlns:a16="http://schemas.microsoft.com/office/drawing/2014/main" id="{FC8EC8DC-8B30-6C4C-AE30-DE217EB03212}"/>
              </a:ext>
            </a:extLst>
          </p:cNvPr>
          <p:cNvSpPr txBox="1"/>
          <p:nvPr/>
        </p:nvSpPr>
        <p:spPr>
          <a:xfrm>
            <a:off x="1120775" y="4757350"/>
            <a:ext cx="950234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Conclusion: </a:t>
            </a:r>
            <a:r>
              <a:rPr lang="en-GB" b="1" dirty="0">
                <a:latin typeface="Helvetica" pitchFamily="2" charset="0"/>
              </a:rPr>
              <a:t>std::array</a:t>
            </a:r>
            <a:r>
              <a:rPr lang="en-GB" dirty="0">
                <a:latin typeface="Helvetica" pitchFamily="2" charset="0"/>
              </a:rPr>
              <a:t> should be used when the size of the array is known at compile time. In other cases, you should use the vector</a:t>
            </a:r>
            <a:endPar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26761589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std::string</a:t>
            </a:r>
            <a:endParaRPr lang="ru-RU" dirty="0"/>
          </a:p>
        </p:txBody>
      </p:sp>
    </p:spTree>
    <p:extLst>
      <p:ext uri="{BB962C8B-B14F-4D97-AF65-F5344CB8AC3E}">
        <p14:creationId xmlns:p14="http://schemas.microsoft.com/office/powerpoint/2010/main" val="283009558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range-based for loop</a:t>
            </a:r>
            <a:endParaRPr lang="ru-RU" dirty="0"/>
          </a:p>
        </p:txBody>
      </p:sp>
    </p:spTree>
    <p:extLst>
      <p:ext uri="{BB962C8B-B14F-4D97-AF65-F5344CB8AC3E}">
        <p14:creationId xmlns:p14="http://schemas.microsoft.com/office/powerpoint/2010/main" val="18472547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err="1"/>
              <a:t>enums</a:t>
            </a:r>
            <a:endParaRPr lang="ru-RU" dirty="0"/>
          </a:p>
        </p:txBody>
      </p:sp>
      <p:sp>
        <p:nvSpPr>
          <p:cNvPr id="3" name="TextBox 2">
            <a:extLst>
              <a:ext uri="{FF2B5EF4-FFF2-40B4-BE49-F238E27FC236}">
                <a16:creationId xmlns:a16="http://schemas.microsoft.com/office/drawing/2014/main" id="{901C9E55-2337-894D-A12B-A43347DD5751}"/>
              </a:ext>
            </a:extLst>
          </p:cNvPr>
          <p:cNvSpPr txBox="1"/>
          <p:nvPr/>
        </p:nvSpPr>
        <p:spPr>
          <a:xfrm>
            <a:off x="1120775" y="1312605"/>
            <a:ext cx="4975225"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solidFill>
                  <a:schemeClr val="accent4"/>
                </a:solidFill>
                <a:latin typeface="Helvetica" pitchFamily="2" charset="0"/>
              </a:rPr>
              <a:t>An enumeration is a distinct type whose value is restricted to a range of values (see below for details), which may include several explicitly named constants ("enumerators"). The values of the constants are values of an integral type known as the underlying type of the enumeration.</a:t>
            </a:r>
          </a:p>
          <a:p>
            <a:pPr marL="285750" indent="-285750" hangingPunct="0">
              <a:buFont typeface="Arial" panose="020B0604020202020204" pitchFamily="34" charset="0"/>
              <a:buChar char="•"/>
            </a:pPr>
            <a:r>
              <a:rPr lang="en-GB" dirty="0"/>
              <a:t>Enum should be used as a label when you have several alternatives and need to specify which one you want to use.</a:t>
            </a:r>
          </a:p>
          <a:p>
            <a:pPr marL="285750" indent="-285750" hangingPunct="0">
              <a:buFont typeface="Arial" panose="020B0604020202020204" pitchFamily="34" charset="0"/>
              <a:buChar char="•"/>
            </a:pPr>
            <a:r>
              <a:rPr lang="en-GB" dirty="0"/>
              <a:t>Enum is very easy to use with </a:t>
            </a:r>
            <a:r>
              <a:rPr lang="en-GB" b="1" dirty="0"/>
              <a:t>switch / case</a:t>
            </a:r>
            <a:endParaRPr kumimoji="0" lang="en-RU" sz="1800" b="1"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7" name="Picture 6">
            <a:extLst>
              <a:ext uri="{FF2B5EF4-FFF2-40B4-BE49-F238E27FC236}">
                <a16:creationId xmlns:a16="http://schemas.microsoft.com/office/drawing/2014/main" id="{0A97D031-A03D-BB45-8B1D-BAF6BD574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725" y="1034026"/>
            <a:ext cx="4254500" cy="5232400"/>
          </a:xfrm>
          <a:prstGeom prst="rect">
            <a:avLst/>
          </a:prstGeom>
        </p:spPr>
      </p:pic>
    </p:spTree>
    <p:extLst>
      <p:ext uri="{BB962C8B-B14F-4D97-AF65-F5344CB8AC3E}">
        <p14:creationId xmlns:p14="http://schemas.microsoft.com/office/powerpoint/2010/main" val="780623781"/>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34203</TotalTime>
  <Words>1198</Words>
  <Application>Microsoft Macintosh PowerPoint</Application>
  <PresentationFormat>Widescreen</PresentationFormat>
  <Paragraphs>106</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2756</cp:revision>
  <dcterms:created xsi:type="dcterms:W3CDTF">2020-10-11T07:52:54Z</dcterms:created>
  <dcterms:modified xsi:type="dcterms:W3CDTF">2022-01-08T02:25:03Z</dcterms:modified>
</cp:coreProperties>
</file>