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9"/>
  </p:notesMasterIdLst>
  <p:sldIdLst>
    <p:sldId id="425" r:id="rId2"/>
    <p:sldId id="308" r:id="rId3"/>
    <p:sldId id="426" r:id="rId4"/>
    <p:sldId id="428" r:id="rId5"/>
    <p:sldId id="430" r:id="rId6"/>
    <p:sldId id="432" r:id="rId7"/>
    <p:sldId id="431" r:id="rId8"/>
    <p:sldId id="433" r:id="rId9"/>
    <p:sldId id="434" r:id="rId10"/>
    <p:sldId id="438" r:id="rId11"/>
    <p:sldId id="440" r:id="rId12"/>
    <p:sldId id="429" r:id="rId13"/>
    <p:sldId id="435" r:id="rId14"/>
    <p:sldId id="436" r:id="rId15"/>
    <p:sldId id="443" r:id="rId16"/>
    <p:sldId id="439" r:id="rId17"/>
    <p:sldId id="442" r:id="rId1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80"/>
    <a:srgbClr val="FB2A38"/>
    <a:srgbClr val="0169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658" autoAdjust="0"/>
    <p:restoredTop sz="95308"/>
  </p:normalViewPr>
  <p:slideViewPr>
    <p:cSldViewPr snapToGrid="0">
      <p:cViewPr varScale="1">
        <p:scale>
          <a:sx n="103" d="100"/>
          <a:sy n="103" d="100"/>
        </p:scale>
        <p:origin x="184" y="50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16E362-832A-824E-B063-25F5DE831740}" type="datetimeFigureOut">
              <a:rPr lang="en-RU" smtClean="0"/>
              <a:t>28.12.2021</a:t>
            </a:fld>
            <a:endParaRPr lang="en-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EAD37F-4CAA-4C4E-B967-8FF85B62072E}" type="slidenum">
              <a:rPr lang="en-RU" smtClean="0"/>
              <a:t>‹#›</a:t>
            </a:fld>
            <a:endParaRPr lang="en-RU"/>
          </a:p>
        </p:txBody>
      </p:sp>
    </p:spTree>
    <p:extLst>
      <p:ext uri="{BB962C8B-B14F-4D97-AF65-F5344CB8AC3E}">
        <p14:creationId xmlns:p14="http://schemas.microsoft.com/office/powerpoint/2010/main" val="1444080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2</a:t>
            </a:fld>
            <a:endParaRPr lang="en-RU"/>
          </a:p>
        </p:txBody>
      </p:sp>
    </p:spTree>
    <p:extLst>
      <p:ext uri="{BB962C8B-B14F-4D97-AF65-F5344CB8AC3E}">
        <p14:creationId xmlns:p14="http://schemas.microsoft.com/office/powerpoint/2010/main" val="25840177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11</a:t>
            </a:fld>
            <a:endParaRPr lang="en-RU"/>
          </a:p>
        </p:txBody>
      </p:sp>
    </p:spTree>
    <p:extLst>
      <p:ext uri="{BB962C8B-B14F-4D97-AF65-F5344CB8AC3E}">
        <p14:creationId xmlns:p14="http://schemas.microsoft.com/office/powerpoint/2010/main" val="37138358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12</a:t>
            </a:fld>
            <a:endParaRPr lang="en-RU"/>
          </a:p>
        </p:txBody>
      </p:sp>
    </p:spTree>
    <p:extLst>
      <p:ext uri="{BB962C8B-B14F-4D97-AF65-F5344CB8AC3E}">
        <p14:creationId xmlns:p14="http://schemas.microsoft.com/office/powerpoint/2010/main" val="5834333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13</a:t>
            </a:fld>
            <a:endParaRPr lang="en-RU"/>
          </a:p>
        </p:txBody>
      </p:sp>
    </p:spTree>
    <p:extLst>
      <p:ext uri="{BB962C8B-B14F-4D97-AF65-F5344CB8AC3E}">
        <p14:creationId xmlns:p14="http://schemas.microsoft.com/office/powerpoint/2010/main" val="12204553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14</a:t>
            </a:fld>
            <a:endParaRPr lang="en-RU"/>
          </a:p>
        </p:txBody>
      </p:sp>
    </p:spTree>
    <p:extLst>
      <p:ext uri="{BB962C8B-B14F-4D97-AF65-F5344CB8AC3E}">
        <p14:creationId xmlns:p14="http://schemas.microsoft.com/office/powerpoint/2010/main" val="30407084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15</a:t>
            </a:fld>
            <a:endParaRPr lang="en-RU"/>
          </a:p>
        </p:txBody>
      </p:sp>
    </p:spTree>
    <p:extLst>
      <p:ext uri="{BB962C8B-B14F-4D97-AF65-F5344CB8AC3E}">
        <p14:creationId xmlns:p14="http://schemas.microsoft.com/office/powerpoint/2010/main" val="27873538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16</a:t>
            </a:fld>
            <a:endParaRPr lang="en-RU"/>
          </a:p>
        </p:txBody>
      </p:sp>
    </p:spTree>
    <p:extLst>
      <p:ext uri="{BB962C8B-B14F-4D97-AF65-F5344CB8AC3E}">
        <p14:creationId xmlns:p14="http://schemas.microsoft.com/office/powerpoint/2010/main" val="2390693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3</a:t>
            </a:fld>
            <a:endParaRPr lang="en-RU"/>
          </a:p>
        </p:txBody>
      </p:sp>
    </p:spTree>
    <p:extLst>
      <p:ext uri="{BB962C8B-B14F-4D97-AF65-F5344CB8AC3E}">
        <p14:creationId xmlns:p14="http://schemas.microsoft.com/office/powerpoint/2010/main" val="126054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4</a:t>
            </a:fld>
            <a:endParaRPr lang="en-RU"/>
          </a:p>
        </p:txBody>
      </p:sp>
    </p:spTree>
    <p:extLst>
      <p:ext uri="{BB962C8B-B14F-4D97-AF65-F5344CB8AC3E}">
        <p14:creationId xmlns:p14="http://schemas.microsoft.com/office/powerpoint/2010/main" val="1969640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5</a:t>
            </a:fld>
            <a:endParaRPr lang="en-RU"/>
          </a:p>
        </p:txBody>
      </p:sp>
    </p:spTree>
    <p:extLst>
      <p:ext uri="{BB962C8B-B14F-4D97-AF65-F5344CB8AC3E}">
        <p14:creationId xmlns:p14="http://schemas.microsoft.com/office/powerpoint/2010/main" val="3500588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6</a:t>
            </a:fld>
            <a:endParaRPr lang="en-RU"/>
          </a:p>
        </p:txBody>
      </p:sp>
    </p:spTree>
    <p:extLst>
      <p:ext uri="{BB962C8B-B14F-4D97-AF65-F5344CB8AC3E}">
        <p14:creationId xmlns:p14="http://schemas.microsoft.com/office/powerpoint/2010/main" val="36139601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7</a:t>
            </a:fld>
            <a:endParaRPr lang="en-RU"/>
          </a:p>
        </p:txBody>
      </p:sp>
    </p:spTree>
    <p:extLst>
      <p:ext uri="{BB962C8B-B14F-4D97-AF65-F5344CB8AC3E}">
        <p14:creationId xmlns:p14="http://schemas.microsoft.com/office/powerpoint/2010/main" val="18127303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8</a:t>
            </a:fld>
            <a:endParaRPr lang="en-RU"/>
          </a:p>
        </p:txBody>
      </p:sp>
    </p:spTree>
    <p:extLst>
      <p:ext uri="{BB962C8B-B14F-4D97-AF65-F5344CB8AC3E}">
        <p14:creationId xmlns:p14="http://schemas.microsoft.com/office/powerpoint/2010/main" val="28118950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9</a:t>
            </a:fld>
            <a:endParaRPr lang="en-RU"/>
          </a:p>
        </p:txBody>
      </p:sp>
    </p:spTree>
    <p:extLst>
      <p:ext uri="{BB962C8B-B14F-4D97-AF65-F5344CB8AC3E}">
        <p14:creationId xmlns:p14="http://schemas.microsoft.com/office/powerpoint/2010/main" val="6928326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10</a:t>
            </a:fld>
            <a:endParaRPr lang="en-RU"/>
          </a:p>
        </p:txBody>
      </p:sp>
    </p:spTree>
    <p:extLst>
      <p:ext uri="{BB962C8B-B14F-4D97-AF65-F5344CB8AC3E}">
        <p14:creationId xmlns:p14="http://schemas.microsoft.com/office/powerpoint/2010/main" val="29917751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лист">
    <p:spTree>
      <p:nvGrpSpPr>
        <p:cNvPr id="1" name=""/>
        <p:cNvGrpSpPr/>
        <p:nvPr/>
      </p:nvGrpSpPr>
      <p:grpSpPr>
        <a:xfrm>
          <a:off x="0" y="0"/>
          <a:ext cx="0" cy="0"/>
          <a:chOff x="0" y="0"/>
          <a:chExt cx="0" cy="0"/>
        </a:xfrm>
      </p:grpSpPr>
      <p:sp>
        <p:nvSpPr>
          <p:cNvPr id="20" name="Текст 19">
            <a:extLst>
              <a:ext uri="{FF2B5EF4-FFF2-40B4-BE49-F238E27FC236}">
                <a16:creationId xmlns:a16="http://schemas.microsoft.com/office/drawing/2014/main" id="{026323EB-CB20-F940-B194-DF913FF6C0A7}"/>
              </a:ext>
            </a:extLst>
          </p:cNvPr>
          <p:cNvSpPr>
            <a:spLocks noGrp="1"/>
          </p:cNvSpPr>
          <p:nvPr>
            <p:ph type="body" sz="quarter" idx="10" hasCustomPrompt="1"/>
          </p:nvPr>
        </p:nvSpPr>
        <p:spPr>
          <a:xfrm>
            <a:off x="544424" y="3593865"/>
            <a:ext cx="8245475" cy="3078784"/>
          </a:xfrm>
          <a:prstGeom prst="rect">
            <a:avLst/>
          </a:prstGeom>
        </p:spPr>
        <p:txBody>
          <a:bodyPr/>
          <a:lstStyle>
            <a:lvl1pPr marL="0" indent="0">
              <a:buNone/>
              <a:defRPr sz="3600" baseline="0">
                <a:solidFill>
                  <a:schemeClr val="accent4"/>
                </a:solidFill>
                <a:latin typeface="+mn-lt"/>
              </a:defRPr>
            </a:lvl1pPr>
          </a:lstStyle>
          <a:p>
            <a:pPr lvl="0"/>
            <a:r>
              <a:rPr lang="en-US" dirty="0"/>
              <a:t>Lecture #n</a:t>
            </a:r>
          </a:p>
          <a:p>
            <a:pPr lvl="0"/>
            <a:r>
              <a:rPr lang="en-US" dirty="0"/>
              <a:t>Lecture theme</a:t>
            </a:r>
          </a:p>
          <a:p>
            <a:pPr lvl="0"/>
            <a:r>
              <a:rPr lang="en-US" dirty="0"/>
              <a:t>Konstantin </a:t>
            </a:r>
            <a:r>
              <a:rPr lang="en-US" dirty="0" err="1"/>
              <a:t>Leladze</a:t>
            </a:r>
            <a:endParaRPr lang="en-US" dirty="0"/>
          </a:p>
          <a:p>
            <a:pPr lvl="0"/>
            <a:r>
              <a:rPr lang="en-US" dirty="0"/>
              <a:t>C++ Basics</a:t>
            </a:r>
          </a:p>
          <a:p>
            <a:pPr lvl="0"/>
            <a:r>
              <a:rPr lang="en-US" dirty="0"/>
              <a:t>DIHT MIPT 2021</a:t>
            </a:r>
            <a:endParaRPr lang="ru-RU" dirty="0"/>
          </a:p>
        </p:txBody>
      </p:sp>
      <p:pic>
        <p:nvPicPr>
          <p:cNvPr id="7" name="Рисунок 213" descr="Рисунок 213">
            <a:extLst>
              <a:ext uri="{FF2B5EF4-FFF2-40B4-BE49-F238E27FC236}">
                <a16:creationId xmlns:a16="http://schemas.microsoft.com/office/drawing/2014/main" id="{DC68529A-8A83-B04F-B9A8-7E5A0431F669}"/>
              </a:ext>
            </a:extLst>
          </p:cNvPr>
          <p:cNvPicPr>
            <a:picLocks noChangeAspect="1"/>
          </p:cNvPicPr>
          <p:nvPr/>
        </p:nvPicPr>
        <p:blipFill>
          <a:blip r:embed="rId2"/>
          <a:srcRect t="63472" r="82814"/>
          <a:stretch>
            <a:fillRect/>
          </a:stretch>
        </p:blipFill>
        <p:spPr>
          <a:xfrm>
            <a:off x="5486312" y="4920746"/>
            <a:ext cx="950811" cy="2079158"/>
          </a:xfrm>
          <a:prstGeom prst="rect">
            <a:avLst/>
          </a:prstGeom>
          <a:ln w="12700">
            <a:miter lim="400000"/>
          </a:ln>
        </p:spPr>
      </p:pic>
      <p:pic>
        <p:nvPicPr>
          <p:cNvPr id="18" name="Рисунок 720" descr="Рисунок 720">
            <a:extLst>
              <a:ext uri="{FF2B5EF4-FFF2-40B4-BE49-F238E27FC236}">
                <a16:creationId xmlns:a16="http://schemas.microsoft.com/office/drawing/2014/main" id="{DEA648B1-C859-D94A-A6A1-43602DAEAA71}"/>
              </a:ext>
            </a:extLst>
          </p:cNvPr>
          <p:cNvPicPr>
            <a:picLocks noChangeAspect="1"/>
          </p:cNvPicPr>
          <p:nvPr/>
        </p:nvPicPr>
        <p:blipFill>
          <a:blip r:embed="rId3">
            <a:duotone>
              <a:prstClr val="black"/>
              <a:srgbClr val="0169B3">
                <a:tint val="45000"/>
                <a:satMod val="400000"/>
              </a:srgbClr>
            </a:duotone>
          </a:blip>
          <a:srcRect l="6718" t="1" r="38529" b="65080"/>
          <a:stretch>
            <a:fillRect/>
          </a:stretch>
        </p:blipFill>
        <p:spPr>
          <a:xfrm>
            <a:off x="9152238" y="4937473"/>
            <a:ext cx="3039763" cy="1920528"/>
          </a:xfrm>
          <a:prstGeom prst="rect">
            <a:avLst/>
          </a:prstGeom>
          <a:ln w="12700">
            <a:miter lim="400000"/>
          </a:ln>
        </p:spPr>
      </p:pic>
      <p:pic>
        <p:nvPicPr>
          <p:cNvPr id="3" name="Picture 2">
            <a:extLst>
              <a:ext uri="{FF2B5EF4-FFF2-40B4-BE49-F238E27FC236}">
                <a16:creationId xmlns:a16="http://schemas.microsoft.com/office/drawing/2014/main" id="{FA081BE7-21AF-374F-99B5-6AC706A08C6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71670" y="-241611"/>
            <a:ext cx="7620000" cy="4140200"/>
          </a:xfrm>
          <a:prstGeom prst="rect">
            <a:avLst/>
          </a:prstGeom>
          <a:ln>
            <a:noFill/>
          </a:ln>
        </p:spPr>
      </p:pic>
    </p:spTree>
    <p:extLst>
      <p:ext uri="{BB962C8B-B14F-4D97-AF65-F5344CB8AC3E}">
        <p14:creationId xmlns:p14="http://schemas.microsoft.com/office/powerpoint/2010/main" val="7248651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Слайд №1.1 Стандартный">
    <p:spTree>
      <p:nvGrpSpPr>
        <p:cNvPr id="1" name=""/>
        <p:cNvGrpSpPr/>
        <p:nvPr/>
      </p:nvGrpSpPr>
      <p:grpSpPr>
        <a:xfrm>
          <a:off x="0" y="0"/>
          <a:ext cx="0" cy="0"/>
          <a:chOff x="0" y="0"/>
          <a:chExt cx="0" cy="0"/>
        </a:xfrm>
      </p:grpSpPr>
      <p:pic>
        <p:nvPicPr>
          <p:cNvPr id="9" name="Рисунок 43" descr="Рисунок 43">
            <a:extLst>
              <a:ext uri="{FF2B5EF4-FFF2-40B4-BE49-F238E27FC236}">
                <a16:creationId xmlns:a16="http://schemas.microsoft.com/office/drawing/2014/main" id="{31DA519A-B518-FF4B-8FB1-2672058A68F0}"/>
              </a:ext>
            </a:extLst>
          </p:cNvPr>
          <p:cNvPicPr>
            <a:picLocks noChangeAspect="1"/>
          </p:cNvPicPr>
          <p:nvPr/>
        </p:nvPicPr>
        <p:blipFill>
          <a:blip r:embed="rId2">
            <a:duotone>
              <a:prstClr val="black"/>
              <a:srgbClr val="000080">
                <a:tint val="45000"/>
                <a:satMod val="400000"/>
              </a:srgbClr>
            </a:duotone>
          </a:blip>
          <a:srcRect l="38098" t="6809" r="46928" b="78012"/>
          <a:stretch>
            <a:fillRect/>
          </a:stretch>
        </p:blipFill>
        <p:spPr>
          <a:xfrm>
            <a:off x="-3259" y="279216"/>
            <a:ext cx="770023" cy="773296"/>
          </a:xfrm>
          <a:prstGeom prst="rect">
            <a:avLst/>
          </a:prstGeom>
          <a:ln w="12700">
            <a:noFill/>
            <a:miter lim="400000"/>
          </a:ln>
        </p:spPr>
      </p:pic>
      <p:sp>
        <p:nvSpPr>
          <p:cNvPr id="11" name="Прямая соединительная линия 18">
            <a:extLst>
              <a:ext uri="{FF2B5EF4-FFF2-40B4-BE49-F238E27FC236}">
                <a16:creationId xmlns:a16="http://schemas.microsoft.com/office/drawing/2014/main" id="{6655DCFB-54F9-1F4D-96B4-E509247A14C2}"/>
              </a:ext>
            </a:extLst>
          </p:cNvPr>
          <p:cNvSpPr/>
          <p:nvPr/>
        </p:nvSpPr>
        <p:spPr>
          <a:xfrm>
            <a:off x="1119188" y="1052512"/>
            <a:ext cx="3420001" cy="0"/>
          </a:xfrm>
          <a:prstGeom prst="line">
            <a:avLst/>
          </a:prstGeom>
          <a:noFill/>
          <a:ln w="76200" cap="flat">
            <a:solidFill>
              <a:srgbClr val="000080"/>
            </a:solidFill>
            <a:prstDash val="solid"/>
            <a:miter lim="800000"/>
          </a:ln>
          <a:effectLst/>
        </p:spPr>
        <p:txBody>
          <a:bodyPr wrap="square" lIns="45719" tIns="45719" rIns="45719" bIns="45719" numCol="1" anchor="t">
            <a:noAutofit/>
          </a:bodyPr>
          <a:lstStyle/>
          <a:p>
            <a:endParaRPr/>
          </a:p>
        </p:txBody>
      </p:sp>
      <p:sp>
        <p:nvSpPr>
          <p:cNvPr id="24" name="Текст 23">
            <a:extLst>
              <a:ext uri="{FF2B5EF4-FFF2-40B4-BE49-F238E27FC236}">
                <a16:creationId xmlns:a16="http://schemas.microsoft.com/office/drawing/2014/main" id="{60BF5461-0F78-B34F-9480-B7D10E9C0A51}"/>
              </a:ext>
            </a:extLst>
          </p:cNvPr>
          <p:cNvSpPr>
            <a:spLocks noGrp="1"/>
          </p:cNvSpPr>
          <p:nvPr>
            <p:ph type="body" sz="quarter" idx="13" hasCustomPrompt="1"/>
          </p:nvPr>
        </p:nvSpPr>
        <p:spPr>
          <a:xfrm>
            <a:off x="1120775" y="355493"/>
            <a:ext cx="9726295" cy="823913"/>
          </a:xfrm>
          <a:prstGeom prst="rect">
            <a:avLst/>
          </a:prstGeom>
        </p:spPr>
        <p:txBody>
          <a:bodyPr>
            <a:normAutofit/>
          </a:bodyPr>
          <a:lstStyle>
            <a:lvl1pPr marL="0" indent="0">
              <a:buNone/>
              <a:defRPr sz="4000">
                <a:solidFill>
                  <a:schemeClr val="accent4"/>
                </a:solidFill>
                <a:latin typeface="Helvetica" pitchFamily="2" charset="0"/>
              </a:defRPr>
            </a:lvl1pPr>
          </a:lstStyle>
          <a:p>
            <a:pPr lvl="0"/>
            <a:r>
              <a:rPr lang="ru-RU" dirty="0"/>
              <a:t>Заголовок</a:t>
            </a:r>
          </a:p>
        </p:txBody>
      </p:sp>
      <p:sp>
        <p:nvSpPr>
          <p:cNvPr id="7" name="Объект 11">
            <a:extLst>
              <a:ext uri="{FF2B5EF4-FFF2-40B4-BE49-F238E27FC236}">
                <a16:creationId xmlns:a16="http://schemas.microsoft.com/office/drawing/2014/main" id="{5B8E3B77-36E6-BF4C-8FCD-B9B192F46F07}"/>
              </a:ext>
            </a:extLst>
          </p:cNvPr>
          <p:cNvSpPr>
            <a:spLocks noGrp="1"/>
          </p:cNvSpPr>
          <p:nvPr>
            <p:ph sz="quarter" idx="14" hasCustomPrompt="1"/>
          </p:nvPr>
        </p:nvSpPr>
        <p:spPr>
          <a:xfrm>
            <a:off x="1120775" y="1795249"/>
            <a:ext cx="9826858" cy="3959438"/>
          </a:xfrm>
          <a:prstGeom prst="rect">
            <a:avLst/>
          </a:prstGeom>
        </p:spPr>
        <p:txBody>
          <a:bodyPr>
            <a:normAutofit/>
          </a:bodyPr>
          <a:lstStyle>
            <a:lvl1pPr marL="0" indent="0">
              <a:buNone/>
              <a:defRPr sz="2000" baseline="0">
                <a:solidFill>
                  <a:schemeClr val="accent4"/>
                </a:solidFill>
                <a:latin typeface="Helvetica" pitchFamily="2" charset="0"/>
              </a:defRPr>
            </a:lvl1pPr>
          </a:lstStyle>
          <a:p>
            <a:pPr marL="0" marR="0" lvl="0" indent="0" algn="l" defTabSz="914400" rtl="0" eaLnBrk="1" fontAlgn="auto" latinLnBrk="0" hangingPunct="1">
              <a:lnSpc>
                <a:spcPct val="90000"/>
              </a:lnSpc>
              <a:spcBef>
                <a:spcPts val="1000"/>
              </a:spcBef>
              <a:spcAft>
                <a:spcPts val="0"/>
              </a:spcAft>
              <a:buClrTx/>
              <a:buSzPct val="100000"/>
              <a:buFont typeface="Arial"/>
              <a:buNone/>
              <a:tabLst/>
              <a:defRPr/>
            </a:pPr>
            <a:r>
              <a:rPr lang="ru-RU" dirty="0"/>
              <a:t>Текст</a:t>
            </a:r>
          </a:p>
        </p:txBody>
      </p:sp>
    </p:spTree>
    <p:extLst>
      <p:ext uri="{BB962C8B-B14F-4D97-AF65-F5344CB8AC3E}">
        <p14:creationId xmlns:p14="http://schemas.microsoft.com/office/powerpoint/2010/main" val="3377593024"/>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Слайд №1.1 Стандартный">
    <p:spTree>
      <p:nvGrpSpPr>
        <p:cNvPr id="1" name=""/>
        <p:cNvGrpSpPr/>
        <p:nvPr/>
      </p:nvGrpSpPr>
      <p:grpSpPr>
        <a:xfrm>
          <a:off x="0" y="0"/>
          <a:ext cx="0" cy="0"/>
          <a:chOff x="0" y="0"/>
          <a:chExt cx="0" cy="0"/>
        </a:xfrm>
      </p:grpSpPr>
      <p:pic>
        <p:nvPicPr>
          <p:cNvPr id="9" name="Рисунок 43">
            <a:extLst>
              <a:ext uri="{FF2B5EF4-FFF2-40B4-BE49-F238E27FC236}">
                <a16:creationId xmlns:a16="http://schemas.microsoft.com/office/drawing/2014/main" id="{31DA519A-B518-FF4B-8FB1-2672058A68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9" y="280852"/>
            <a:ext cx="770023" cy="770023"/>
          </a:xfrm>
          <a:prstGeom prst="rect">
            <a:avLst/>
          </a:prstGeom>
          <a:ln w="12700">
            <a:miter lim="400000"/>
          </a:ln>
        </p:spPr>
      </p:pic>
      <p:sp>
        <p:nvSpPr>
          <p:cNvPr id="11" name="Прямая соединительная линия 18">
            <a:extLst>
              <a:ext uri="{FF2B5EF4-FFF2-40B4-BE49-F238E27FC236}">
                <a16:creationId xmlns:a16="http://schemas.microsoft.com/office/drawing/2014/main" id="{6655DCFB-54F9-1F4D-96B4-E509247A14C2}"/>
              </a:ext>
            </a:extLst>
          </p:cNvPr>
          <p:cNvSpPr/>
          <p:nvPr/>
        </p:nvSpPr>
        <p:spPr>
          <a:xfrm>
            <a:off x="1119188" y="1052512"/>
            <a:ext cx="3420001" cy="0"/>
          </a:xfrm>
          <a:prstGeom prst="line">
            <a:avLst/>
          </a:prstGeom>
          <a:noFill/>
          <a:ln w="76200" cap="flat">
            <a:solidFill>
              <a:srgbClr val="015DAC"/>
            </a:solidFill>
            <a:prstDash val="solid"/>
            <a:miter lim="800000"/>
          </a:ln>
          <a:effectLst/>
        </p:spPr>
        <p:txBody>
          <a:bodyPr wrap="square" lIns="45719" tIns="45719" rIns="45719" bIns="45719" numCol="1" anchor="t">
            <a:noAutofit/>
          </a:bodyPr>
          <a:lstStyle/>
          <a:p>
            <a:endParaRPr dirty="0"/>
          </a:p>
        </p:txBody>
      </p:sp>
      <p:sp>
        <p:nvSpPr>
          <p:cNvPr id="24" name="Текст 23">
            <a:extLst>
              <a:ext uri="{FF2B5EF4-FFF2-40B4-BE49-F238E27FC236}">
                <a16:creationId xmlns:a16="http://schemas.microsoft.com/office/drawing/2014/main" id="{60BF5461-0F78-B34F-9480-B7D10E9C0A51}"/>
              </a:ext>
            </a:extLst>
          </p:cNvPr>
          <p:cNvSpPr>
            <a:spLocks noGrp="1"/>
          </p:cNvSpPr>
          <p:nvPr>
            <p:ph type="body" sz="quarter" idx="13" hasCustomPrompt="1"/>
          </p:nvPr>
        </p:nvSpPr>
        <p:spPr>
          <a:xfrm>
            <a:off x="1120775" y="355494"/>
            <a:ext cx="9726295" cy="548746"/>
          </a:xfrm>
          <a:prstGeom prst="rect">
            <a:avLst/>
          </a:prstGeom>
        </p:spPr>
        <p:txBody>
          <a:bodyPr>
            <a:normAutofit/>
          </a:bodyPr>
          <a:lstStyle>
            <a:lvl1pPr marL="0" indent="0">
              <a:buNone/>
              <a:defRPr sz="4000">
                <a:solidFill>
                  <a:schemeClr val="accent4"/>
                </a:solidFill>
                <a:latin typeface="Helvetica" pitchFamily="2" charset="0"/>
              </a:defRPr>
            </a:lvl1pPr>
          </a:lstStyle>
          <a:p>
            <a:pPr lvl="0"/>
            <a:r>
              <a:rPr lang="ru-RU" dirty="0"/>
              <a:t>Заголовок</a:t>
            </a:r>
          </a:p>
        </p:txBody>
      </p:sp>
    </p:spTree>
    <p:extLst>
      <p:ext uri="{BB962C8B-B14F-4D97-AF65-F5344CB8AC3E}">
        <p14:creationId xmlns:p14="http://schemas.microsoft.com/office/powerpoint/2010/main" val="1314544661"/>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hueOff val="-10800000"/>
            <a:satOff val="-100001"/>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67356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Lst>
  <p:transition spd="med"/>
  <p:txStyles>
    <p:titleStyle>
      <a:lvl1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1pPr>
      <a:lvl2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2pPr>
      <a:lvl3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3pPr>
      <a:lvl4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4pPr>
      <a:lvl5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5pPr>
      <a:lvl6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6pPr>
      <a:lvl7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7pPr>
      <a:lvl8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8pPr>
      <a:lvl9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9pPr>
    </p:titleStyle>
    <p:body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9pPr>
    </p:bodyStyle>
    <p:otherStyle>
      <a:lvl1pPr marL="0" marR="0" indent="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p:cNvSpPr>
            <a:spLocks noGrp="1"/>
          </p:cNvSpPr>
          <p:nvPr>
            <p:ph type="body" sz="quarter" idx="10"/>
          </p:nvPr>
        </p:nvSpPr>
        <p:spPr>
          <a:xfrm>
            <a:off x="544424" y="3429000"/>
            <a:ext cx="10401872" cy="2926886"/>
          </a:xfrm>
          <a:effectLst>
            <a:softEdge rad="0"/>
          </a:effectLst>
          <a:scene3d>
            <a:camera prst="orthographicFront">
              <a:rot lat="0" lon="0" rev="0"/>
            </a:camera>
            <a:lightRig rig="threePt" dir="t"/>
          </a:scene3d>
          <a:sp3d/>
        </p:spPr>
        <p:txBody>
          <a:bodyPr/>
          <a:lstStyle/>
          <a:p>
            <a:r>
              <a:rPr lang="en-US" sz="3600" dirty="0">
                <a:solidFill>
                  <a:schemeClr val="accent4"/>
                </a:solidFill>
                <a:latin typeface="Helvetica" pitchFamily="2" charset="0"/>
              </a:rPr>
              <a:t>Lecture </a:t>
            </a:r>
            <a:r>
              <a:rPr lang="ru-RU" sz="3600" dirty="0">
                <a:solidFill>
                  <a:schemeClr val="accent4"/>
                </a:solidFill>
                <a:latin typeface="Helvetica" pitchFamily="2" charset="0"/>
              </a:rPr>
              <a:t>9</a:t>
            </a:r>
            <a:endParaRPr lang="en-US" sz="3600" dirty="0">
              <a:solidFill>
                <a:schemeClr val="accent4"/>
              </a:solidFill>
              <a:latin typeface="Helvetica" pitchFamily="2" charset="0"/>
            </a:endParaRPr>
          </a:p>
          <a:p>
            <a:r>
              <a:rPr lang="en-US" sz="4800" dirty="0">
                <a:latin typeface="Helvetica" pitchFamily="2" charset="0"/>
              </a:rPr>
              <a:t>Classes and structures, pt.1</a:t>
            </a:r>
            <a:endParaRPr lang="en-US" sz="2800" dirty="0">
              <a:latin typeface="Helvetica" pitchFamily="2" charset="0"/>
            </a:endParaRPr>
          </a:p>
          <a:p>
            <a:r>
              <a:rPr lang="en-US" sz="2800" dirty="0">
                <a:latin typeface="Helvetica" pitchFamily="2" charset="0"/>
              </a:rPr>
              <a:t>Konstantin </a:t>
            </a:r>
            <a:r>
              <a:rPr lang="en-US" sz="2800" dirty="0" err="1">
                <a:latin typeface="Helvetica" pitchFamily="2" charset="0"/>
              </a:rPr>
              <a:t>L</a:t>
            </a:r>
            <a:r>
              <a:rPr lang="en-US" sz="2800" dirty="0" err="1">
                <a:solidFill>
                  <a:schemeClr val="accent4"/>
                </a:solidFill>
                <a:latin typeface="Helvetica" pitchFamily="2" charset="0"/>
              </a:rPr>
              <a:t>eladze</a:t>
            </a:r>
            <a:endParaRPr lang="en-US" sz="2800" dirty="0">
              <a:solidFill>
                <a:schemeClr val="accent4"/>
              </a:solidFill>
              <a:latin typeface="Helvetica" pitchFamily="2" charset="0"/>
            </a:endParaRPr>
          </a:p>
          <a:p>
            <a:r>
              <a:rPr lang="en-US" sz="1400" dirty="0">
                <a:solidFill>
                  <a:schemeClr val="accent4"/>
                </a:solidFill>
                <a:latin typeface="Helvetica" pitchFamily="2" charset="0"/>
              </a:rPr>
              <a:t>OOP in C++</a:t>
            </a:r>
          </a:p>
          <a:p>
            <a:r>
              <a:rPr lang="en-US" sz="1200" dirty="0">
                <a:solidFill>
                  <a:schemeClr val="accent4"/>
                </a:solidFill>
                <a:latin typeface="Helvetica" pitchFamily="2" charset="0"/>
              </a:rPr>
              <a:t>DIHT MIPT 2021</a:t>
            </a:r>
            <a:endParaRPr lang="ru-RU" sz="1200" dirty="0">
              <a:solidFill>
                <a:schemeClr val="accent4"/>
              </a:solidFill>
              <a:latin typeface="Helvetica" pitchFamily="2" charset="0"/>
            </a:endParaRPr>
          </a:p>
          <a:p>
            <a:endParaRPr lang="ru-RU" sz="2800" dirty="0">
              <a:solidFill>
                <a:schemeClr val="accent4"/>
              </a:solidFill>
              <a:latin typeface="Helvetica" pitchFamily="2" charset="0"/>
            </a:endParaRPr>
          </a:p>
          <a:p>
            <a:endParaRPr lang="ru-RU" dirty="0">
              <a:solidFill>
                <a:schemeClr val="accent4"/>
              </a:solidFill>
              <a:latin typeface="Helvetica" pitchFamily="2" charset="0"/>
            </a:endParaRPr>
          </a:p>
        </p:txBody>
      </p:sp>
    </p:spTree>
    <p:extLst>
      <p:ext uri="{BB962C8B-B14F-4D97-AF65-F5344CB8AC3E}">
        <p14:creationId xmlns:p14="http://schemas.microsoft.com/office/powerpoint/2010/main" val="3692401438"/>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Const qualified instance</a:t>
            </a:r>
            <a:endParaRPr lang="ru-RU" dirty="0"/>
          </a:p>
        </p:txBody>
      </p:sp>
      <p:sp>
        <p:nvSpPr>
          <p:cNvPr id="4" name="TextBox 3">
            <a:extLst>
              <a:ext uri="{FF2B5EF4-FFF2-40B4-BE49-F238E27FC236}">
                <a16:creationId xmlns:a16="http://schemas.microsoft.com/office/drawing/2014/main" id="{1A83918B-C4DE-F648-B5B4-8D762CEED529}"/>
              </a:ext>
            </a:extLst>
          </p:cNvPr>
          <p:cNvSpPr txBox="1"/>
          <p:nvPr/>
        </p:nvSpPr>
        <p:spPr>
          <a:xfrm>
            <a:off x="1120775" y="1582936"/>
            <a:ext cx="2796317" cy="3693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Struct instances can be </a:t>
            </a:r>
            <a:r>
              <a:rPr lang="en-GB" dirty="0" err="1"/>
              <a:t>const</a:t>
            </a:r>
            <a:r>
              <a:rPr lang="en-GB" dirty="0"/>
              <a:t>-qualified. In this case, we will not be able to change the internal variables of these structures and call non-</a:t>
            </a:r>
            <a:r>
              <a:rPr lang="en-GB" dirty="0" err="1"/>
              <a:t>const</a:t>
            </a:r>
            <a:r>
              <a:rPr lang="en-GB" dirty="0"/>
              <a:t> methods.</a:t>
            </a:r>
          </a:p>
          <a:p>
            <a:pPr hangingPunct="0"/>
            <a:endParaRPr kumimoji="0" lang="en-GB" sz="1800" b="0" i="0" u="none" strike="noStrike" cap="none" spc="0" normalizeH="0" baseline="0" dirty="0">
              <a:ln>
                <a:noFill/>
              </a:ln>
              <a:solidFill>
                <a:srgbClr val="323332"/>
              </a:solidFill>
              <a:effectLst/>
              <a:uFillTx/>
              <a:latin typeface="+mj-lt"/>
              <a:ea typeface="+mj-ea"/>
              <a:cs typeface="+mj-cs"/>
              <a:sym typeface="Calibri"/>
            </a:endParaRPr>
          </a:p>
          <a:p>
            <a:pPr hangingPunct="0"/>
            <a:br>
              <a:rPr lang="en-GB" dirty="0"/>
            </a:br>
            <a:r>
              <a:rPr lang="en-GB" dirty="0"/>
              <a:t>But what exactly is a non-</a:t>
            </a:r>
            <a:r>
              <a:rPr lang="en-GB" dirty="0" err="1"/>
              <a:t>const</a:t>
            </a:r>
            <a:r>
              <a:rPr lang="en-GB" dirty="0"/>
              <a:t> method? Non-</a:t>
            </a:r>
            <a:r>
              <a:rPr lang="en-GB" dirty="0" err="1"/>
              <a:t>const</a:t>
            </a:r>
            <a:r>
              <a:rPr lang="en-GB" dirty="0"/>
              <a:t> method is a method that is not defined as </a:t>
            </a:r>
            <a:r>
              <a:rPr lang="en-GB" dirty="0" err="1"/>
              <a:t>const</a:t>
            </a:r>
            <a:r>
              <a:rPr lang="en-GB" dirty="0"/>
              <a:t>!</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6" name="Picture 5">
            <a:extLst>
              <a:ext uri="{FF2B5EF4-FFF2-40B4-BE49-F238E27FC236}">
                <a16:creationId xmlns:a16="http://schemas.microsoft.com/office/drawing/2014/main" id="{B19B45F0-E528-E540-9AF7-ACB9EDF826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8831" y="1210961"/>
            <a:ext cx="6612024" cy="5388747"/>
          </a:xfrm>
          <a:prstGeom prst="rect">
            <a:avLst/>
          </a:prstGeom>
        </p:spPr>
      </p:pic>
    </p:spTree>
    <p:extLst>
      <p:ext uri="{BB962C8B-B14F-4D97-AF65-F5344CB8AC3E}">
        <p14:creationId xmlns:p14="http://schemas.microsoft.com/office/powerpoint/2010/main" val="46514670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Const Methods</a:t>
            </a:r>
            <a:endParaRPr lang="ru-RU" dirty="0"/>
          </a:p>
        </p:txBody>
      </p:sp>
      <p:sp>
        <p:nvSpPr>
          <p:cNvPr id="4" name="TextBox 3">
            <a:extLst>
              <a:ext uri="{FF2B5EF4-FFF2-40B4-BE49-F238E27FC236}">
                <a16:creationId xmlns:a16="http://schemas.microsoft.com/office/drawing/2014/main" id="{1A83918B-C4DE-F648-B5B4-8D762CEED529}"/>
              </a:ext>
            </a:extLst>
          </p:cNvPr>
          <p:cNvSpPr txBox="1"/>
          <p:nvPr/>
        </p:nvSpPr>
        <p:spPr>
          <a:xfrm>
            <a:off x="1120775" y="1582936"/>
            <a:ext cx="2796317" cy="1754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A </a:t>
            </a:r>
            <a:r>
              <a:rPr lang="en-GB" dirty="0" err="1"/>
              <a:t>const</a:t>
            </a:r>
            <a:r>
              <a:rPr lang="en-GB" dirty="0"/>
              <a:t> method is a method that can be called on a </a:t>
            </a:r>
            <a:r>
              <a:rPr lang="en-GB" dirty="0" err="1"/>
              <a:t>const</a:t>
            </a:r>
            <a:r>
              <a:rPr lang="en-GB" dirty="0"/>
              <a:t>-qualified instance, but it can NOT modify the internal fields of a structure:</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5" name="Picture 4">
            <a:extLst>
              <a:ext uri="{FF2B5EF4-FFF2-40B4-BE49-F238E27FC236}">
                <a16:creationId xmlns:a16="http://schemas.microsoft.com/office/drawing/2014/main" id="{A7CEC59C-C403-3F4F-82A2-C7D36AE4DE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3879" y="904240"/>
            <a:ext cx="6718039" cy="5769610"/>
          </a:xfrm>
          <a:prstGeom prst="rect">
            <a:avLst/>
          </a:prstGeom>
        </p:spPr>
      </p:pic>
      <p:pic>
        <p:nvPicPr>
          <p:cNvPr id="9" name="Picture 8">
            <a:extLst>
              <a:ext uri="{FF2B5EF4-FFF2-40B4-BE49-F238E27FC236}">
                <a16:creationId xmlns:a16="http://schemas.microsoft.com/office/drawing/2014/main" id="{DF27BD57-F19D-3C42-A1BD-15557E7614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8039" y="3520741"/>
            <a:ext cx="3701788" cy="938055"/>
          </a:xfrm>
          <a:prstGeom prst="rect">
            <a:avLst/>
          </a:prstGeom>
        </p:spPr>
      </p:pic>
      <p:pic>
        <p:nvPicPr>
          <p:cNvPr id="11" name="Picture 10">
            <a:extLst>
              <a:ext uri="{FF2B5EF4-FFF2-40B4-BE49-F238E27FC236}">
                <a16:creationId xmlns:a16="http://schemas.microsoft.com/office/drawing/2014/main" id="{01CEE93F-CD51-CA40-85AE-1302CC561A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980" y="4523651"/>
            <a:ext cx="4843906" cy="451296"/>
          </a:xfrm>
          <a:prstGeom prst="rect">
            <a:avLst/>
          </a:prstGeom>
        </p:spPr>
      </p:pic>
    </p:spTree>
    <p:extLst>
      <p:ext uri="{BB962C8B-B14F-4D97-AF65-F5344CB8AC3E}">
        <p14:creationId xmlns:p14="http://schemas.microsoft.com/office/powerpoint/2010/main" val="245572246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Structures in std</a:t>
            </a:r>
            <a:endParaRPr lang="ru-RU" dirty="0"/>
          </a:p>
        </p:txBody>
      </p:sp>
      <p:sp>
        <p:nvSpPr>
          <p:cNvPr id="4" name="TextBox 3">
            <a:extLst>
              <a:ext uri="{FF2B5EF4-FFF2-40B4-BE49-F238E27FC236}">
                <a16:creationId xmlns:a16="http://schemas.microsoft.com/office/drawing/2014/main" id="{4BF2FD1F-F182-0342-995B-CE5E417290C2}"/>
              </a:ext>
            </a:extLst>
          </p:cNvPr>
          <p:cNvSpPr txBox="1"/>
          <p:nvPr/>
        </p:nvSpPr>
        <p:spPr>
          <a:xfrm>
            <a:off x="1120775" y="1543091"/>
            <a:ext cx="9726296" cy="42473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C ++ cannot be imagined without the ability to define your own custom types. In fact, the language itself already has many built-in structure types.</a:t>
            </a:r>
          </a:p>
          <a:p>
            <a:pPr hangingPunct="0"/>
            <a:endParaRPr lang="en-GB" dirty="0"/>
          </a:p>
          <a:p>
            <a:pPr hangingPunct="0"/>
            <a:r>
              <a:rPr lang="en-GB" dirty="0"/>
              <a:t>For example:</a:t>
            </a:r>
          </a:p>
          <a:p>
            <a:pPr hangingPunct="0"/>
            <a:endParaRPr lang="en-GB" dirty="0">
              <a:latin typeface="Helvetica" pitchFamily="2" charset="0"/>
              <a:ea typeface="+mj-ea"/>
              <a:cs typeface="+mj-cs"/>
              <a:sym typeface="Calibri"/>
            </a:endParaRPr>
          </a:p>
          <a:p>
            <a:pPr hangingPunct="0"/>
            <a:r>
              <a:rPr lang="en-GB" dirty="0">
                <a:latin typeface="Helvetica" pitchFamily="2" charset="0"/>
                <a:ea typeface="+mj-ea"/>
                <a:cs typeface="+mj-cs"/>
                <a:sym typeface="Calibri"/>
              </a:rPr>
              <a:t>std::vector</a:t>
            </a:r>
          </a:p>
          <a:p>
            <a:pPr hangingPunct="0"/>
            <a:r>
              <a:rPr lang="en-GB" dirty="0">
                <a:latin typeface="Helvetica" pitchFamily="2" charset="0"/>
                <a:ea typeface="+mj-ea"/>
                <a:cs typeface="+mj-cs"/>
                <a:sym typeface="Calibri"/>
              </a:rPr>
              <a:t>std::</a:t>
            </a:r>
            <a:r>
              <a:rPr lang="en-GB" dirty="0" err="1">
                <a:latin typeface="Helvetica" pitchFamily="2" charset="0"/>
                <a:ea typeface="+mj-ea"/>
                <a:cs typeface="+mj-cs"/>
                <a:sym typeface="Calibri"/>
              </a:rPr>
              <a:t>cin</a:t>
            </a:r>
            <a:endParaRPr lang="en-GB" dirty="0">
              <a:latin typeface="Helvetica" pitchFamily="2" charset="0"/>
              <a:ea typeface="+mj-ea"/>
              <a:cs typeface="+mj-cs"/>
              <a:sym typeface="Calibri"/>
            </a:endParaRPr>
          </a:p>
          <a:p>
            <a:pPr hangingPunct="0"/>
            <a:r>
              <a:rPr lang="en-GB" dirty="0">
                <a:latin typeface="Helvetica" pitchFamily="2" charset="0"/>
                <a:ea typeface="+mj-ea"/>
                <a:cs typeface="+mj-cs"/>
                <a:sym typeface="Calibri"/>
              </a:rPr>
              <a:t>std::</a:t>
            </a:r>
            <a:r>
              <a:rPr lang="en-GB" dirty="0" err="1">
                <a:latin typeface="Helvetica" pitchFamily="2" charset="0"/>
                <a:ea typeface="+mj-ea"/>
                <a:cs typeface="+mj-cs"/>
                <a:sym typeface="Calibri"/>
              </a:rPr>
              <a:t>cout</a:t>
            </a:r>
            <a:endParaRPr lang="en-GB" dirty="0">
              <a:latin typeface="Helvetica" pitchFamily="2" charset="0"/>
              <a:ea typeface="+mj-ea"/>
              <a:cs typeface="+mj-cs"/>
              <a:sym typeface="Calibri"/>
            </a:endParaRPr>
          </a:p>
          <a:p>
            <a:pPr hangingPunct="0"/>
            <a:r>
              <a:rPr lang="en-US" dirty="0">
                <a:latin typeface="Helvetica" pitchFamily="2" charset="0"/>
                <a:ea typeface="+mj-ea"/>
                <a:cs typeface="+mj-cs"/>
                <a:sym typeface="Calibri"/>
              </a:rPr>
              <a:t>std::array</a:t>
            </a:r>
          </a:p>
          <a:p>
            <a:pPr hangingPunct="0"/>
            <a:r>
              <a:rPr lang="en-US" dirty="0">
                <a:latin typeface="Helvetica" pitchFamily="2" charset="0"/>
                <a:ea typeface="+mj-ea"/>
                <a:cs typeface="+mj-cs"/>
                <a:sym typeface="Calibri"/>
              </a:rPr>
              <a:t>std::string</a:t>
            </a:r>
          </a:p>
          <a:p>
            <a:pPr hangingPunct="0"/>
            <a:r>
              <a:rPr lang="en-US" dirty="0">
                <a:latin typeface="Helvetica" pitchFamily="2" charset="0"/>
                <a:ea typeface="+mj-ea"/>
                <a:cs typeface="+mj-cs"/>
                <a:sym typeface="Calibri"/>
              </a:rPr>
              <a:t>std::allocator</a:t>
            </a:r>
          </a:p>
          <a:p>
            <a:pPr hangingPunct="0"/>
            <a:r>
              <a:rPr lang="en-US" dirty="0">
                <a:latin typeface="Helvetica" pitchFamily="2" charset="0"/>
                <a:ea typeface="+mj-ea"/>
                <a:cs typeface="+mj-cs"/>
                <a:sym typeface="Calibri"/>
              </a:rPr>
              <a:t>and many, many more…</a:t>
            </a:r>
          </a:p>
          <a:p>
            <a:pPr hangingPunct="0"/>
            <a:endParaRPr lang="en-US" dirty="0">
              <a:latin typeface="Helvetica" pitchFamily="2" charset="0"/>
              <a:ea typeface="+mj-ea"/>
              <a:cs typeface="+mj-cs"/>
              <a:sym typeface="Calibri"/>
            </a:endParaRPr>
          </a:p>
          <a:p>
            <a:pPr hangingPunct="0"/>
            <a:r>
              <a:rPr lang="en-GB" dirty="0"/>
              <a:t>In fact, most of these types are defined using the class keyword. To understand what its meaning is, let's look at such a thing as encapsulation.</a:t>
            </a:r>
            <a:endParaRPr lang="en-GB" dirty="0">
              <a:latin typeface="Helvetica" pitchFamily="2" charset="0"/>
              <a:ea typeface="+mj-ea"/>
              <a:cs typeface="+mj-cs"/>
              <a:sym typeface="Calibri"/>
            </a:endParaRPr>
          </a:p>
        </p:txBody>
      </p:sp>
    </p:spTree>
    <p:extLst>
      <p:ext uri="{BB962C8B-B14F-4D97-AF65-F5344CB8AC3E}">
        <p14:creationId xmlns:p14="http://schemas.microsoft.com/office/powerpoint/2010/main" val="267911090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Encapsulation</a:t>
            </a:r>
            <a:endParaRPr lang="ru-RU" dirty="0"/>
          </a:p>
        </p:txBody>
      </p:sp>
      <p:sp>
        <p:nvSpPr>
          <p:cNvPr id="4" name="TextBox 3">
            <a:extLst>
              <a:ext uri="{FF2B5EF4-FFF2-40B4-BE49-F238E27FC236}">
                <a16:creationId xmlns:a16="http://schemas.microsoft.com/office/drawing/2014/main" id="{4BF2FD1F-F182-0342-995B-CE5E417290C2}"/>
              </a:ext>
            </a:extLst>
          </p:cNvPr>
          <p:cNvSpPr txBox="1"/>
          <p:nvPr/>
        </p:nvSpPr>
        <p:spPr>
          <a:xfrm>
            <a:off x="1120775" y="1252263"/>
            <a:ext cx="9726296" cy="20313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In object-oriented programming (OOP), </a:t>
            </a:r>
            <a:r>
              <a:rPr lang="en-GB" b="1" dirty="0"/>
              <a:t>encapsulation</a:t>
            </a:r>
            <a:r>
              <a:rPr lang="en-GB" dirty="0"/>
              <a:t> refers to the bundling of data with the methods that operate on that data, or the restricting of direct access to some of an object's components.</a:t>
            </a:r>
          </a:p>
          <a:p>
            <a:pPr hangingPunct="0"/>
            <a:endParaRPr lang="en-GB" dirty="0"/>
          </a:p>
          <a:p>
            <a:pPr hangingPunct="0"/>
            <a:r>
              <a:rPr lang="en-GB" dirty="0"/>
              <a:t>Encapsulation is used to hide the values or state of a structured data object inside a class, preventing direct access to them by clients in a way that could expose hidden implementation details or violate state invariance maintained by the methods.</a:t>
            </a:r>
            <a:endParaRPr lang="en-GB" dirty="0">
              <a:latin typeface="Helvetica" pitchFamily="2" charset="0"/>
              <a:ea typeface="+mj-ea"/>
              <a:cs typeface="+mj-cs"/>
              <a:sym typeface="Calibri"/>
            </a:endParaRPr>
          </a:p>
        </p:txBody>
      </p:sp>
      <p:pic>
        <p:nvPicPr>
          <p:cNvPr id="7" name="Picture 6">
            <a:extLst>
              <a:ext uri="{FF2B5EF4-FFF2-40B4-BE49-F238E27FC236}">
                <a16:creationId xmlns:a16="http://schemas.microsoft.com/office/drawing/2014/main" id="{44719952-BA37-C340-AA89-88310E7503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0552" y="3344762"/>
            <a:ext cx="6230895" cy="3298038"/>
          </a:xfrm>
          <a:prstGeom prst="rect">
            <a:avLst/>
          </a:prstGeom>
        </p:spPr>
      </p:pic>
    </p:spTree>
    <p:extLst>
      <p:ext uri="{BB962C8B-B14F-4D97-AF65-F5344CB8AC3E}">
        <p14:creationId xmlns:p14="http://schemas.microsoft.com/office/powerpoint/2010/main" val="59777188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Private and public keywords</a:t>
            </a:r>
            <a:endParaRPr lang="ru-RU" dirty="0"/>
          </a:p>
        </p:txBody>
      </p:sp>
      <p:sp>
        <p:nvSpPr>
          <p:cNvPr id="4" name="TextBox 3">
            <a:extLst>
              <a:ext uri="{FF2B5EF4-FFF2-40B4-BE49-F238E27FC236}">
                <a16:creationId xmlns:a16="http://schemas.microsoft.com/office/drawing/2014/main" id="{4BF2FD1F-F182-0342-995B-CE5E417290C2}"/>
              </a:ext>
            </a:extLst>
          </p:cNvPr>
          <p:cNvSpPr txBox="1"/>
          <p:nvPr/>
        </p:nvSpPr>
        <p:spPr>
          <a:xfrm>
            <a:off x="1120775" y="1382453"/>
            <a:ext cx="9726296"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The special word private allows us to hide the fields of the structure from an external user, prohibit access to them.</a:t>
            </a:r>
            <a:endParaRPr lang="en-GB" dirty="0">
              <a:latin typeface="Helvetica" pitchFamily="2" charset="0"/>
              <a:ea typeface="+mj-ea"/>
              <a:cs typeface="+mj-cs"/>
              <a:sym typeface="Calibri"/>
            </a:endParaRPr>
          </a:p>
        </p:txBody>
      </p:sp>
      <p:sp>
        <p:nvSpPr>
          <p:cNvPr id="7" name="TextBox 6">
            <a:extLst>
              <a:ext uri="{FF2B5EF4-FFF2-40B4-BE49-F238E27FC236}">
                <a16:creationId xmlns:a16="http://schemas.microsoft.com/office/drawing/2014/main" id="{0354740D-AE79-4843-BAB1-44019C5600F9}"/>
              </a:ext>
            </a:extLst>
          </p:cNvPr>
          <p:cNvSpPr txBox="1"/>
          <p:nvPr/>
        </p:nvSpPr>
        <p:spPr>
          <a:xfrm>
            <a:off x="1120775" y="5856177"/>
            <a:ext cx="9726296"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The public keyword is the opposite of private. By default, all fields of the structure are set to public.</a:t>
            </a:r>
            <a:endParaRPr lang="en-GB" dirty="0">
              <a:latin typeface="Helvetica" pitchFamily="2" charset="0"/>
              <a:ea typeface="+mj-ea"/>
              <a:cs typeface="+mj-cs"/>
              <a:sym typeface="Calibri"/>
            </a:endParaRPr>
          </a:p>
        </p:txBody>
      </p:sp>
      <p:pic>
        <p:nvPicPr>
          <p:cNvPr id="10" name="Picture 9">
            <a:extLst>
              <a:ext uri="{FF2B5EF4-FFF2-40B4-BE49-F238E27FC236}">
                <a16:creationId xmlns:a16="http://schemas.microsoft.com/office/drawing/2014/main" id="{9268B096-1D58-F749-B4EF-53408FF263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5014" y="2115281"/>
            <a:ext cx="5261971" cy="2555575"/>
          </a:xfrm>
          <a:prstGeom prst="rect">
            <a:avLst/>
          </a:prstGeom>
        </p:spPr>
      </p:pic>
      <p:pic>
        <p:nvPicPr>
          <p:cNvPr id="12" name="Picture 11">
            <a:extLst>
              <a:ext uri="{FF2B5EF4-FFF2-40B4-BE49-F238E27FC236}">
                <a16:creationId xmlns:a16="http://schemas.microsoft.com/office/drawing/2014/main" id="{F2C90DDF-5F4A-4249-9EBF-F0D3C65447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65013" y="4718155"/>
            <a:ext cx="5289487" cy="992796"/>
          </a:xfrm>
          <a:prstGeom prst="rect">
            <a:avLst/>
          </a:prstGeom>
        </p:spPr>
      </p:pic>
    </p:spTree>
    <p:extLst>
      <p:ext uri="{BB962C8B-B14F-4D97-AF65-F5344CB8AC3E}">
        <p14:creationId xmlns:p14="http://schemas.microsoft.com/office/powerpoint/2010/main" val="1010277162"/>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Sections</a:t>
            </a:r>
            <a:endParaRPr lang="ru-RU" dirty="0"/>
          </a:p>
        </p:txBody>
      </p:sp>
      <p:sp>
        <p:nvSpPr>
          <p:cNvPr id="3" name="TextBox 2">
            <a:extLst>
              <a:ext uri="{FF2B5EF4-FFF2-40B4-BE49-F238E27FC236}">
                <a16:creationId xmlns:a16="http://schemas.microsoft.com/office/drawing/2014/main" id="{5F60EDF1-5451-654C-966D-5FAB0E7757E0}"/>
              </a:ext>
            </a:extLst>
          </p:cNvPr>
          <p:cNvSpPr txBox="1"/>
          <p:nvPr/>
        </p:nvSpPr>
        <p:spPr>
          <a:xfrm>
            <a:off x="1544595" y="2706130"/>
            <a:ext cx="9239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7" name="Picture 6">
            <a:extLst>
              <a:ext uri="{FF2B5EF4-FFF2-40B4-BE49-F238E27FC236}">
                <a16:creationId xmlns:a16="http://schemas.microsoft.com/office/drawing/2014/main" id="{4EAF1E4A-5384-3143-834C-3D6047F867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38160" y="980663"/>
            <a:ext cx="2308910" cy="4896674"/>
          </a:xfrm>
          <a:prstGeom prst="rect">
            <a:avLst/>
          </a:prstGeom>
        </p:spPr>
      </p:pic>
      <p:sp>
        <p:nvSpPr>
          <p:cNvPr id="8" name="TextBox 7">
            <a:extLst>
              <a:ext uri="{FF2B5EF4-FFF2-40B4-BE49-F238E27FC236}">
                <a16:creationId xmlns:a16="http://schemas.microsoft.com/office/drawing/2014/main" id="{C29B165E-BCC5-3F41-BCDF-2B02D8C0DF2F}"/>
              </a:ext>
            </a:extLst>
          </p:cNvPr>
          <p:cNvSpPr txBox="1"/>
          <p:nvPr/>
        </p:nvSpPr>
        <p:spPr>
          <a:xfrm>
            <a:off x="1198604" y="1742303"/>
            <a:ext cx="5399904" cy="31393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When we use a </a:t>
            </a:r>
            <a:r>
              <a:rPr lang="en-GB" b="1" dirty="0"/>
              <a:t>private</a:t>
            </a:r>
            <a:r>
              <a:rPr lang="en-GB" dirty="0"/>
              <a:t> or </a:t>
            </a:r>
            <a:r>
              <a:rPr lang="en-GB" b="1" dirty="0"/>
              <a:t>public</a:t>
            </a:r>
            <a:r>
              <a:rPr lang="en-GB" dirty="0"/>
              <a:t> keyword, we create the corresponding section in the class or struct.</a:t>
            </a:r>
          </a:p>
          <a:p>
            <a:pPr hangingPunct="0"/>
            <a:endParaRPr lang="en-GB" dirty="0"/>
          </a:p>
          <a:p>
            <a:pPr hangingPunct="0"/>
            <a:r>
              <a:rPr lang="en-GB" dirty="0"/>
              <a:t>All fields and methods specified after the beginning of a section </a:t>
            </a:r>
            <a:r>
              <a:rPr lang="en-GB" i="1" dirty="0"/>
              <a:t>(after specifying the word </a:t>
            </a:r>
            <a:r>
              <a:rPr lang="en-GB" b="1" i="1" dirty="0"/>
              <a:t>private</a:t>
            </a:r>
            <a:r>
              <a:rPr lang="en-GB" i="1" dirty="0"/>
              <a:t> or </a:t>
            </a:r>
            <a:r>
              <a:rPr lang="en-GB" b="1" i="1" dirty="0"/>
              <a:t>public</a:t>
            </a:r>
            <a:r>
              <a:rPr lang="en-GB" i="1" dirty="0"/>
              <a:t>)</a:t>
            </a:r>
            <a:r>
              <a:rPr lang="en-GB" dirty="0"/>
              <a:t>, but before the beginning of the next section, refer to it.</a:t>
            </a:r>
            <a:endParaRPr lang="ru-RU" dirty="0"/>
          </a:p>
          <a:p>
            <a:pPr hangingPunct="0"/>
            <a:endParaRPr kumimoji="0" lang="ru-RU" sz="1800" b="0" i="0" u="none" strike="noStrike" cap="none" spc="0" normalizeH="0" baseline="0" dirty="0">
              <a:ln>
                <a:noFill/>
              </a:ln>
              <a:solidFill>
                <a:srgbClr val="323332"/>
              </a:solidFill>
              <a:effectLst/>
              <a:uFillTx/>
              <a:latin typeface="+mj-lt"/>
              <a:ea typeface="+mj-ea"/>
              <a:cs typeface="+mj-cs"/>
              <a:sym typeface="Calibri"/>
            </a:endParaRPr>
          </a:p>
          <a:p>
            <a:pPr hangingPunct="0"/>
            <a:r>
              <a:rPr lang="en-GB" dirty="0"/>
              <a:t>In the screenshot, </a:t>
            </a:r>
            <a:r>
              <a:rPr lang="en-GB" b="1" dirty="0"/>
              <a:t>private</a:t>
            </a:r>
            <a:r>
              <a:rPr lang="en-GB" dirty="0"/>
              <a:t> variables are boxed in </a:t>
            </a:r>
            <a:r>
              <a:rPr lang="en-GB" b="1" dirty="0"/>
              <a:t>blue</a:t>
            </a:r>
            <a:r>
              <a:rPr lang="en-GB" dirty="0"/>
              <a:t>, </a:t>
            </a:r>
            <a:r>
              <a:rPr lang="en-GB" b="1" dirty="0"/>
              <a:t>public </a:t>
            </a:r>
            <a:r>
              <a:rPr lang="en-GB" dirty="0"/>
              <a:t>- in </a:t>
            </a:r>
            <a:r>
              <a:rPr lang="en-GB" b="1" dirty="0"/>
              <a:t>red</a:t>
            </a:r>
            <a:r>
              <a:rPr lang="en-GB" dirty="0"/>
              <a:t>.</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spTree>
    <p:extLst>
      <p:ext uri="{BB962C8B-B14F-4D97-AF65-F5344CB8AC3E}">
        <p14:creationId xmlns:p14="http://schemas.microsoft.com/office/powerpoint/2010/main" val="1723783218"/>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struct vs class</a:t>
            </a:r>
            <a:endParaRPr lang="ru-RU" dirty="0"/>
          </a:p>
        </p:txBody>
      </p:sp>
      <p:sp>
        <p:nvSpPr>
          <p:cNvPr id="4" name="TextBox 3">
            <a:extLst>
              <a:ext uri="{FF2B5EF4-FFF2-40B4-BE49-F238E27FC236}">
                <a16:creationId xmlns:a16="http://schemas.microsoft.com/office/drawing/2014/main" id="{51290ADC-D4FE-2C4D-A0B3-B3DCD934630B}"/>
              </a:ext>
            </a:extLst>
          </p:cNvPr>
          <p:cNvSpPr txBox="1"/>
          <p:nvPr/>
        </p:nvSpPr>
        <p:spPr>
          <a:xfrm>
            <a:off x="1120775" y="1578226"/>
            <a:ext cx="6342706" cy="36933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t>There are 2 differences in total between class and struct. These differences are:</a:t>
            </a:r>
            <a:endParaRPr lang="ru-RU" dirty="0"/>
          </a:p>
          <a:p>
            <a:endParaRPr lang="ru-RU" dirty="0"/>
          </a:p>
          <a:p>
            <a:r>
              <a:rPr lang="ru-RU" dirty="0"/>
              <a:t>1) </a:t>
            </a:r>
          </a:p>
          <a:p>
            <a:pPr marL="285750" indent="-285750">
              <a:buFont typeface="Arial" panose="020B0604020202020204" pitchFamily="34" charset="0"/>
              <a:buChar char="•"/>
            </a:pPr>
            <a:r>
              <a:rPr lang="en-GB" dirty="0"/>
              <a:t>By default, section of </a:t>
            </a:r>
            <a:r>
              <a:rPr lang="en-GB" b="1" dirty="0"/>
              <a:t>struct</a:t>
            </a:r>
            <a:r>
              <a:rPr lang="en-GB" dirty="0"/>
              <a:t> is </a:t>
            </a:r>
            <a:r>
              <a:rPr lang="en-GB" b="1" dirty="0"/>
              <a:t>public</a:t>
            </a:r>
            <a:endParaRPr lang="ru-RU" b="1" dirty="0"/>
          </a:p>
          <a:p>
            <a:pPr marL="285750" indent="-285750">
              <a:buFont typeface="Arial" panose="020B0604020202020204" pitchFamily="34" charset="0"/>
              <a:buChar char="•"/>
            </a:pPr>
            <a:r>
              <a:rPr lang="en-GB" dirty="0"/>
              <a:t>By default, section of </a:t>
            </a:r>
            <a:r>
              <a:rPr lang="en-GB" b="1" dirty="0"/>
              <a:t>class</a:t>
            </a:r>
            <a:r>
              <a:rPr lang="en-GB" dirty="0"/>
              <a:t> is </a:t>
            </a:r>
            <a:r>
              <a:rPr lang="en-GB" b="1" dirty="0"/>
              <a:t>private</a:t>
            </a:r>
            <a:endParaRPr lang="ru-RU" b="1" dirty="0"/>
          </a:p>
          <a:p>
            <a:r>
              <a:rPr lang="ru-RU" dirty="0"/>
              <a:t>2) </a:t>
            </a:r>
            <a:r>
              <a:rPr lang="en-GB" dirty="0"/>
              <a:t>We will discuss the second difference later.</a:t>
            </a:r>
            <a:endParaRPr lang="ru-RU" dirty="0"/>
          </a:p>
          <a:p>
            <a:endParaRPr lang="ru-RU" dirty="0"/>
          </a:p>
          <a:p>
            <a:r>
              <a:rPr lang="en-GB" dirty="0"/>
              <a:t>Since there is little difference between class and structure, you can use both words. However, it is common practice to use the word struct only when you are not specifying private fields (not using encapsulation). If your type uses encapsulation, it is better to define it as a class.</a:t>
            </a:r>
            <a:endParaRPr lang="en-RU" dirty="0"/>
          </a:p>
        </p:txBody>
      </p:sp>
      <p:pic>
        <p:nvPicPr>
          <p:cNvPr id="7" name="Picture 6">
            <a:extLst>
              <a:ext uri="{FF2B5EF4-FFF2-40B4-BE49-F238E27FC236}">
                <a16:creationId xmlns:a16="http://schemas.microsoft.com/office/drawing/2014/main" id="{B1DF8C15-A07A-AE4F-80FA-6472615A10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9905" y="1271870"/>
            <a:ext cx="4149882" cy="5161544"/>
          </a:xfrm>
          <a:prstGeom prst="rect">
            <a:avLst/>
          </a:prstGeom>
        </p:spPr>
      </p:pic>
    </p:spTree>
    <p:extLst>
      <p:ext uri="{BB962C8B-B14F-4D97-AF65-F5344CB8AC3E}">
        <p14:creationId xmlns:p14="http://schemas.microsoft.com/office/powerpoint/2010/main" val="1068973424"/>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p:cNvSpPr>
            <a:spLocks noGrp="1"/>
          </p:cNvSpPr>
          <p:nvPr>
            <p:ph type="body" sz="quarter" idx="10"/>
          </p:nvPr>
        </p:nvSpPr>
        <p:spPr>
          <a:xfrm>
            <a:off x="544424" y="3429000"/>
            <a:ext cx="10401872" cy="2926886"/>
          </a:xfrm>
          <a:effectLst>
            <a:softEdge rad="0"/>
          </a:effectLst>
          <a:scene3d>
            <a:camera prst="orthographicFront">
              <a:rot lat="0" lon="0" rev="0"/>
            </a:camera>
            <a:lightRig rig="threePt" dir="t"/>
          </a:scene3d>
          <a:sp3d/>
        </p:spPr>
        <p:txBody>
          <a:bodyPr/>
          <a:lstStyle/>
          <a:p>
            <a:r>
              <a:rPr lang="en-US" sz="3600" dirty="0">
                <a:solidFill>
                  <a:schemeClr val="accent4"/>
                </a:solidFill>
                <a:latin typeface="Helvetica" pitchFamily="2" charset="0"/>
              </a:rPr>
              <a:t>Lecture </a:t>
            </a:r>
            <a:r>
              <a:rPr lang="ru-RU" sz="3600" dirty="0">
                <a:solidFill>
                  <a:schemeClr val="accent4"/>
                </a:solidFill>
                <a:latin typeface="Helvetica" pitchFamily="2" charset="0"/>
              </a:rPr>
              <a:t>9</a:t>
            </a:r>
            <a:endParaRPr lang="en-US" sz="3600" dirty="0">
              <a:solidFill>
                <a:schemeClr val="accent4"/>
              </a:solidFill>
              <a:latin typeface="Helvetica" pitchFamily="2" charset="0"/>
            </a:endParaRPr>
          </a:p>
          <a:p>
            <a:r>
              <a:rPr lang="en-US" sz="4800" dirty="0">
                <a:latin typeface="Helvetica" pitchFamily="2" charset="0"/>
              </a:rPr>
              <a:t>Classes and structures, pt.1</a:t>
            </a:r>
            <a:endParaRPr lang="en-US" sz="2800" dirty="0">
              <a:latin typeface="Helvetica" pitchFamily="2" charset="0"/>
            </a:endParaRPr>
          </a:p>
          <a:p>
            <a:r>
              <a:rPr lang="en-US" sz="2800" dirty="0">
                <a:latin typeface="Helvetica" pitchFamily="2" charset="0"/>
              </a:rPr>
              <a:t>Konstantin </a:t>
            </a:r>
            <a:r>
              <a:rPr lang="en-US" sz="2800" dirty="0" err="1">
                <a:latin typeface="Helvetica" pitchFamily="2" charset="0"/>
              </a:rPr>
              <a:t>L</a:t>
            </a:r>
            <a:r>
              <a:rPr lang="en-US" sz="2800" dirty="0" err="1">
                <a:solidFill>
                  <a:schemeClr val="accent4"/>
                </a:solidFill>
                <a:latin typeface="Helvetica" pitchFamily="2" charset="0"/>
              </a:rPr>
              <a:t>eladze</a:t>
            </a:r>
            <a:endParaRPr lang="en-US" sz="2800" dirty="0">
              <a:solidFill>
                <a:schemeClr val="accent4"/>
              </a:solidFill>
              <a:latin typeface="Helvetica" pitchFamily="2" charset="0"/>
            </a:endParaRPr>
          </a:p>
          <a:p>
            <a:r>
              <a:rPr lang="en-US" sz="1400" dirty="0">
                <a:latin typeface="Helvetica" pitchFamily="2" charset="0"/>
              </a:rPr>
              <a:t>OOP in C++</a:t>
            </a:r>
          </a:p>
          <a:p>
            <a:r>
              <a:rPr lang="en-US" sz="1200" dirty="0">
                <a:solidFill>
                  <a:schemeClr val="accent4"/>
                </a:solidFill>
                <a:latin typeface="Helvetica" pitchFamily="2" charset="0"/>
              </a:rPr>
              <a:t>DIHT MIPT 2021</a:t>
            </a:r>
            <a:endParaRPr lang="ru-RU" sz="1200" dirty="0">
              <a:solidFill>
                <a:schemeClr val="accent4"/>
              </a:solidFill>
              <a:latin typeface="Helvetica" pitchFamily="2" charset="0"/>
            </a:endParaRPr>
          </a:p>
          <a:p>
            <a:endParaRPr lang="ru-RU" sz="2800" dirty="0">
              <a:solidFill>
                <a:schemeClr val="accent4"/>
              </a:solidFill>
              <a:latin typeface="Helvetica" pitchFamily="2" charset="0"/>
            </a:endParaRPr>
          </a:p>
          <a:p>
            <a:endParaRPr lang="ru-RU" dirty="0">
              <a:solidFill>
                <a:schemeClr val="accent4"/>
              </a:solidFill>
              <a:latin typeface="Helvetica" pitchFamily="2" charset="0"/>
            </a:endParaRPr>
          </a:p>
        </p:txBody>
      </p:sp>
    </p:spTree>
    <p:extLst>
      <p:ext uri="{BB962C8B-B14F-4D97-AF65-F5344CB8AC3E}">
        <p14:creationId xmlns:p14="http://schemas.microsoft.com/office/powerpoint/2010/main" val="210312384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Structures, motivation</a:t>
            </a:r>
            <a:endParaRPr lang="ru-RU" dirty="0"/>
          </a:p>
        </p:txBody>
      </p:sp>
      <p:sp>
        <p:nvSpPr>
          <p:cNvPr id="4" name="TextBox 3">
            <a:extLst>
              <a:ext uri="{FF2B5EF4-FFF2-40B4-BE49-F238E27FC236}">
                <a16:creationId xmlns:a16="http://schemas.microsoft.com/office/drawing/2014/main" id="{4BF2FD1F-F182-0342-995B-CE5E417290C2}"/>
              </a:ext>
            </a:extLst>
          </p:cNvPr>
          <p:cNvSpPr txBox="1"/>
          <p:nvPr/>
        </p:nvSpPr>
        <p:spPr>
          <a:xfrm>
            <a:off x="1120774" y="1543091"/>
            <a:ext cx="6367421" cy="3693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US" dirty="0">
                <a:latin typeface="Helvetica" pitchFamily="2" charset="0"/>
                <a:ea typeface="+mj-ea"/>
                <a:cs typeface="+mj-cs"/>
                <a:sym typeface="Calibri"/>
              </a:rPr>
              <a:t>Let’s have a look on the solution of the problem about perimeter of convex polygon, which we have discussed in the previous lesson.</a:t>
            </a:r>
          </a:p>
          <a:p>
            <a:pPr hangingPunct="0"/>
            <a:endParaRPr lang="en-US" dirty="0">
              <a:latin typeface="Helvetica" pitchFamily="2" charset="0"/>
              <a:ea typeface="+mj-ea"/>
              <a:cs typeface="+mj-cs"/>
              <a:sym typeface="Calibri"/>
            </a:endParaRPr>
          </a:p>
          <a:p>
            <a:pPr hangingPunct="0"/>
            <a:r>
              <a:rPr lang="en-US" dirty="0">
                <a:latin typeface="Helvetica" pitchFamily="2" charset="0"/>
                <a:ea typeface="+mj-ea"/>
                <a:cs typeface="+mj-cs"/>
                <a:sym typeface="Calibri"/>
              </a:rPr>
              <a:t>Problem:</a:t>
            </a:r>
          </a:p>
          <a:p>
            <a:pPr marL="285750" indent="-285750" hangingPunct="0">
              <a:buFont typeface="Arial" panose="020B0604020202020204" pitchFamily="34" charset="0"/>
              <a:buChar char="•"/>
            </a:pPr>
            <a:r>
              <a:rPr lang="en-US" dirty="0">
                <a:latin typeface="Helvetica" pitchFamily="2" charset="0"/>
                <a:ea typeface="+mj-ea"/>
                <a:cs typeface="+mj-cs"/>
                <a:sym typeface="Calibri"/>
              </a:rPr>
              <a:t>We have to use two different arrays for storing x and y coordinate.</a:t>
            </a:r>
            <a:endParaRPr lang="ru-RU" dirty="0">
              <a:latin typeface="Helvetica" pitchFamily="2" charset="0"/>
              <a:ea typeface="+mj-ea"/>
              <a:cs typeface="+mj-cs"/>
              <a:sym typeface="Calibri"/>
            </a:endParaRPr>
          </a:p>
          <a:p>
            <a:pPr marL="285750" indent="-285750" hangingPunct="0">
              <a:buFont typeface="Arial" panose="020B0604020202020204" pitchFamily="34" charset="0"/>
              <a:buChar char="•"/>
            </a:pPr>
            <a:r>
              <a:rPr lang="en-GB" dirty="0"/>
              <a:t>If we formulate this problem in such a way that it needs to be solved in 3D, then the number of arrays will increase to 3.</a:t>
            </a:r>
          </a:p>
          <a:p>
            <a:pPr marL="285750" indent="-285750" hangingPunct="0">
              <a:buFont typeface="Arial" panose="020B0604020202020204" pitchFamily="34" charset="0"/>
              <a:buChar char="•"/>
            </a:pPr>
            <a:r>
              <a:rPr lang="en-GB" dirty="0"/>
              <a:t>Maybe there is a tool thanks to which we could declare our own user-defined type and store these three variables of type double inside one single type</a:t>
            </a:r>
            <a:r>
              <a:rPr lang="ru-RU" dirty="0"/>
              <a:t>?</a:t>
            </a:r>
            <a:endParaRPr lang="en-US" dirty="0">
              <a:latin typeface="Helvetica" pitchFamily="2" charset="0"/>
              <a:ea typeface="+mj-ea"/>
              <a:cs typeface="+mj-cs"/>
              <a:sym typeface="Calibri"/>
            </a:endParaRPr>
          </a:p>
        </p:txBody>
      </p:sp>
      <p:pic>
        <p:nvPicPr>
          <p:cNvPr id="8" name="Picture 7">
            <a:extLst>
              <a:ext uri="{FF2B5EF4-FFF2-40B4-BE49-F238E27FC236}">
                <a16:creationId xmlns:a16="http://schemas.microsoft.com/office/drawing/2014/main" id="{F8CA73CC-38AA-6C42-91FE-1E46F958D4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2500" y="1543091"/>
            <a:ext cx="3468726" cy="5141587"/>
          </a:xfrm>
          <a:prstGeom prst="rect">
            <a:avLst/>
          </a:prstGeom>
        </p:spPr>
      </p:pic>
    </p:spTree>
    <p:extLst>
      <p:ext uri="{BB962C8B-B14F-4D97-AF65-F5344CB8AC3E}">
        <p14:creationId xmlns:p14="http://schemas.microsoft.com/office/powerpoint/2010/main" val="2804874222"/>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Structures, definition</a:t>
            </a:r>
            <a:endParaRPr lang="ru-RU" dirty="0"/>
          </a:p>
        </p:txBody>
      </p:sp>
      <p:sp>
        <p:nvSpPr>
          <p:cNvPr id="4" name="TextBox 3">
            <a:extLst>
              <a:ext uri="{FF2B5EF4-FFF2-40B4-BE49-F238E27FC236}">
                <a16:creationId xmlns:a16="http://schemas.microsoft.com/office/drawing/2014/main" id="{4BF2FD1F-F182-0342-995B-CE5E417290C2}"/>
              </a:ext>
            </a:extLst>
          </p:cNvPr>
          <p:cNvSpPr txBox="1"/>
          <p:nvPr/>
        </p:nvSpPr>
        <p:spPr>
          <a:xfrm>
            <a:off x="1120775" y="1859340"/>
            <a:ext cx="6367421" cy="28623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The struct keyword allows us to define our own custom type, which can (and in our case will) contain variables.</a:t>
            </a:r>
          </a:p>
          <a:p>
            <a:pPr hangingPunct="0"/>
            <a:endParaRPr lang="en-GB" dirty="0"/>
          </a:p>
          <a:p>
            <a:pPr hangingPunct="0"/>
            <a:r>
              <a:rPr lang="en-GB" dirty="0"/>
              <a:t>The code shown in the screenshot on the right only defines the coordinates type, </a:t>
            </a:r>
            <a:r>
              <a:rPr lang="en-GB" b="1" dirty="0"/>
              <a:t>but does not create a variable of its type</a:t>
            </a:r>
            <a:r>
              <a:rPr lang="en-GB" dirty="0"/>
              <a:t>.</a:t>
            </a:r>
          </a:p>
          <a:p>
            <a:pPr hangingPunct="0"/>
            <a:endParaRPr lang="en-GB" dirty="0">
              <a:latin typeface="Helvetica" pitchFamily="2" charset="0"/>
              <a:ea typeface="+mj-ea"/>
              <a:cs typeface="+mj-cs"/>
              <a:sym typeface="Calibri"/>
            </a:endParaRPr>
          </a:p>
          <a:p>
            <a:pPr hangingPunct="0"/>
            <a:r>
              <a:rPr lang="en-US" dirty="0">
                <a:latin typeface="Helvetica" pitchFamily="2" charset="0"/>
                <a:sym typeface="Calibri"/>
              </a:rPr>
              <a:t>In-class declared variable is called a member field.</a:t>
            </a:r>
          </a:p>
          <a:p>
            <a:pPr hangingPunct="0"/>
            <a:endParaRPr lang="en-US" dirty="0">
              <a:latin typeface="Helvetica" pitchFamily="2" charset="0"/>
              <a:sym typeface="Calibri"/>
            </a:endParaRPr>
          </a:p>
          <a:p>
            <a:pPr hangingPunct="0"/>
            <a:r>
              <a:rPr lang="en-US" dirty="0">
                <a:latin typeface="Helvetica" pitchFamily="2" charset="0"/>
                <a:sym typeface="Calibri"/>
              </a:rPr>
              <a:t>For example, in this struct we have 2 member fields: </a:t>
            </a:r>
            <a:r>
              <a:rPr lang="en-US" b="1" dirty="0">
                <a:latin typeface="Helvetica" pitchFamily="2" charset="0"/>
                <a:sym typeface="Calibri"/>
              </a:rPr>
              <a:t>x</a:t>
            </a:r>
            <a:r>
              <a:rPr lang="en-US" dirty="0">
                <a:latin typeface="Helvetica" pitchFamily="2" charset="0"/>
                <a:sym typeface="Calibri"/>
              </a:rPr>
              <a:t> and </a:t>
            </a:r>
            <a:r>
              <a:rPr lang="en-US" b="1" dirty="0">
                <a:latin typeface="Helvetica" pitchFamily="2" charset="0"/>
                <a:sym typeface="Calibri"/>
              </a:rPr>
              <a:t>y</a:t>
            </a:r>
            <a:r>
              <a:rPr lang="en-US" dirty="0">
                <a:latin typeface="Helvetica" pitchFamily="2" charset="0"/>
                <a:sym typeface="Calibri"/>
              </a:rPr>
              <a:t>.</a:t>
            </a:r>
          </a:p>
        </p:txBody>
      </p:sp>
      <p:pic>
        <p:nvPicPr>
          <p:cNvPr id="5" name="Picture 4">
            <a:extLst>
              <a:ext uri="{FF2B5EF4-FFF2-40B4-BE49-F238E27FC236}">
                <a16:creationId xmlns:a16="http://schemas.microsoft.com/office/drawing/2014/main" id="{1C15C8F6-A98F-C547-9788-619CB5E8E9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6571" y="2551838"/>
            <a:ext cx="2730500" cy="1270000"/>
          </a:xfrm>
          <a:prstGeom prst="rect">
            <a:avLst/>
          </a:prstGeom>
        </p:spPr>
      </p:pic>
    </p:spTree>
    <p:extLst>
      <p:ext uri="{BB962C8B-B14F-4D97-AF65-F5344CB8AC3E}">
        <p14:creationId xmlns:p14="http://schemas.microsoft.com/office/powerpoint/2010/main" val="86159715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Instance VS Definition</a:t>
            </a:r>
            <a:endParaRPr lang="ru-RU" dirty="0"/>
          </a:p>
        </p:txBody>
      </p:sp>
      <p:sp>
        <p:nvSpPr>
          <p:cNvPr id="4" name="TextBox 3">
            <a:extLst>
              <a:ext uri="{FF2B5EF4-FFF2-40B4-BE49-F238E27FC236}">
                <a16:creationId xmlns:a16="http://schemas.microsoft.com/office/drawing/2014/main" id="{4BF2FD1F-F182-0342-995B-CE5E417290C2}"/>
              </a:ext>
            </a:extLst>
          </p:cNvPr>
          <p:cNvSpPr txBox="1"/>
          <p:nvPr/>
        </p:nvSpPr>
        <p:spPr>
          <a:xfrm>
            <a:off x="1120774" y="1543091"/>
            <a:ext cx="6367421" cy="42473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To create a variable of our own specified type </a:t>
            </a:r>
            <a:r>
              <a:rPr lang="en-GB" b="1" dirty="0"/>
              <a:t>coordinates</a:t>
            </a:r>
            <a:r>
              <a:rPr lang="en-GB" dirty="0"/>
              <a:t>, we need to write the following code (see int main). Now, variable </a:t>
            </a:r>
            <a:r>
              <a:rPr lang="en-GB" b="1" dirty="0"/>
              <a:t>c</a:t>
            </a:r>
            <a:r>
              <a:rPr lang="en-GB" dirty="0"/>
              <a:t> is called instance of structure coordinates.</a:t>
            </a:r>
          </a:p>
          <a:p>
            <a:pPr hangingPunct="0"/>
            <a:endParaRPr lang="en-GB" dirty="0"/>
          </a:p>
          <a:p>
            <a:pPr hangingPunct="0"/>
            <a:r>
              <a:rPr lang="en-GB" dirty="0"/>
              <a:t>The number of instances of the coordinates structure is not limited. You can imagine a struct is a blueprint and its instances are products made from this blueprint.</a:t>
            </a:r>
          </a:p>
          <a:p>
            <a:pPr hangingPunct="0"/>
            <a:endParaRPr lang="en-GB" dirty="0"/>
          </a:p>
          <a:p>
            <a:pPr hangingPunct="0"/>
            <a:r>
              <a:rPr lang="en-GB" dirty="0"/>
              <a:t>The variables </a:t>
            </a:r>
            <a:r>
              <a:rPr lang="en-GB" b="1" dirty="0"/>
              <a:t>x</a:t>
            </a:r>
            <a:r>
              <a:rPr lang="en-GB" dirty="0"/>
              <a:t> and </a:t>
            </a:r>
            <a:r>
              <a:rPr lang="en-GB" b="1" dirty="0"/>
              <a:t>y</a:t>
            </a:r>
            <a:r>
              <a:rPr lang="en-GB" dirty="0"/>
              <a:t> are contained within the coordinates type. To access them (both read and write), you need to use a special </a:t>
            </a:r>
            <a:r>
              <a:rPr lang="en-GB" b="1" dirty="0"/>
              <a:t>operator .</a:t>
            </a:r>
            <a:r>
              <a:rPr lang="en-GB" dirty="0"/>
              <a:t> (will be discussed in the future).</a:t>
            </a:r>
          </a:p>
          <a:p>
            <a:pPr hangingPunct="0"/>
            <a:endParaRPr lang="en-GB" dirty="0">
              <a:latin typeface="Helvetica" pitchFamily="2" charset="0"/>
              <a:ea typeface="+mj-ea"/>
              <a:cs typeface="+mj-cs"/>
              <a:sym typeface="Calibri"/>
            </a:endParaRPr>
          </a:p>
          <a:p>
            <a:pPr hangingPunct="0"/>
            <a:r>
              <a:rPr lang="en-GB" dirty="0"/>
              <a:t>Their lifetime is limited by the lifetime of an instance of structure coordinates: when it is destroyed, so are the variables it contains.</a:t>
            </a:r>
            <a:endParaRPr lang="en-US" dirty="0">
              <a:latin typeface="Helvetica" pitchFamily="2" charset="0"/>
              <a:ea typeface="+mj-ea"/>
              <a:cs typeface="+mj-cs"/>
              <a:sym typeface="Calibri"/>
            </a:endParaRPr>
          </a:p>
        </p:txBody>
      </p:sp>
      <p:pic>
        <p:nvPicPr>
          <p:cNvPr id="8" name="Picture 7">
            <a:extLst>
              <a:ext uri="{FF2B5EF4-FFF2-40B4-BE49-F238E27FC236}">
                <a16:creationId xmlns:a16="http://schemas.microsoft.com/office/drawing/2014/main" id="{056BDBD2-D1B1-734B-8F67-AC7DBB6A60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5777" y="1543091"/>
            <a:ext cx="2965449" cy="4309396"/>
          </a:xfrm>
          <a:prstGeom prst="rect">
            <a:avLst/>
          </a:prstGeom>
        </p:spPr>
      </p:pic>
    </p:spTree>
    <p:extLst>
      <p:ext uri="{BB962C8B-B14F-4D97-AF65-F5344CB8AC3E}">
        <p14:creationId xmlns:p14="http://schemas.microsoft.com/office/powerpoint/2010/main" val="135133360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Constructor</a:t>
            </a:r>
            <a:endParaRPr lang="ru-RU" dirty="0"/>
          </a:p>
        </p:txBody>
      </p:sp>
      <p:sp>
        <p:nvSpPr>
          <p:cNvPr id="4" name="TextBox 3">
            <a:extLst>
              <a:ext uri="{FF2B5EF4-FFF2-40B4-BE49-F238E27FC236}">
                <a16:creationId xmlns:a16="http://schemas.microsoft.com/office/drawing/2014/main" id="{4BF2FD1F-F182-0342-995B-CE5E417290C2}"/>
              </a:ext>
            </a:extLst>
          </p:cNvPr>
          <p:cNvSpPr txBox="1"/>
          <p:nvPr/>
        </p:nvSpPr>
        <p:spPr>
          <a:xfrm>
            <a:off x="1111670" y="1850963"/>
            <a:ext cx="4390340" cy="34163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Let's imagine that we have created a structure containing 10 internal types. Agree, writing 10 lines of code to initialize each variable inside is not the most pleasant job.</a:t>
            </a:r>
            <a:endParaRPr lang="ru-RU" dirty="0"/>
          </a:p>
          <a:p>
            <a:pPr hangingPunct="0"/>
            <a:endParaRPr lang="ru-RU" dirty="0"/>
          </a:p>
          <a:p>
            <a:pPr hangingPunct="0"/>
            <a:r>
              <a:rPr lang="en-GB" dirty="0"/>
              <a:t>There is such a thing as a constructor. The constructor allows you to initialize all variables inside the structure instance with values. On the right, I gave an example of the </a:t>
            </a:r>
            <a:r>
              <a:rPr lang="en-GB" b="1" dirty="0"/>
              <a:t>direct-list-initialization</a:t>
            </a:r>
            <a:r>
              <a:rPr lang="en-GB" dirty="0"/>
              <a:t> constructor.</a:t>
            </a:r>
            <a:endParaRPr lang="ru-RU" dirty="0"/>
          </a:p>
          <a:p>
            <a:pPr hangingPunct="0"/>
            <a:endParaRPr lang="en-US" dirty="0">
              <a:latin typeface="Helvetica" pitchFamily="2" charset="0"/>
              <a:ea typeface="+mj-ea"/>
              <a:cs typeface="+mj-cs"/>
              <a:sym typeface="Calibri"/>
            </a:endParaRPr>
          </a:p>
        </p:txBody>
      </p:sp>
      <p:pic>
        <p:nvPicPr>
          <p:cNvPr id="8" name="Picture 7">
            <a:extLst>
              <a:ext uri="{FF2B5EF4-FFF2-40B4-BE49-F238E27FC236}">
                <a16:creationId xmlns:a16="http://schemas.microsoft.com/office/drawing/2014/main" id="{645AA056-F98B-8B4B-9696-739BC04C24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2010" y="1651000"/>
            <a:ext cx="5956300" cy="3556000"/>
          </a:xfrm>
          <a:prstGeom prst="rect">
            <a:avLst/>
          </a:prstGeom>
        </p:spPr>
      </p:pic>
    </p:spTree>
    <p:extLst>
      <p:ext uri="{BB962C8B-B14F-4D97-AF65-F5344CB8AC3E}">
        <p14:creationId xmlns:p14="http://schemas.microsoft.com/office/powerpoint/2010/main" val="425870958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Default Constructor</a:t>
            </a:r>
            <a:endParaRPr lang="ru-RU" dirty="0"/>
          </a:p>
        </p:txBody>
      </p:sp>
      <p:sp>
        <p:nvSpPr>
          <p:cNvPr id="9" name="TextBox 8">
            <a:extLst>
              <a:ext uri="{FF2B5EF4-FFF2-40B4-BE49-F238E27FC236}">
                <a16:creationId xmlns:a16="http://schemas.microsoft.com/office/drawing/2014/main" id="{A1C51B4D-B102-234C-878A-AAA5C63FA203}"/>
              </a:ext>
            </a:extLst>
          </p:cNvPr>
          <p:cNvSpPr txBox="1"/>
          <p:nvPr/>
        </p:nvSpPr>
        <p:spPr>
          <a:xfrm>
            <a:off x="1120775" y="1587500"/>
            <a:ext cx="4192630" cy="31393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In most cases (in which specifically we will discuss later), the structure has a </a:t>
            </a:r>
            <a:r>
              <a:rPr lang="en-GB" b="1" dirty="0"/>
              <a:t>default constructor</a:t>
            </a:r>
            <a:r>
              <a:rPr lang="en-GB" dirty="0"/>
              <a:t> which does not accept any arguments and initializes all fields by default.</a:t>
            </a:r>
          </a:p>
          <a:p>
            <a:pPr hangingPunct="0"/>
            <a:endParaRPr lang="en-GB" dirty="0"/>
          </a:p>
          <a:p>
            <a:pPr hangingPunct="0"/>
            <a:r>
              <a:rPr lang="en-GB" dirty="0"/>
              <a:t>For example, in the case of our structure, the default constructor will fill </a:t>
            </a:r>
            <a:r>
              <a:rPr lang="en-GB" b="1" dirty="0"/>
              <a:t>x</a:t>
            </a:r>
            <a:r>
              <a:rPr lang="en-GB" dirty="0"/>
              <a:t> and </a:t>
            </a:r>
            <a:r>
              <a:rPr lang="en-GB" b="1" dirty="0"/>
              <a:t>y</a:t>
            </a:r>
            <a:r>
              <a:rPr lang="en-GB" dirty="0"/>
              <a:t> with zeros (and not random values, how would it happen if we set these variables in the main function)</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7" name="Picture 6">
            <a:extLst>
              <a:ext uri="{FF2B5EF4-FFF2-40B4-BE49-F238E27FC236}">
                <a16:creationId xmlns:a16="http://schemas.microsoft.com/office/drawing/2014/main" id="{01F848AA-6131-294D-9D92-D360781813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1056" y="1587500"/>
            <a:ext cx="6210300" cy="3683000"/>
          </a:xfrm>
          <a:prstGeom prst="rect">
            <a:avLst/>
          </a:prstGeom>
        </p:spPr>
      </p:pic>
    </p:spTree>
    <p:extLst>
      <p:ext uri="{BB962C8B-B14F-4D97-AF65-F5344CB8AC3E}">
        <p14:creationId xmlns:p14="http://schemas.microsoft.com/office/powerpoint/2010/main" val="352427547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Methods</a:t>
            </a:r>
            <a:endParaRPr lang="ru-RU" dirty="0"/>
          </a:p>
        </p:txBody>
      </p:sp>
      <p:sp>
        <p:nvSpPr>
          <p:cNvPr id="4" name="TextBox 3">
            <a:extLst>
              <a:ext uri="{FF2B5EF4-FFF2-40B4-BE49-F238E27FC236}">
                <a16:creationId xmlns:a16="http://schemas.microsoft.com/office/drawing/2014/main" id="{4BF2FD1F-F182-0342-995B-CE5E417290C2}"/>
              </a:ext>
            </a:extLst>
          </p:cNvPr>
          <p:cNvSpPr txBox="1"/>
          <p:nvPr/>
        </p:nvSpPr>
        <p:spPr>
          <a:xfrm>
            <a:off x="1120775" y="1543091"/>
            <a:ext cx="4390340" cy="31393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GB" dirty="0"/>
              <a:t>In addition to variables, we can define functions inside structures. A function defined inside structures is called a method.</a:t>
            </a:r>
          </a:p>
          <a:p>
            <a:endParaRPr lang="en-GB" dirty="0"/>
          </a:p>
          <a:p>
            <a:r>
              <a:rPr lang="en-GB" dirty="0"/>
              <a:t>In this case, all the variables contained in the instance of the structure will be available in the body of the function.</a:t>
            </a:r>
          </a:p>
          <a:p>
            <a:endParaRPr lang="en-GB" dirty="0"/>
          </a:p>
          <a:p>
            <a:r>
              <a:rPr lang="en-GB" dirty="0"/>
              <a:t>To call a method, we need to apply an </a:t>
            </a:r>
            <a:r>
              <a:rPr lang="en-GB" b="1" dirty="0"/>
              <a:t>operator .</a:t>
            </a:r>
            <a:r>
              <a:rPr lang="en-GB" dirty="0"/>
              <a:t> to some instance</a:t>
            </a:r>
            <a:endParaRPr lang="en-RU" dirty="0"/>
          </a:p>
        </p:txBody>
      </p:sp>
      <p:pic>
        <p:nvPicPr>
          <p:cNvPr id="5" name="Picture 4">
            <a:extLst>
              <a:ext uri="{FF2B5EF4-FFF2-40B4-BE49-F238E27FC236}">
                <a16:creationId xmlns:a16="http://schemas.microsoft.com/office/drawing/2014/main" id="{CA7A6D0A-30C4-5145-BA1C-995244E84A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9637" y="1047100"/>
            <a:ext cx="5140428" cy="5608626"/>
          </a:xfrm>
          <a:prstGeom prst="rect">
            <a:avLst/>
          </a:prstGeom>
        </p:spPr>
      </p:pic>
    </p:spTree>
    <p:extLst>
      <p:ext uri="{BB962C8B-B14F-4D97-AF65-F5344CB8AC3E}">
        <p14:creationId xmlns:p14="http://schemas.microsoft.com/office/powerpoint/2010/main" val="70476703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Static methods, motivation</a:t>
            </a:r>
            <a:endParaRPr lang="ru-RU" dirty="0"/>
          </a:p>
        </p:txBody>
      </p:sp>
      <p:sp>
        <p:nvSpPr>
          <p:cNvPr id="4" name="TextBox 3">
            <a:extLst>
              <a:ext uri="{FF2B5EF4-FFF2-40B4-BE49-F238E27FC236}">
                <a16:creationId xmlns:a16="http://schemas.microsoft.com/office/drawing/2014/main" id="{4BF2FD1F-F182-0342-995B-CE5E417290C2}"/>
              </a:ext>
            </a:extLst>
          </p:cNvPr>
          <p:cNvSpPr txBox="1"/>
          <p:nvPr/>
        </p:nvSpPr>
        <p:spPr>
          <a:xfrm>
            <a:off x="1120775" y="1543091"/>
            <a:ext cx="4390340" cy="31393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GB" dirty="0"/>
              <a:t>In the previous example, we defined the </a:t>
            </a:r>
            <a:r>
              <a:rPr lang="en-GB" b="1" dirty="0" err="1"/>
              <a:t>dot_product</a:t>
            </a:r>
            <a:r>
              <a:rPr lang="en-GB" dirty="0"/>
              <a:t> function outside of the class. This is not very convenient, because in this case we need to keep in mind the fact that the </a:t>
            </a:r>
            <a:r>
              <a:rPr lang="en-GB" b="1" dirty="0"/>
              <a:t>coordinates</a:t>
            </a:r>
            <a:r>
              <a:rPr lang="en-GB" dirty="0"/>
              <a:t> struct is associated with the </a:t>
            </a:r>
            <a:r>
              <a:rPr lang="en-GB" b="1" dirty="0" err="1"/>
              <a:t>dot_product</a:t>
            </a:r>
            <a:r>
              <a:rPr lang="en-GB" dirty="0"/>
              <a:t> function. For example, if we want to transfer the definition of the class coordinates, we will need to transfer the definition of the </a:t>
            </a:r>
            <a:r>
              <a:rPr lang="en-GB" b="1" dirty="0" err="1"/>
              <a:t>dot_product</a:t>
            </a:r>
            <a:r>
              <a:rPr lang="en-GB" dirty="0"/>
              <a:t> function (or make a forward declaration)</a:t>
            </a:r>
            <a:endParaRPr lang="en-RU" dirty="0"/>
          </a:p>
        </p:txBody>
      </p:sp>
      <p:pic>
        <p:nvPicPr>
          <p:cNvPr id="6" name="Picture 5">
            <a:extLst>
              <a:ext uri="{FF2B5EF4-FFF2-40B4-BE49-F238E27FC236}">
                <a16:creationId xmlns:a16="http://schemas.microsoft.com/office/drawing/2014/main" id="{325B8290-5DDF-5141-93A8-1DFEF908F8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0887" y="1187597"/>
            <a:ext cx="4493682" cy="5314909"/>
          </a:xfrm>
          <a:prstGeom prst="rect">
            <a:avLst/>
          </a:prstGeom>
        </p:spPr>
      </p:pic>
    </p:spTree>
    <p:extLst>
      <p:ext uri="{BB962C8B-B14F-4D97-AF65-F5344CB8AC3E}">
        <p14:creationId xmlns:p14="http://schemas.microsoft.com/office/powerpoint/2010/main" val="206002963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Static methods</a:t>
            </a:r>
            <a:endParaRPr lang="ru-RU" dirty="0"/>
          </a:p>
        </p:txBody>
      </p:sp>
      <p:sp>
        <p:nvSpPr>
          <p:cNvPr id="4" name="TextBox 3">
            <a:extLst>
              <a:ext uri="{FF2B5EF4-FFF2-40B4-BE49-F238E27FC236}">
                <a16:creationId xmlns:a16="http://schemas.microsoft.com/office/drawing/2014/main" id="{4BF2FD1F-F182-0342-995B-CE5E417290C2}"/>
              </a:ext>
            </a:extLst>
          </p:cNvPr>
          <p:cNvSpPr txBox="1"/>
          <p:nvPr/>
        </p:nvSpPr>
        <p:spPr>
          <a:xfrm>
            <a:off x="1120775" y="1266090"/>
            <a:ext cx="3921493" cy="50783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GB" dirty="0"/>
              <a:t>To solve this problem, we can use a </a:t>
            </a:r>
            <a:r>
              <a:rPr lang="en-GB" b="1" dirty="0"/>
              <a:t>static</a:t>
            </a:r>
            <a:r>
              <a:rPr lang="en-GB" dirty="0"/>
              <a:t> method. The Static method is not associated with a specific instance of the structure, but with its type.</a:t>
            </a:r>
            <a:endParaRPr lang="ru-RU" dirty="0"/>
          </a:p>
          <a:p>
            <a:endParaRPr lang="ru-RU" dirty="0"/>
          </a:p>
          <a:p>
            <a:r>
              <a:rPr lang="en-US" dirty="0"/>
              <a:t>Because</a:t>
            </a:r>
            <a:r>
              <a:rPr lang="en-GB" dirty="0"/>
              <a:t> of this, inside a static method, we cannot access the variables defined inside the class, which, by the way, are called "fields".</a:t>
            </a:r>
            <a:endParaRPr lang="ru-RU" dirty="0"/>
          </a:p>
          <a:p>
            <a:endParaRPr lang="ru-RU" dirty="0"/>
          </a:p>
          <a:p>
            <a:r>
              <a:rPr lang="en-GB" dirty="0"/>
              <a:t>You can call a static method from within a class simply by specifying its name.</a:t>
            </a:r>
            <a:endParaRPr lang="ru-RU" dirty="0"/>
          </a:p>
          <a:p>
            <a:endParaRPr lang="ru-RU" dirty="0"/>
          </a:p>
          <a:p>
            <a:r>
              <a:rPr lang="en-GB" dirty="0"/>
              <a:t>To call it from outside, you need to apply the </a:t>
            </a:r>
            <a:r>
              <a:rPr lang="en-GB" b="1" dirty="0"/>
              <a:t>operator ::</a:t>
            </a:r>
            <a:r>
              <a:rPr lang="en-GB" dirty="0"/>
              <a:t> to the </a:t>
            </a:r>
            <a:r>
              <a:rPr lang="en-GB" b="1" dirty="0"/>
              <a:t>type</a:t>
            </a:r>
            <a:r>
              <a:rPr lang="en-GB" dirty="0"/>
              <a:t> of the struct (</a:t>
            </a:r>
            <a:r>
              <a:rPr lang="en-GB" b="1" dirty="0"/>
              <a:t>not to its instance!</a:t>
            </a:r>
            <a:r>
              <a:rPr lang="en-GB" dirty="0"/>
              <a:t>)</a:t>
            </a:r>
            <a:endParaRPr lang="en-RU" dirty="0"/>
          </a:p>
        </p:txBody>
      </p:sp>
      <p:pic>
        <p:nvPicPr>
          <p:cNvPr id="5" name="Picture 4">
            <a:extLst>
              <a:ext uri="{FF2B5EF4-FFF2-40B4-BE49-F238E27FC236}">
                <a16:creationId xmlns:a16="http://schemas.microsoft.com/office/drawing/2014/main" id="{24409262-9436-B344-8F3E-52F5CE676E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8765" y="919942"/>
            <a:ext cx="6909664" cy="5770605"/>
          </a:xfrm>
          <a:prstGeom prst="rect">
            <a:avLst/>
          </a:prstGeom>
        </p:spPr>
      </p:pic>
    </p:spTree>
    <p:extLst>
      <p:ext uri="{BB962C8B-B14F-4D97-AF65-F5344CB8AC3E}">
        <p14:creationId xmlns:p14="http://schemas.microsoft.com/office/powerpoint/2010/main" val="3858517213"/>
      </p:ext>
    </p:extLst>
  </p:cSld>
  <p:clrMapOvr>
    <a:masterClrMapping/>
  </p:clrMapOvr>
  <p:transition spd="med"/>
</p:sld>
</file>

<file path=ppt/theme/theme1.xml><?xml version="1.0" encoding="utf-8"?>
<a:theme xmlns:a="http://schemas.openxmlformats.org/drawingml/2006/main" name="3.Алгоритмы поиска">
  <a:themeElements>
    <a:clrScheme name="Тема Office">
      <a:dk1>
        <a:srgbClr val="323332"/>
      </a:dk1>
      <a:lt1>
        <a:srgbClr val="FFFFFF"/>
      </a:lt1>
      <a:dk2>
        <a:srgbClr val="A7A7A7"/>
      </a:dk2>
      <a:lt2>
        <a:srgbClr val="535353"/>
      </a:lt2>
      <a:accent1>
        <a:srgbClr val="FB2B38"/>
      </a:accent1>
      <a:accent2>
        <a:srgbClr val="74777B"/>
      </a:accent2>
      <a:accent3>
        <a:srgbClr val="E6E7E8"/>
      </a:accent3>
      <a:accent4>
        <a:srgbClr val="020302"/>
      </a:accent4>
      <a:accent5>
        <a:srgbClr val="FEFFFF"/>
      </a:accent5>
      <a:accent6>
        <a:srgbClr val="8E8F8F"/>
      </a:accent6>
      <a:hlink>
        <a:srgbClr val="0000FF"/>
      </a:hlink>
      <a:folHlink>
        <a:srgbClr val="FF00FF"/>
      </a:folHlink>
    </a:clrScheme>
    <a:fontScheme name="Тема Office">
      <a:majorFont>
        <a:latin typeface="Calibri"/>
        <a:ea typeface="Calibri"/>
        <a:cs typeface="Calibri"/>
      </a:majorFont>
      <a:minorFont>
        <a:latin typeface="Helvetica"/>
        <a:ea typeface="Helvetica"/>
        <a:cs typeface="Helvetica"/>
      </a:minorFont>
    </a:fontScheme>
    <a:fmtScheme name="Тема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hueOff val="-10800000"/>
            <a:satOff val="-100001"/>
          </a:schemeClr>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332"/>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332"/>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25900</TotalTime>
  <Words>1223</Words>
  <Application>Microsoft Macintosh PowerPoint</Application>
  <PresentationFormat>Widescreen</PresentationFormat>
  <Paragraphs>114</Paragraphs>
  <Slides>17</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Helvetica</vt:lpstr>
      <vt:lpstr>Proxima Nova Bold</vt:lpstr>
      <vt:lpstr>Proxima Nova Regular</vt:lpstr>
      <vt:lpstr>3.Алгоритмы поиска</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memes</dc:creator>
  <cp:lastModifiedBy>Microsoft Office User</cp:lastModifiedBy>
  <cp:revision>1846</cp:revision>
  <dcterms:created xsi:type="dcterms:W3CDTF">2020-10-11T07:52:54Z</dcterms:created>
  <dcterms:modified xsi:type="dcterms:W3CDTF">2021-12-28T02:04:12Z</dcterms:modified>
</cp:coreProperties>
</file>