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88" r:id="rId2"/>
    <p:sldId id="394" r:id="rId3"/>
    <p:sldId id="395" r:id="rId4"/>
    <p:sldId id="398" r:id="rId5"/>
    <p:sldId id="397" r:id="rId6"/>
    <p:sldId id="399" r:id="rId7"/>
    <p:sldId id="400" r:id="rId8"/>
    <p:sldId id="402" r:id="rId9"/>
    <p:sldId id="401" r:id="rId10"/>
    <p:sldId id="403" r:id="rId11"/>
    <p:sldId id="406" r:id="rId12"/>
    <p:sldId id="407" r:id="rId13"/>
    <p:sldId id="408" r:id="rId14"/>
    <p:sldId id="409" r:id="rId15"/>
    <p:sldId id="412" r:id="rId16"/>
    <p:sldId id="413" r:id="rId17"/>
    <p:sldId id="410" r:id="rId18"/>
    <p:sldId id="414" r:id="rId19"/>
    <p:sldId id="39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B2A38"/>
    <a:srgbClr val="01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80" autoAdjust="0"/>
    <p:restoredTop sz="95308"/>
  </p:normalViewPr>
  <p:slideViewPr>
    <p:cSldViewPr snapToGrid="0">
      <p:cViewPr>
        <p:scale>
          <a:sx n="96" d="100"/>
          <a:sy n="96" d="100"/>
        </p:scale>
        <p:origin x="440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27.11.2021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91206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3544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252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8813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05290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97801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2550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86577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359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8315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9042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9223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40539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0870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375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87178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2215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</a:t>
            </a:r>
            <a:r>
              <a:rPr lang="ru-RU" sz="3600" dirty="0">
                <a:solidFill>
                  <a:schemeClr val="accent4"/>
                </a:solidFill>
                <a:latin typeface="Helvetica" pitchFamily="2" charset="0"/>
              </a:rPr>
              <a:t>6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 dirty="0">
                <a:solidFill>
                  <a:schemeClr val="accent4"/>
                </a:solidFill>
                <a:latin typeface="Helvetica" pitchFamily="2" charset="0"/>
              </a:rPr>
              <a:t>Pointers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accent4"/>
                </a:solidFill>
                <a:latin typeface="Helvetica" pitchFamily="2" charset="0"/>
              </a:rPr>
              <a:t>C++ Basics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477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4" y="1601005"/>
            <a:ext cx="972629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4) Difference of two pointers.</a:t>
            </a:r>
          </a:p>
          <a:p>
            <a:pPr hangingPunct="0"/>
            <a:r>
              <a:rPr lang="en-GB" dirty="0"/>
              <a:t>     By subtracting two pointers, you will know the distance between them in memory.</a:t>
            </a:r>
            <a:endParaRPr lang="ru-RU" dirty="0"/>
          </a:p>
          <a:p>
            <a:pPr hangingPunct="0"/>
            <a:r>
              <a:rPr lang="ru-RU" dirty="0"/>
              <a:t>     </a:t>
            </a:r>
            <a:r>
              <a:rPr lang="en-GB" dirty="0"/>
              <a:t>But this distance will NOT be in the number of bytes, but in the number of elements</a:t>
            </a:r>
            <a:endParaRPr lang="ru-RU" dirty="0"/>
          </a:p>
          <a:p>
            <a:pPr hangingPunct="0"/>
            <a:r>
              <a:rPr lang="ru-RU" dirty="0"/>
              <a:t>     </a:t>
            </a:r>
            <a:r>
              <a:rPr lang="en-GB" dirty="0"/>
              <a:t>of the pointer type</a:t>
            </a:r>
            <a:r>
              <a:rPr lang="en-US" dirty="0"/>
              <a:t>.</a:t>
            </a:r>
          </a:p>
          <a:p>
            <a:pPr hangingPunct="0"/>
            <a:endParaRPr lang="en-US" dirty="0"/>
          </a:p>
          <a:p>
            <a:pPr hangingPunct="0"/>
            <a:r>
              <a:rPr lang="en-GB" dirty="0"/>
              <a:t>So, to find out the number of bytes between two pointers to double, for example, you need to multiply the difference of pointers by </a:t>
            </a:r>
            <a:r>
              <a:rPr lang="en-GB" dirty="0" err="1">
                <a:solidFill>
                  <a:srgbClr val="7030A0"/>
                </a:solidFill>
              </a:rPr>
              <a:t>sizeof</a:t>
            </a:r>
            <a:r>
              <a:rPr lang="en-GB" dirty="0">
                <a:solidFill>
                  <a:srgbClr val="7030A0"/>
                </a:solidFill>
              </a:rPr>
              <a:t>(double)</a:t>
            </a:r>
            <a:r>
              <a:rPr lang="en-GB" dirty="0"/>
              <a:t>.</a:t>
            </a:r>
            <a:endParaRPr lang="en-GB" dirty="0">
              <a:solidFill>
                <a:schemeClr val="accent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E3E54-7A4C-9940-9C7C-0B9BC44F5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4" y="3725092"/>
            <a:ext cx="6562517" cy="2445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020324-404D-864A-93D8-1DFAD320D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402" y="3718389"/>
            <a:ext cx="2425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91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245511"/>
            <a:ext cx="97262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5) </a:t>
            </a:r>
            <a:r>
              <a:rPr lang="en-GB" dirty="0">
                <a:solidFill>
                  <a:srgbClr val="7030A0"/>
                </a:solidFill>
              </a:rPr>
              <a:t>Operator []</a:t>
            </a:r>
            <a:r>
              <a:rPr lang="en-US" dirty="0">
                <a:solidFill>
                  <a:schemeClr val="accent4"/>
                </a:solidFill>
              </a:rPr>
              <a:t>, aka subscript operator.</a:t>
            </a:r>
            <a:endParaRPr lang="en-GB" dirty="0">
              <a:solidFill>
                <a:schemeClr val="accent4"/>
              </a:solidFill>
            </a:endParaRP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</a:t>
            </a:r>
            <a:r>
              <a:rPr lang="en-GB" dirty="0"/>
              <a:t>Applies to arrays. a[</a:t>
            </a:r>
            <a:r>
              <a:rPr lang="en-GB" dirty="0" err="1"/>
              <a:t>i</a:t>
            </a:r>
            <a:r>
              <a:rPr lang="en-GB" dirty="0"/>
              <a:t>] returns the array element with index </a:t>
            </a:r>
            <a:r>
              <a:rPr lang="en-GB" dirty="0" err="1"/>
              <a:t>i</a:t>
            </a:r>
            <a:r>
              <a:rPr lang="en-GB" dirty="0"/>
              <a:t>.</a:t>
            </a:r>
          </a:p>
          <a:p>
            <a:pPr hangingPunct="0"/>
            <a:r>
              <a:rPr lang="en-GB" dirty="0"/>
              <a:t>     Precedence: 2</a:t>
            </a:r>
          </a:p>
          <a:p>
            <a:pPr hangingPunct="0"/>
            <a:r>
              <a:rPr lang="en-GB" dirty="0"/>
              <a:t>     Associativity: left-to-right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4628A-1EB4-0A42-8D9C-AD1E2D6E33E5}"/>
              </a:ext>
            </a:extLst>
          </p:cNvPr>
          <p:cNvSpPr txBox="1"/>
          <p:nvPr/>
        </p:nvSpPr>
        <p:spPr>
          <a:xfrm>
            <a:off x="1120775" y="2608700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Let’s try to print address of an array and its elements.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520040-9172-A542-BFC0-B53064F36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064463"/>
            <a:ext cx="7320862" cy="2882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31157F-423A-1749-B8E4-C8879A40F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365" y="3064463"/>
            <a:ext cx="3030055" cy="1261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42272-672F-4B42-8417-B0A550CEB6F2}"/>
              </a:ext>
            </a:extLst>
          </p:cNvPr>
          <p:cNvSpPr txBox="1"/>
          <p:nvPr/>
        </p:nvSpPr>
        <p:spPr>
          <a:xfrm>
            <a:off x="1120775" y="6096710"/>
            <a:ext cx="1066041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We see an important property: the address of the array coincides with the address of the element with index 0 in it, and the distance between adjacent elements is always 1.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2971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556AB-F1C2-9347-BB96-1EEB925C0FBB}"/>
              </a:ext>
            </a:extLst>
          </p:cNvPr>
          <p:cNvSpPr txBox="1"/>
          <p:nvPr/>
        </p:nvSpPr>
        <p:spPr>
          <a:xfrm>
            <a:off x="1120775" y="1581400"/>
            <a:ext cx="89152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In fact, when the [] operator is applied to the array a, the result is calculated as follows: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B6855-08CD-B24F-B8BB-9768187F1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21" y="2075043"/>
            <a:ext cx="6522002" cy="27079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A7EAF4-4C79-C744-B3EC-662DDF03EB32}"/>
              </a:ext>
            </a:extLst>
          </p:cNvPr>
          <p:cNvSpPr txBox="1"/>
          <p:nvPr/>
        </p:nvSpPr>
        <p:spPr>
          <a:xfrm>
            <a:off x="1113183" y="5185991"/>
            <a:ext cx="70900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Finally, we understand why the first element in the array has index 0!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1947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245511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It is possible to access memory not associated with the current array.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269250-B233-1B49-8BB2-271D1A922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3257"/>
            <a:ext cx="12700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DDBD44-C37A-BC4B-9A9C-15BBDE507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39" y="4388658"/>
            <a:ext cx="7593496" cy="2250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6C60D5-83C2-274A-AF77-A2BA323DB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790220"/>
            <a:ext cx="4590714" cy="26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67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Dynamic memory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4E4EE-E508-4C4A-8FF6-CD5951A444BA}"/>
              </a:ext>
            </a:extLst>
          </p:cNvPr>
          <p:cNvSpPr txBox="1"/>
          <p:nvPr/>
        </p:nvSpPr>
        <p:spPr>
          <a:xfrm>
            <a:off x="1166191" y="2136339"/>
            <a:ext cx="9680879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solidFill>
                  <a:schemeClr val="accent4"/>
                </a:solidFill>
              </a:rPr>
              <a:t>You cannot allocate very large arrays, because the stack size is limited. But how, then, to create very large arrays ?! For example, a size of 10,000,000 items. The solution is the so-called dynamic memory. The fact is that there is a tool with which you can ask your OS to give you more memory than you currently have available (usually 4-8 megabytes are available).</a:t>
            </a:r>
          </a:p>
          <a:p>
            <a:pPr hangingPunct="0"/>
            <a:endParaRPr lang="en-GB" dirty="0">
              <a:solidFill>
                <a:schemeClr val="accent4"/>
              </a:solidFill>
            </a:endParaRPr>
          </a:p>
          <a:p>
            <a:pPr hangingPunct="0"/>
            <a:endParaRPr lang="en-GB" dirty="0">
              <a:solidFill>
                <a:schemeClr val="accent4"/>
              </a:solidFill>
            </a:endParaRPr>
          </a:p>
          <a:p>
            <a:pPr hangingPunct="0"/>
            <a:endParaRPr lang="en-GB" dirty="0">
              <a:solidFill>
                <a:schemeClr val="accent4"/>
              </a:solidFill>
            </a:endParaRP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This is the new and delete operators, which allocate and deallocate heap respectively. Heap memory is located not on the stack, but in another area called the heap.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557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RU" dirty="0"/>
              <a:t>Operators new and delete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5355F7-7E3F-6E48-9F96-017E19A46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" y="2463035"/>
            <a:ext cx="972629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new: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Allocates</a:t>
            </a:r>
            <a:r>
              <a:rPr lang="ru-RU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one </a:t>
            </a:r>
            <a:r>
              <a:rPr lang="en-US" altLang="ru-RU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cell.s</a:t>
            </a:r>
            <a:endParaRPr lang="en-US" altLang="ru-RU" sz="1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1">
            <a:extLst>
              <a:ext uri="{FF2B5EF4-FFF2-40B4-BE49-F238E27FC236}">
                <a16:creationId xmlns:a16="http://schemas.microsoft.com/office/drawing/2014/main" id="{951D1887-5926-854F-95B4-20034D27CC7B}"/>
              </a:ext>
            </a:extLst>
          </p:cNvPr>
          <p:cNvSpPr/>
          <p:nvPr/>
        </p:nvSpPr>
        <p:spPr>
          <a:xfrm>
            <a:off x="1120775" y="2986609"/>
            <a:ext cx="9726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delete:</a:t>
            </a:r>
            <a:endParaRPr lang="en-US" altLang="ru-RU" sz="1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Deallocates one cell.</a:t>
            </a:r>
            <a:endParaRPr lang="ru-RU" altLang="ru-RU" sz="1600" b="1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634D0E3-2EB9-0144-89CC-DBC159AC1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4" y="3571384"/>
            <a:ext cx="972629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Allocates</a:t>
            </a:r>
            <a:r>
              <a:rPr lang="ru-RU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chunk (array) of cells (amount should be provided)</a:t>
            </a:r>
            <a:endParaRPr lang="en-US" altLang="ru-RU" sz="16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50FF720-B8A6-2E49-85D8-65463443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3" y="4172864"/>
            <a:ext cx="972629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Deallocates</a:t>
            </a:r>
            <a:r>
              <a:rPr lang="ru-RU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chunk of cells (amount should be provided)</a:t>
            </a:r>
            <a:endParaRPr lang="ru-RU" altLang="ru-RU" sz="1600" b="1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EF877-C536-3149-AA5A-78E43DDFB43C}"/>
              </a:ext>
            </a:extLst>
          </p:cNvPr>
          <p:cNvSpPr txBox="1"/>
          <p:nvPr/>
        </p:nvSpPr>
        <p:spPr>
          <a:xfrm>
            <a:off x="1120773" y="1427814"/>
            <a:ext cx="871993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solidFill>
                  <a:schemeClr val="accent4"/>
                </a:solidFill>
              </a:rPr>
              <a:t>Operators new and delete have two versions:</a:t>
            </a:r>
            <a:endParaRPr lang="ru-RU" dirty="0">
              <a:solidFill>
                <a:schemeClr val="accent4"/>
              </a:solidFill>
            </a:endParaRPr>
          </a:p>
          <a:p>
            <a:pPr hangingPunct="0"/>
            <a:r>
              <a:rPr lang="en-US" dirty="0">
                <a:solidFill>
                  <a:schemeClr val="accent4"/>
                </a:solidFill>
              </a:rPr>
              <a:t>T</a:t>
            </a:r>
            <a:r>
              <a:rPr lang="en-GB" dirty="0">
                <a:solidFill>
                  <a:schemeClr val="accent4"/>
                </a:solidFill>
              </a:rPr>
              <a:t>he first is used to allocate and deallocate one value (cell).</a:t>
            </a:r>
            <a:endParaRPr lang="ru-RU" dirty="0">
              <a:solidFill>
                <a:schemeClr val="accent4"/>
              </a:solidFill>
            </a:endParaRP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The second is to allocate and deallocate an entire array (sequence) of cells.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1FDAB-247D-8C41-AFBD-CF2D0BC9829E}"/>
              </a:ext>
            </a:extLst>
          </p:cNvPr>
          <p:cNvSpPr txBox="1"/>
          <p:nvPr/>
        </p:nvSpPr>
        <p:spPr>
          <a:xfrm>
            <a:off x="1120773" y="4757639"/>
            <a:ext cx="259301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Precedence: 3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Associativity: right-to-left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E1A9D-7D5F-F144-BC26-AB036DA52F16}"/>
              </a:ext>
            </a:extLst>
          </p:cNvPr>
          <p:cNvSpPr txBox="1"/>
          <p:nvPr/>
        </p:nvSpPr>
        <p:spPr>
          <a:xfrm>
            <a:off x="1120773" y="5698027"/>
            <a:ext cx="842079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RULE</a:t>
            </a:r>
            <a:r>
              <a:rPr lang="en-GB" dirty="0">
                <a:solidFill>
                  <a:schemeClr val="accent4"/>
                </a:solidFill>
              </a:rPr>
              <a:t>: All memory allocated by your program must be deallocated!</a:t>
            </a:r>
            <a:endParaRPr lang="en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34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RU" dirty="0"/>
              <a:t>Operators new and delete, syntax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CF7BE-434C-CD46-B1F1-FDEA06C12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263361"/>
            <a:ext cx="4140200" cy="184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7376B4-DBA1-5743-AE8E-7991033C4281}"/>
              </a:ext>
            </a:extLst>
          </p:cNvPr>
          <p:cNvSpPr txBox="1"/>
          <p:nvPr/>
        </p:nvSpPr>
        <p:spPr>
          <a:xfrm>
            <a:off x="1050579" y="1894029"/>
            <a:ext cx="842079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One cell:</a:t>
            </a:r>
            <a:endParaRPr lang="en-RU" dirty="0">
              <a:solidFill>
                <a:schemeClr val="accent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6414D7-B956-EC4C-8FE7-7735EDDE3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4846536"/>
            <a:ext cx="4191000" cy="1612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EBA04E-0FAE-854C-BE69-326C34CDEA0C}"/>
              </a:ext>
            </a:extLst>
          </p:cNvPr>
          <p:cNvSpPr txBox="1"/>
          <p:nvPr/>
        </p:nvSpPr>
        <p:spPr>
          <a:xfrm>
            <a:off x="1050579" y="4409974"/>
            <a:ext cx="842079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Array:</a:t>
            </a:r>
            <a:endParaRPr lang="en-RU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1964B-6F20-5B4C-B843-99B2A9014A75}"/>
              </a:ext>
            </a:extLst>
          </p:cNvPr>
          <p:cNvSpPr txBox="1"/>
          <p:nvPr/>
        </p:nvSpPr>
        <p:spPr>
          <a:xfrm>
            <a:off x="5627502" y="4846536"/>
            <a:ext cx="52195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4 in this case is the size of the array, not the value of it!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F48656-1CBF-534A-9945-667DC61B16BD}"/>
              </a:ext>
            </a:extLst>
          </p:cNvPr>
          <p:cNvSpPr txBox="1"/>
          <p:nvPr/>
        </p:nvSpPr>
        <p:spPr>
          <a:xfrm>
            <a:off x="5627502" y="2221023"/>
            <a:ext cx="52990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3 is a value which will be used to initialize the variable x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4842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RU" dirty="0"/>
              <a:t>Operators new and 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4E4EE-E508-4C4A-8FF6-CD5951A444BA}"/>
              </a:ext>
            </a:extLst>
          </p:cNvPr>
          <p:cNvSpPr txBox="1"/>
          <p:nvPr/>
        </p:nvSpPr>
        <p:spPr>
          <a:xfrm>
            <a:off x="1120776" y="1460477"/>
            <a:ext cx="4855954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Now is the time to talk about how to declare arrays that do not end in curly braces.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Example: allocating an array in a function and returning it from a function.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In fact, this can also be done with dynamic memory and using the new and delete operators!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EBA4F-1F8F-8741-AFCA-3D9550B79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2" y="1063091"/>
            <a:ext cx="3988904" cy="543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3777CF-FEAA-FF4D-B6B8-A2BA562CD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70" y="4752567"/>
            <a:ext cx="406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204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E1149-58C9-2243-AC88-890428B47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5" y="3429000"/>
            <a:ext cx="4748227" cy="3142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A37E5-2AF4-CB40-8331-E8BAE0B56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53755"/>
            <a:ext cx="4748227" cy="3124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70E816-96ED-3A49-825E-7B7EFC5C1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5" y="1328799"/>
            <a:ext cx="1450035" cy="1926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A3784C-C48B-0447-9C72-36F667F2EBD7}"/>
              </a:ext>
            </a:extLst>
          </p:cNvPr>
          <p:cNvSpPr txBox="1"/>
          <p:nvPr/>
        </p:nvSpPr>
        <p:spPr>
          <a:xfrm>
            <a:off x="3048000" y="1328799"/>
            <a:ext cx="474822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0"/>
            <a:r>
              <a:rPr lang="en-GB" dirty="0"/>
              <a:t>Input two arrays of doubles and output sum of these arrays.</a:t>
            </a:r>
          </a:p>
        </p:txBody>
      </p:sp>
    </p:spTree>
    <p:extLst>
      <p:ext uri="{BB962C8B-B14F-4D97-AF65-F5344CB8AC3E}">
        <p14:creationId xmlns:p14="http://schemas.microsoft.com/office/powerpoint/2010/main" val="24043574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6</a:t>
            </a:r>
          </a:p>
          <a:p>
            <a:r>
              <a:rPr lang="en-US" sz="4800" dirty="0">
                <a:latin typeface="Helvetica" pitchFamily="2" charset="0"/>
              </a:rPr>
              <a:t>Pointers</a:t>
            </a:r>
          </a:p>
          <a:p>
            <a:r>
              <a:rPr lang="en-US" sz="2800" dirty="0">
                <a:solidFill>
                  <a:schemeClr val="accent4"/>
                </a:solidFill>
                <a:latin typeface="Helvetica" pitchFamily="2" charset="0"/>
              </a:rPr>
              <a:t>Konstantin 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Leladze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accent4"/>
                </a:solidFill>
                <a:latin typeface="Helvetica" pitchFamily="2" charset="0"/>
              </a:rPr>
              <a:t>C++ Basics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472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Quick recap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7F0F-B880-5746-99B2-9C08EACA1137}"/>
              </a:ext>
            </a:extLst>
          </p:cNvPr>
          <p:cNvSpPr txBox="1"/>
          <p:nvPr/>
        </p:nvSpPr>
        <p:spPr>
          <a:xfrm>
            <a:off x="1120774" y="1747866"/>
            <a:ext cx="10187691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 would like to be able to use arrays even if the size is large.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In the case of a regular array, if you use a large size, a </a:t>
            </a:r>
            <a:r>
              <a:rPr lang="en-GB" dirty="0" err="1"/>
              <a:t>RunTime</a:t>
            </a:r>
            <a:r>
              <a:rPr lang="en-GB" dirty="0"/>
              <a:t> Error (Segmentation Fault) will occur.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>
                <a:solidFill>
                  <a:srgbClr val="7030A0"/>
                </a:solidFill>
              </a:rPr>
              <a:t>int a[150];</a:t>
            </a:r>
            <a:r>
              <a:rPr lang="en-GB" dirty="0"/>
              <a:t> /// </a:t>
            </a:r>
            <a:r>
              <a:rPr lang="en-GB" dirty="0">
                <a:solidFill>
                  <a:srgbClr val="00B050"/>
                </a:solidFill>
              </a:rPr>
              <a:t>OK</a:t>
            </a:r>
          </a:p>
          <a:p>
            <a:pPr hangingPunct="0"/>
            <a:r>
              <a:rPr lang="en-GB" dirty="0">
                <a:solidFill>
                  <a:srgbClr val="7030A0"/>
                </a:solidFill>
              </a:rPr>
              <a:t>int a[10000000];</a:t>
            </a:r>
            <a:r>
              <a:rPr lang="en-GB" dirty="0"/>
              <a:t> /// </a:t>
            </a:r>
            <a:r>
              <a:rPr lang="en-GB" dirty="0">
                <a:solidFill>
                  <a:srgbClr val="C00000"/>
                </a:solidFill>
              </a:rPr>
              <a:t>RE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So how to create large arrays?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Also:</a:t>
            </a:r>
          </a:p>
          <a:p>
            <a:pPr hangingPunct="0"/>
            <a:r>
              <a:rPr lang="en-GB" dirty="0"/>
              <a:t>a [150] = 3;</a:t>
            </a:r>
          </a:p>
          <a:p>
            <a:pPr hangingPunct="0"/>
            <a:r>
              <a:rPr lang="en-GB" dirty="0"/>
              <a:t>This code will work, but why ???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Moreover, even the following code works: </a:t>
            </a:r>
            <a:r>
              <a:rPr lang="en-GB" dirty="0">
                <a:solidFill>
                  <a:srgbClr val="7030A0"/>
                </a:solidFill>
              </a:rPr>
              <a:t>a[-5] = 4</a:t>
            </a:r>
            <a:r>
              <a:rPr lang="en-GB" dirty="0"/>
              <a:t>;</a:t>
            </a:r>
          </a:p>
          <a:p>
            <a:pPr hangingPunct="0"/>
            <a:r>
              <a:rPr lang="en-GB" b="1" dirty="0"/>
              <a:t>Let's figure out what happens at the physical level.</a:t>
            </a:r>
            <a:endParaRPr kumimoji="0" lang="en-RU" sz="1800" b="1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4299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happens at the physical level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AutoNum type="arabicParenR"/>
            </a:pPr>
            <a:r>
              <a:rPr lang="en-GB" dirty="0"/>
              <a:t>When a program is launched, the operating system allocates a fixed amount of memory in the computer's RAM. This is usually 4-8 megabytes.</a:t>
            </a:r>
          </a:p>
          <a:p>
            <a:pPr marL="342900" indent="-342900" hangingPunct="0">
              <a:buAutoNum type="arabicParenR"/>
            </a:pPr>
            <a:r>
              <a:rPr lang="en-GB" dirty="0"/>
              <a:t>When you declare something in your program, a certain number of bytes is reserved is the special memory area.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76D79-464C-704B-B8B8-76D22E582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21" y="2887023"/>
            <a:ext cx="6361802" cy="320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714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happens at the physical level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Another example: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0AD12-417E-3742-97B5-0F049D1E4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49" y="2049848"/>
            <a:ext cx="9258901" cy="438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5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happens at the physical level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Example with an array: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8BEB5-9A31-374E-8924-857F5B011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57" y="2472246"/>
            <a:ext cx="5041086" cy="40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825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happens at the physical level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latin typeface="Helvetica" pitchFamily="2" charset="0"/>
              </a:rPr>
              <a:t>The area of ​​memory discussed is called the stack.</a:t>
            </a:r>
            <a:endParaRPr lang="ru-RU" dirty="0">
              <a:latin typeface="Helvetica" pitchFamily="2" charset="0"/>
            </a:endParaRPr>
          </a:p>
          <a:p>
            <a:pPr hangingPunct="0"/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en-GB" dirty="0">
                <a:latin typeface="Helvetica" pitchFamily="2" charset="0"/>
              </a:rPr>
              <a:t>What happens when you access </a:t>
            </a:r>
            <a:r>
              <a:rPr lang="en-GB" dirty="0">
                <a:solidFill>
                  <a:srgbClr val="7030A0"/>
                </a:solidFill>
                <a:latin typeface="Helvetica" pitchFamily="2" charset="0"/>
              </a:rPr>
              <a:t>a[5]</a:t>
            </a:r>
            <a:r>
              <a:rPr lang="en-GB" dirty="0">
                <a:latin typeface="Helvetica" pitchFamily="2" charset="0"/>
              </a:rPr>
              <a:t>? The executor understands that he needs to take the sixth element of the array. Now, let's imagine that he has a "coordinate” of the first element of this array a in memory. Then, to get the sixth element of the array, he needs to add </a:t>
            </a:r>
            <a:r>
              <a:rPr lang="en-GB" dirty="0">
                <a:solidFill>
                  <a:srgbClr val="7030A0"/>
                </a:solidFill>
                <a:latin typeface="Helvetica" pitchFamily="2" charset="0"/>
              </a:rPr>
              <a:t>5</a:t>
            </a:r>
            <a:r>
              <a:rPr lang="en-GB" dirty="0">
                <a:latin typeface="Helvetica" pitchFamily="2" charset="0"/>
              </a:rPr>
              <a:t> to this coordinate, or, in other words, shift it </a:t>
            </a:r>
            <a:r>
              <a:rPr lang="en-GB" dirty="0">
                <a:solidFill>
                  <a:srgbClr val="7030A0"/>
                </a:solidFill>
                <a:latin typeface="Helvetica" pitchFamily="2" charset="0"/>
              </a:rPr>
              <a:t>5</a:t>
            </a:r>
            <a:r>
              <a:rPr lang="en-GB" dirty="0">
                <a:latin typeface="Helvetica" pitchFamily="2" charset="0"/>
              </a:rPr>
              <a:t> steps to the right. However, you need to take into account that each step must be exactly </a:t>
            </a:r>
            <a:r>
              <a:rPr lang="en-GB" dirty="0" err="1">
                <a:solidFill>
                  <a:srgbClr val="7030A0"/>
                </a:solidFill>
                <a:latin typeface="Helvetica" pitchFamily="2" charset="0"/>
              </a:rPr>
              <a:t>sizeof</a:t>
            </a:r>
            <a:r>
              <a:rPr lang="en-GB" dirty="0">
                <a:solidFill>
                  <a:srgbClr val="7030A0"/>
                </a:solidFill>
                <a:latin typeface="Helvetica" pitchFamily="2" charset="0"/>
              </a:rPr>
              <a:t>(int) = 4Bytes</a:t>
            </a:r>
            <a:r>
              <a:rPr lang="en-GB" dirty="0">
                <a:latin typeface="Helvetica" pitchFamily="2" charset="0"/>
              </a:rPr>
              <a:t> wide.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FF218-D495-2B46-8E6C-9F40185A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02" y="3890980"/>
            <a:ext cx="7843795" cy="25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71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We smoothly arrived at the concept of a pointer. What it is?</a:t>
            </a:r>
          </a:p>
          <a:p>
            <a:pPr hangingPunct="0"/>
            <a:endParaRPr lang="en-GB" dirty="0"/>
          </a:p>
          <a:p>
            <a:pPr hangingPunct="0"/>
            <a:r>
              <a:rPr lang="en-GB" b="1" dirty="0"/>
              <a:t>Pointer</a:t>
            </a:r>
            <a:r>
              <a:rPr lang="en-GB" dirty="0"/>
              <a:t> is a special data type that is used to represent different addresses in memory.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A </a:t>
            </a:r>
            <a:r>
              <a:rPr lang="en-GB" b="1" dirty="0"/>
              <a:t>memory address </a:t>
            </a:r>
            <a:r>
              <a:rPr lang="en-GB" dirty="0"/>
              <a:t>is a hexadecimal number representing a coordinate in memory: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2CF3C-05C1-9147-A86A-2C544BFB0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83" y="3182779"/>
            <a:ext cx="1574800" cy="22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1BE9B0-E835-0A4E-ADCC-81EB4752ABBF}"/>
              </a:ext>
            </a:extLst>
          </p:cNvPr>
          <p:cNvSpPr txBox="1"/>
          <p:nvPr/>
        </p:nvSpPr>
        <p:spPr>
          <a:xfrm>
            <a:off x="1120774" y="4185167"/>
            <a:ext cx="8606321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0"/>
            <a:r>
              <a:rPr lang="en-GB" dirty="0">
                <a:solidFill>
                  <a:srgbClr val="7030A0"/>
                </a:solidFill>
              </a:rPr>
              <a:t>int* x;</a:t>
            </a:r>
            <a:r>
              <a:rPr lang="en-GB" dirty="0"/>
              <a:t>  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  pointer to int, </a:t>
            </a:r>
            <a:r>
              <a:rPr lang="en-GB" dirty="0">
                <a:solidFill>
                  <a:srgbClr val="7030A0"/>
                </a:solidFill>
              </a:rPr>
              <a:t>type of x</a:t>
            </a:r>
            <a:r>
              <a:rPr lang="en-GB" dirty="0"/>
              <a:t> is </a:t>
            </a:r>
            <a:r>
              <a:rPr lang="en-GB" dirty="0">
                <a:solidFill>
                  <a:srgbClr val="7030A0"/>
                </a:solidFill>
              </a:rPr>
              <a:t>int*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>
                <a:solidFill>
                  <a:srgbClr val="7030A0"/>
                </a:solidFill>
              </a:rPr>
              <a:t>int*</a:t>
            </a:r>
            <a:r>
              <a:rPr lang="en-GB" dirty="0"/>
              <a:t> is a type which stores the memory address in which the int x lies.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00963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4" y="1216692"/>
            <a:ext cx="9726295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1) </a:t>
            </a:r>
            <a:r>
              <a:rPr lang="en-GB" b="1" dirty="0"/>
              <a:t>Unary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operator &amp;</a:t>
            </a:r>
            <a:r>
              <a:rPr lang="en-GB" dirty="0">
                <a:solidFill>
                  <a:schemeClr val="accent4"/>
                </a:solidFill>
              </a:rPr>
              <a:t>, aka </a:t>
            </a:r>
            <a:r>
              <a:rPr lang="en-GB" b="1" dirty="0">
                <a:solidFill>
                  <a:schemeClr val="accent4"/>
                </a:solidFill>
              </a:rPr>
              <a:t>address-of</a:t>
            </a:r>
            <a:r>
              <a:rPr lang="en-GB" dirty="0">
                <a:solidFill>
                  <a:schemeClr val="accent4"/>
                </a:solidFill>
              </a:rPr>
              <a:t> (don’t confuse with the </a:t>
            </a:r>
            <a:r>
              <a:rPr lang="en-GB" b="1" dirty="0">
                <a:solidFill>
                  <a:schemeClr val="accent4"/>
                </a:solidFill>
              </a:rPr>
              <a:t>binary</a:t>
            </a:r>
            <a:r>
              <a:rPr lang="en-GB" dirty="0">
                <a:solidFill>
                  <a:schemeClr val="accent4"/>
                </a:solidFill>
              </a:rPr>
              <a:t> bitwise operator &amp;).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Returns the address in memory at which the variable is located.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precedence: 3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associativity: right-to-left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2) </a:t>
            </a:r>
            <a:r>
              <a:rPr lang="en-GB" b="1" dirty="0">
                <a:solidFill>
                  <a:schemeClr val="accent4"/>
                </a:solidFill>
              </a:rPr>
              <a:t>Unary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operator *</a:t>
            </a:r>
            <a:r>
              <a:rPr lang="en-GB" dirty="0">
                <a:solidFill>
                  <a:schemeClr val="accent4"/>
                </a:solidFill>
              </a:rPr>
              <a:t>, aka dereferencing</a:t>
            </a:r>
            <a:endParaRPr lang="ru-RU" dirty="0">
              <a:solidFill>
                <a:srgbClr val="7030A0"/>
              </a:solidFill>
            </a:endParaRPr>
          </a:p>
          <a:p>
            <a:pPr hangingPunct="0"/>
            <a:r>
              <a:rPr lang="ru-RU" dirty="0"/>
              <a:t>     </a:t>
            </a:r>
            <a:r>
              <a:rPr lang="en-GB" dirty="0">
                <a:solidFill>
                  <a:schemeClr val="accent4"/>
                </a:solidFill>
              </a:rPr>
              <a:t>Returns the value to which the pointer is pointing.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precedence: 3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associativity: right-to-left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91973-E874-E446-8C0E-865761108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45" y="3802013"/>
            <a:ext cx="4113531" cy="272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58C88-E72A-F546-B40D-9C753FE9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25" y="4569883"/>
            <a:ext cx="3429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994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4" y="1601005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3) </a:t>
            </a:r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Incrementing / decrementing pointers.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     </a:t>
            </a:r>
            <a:r>
              <a:rPr lang="en-GB" dirty="0">
                <a:solidFill>
                  <a:schemeClr val="accent4"/>
                </a:solidFill>
              </a:rPr>
              <a:t>By adding a number to the pointer, you shift this number of steps to the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right (if the number is positive), or to the left (if the number is negative).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BE5963-5F5B-A14E-A40F-041E2968B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4" y="3206221"/>
            <a:ext cx="5778500" cy="2819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4897B1-F63C-7A44-A379-AA55030F9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337" y="3206221"/>
            <a:ext cx="3314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75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24128</TotalTime>
  <Words>1077</Words>
  <Application>Microsoft Macintosh PowerPoint</Application>
  <PresentationFormat>Widescreen</PresentationFormat>
  <Paragraphs>130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1542</cp:revision>
  <dcterms:created xsi:type="dcterms:W3CDTF">2020-10-11T07:52:54Z</dcterms:created>
  <dcterms:modified xsi:type="dcterms:W3CDTF">2021-11-27T16:11:06Z</dcterms:modified>
</cp:coreProperties>
</file>