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338" r:id="rId2"/>
    <p:sldId id="397" r:id="rId3"/>
    <p:sldId id="398" r:id="rId4"/>
    <p:sldId id="399" r:id="rId5"/>
    <p:sldId id="400" r:id="rId6"/>
    <p:sldId id="401" r:id="rId7"/>
    <p:sldId id="402" r:id="rId8"/>
    <p:sldId id="403" r:id="rId9"/>
    <p:sldId id="396" r:id="rId10"/>
    <p:sldId id="395" r:id="rId11"/>
    <p:sldId id="393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rbomemes" initials="t" lastIdx="2" clrIdx="0">
    <p:extLst>
      <p:ext uri="{19B8F6BF-5375-455C-9EA6-DF929625EA0E}">
        <p15:presenceInfo xmlns:p15="http://schemas.microsoft.com/office/powerpoint/2012/main" userId="turbomem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7832"/>
    <a:srgbClr val="FB2A38"/>
    <a:srgbClr val="CCCCCC"/>
    <a:srgbClr val="5B6166"/>
    <a:srgbClr val="FEFEFE"/>
    <a:srgbClr val="015DAC"/>
    <a:srgbClr val="FF6E67"/>
    <a:srgbClr val="2B2B2B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658" autoAdjust="0"/>
    <p:restoredTop sz="87711" autoAdjust="0"/>
  </p:normalViewPr>
  <p:slideViewPr>
    <p:cSldViewPr snapToGrid="0">
      <p:cViewPr varScale="1">
        <p:scale>
          <a:sx n="103" d="100"/>
          <a:sy n="103" d="100"/>
        </p:scale>
        <p:origin x="176" y="2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6E362-832A-824E-B063-25F5DE831740}" type="datetimeFigureOut">
              <a:rPr lang="en-RU" smtClean="0"/>
              <a:t>24.05.2022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AD37F-4CAA-4C4E-B967-8FF85B62072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4408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1%D0%BE%D0%B1%D1%81%D1%82%D0%B2%D0%B5%D0%BD%D0%BD%D0%BE%D0%B5_%D1%87%D0%B8%D1%81%D0%BB%D0%B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ru.wikipedia.org/wiki/%D0%9E%D1%80%D1%82%D0%BE%D0%BD%D0%BE%D1%80%D0%BC%D0%B8%D1%80%D0%BE%D0%B2%D0%B0%D0%BD%D0%BD%D0%B0%D1%8F_%D1%81%D0%B8%D1%81%D1%82%D0%B5%D0%BC%D0%B0" TargetMode="External"/><Relationship Id="rId4" Type="http://schemas.openxmlformats.org/officeDocument/2006/relationships/hyperlink" Target="https://ru.wikipedia.org/wiki/%D0%A1%D0%BE%D0%B1%D1%81%D1%82%D0%B2%D0%B5%D0%BD%D0%BD%D1%8B%D0%B9_%D0%B2%D0%B5%D0%BA%D1%82%D0%BE%D1%80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эрмитовой матрицы все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Собственное число"/>
              </a:rPr>
              <a:t>собственные значения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вещественны, а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Собственный вектор"/>
              </a:rPr>
              <a:t>собственные векторы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могут быть собраны в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Ортонормированная система"/>
              </a:rPr>
              <a:t>ортонормированную систему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99861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T1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T2 –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очевидно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трехдиагональны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 к ним может быть применена та же процедура для нахождения спектрального разложения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Заметим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вектор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–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всегда состоит из двух единиц и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– 2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нулей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ранг матрицы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*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v^T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единица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32786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матрица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(Q1, Q2) –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ортогональна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поэтому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Ql^T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E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83171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64314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38819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48396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76945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79458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36477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19">
            <a:extLst>
              <a:ext uri="{FF2B5EF4-FFF2-40B4-BE49-F238E27FC236}">
                <a16:creationId xmlns:a16="http://schemas.microsoft.com/office/drawing/2014/main" id="{026323EB-CB20-F940-B194-DF913FF6C0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4424" y="3100913"/>
            <a:ext cx="10302749" cy="30737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Название лекции</a:t>
            </a:r>
          </a:p>
          <a:p>
            <a:pPr lvl="0"/>
            <a:r>
              <a:rPr lang="ru-RU" dirty="0"/>
              <a:t>Программирование на языке </a:t>
            </a:r>
            <a:r>
              <a:rPr lang="en-US" dirty="0"/>
              <a:t>Java</a:t>
            </a:r>
          </a:p>
          <a:p>
            <a:pPr lvl="0"/>
            <a:r>
              <a:rPr lang="ru-RU" dirty="0"/>
              <a:t>Имя лектора</a:t>
            </a:r>
          </a:p>
          <a:p>
            <a:pPr lvl="0"/>
            <a:r>
              <a:rPr lang="ru-RU" dirty="0"/>
              <a:t>Название курса</a:t>
            </a:r>
          </a:p>
        </p:txBody>
      </p:sp>
      <p:pic>
        <p:nvPicPr>
          <p:cNvPr id="18" name="Рисунок 720">
            <a:extLst>
              <a:ext uri="{FF2B5EF4-FFF2-40B4-BE49-F238E27FC236}">
                <a16:creationId xmlns:a16="http://schemas.microsoft.com/office/drawing/2014/main" id="{DEA648B1-C859-D94A-A6A1-43602DAEA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238" y="4938293"/>
            <a:ext cx="3039763" cy="1918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8" name="Picture 4" descr="Фирменный стиль, логотипы и шаблоны НИУ ВШЭ – О Вышке – Национальный  исследовательский университет «Высшая школа экономики»">
            <a:extLst>
              <a:ext uri="{FF2B5EF4-FFF2-40B4-BE49-F238E27FC236}">
                <a16:creationId xmlns:a16="http://schemas.microsoft.com/office/drawing/2014/main" id="{E3C6C220-9B16-A149-878A-0907C03ECD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24" y="683359"/>
            <a:ext cx="9502346" cy="114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865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9" y="280852"/>
            <a:ext cx="770023" cy="77002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15DAC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4"/>
            <a:ext cx="9726295" cy="5487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37759302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hueOff val="-10800000"/>
            <a:satOff val="-100001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7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4" y="3019795"/>
            <a:ext cx="10401872" cy="3143501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en-US" sz="2000" dirty="0">
                <a:latin typeface="Helvetica" pitchFamily="2" charset="0"/>
              </a:rPr>
              <a:t>Project presentation</a:t>
            </a:r>
            <a:endParaRPr lang="ru-RU" sz="2000" dirty="0">
              <a:latin typeface="Helvetica" pitchFamily="2" charset="0"/>
            </a:endParaRPr>
          </a:p>
          <a:p>
            <a:r>
              <a:rPr lang="en-GB" dirty="0"/>
              <a:t>A Divide and Conquer Method for the Symmetric Tridiagonal Eigenproblem</a:t>
            </a:r>
          </a:p>
          <a:p>
            <a:endParaRPr lang="ru-RU" sz="2400" dirty="0">
              <a:latin typeface="Helvetica" pitchFamily="2" charset="0"/>
            </a:endParaRPr>
          </a:p>
          <a:p>
            <a:r>
              <a:rPr lang="en-US" sz="2400" dirty="0"/>
              <a:t>Konstantin </a:t>
            </a:r>
            <a:r>
              <a:rPr lang="en-US" sz="2400" dirty="0" err="1"/>
              <a:t>Leladze</a:t>
            </a:r>
            <a:endParaRPr lang="ru-RU" sz="2400" dirty="0">
              <a:latin typeface="Helvetica" pitchFamily="2" charset="0"/>
            </a:endParaRPr>
          </a:p>
          <a:p>
            <a:r>
              <a:rPr lang="en-US" sz="1600" dirty="0">
                <a:latin typeface="Helvetica" pitchFamily="2" charset="0"/>
              </a:rPr>
              <a:t>HSE</a:t>
            </a:r>
            <a:r>
              <a:rPr lang="ru-RU" sz="1600" dirty="0">
                <a:latin typeface="Helvetica" pitchFamily="2" charset="0"/>
              </a:rPr>
              <a:t> 202</a:t>
            </a:r>
            <a:r>
              <a:rPr lang="en-US" sz="1600" dirty="0"/>
              <a:t>2</a:t>
            </a:r>
            <a:endParaRPr lang="ru-RU" sz="1600" dirty="0">
              <a:latin typeface="Helvetica" pitchFamily="2" charset="0"/>
            </a:endParaRPr>
          </a:p>
          <a:p>
            <a:endParaRPr lang="ru-RU" sz="36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15965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Performance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F6E622-20E3-1A2A-DBA7-CB504CF301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0" y="1681595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1933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4" y="3019795"/>
            <a:ext cx="10401872" cy="3143501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en-US" sz="2000" dirty="0">
                <a:latin typeface="Helvetica" pitchFamily="2" charset="0"/>
              </a:rPr>
              <a:t>Project presentation</a:t>
            </a:r>
            <a:endParaRPr lang="ru-RU" sz="2000" dirty="0">
              <a:latin typeface="Helvetica" pitchFamily="2" charset="0"/>
            </a:endParaRPr>
          </a:p>
          <a:p>
            <a:r>
              <a:rPr lang="en-GB" dirty="0"/>
              <a:t>A Divide and Conquer Method for the Symmetric Tridiagonal Eigenproblem</a:t>
            </a:r>
          </a:p>
          <a:p>
            <a:endParaRPr lang="ru-RU" sz="2400" dirty="0">
              <a:latin typeface="Helvetica" pitchFamily="2" charset="0"/>
            </a:endParaRPr>
          </a:p>
          <a:p>
            <a:r>
              <a:rPr lang="en-US" sz="2400" dirty="0"/>
              <a:t>Konstantin </a:t>
            </a:r>
            <a:r>
              <a:rPr lang="en-US" sz="2400" dirty="0" err="1"/>
              <a:t>Leladze</a:t>
            </a:r>
            <a:endParaRPr lang="ru-RU" sz="2400" dirty="0">
              <a:latin typeface="Helvetica" pitchFamily="2" charset="0"/>
            </a:endParaRPr>
          </a:p>
          <a:p>
            <a:r>
              <a:rPr lang="en-US" sz="1600" dirty="0">
                <a:latin typeface="Helvetica" pitchFamily="2" charset="0"/>
              </a:rPr>
              <a:t>HSE</a:t>
            </a:r>
            <a:r>
              <a:rPr lang="ru-RU" sz="1600" dirty="0">
                <a:latin typeface="Helvetica" pitchFamily="2" charset="0"/>
              </a:rPr>
              <a:t> 202</a:t>
            </a:r>
            <a:r>
              <a:rPr lang="en-US" sz="1600" dirty="0"/>
              <a:t>2</a:t>
            </a:r>
            <a:endParaRPr lang="ru-RU" sz="1600" dirty="0">
              <a:latin typeface="Helvetica" pitchFamily="2" charset="0"/>
            </a:endParaRPr>
          </a:p>
          <a:p>
            <a:endParaRPr lang="ru-RU" sz="36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63385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+mn-lt"/>
              </a:rPr>
              <a:t>Algorithm summary</a:t>
            </a:r>
            <a:endParaRPr lang="ru-RU" dirty="0">
              <a:latin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A14CAA-FDC4-9DE0-0CE0-2765E0D01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4" y="1388184"/>
            <a:ext cx="3790345" cy="16597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35F348-42CE-A61A-566A-176FDB851D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125" y="3810068"/>
            <a:ext cx="2633644" cy="18099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D4D6633-188F-5681-2CC5-6004AF31C3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703" y="3546620"/>
            <a:ext cx="1409700" cy="1168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4E8929F-3805-328A-075A-7E916AC902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353" y="4841894"/>
            <a:ext cx="2832100" cy="120650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958B22-3476-64E5-918D-AFC2ECF3B7D6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015947" y="3047931"/>
            <a:ext cx="0" cy="762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53FB8FA-E2BC-D6A3-C799-631D583FACF8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332769" y="4715021"/>
            <a:ext cx="2310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813824E-7E6A-0596-7DF7-4893A4C4947E}"/>
              </a:ext>
            </a:extLst>
          </p:cNvPr>
          <p:cNvSpPr txBox="1"/>
          <p:nvPr/>
        </p:nvSpPr>
        <p:spPr>
          <a:xfrm>
            <a:off x="5469037" y="1412856"/>
            <a:ext cx="5378033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RU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How to find an e</a:t>
            </a:r>
            <a:r>
              <a:rPr lang="en-RU" dirty="0">
                <a:solidFill>
                  <a:srgbClr val="323332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igencomposition of an arbitrary hermitian matrix?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RU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T</a:t>
            </a:r>
            <a:r>
              <a:rPr kumimoji="0" lang="en-RU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he hermitian matrix should be tridiagonalized first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RU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Then, eigencomposition can be easily built using the implemented </a:t>
            </a:r>
            <a:r>
              <a:rPr kumimoji="0" lang="en-RU" sz="1800" b="1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divide and conquer algorithm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B22E71-3BD3-69B1-C4E4-7F62BAAFFF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041" y="4008526"/>
            <a:ext cx="1607039" cy="54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8305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+mn-lt"/>
              </a:rPr>
              <a:t>Divide</a:t>
            </a:r>
            <a:endParaRPr lang="ru-RU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463D55-FB35-6B21-32B9-5B2F10C32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34" y="1455334"/>
            <a:ext cx="9309100" cy="27539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24F1F9-A9CA-E64C-D9A4-61166321E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34" y="4209276"/>
            <a:ext cx="4865688" cy="173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45900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+mn-lt"/>
              </a:rPr>
              <a:t>Conquer</a:t>
            </a:r>
            <a:endParaRPr lang="ru-RU" dirty="0"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75694D-A970-1BEC-BA4B-2C0AEFC04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4" y="1401186"/>
            <a:ext cx="9726295" cy="458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0287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+mn-lt"/>
              </a:rPr>
              <a:t>Conquer</a:t>
            </a:r>
            <a:endParaRPr lang="ru-RU" dirty="0">
              <a:latin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67677D-4284-49E2-BCEE-423F23275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1421819"/>
            <a:ext cx="7832725" cy="508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12812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+mn-lt"/>
              </a:rPr>
              <a:t>Solving the equation</a:t>
            </a:r>
            <a:endParaRPr lang="ru-RU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1AA66B-7458-D905-AA56-65F281D1A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526" y="1449792"/>
            <a:ext cx="5996948" cy="485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7994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+mn-lt"/>
              </a:rPr>
              <a:t>Obtaining the eigen vectors</a:t>
            </a:r>
            <a:endParaRPr lang="ru-RU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F3061A-DD99-41A0-A55B-58258744B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1622954"/>
            <a:ext cx="4584608" cy="4686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DBD025-C46C-5D02-23A3-369DB640EC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0" y="3429000"/>
            <a:ext cx="3295650" cy="147628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437340-E4F3-1D3C-6B60-6F0F57A1CCED}"/>
              </a:ext>
            </a:extLst>
          </p:cNvPr>
          <p:cNvCxnSpPr/>
          <p:nvPr/>
        </p:nvCxnSpPr>
        <p:spPr>
          <a:xfrm>
            <a:off x="5705383" y="2590800"/>
            <a:ext cx="1279617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135F24-968D-24C3-CBCD-06014A7F39F6}"/>
              </a:ext>
            </a:extLst>
          </p:cNvPr>
          <p:cNvCxnSpPr>
            <a:endCxn id="7" idx="1"/>
          </p:cNvCxnSpPr>
          <p:nvPr/>
        </p:nvCxnSpPr>
        <p:spPr>
          <a:xfrm flipV="1">
            <a:off x="5245100" y="4167143"/>
            <a:ext cx="1739900" cy="176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112EEE-AAF3-4E1E-C208-8C2DCB300C3E}"/>
              </a:ext>
            </a:extLst>
          </p:cNvPr>
          <p:cNvCxnSpPr/>
          <p:nvPr/>
        </p:nvCxnSpPr>
        <p:spPr>
          <a:xfrm flipV="1">
            <a:off x="4775200" y="4660900"/>
            <a:ext cx="2349500" cy="96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32824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+mn-lt"/>
              </a:rPr>
              <a:t>Multithread implementation</a:t>
            </a:r>
            <a:endParaRPr lang="ru-RU" dirty="0">
              <a:latin typeface="+mn-lt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612AD0C-3EC1-4D61-AA72-1EC801A8B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144" y="1381654"/>
            <a:ext cx="5017712" cy="492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40605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+mn-lt"/>
              </a:rPr>
              <a:t>Performance</a:t>
            </a:r>
            <a:endParaRPr lang="ru-RU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351091-9AAF-0C90-56C9-E0C598FA3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0" y="1737014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0583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.Алгоритмы поиска">
  <a:themeElements>
    <a:clrScheme name="Тема Office">
      <a:dk1>
        <a:srgbClr val="323332"/>
      </a:dk1>
      <a:lt1>
        <a:srgbClr val="FFFFFF"/>
      </a:lt1>
      <a:dk2>
        <a:srgbClr val="A7A7A7"/>
      </a:dk2>
      <a:lt2>
        <a:srgbClr val="535353"/>
      </a:lt2>
      <a:accent1>
        <a:srgbClr val="FB2B38"/>
      </a:accent1>
      <a:accent2>
        <a:srgbClr val="74777B"/>
      </a:accent2>
      <a:accent3>
        <a:srgbClr val="E6E7E8"/>
      </a:accent3>
      <a:accent4>
        <a:srgbClr val="020302"/>
      </a:accent4>
      <a:accent5>
        <a:srgbClr val="FEFFFF"/>
      </a:accent5>
      <a:accent6>
        <a:srgbClr val="8E8F8F"/>
      </a:accent6>
      <a:hlink>
        <a:srgbClr val="0000FF"/>
      </a:hlink>
      <a:folHlink>
        <a:srgbClr val="FF00FF"/>
      </a:folHlink>
    </a:clrScheme>
    <a:fontScheme name="Другая 1">
      <a:majorFont>
        <a:latin typeface="Helvetica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34883</TotalTime>
  <Words>182</Words>
  <Application>Microsoft Macintosh PowerPoint</Application>
  <PresentationFormat>Widescreen</PresentationFormat>
  <Paragraphs>35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Helvetica</vt:lpstr>
      <vt:lpstr>Proxima Nova Bold</vt:lpstr>
      <vt:lpstr>Proxima Nova Regular</vt:lpstr>
      <vt:lpstr>3.Алгоритмы поиска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memes</dc:creator>
  <cp:lastModifiedBy>Microsoft Office User</cp:lastModifiedBy>
  <cp:revision>1953</cp:revision>
  <dcterms:created xsi:type="dcterms:W3CDTF">2020-10-11T07:52:54Z</dcterms:created>
  <dcterms:modified xsi:type="dcterms:W3CDTF">2022-05-24T09:08:18Z</dcterms:modified>
</cp:coreProperties>
</file>