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9"/>
  </p:notesMasterIdLst>
  <p:handoutMasterIdLst>
    <p:handoutMasterId r:id="rId100"/>
  </p:handoutMasterIdLst>
  <p:sldIdLst>
    <p:sldId id="529" r:id="rId5"/>
    <p:sldId id="309" r:id="rId6"/>
    <p:sldId id="325" r:id="rId7"/>
    <p:sldId id="326" r:id="rId8"/>
    <p:sldId id="327" r:id="rId9"/>
    <p:sldId id="328" r:id="rId10"/>
    <p:sldId id="329" r:id="rId11"/>
    <p:sldId id="331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8" r:id="rId40"/>
    <p:sldId id="559" r:id="rId41"/>
    <p:sldId id="560" r:id="rId42"/>
    <p:sldId id="561" r:id="rId43"/>
    <p:sldId id="562" r:id="rId44"/>
    <p:sldId id="564" r:id="rId45"/>
    <p:sldId id="565" r:id="rId46"/>
    <p:sldId id="566" r:id="rId47"/>
    <p:sldId id="568" r:id="rId48"/>
    <p:sldId id="569" r:id="rId49"/>
    <p:sldId id="570" r:id="rId50"/>
    <p:sldId id="571" r:id="rId51"/>
    <p:sldId id="572" r:id="rId52"/>
    <p:sldId id="573" r:id="rId53"/>
    <p:sldId id="574" r:id="rId54"/>
    <p:sldId id="575" r:id="rId55"/>
    <p:sldId id="576" r:id="rId56"/>
    <p:sldId id="577" r:id="rId57"/>
    <p:sldId id="578" r:id="rId58"/>
    <p:sldId id="579" r:id="rId59"/>
    <p:sldId id="580" r:id="rId60"/>
    <p:sldId id="581" r:id="rId61"/>
    <p:sldId id="582" r:id="rId62"/>
    <p:sldId id="583" r:id="rId63"/>
    <p:sldId id="584" r:id="rId64"/>
    <p:sldId id="585" r:id="rId65"/>
    <p:sldId id="586" r:id="rId66"/>
    <p:sldId id="587" r:id="rId67"/>
    <p:sldId id="588" r:id="rId68"/>
    <p:sldId id="589" r:id="rId69"/>
    <p:sldId id="590" r:id="rId70"/>
    <p:sldId id="591" r:id="rId71"/>
    <p:sldId id="592" r:id="rId72"/>
    <p:sldId id="593" r:id="rId73"/>
    <p:sldId id="594" r:id="rId74"/>
    <p:sldId id="595" r:id="rId75"/>
    <p:sldId id="596" r:id="rId76"/>
    <p:sldId id="597" r:id="rId77"/>
    <p:sldId id="598" r:id="rId78"/>
    <p:sldId id="599" r:id="rId79"/>
    <p:sldId id="600" r:id="rId80"/>
    <p:sldId id="601" r:id="rId81"/>
    <p:sldId id="602" r:id="rId82"/>
    <p:sldId id="603" r:id="rId83"/>
    <p:sldId id="604" r:id="rId84"/>
    <p:sldId id="605" r:id="rId85"/>
    <p:sldId id="606" r:id="rId86"/>
    <p:sldId id="607" r:id="rId87"/>
    <p:sldId id="608" r:id="rId88"/>
    <p:sldId id="609" r:id="rId89"/>
    <p:sldId id="610" r:id="rId90"/>
    <p:sldId id="611" r:id="rId91"/>
    <p:sldId id="612" r:id="rId92"/>
    <p:sldId id="613" r:id="rId93"/>
    <p:sldId id="614" r:id="rId94"/>
    <p:sldId id="615" r:id="rId95"/>
    <p:sldId id="616" r:id="rId96"/>
    <p:sldId id="617" r:id="rId97"/>
    <p:sldId id="340" r:id="rId98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529"/>
            <p14:sldId id="309"/>
            <p14:sldId id="325"/>
            <p14:sldId id="326"/>
            <p14:sldId id="327"/>
            <p14:sldId id="328"/>
            <p14:sldId id="329"/>
            <p14:sldId id="331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Untitled Section" id="{C3E6B164-8E93-4E74-84DC-C7A19D024DFD}">
          <p14:sldIdLst>
            <p14:sldId id="538"/>
            <p14:sldId id="539"/>
            <p14:sldId id="540"/>
          </p14:sldIdLst>
        </p14:section>
        <p14:section name="Untitled Section" id="{0A74BAFB-8EC5-4E02-AF04-B2F8842FDD95}">
          <p14:sldIdLst>
            <p14:sldId id="541"/>
            <p14:sldId id="542"/>
            <p14:sldId id="543"/>
          </p14:sldIdLst>
        </p14:section>
        <p14:section name="Untitled Section" id="{96ED8624-3312-46A8-9CA2-12515AA16240}">
          <p14:sldIdLst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Untitled Section" id="{AA1314DF-62DD-4419-9E61-747BFD97F6A2}">
          <p14:sldIdLst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Untitled Section" id="{8B626F68-A291-477F-BA53-443931BA879C}">
          <p14:sldIdLst>
            <p14:sldId id="558"/>
            <p14:sldId id="559"/>
            <p14:sldId id="560"/>
            <p14:sldId id="561"/>
            <p14:sldId id="562"/>
          </p14:sldIdLst>
        </p14:section>
        <p14:section name="Untitled Section" id="{259017D4-D53B-4F2F-83B1-6319B5A2E6B0}">
          <p14:sldIdLst>
            <p14:sldId id="564"/>
            <p14:sldId id="565"/>
            <p14:sldId id="566"/>
          </p14:sldIdLst>
        </p14:section>
        <p14:section name="Untitled Section" id="{B64D8A59-531D-47A0-B264-FF6B61423E18}">
          <p14:sldIdLst>
            <p14:sldId id="568"/>
            <p14:sldId id="569"/>
            <p14:sldId id="570"/>
            <p14:sldId id="571"/>
            <p14:sldId id="572"/>
          </p14:sldIdLst>
        </p14:section>
        <p14:section name="Untitled Section" id="{E633AD60-01A2-4E0C-B242-FB573CFC5140}">
          <p14:sldIdLst>
            <p14:sldId id="573"/>
            <p14:sldId id="574"/>
          </p14:sldIdLst>
        </p14:section>
        <p14:section name="Untitled Section" id="{B9306C05-0072-4182-95C1-CB823F5A7A35}">
          <p14:sldIdLst>
            <p14:sldId id="575"/>
            <p14:sldId id="576"/>
          </p14:sldIdLst>
        </p14:section>
        <p14:section name="Untitled Section" id="{2BC59CD6-F524-4BA6-9C6B-F7D22B2BD690}">
          <p14:sldIdLst>
            <p14:sldId id="577"/>
            <p14:sldId id="578"/>
            <p14:sldId id="579"/>
            <p14:sldId id="580"/>
            <p14:sldId id="581"/>
            <p14:sldId id="582"/>
          </p14:sldIdLst>
        </p14:section>
        <p14:section name="Untitled Section" id="{19362B83-DCDD-4403-B094-8CD30CDADDEF}">
          <p14:sldIdLst>
            <p14:sldId id="583"/>
            <p14:sldId id="584"/>
          </p14:sldIdLst>
        </p14:section>
        <p14:section name="Untitled Section" id="{593B2363-F89B-49A7-96A0-10F8C628E38B}">
          <p14:sldIdLst>
            <p14:sldId id="585"/>
            <p14:sldId id="586"/>
            <p14:sldId id="587"/>
          </p14:sldIdLst>
        </p14:section>
        <p14:section name="Untitled Section" id="{988A1EBB-382A-4E1A-B2BB-EF5B18536D0B}">
          <p14:sldIdLst>
            <p14:sldId id="588"/>
            <p14:sldId id="589"/>
            <p14:sldId id="590"/>
          </p14:sldIdLst>
        </p14:section>
        <p14:section name="Untitled Section" id="{C527B722-A7AC-4B27-BC9F-0C7B0550B196}">
          <p14:sldIdLst>
            <p14:sldId id="591"/>
            <p14:sldId id="592"/>
            <p14:sldId id="593"/>
            <p14:sldId id="594"/>
          </p14:sldIdLst>
        </p14:section>
        <p14:section name="Untitled Section" id="{86E2D544-90C5-4AF9-B2E4-3288C0B48F2A}">
          <p14:sldIdLst>
            <p14:sldId id="595"/>
            <p14:sldId id="596"/>
            <p14:sldId id="597"/>
          </p14:sldIdLst>
        </p14:section>
        <p14:section name="Untitled Section" id="{C5ACDF26-9607-41A6-A287-851B7D7C4808}">
          <p14:sldIdLst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0" autoAdjust="0"/>
    <p:restoredTop sz="86410" autoAdjust="0"/>
  </p:normalViewPr>
  <p:slideViewPr>
    <p:cSldViewPr>
      <p:cViewPr varScale="1">
        <p:scale>
          <a:sx n="82" d="100"/>
          <a:sy n="82" d="100"/>
        </p:scale>
        <p:origin x="114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906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2/21/2020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c.com/ev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SE" altLang="en-US" sz="3600" b="1" dirty="0" smtClean="0"/>
              <a:t>GitHub for Developers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2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0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GitHub Ecosystem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GitHub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GitHub Issues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7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GitHub Issue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Markdown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GitHub Flow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Essential GitHub Workflow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 smtClean="0"/>
              <a:t>GitHub 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Defined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Branch with GitHub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Git</a:t>
            </a:r>
            <a:r>
              <a:rPr lang="en-US" dirty="0" smtClean="0"/>
              <a:t> Version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4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Configuration Levels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4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Your Configurations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6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Your User Name and Email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autocrlf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0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Locally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SE" dirty="0" smtClean="0"/>
              <a:t>GitHub experience</a:t>
            </a:r>
            <a:endParaRPr lang="en-US" dirty="0"/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Local Copy of the repo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0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Favorite </a:t>
            </a:r>
            <a:r>
              <a:rPr lang="en-US" dirty="0" err="1" smtClean="0"/>
              <a:t>Git</a:t>
            </a:r>
            <a:r>
              <a:rPr lang="en-US" dirty="0" smtClean="0"/>
              <a:t> command: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Branches locally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7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Branches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60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New File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89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Stage Commit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5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Collaborating on Your Code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0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Your Changes to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4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Creating a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1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Code Review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27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Files on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0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 File on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45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Changes on GitHub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59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Pull Requests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1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Explained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8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Your Pull Request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6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Local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2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the Unneeded Branches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Local Project History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8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3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Streamlining Your Workflow with Aliases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Aliases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3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Review Project: GitHub Games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98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 vs. Organization Accounts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2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GitHub Pages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4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Fork?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26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Fork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0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Review: Updating the README.md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2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Merge Conflicts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Merge Conflicts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15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Multiple Remotes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8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Merge Conflicts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997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36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Events in Your Code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938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bisect?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586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Bug in Our Project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524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Reverting Commits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0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Commits Are Made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41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Operations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6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 numCol="4"/>
          <a:lstStyle/>
          <a:p>
            <a:pPr marL="0" indent="0">
              <a:buNone/>
            </a:pPr>
            <a:r>
              <a:rPr lang="en-US" sz="700" b="1" dirty="0"/>
              <a:t>Getting Started With Collaboration</a:t>
            </a:r>
          </a:p>
          <a:p>
            <a:pPr marL="0" indent="0">
              <a:buNone/>
            </a:pPr>
            <a:r>
              <a:rPr lang="en-US" sz="700" dirty="0"/>
              <a:t>What is GitHub?</a:t>
            </a:r>
          </a:p>
          <a:p>
            <a:pPr marL="0" indent="0">
              <a:buNone/>
            </a:pPr>
            <a:r>
              <a:rPr lang="en-US" sz="700" dirty="0"/>
              <a:t>The GitHub Ecosystem</a:t>
            </a:r>
          </a:p>
          <a:p>
            <a:pPr marL="0" indent="0">
              <a:buNone/>
            </a:pPr>
            <a:r>
              <a:rPr lang="en-US" sz="700" dirty="0"/>
              <a:t>What is </a:t>
            </a:r>
            <a:r>
              <a:rPr lang="en-US" sz="700" dirty="0" err="1"/>
              <a:t>Git</a:t>
            </a:r>
            <a:r>
              <a:rPr lang="en-US" sz="700" dirty="0"/>
              <a:t>?</a:t>
            </a:r>
          </a:p>
          <a:p>
            <a:pPr marL="0" indent="0">
              <a:buNone/>
            </a:pPr>
            <a:r>
              <a:rPr lang="en-US" sz="700" dirty="0"/>
              <a:t>Exploring a GitHub Repository</a:t>
            </a:r>
          </a:p>
          <a:p>
            <a:pPr marL="0" indent="0">
              <a:buNone/>
            </a:pPr>
            <a:r>
              <a:rPr lang="en-US" sz="700" dirty="0"/>
              <a:t>Using GitHub Issues</a:t>
            </a:r>
          </a:p>
          <a:p>
            <a:pPr marL="0" indent="0">
              <a:buNone/>
            </a:pPr>
            <a:r>
              <a:rPr lang="en-US" sz="700" dirty="0"/>
              <a:t>Activity: Creating A GitHub Issue</a:t>
            </a:r>
          </a:p>
          <a:p>
            <a:pPr marL="0" indent="0">
              <a:buNone/>
            </a:pPr>
            <a:r>
              <a:rPr lang="en-US" sz="700" dirty="0"/>
              <a:t>Using Markdown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Understanding the GitHub Flow</a:t>
            </a:r>
          </a:p>
          <a:p>
            <a:pPr marL="0" indent="0">
              <a:buNone/>
            </a:pPr>
            <a:r>
              <a:rPr lang="en-US" sz="700" dirty="0"/>
              <a:t>The Essential GitHub Workflow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Branching with </a:t>
            </a:r>
            <a:r>
              <a:rPr lang="en-US" sz="700" b="1" dirty="0" err="1"/>
              <a:t>Git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Branching Defined</a:t>
            </a:r>
          </a:p>
          <a:p>
            <a:pPr marL="0" indent="0">
              <a:buNone/>
            </a:pPr>
            <a:r>
              <a:rPr lang="en-US" sz="700" dirty="0"/>
              <a:t>Activity: Creating A Branch with GitHub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Local </a:t>
            </a:r>
            <a:r>
              <a:rPr lang="en-US" sz="700" b="1" dirty="0" err="1"/>
              <a:t>Git</a:t>
            </a:r>
            <a:r>
              <a:rPr lang="en-US" sz="700" b="1" dirty="0"/>
              <a:t> Configuration</a:t>
            </a:r>
          </a:p>
          <a:p>
            <a:pPr marL="0" indent="0">
              <a:buNone/>
            </a:pPr>
            <a:r>
              <a:rPr lang="en-US" sz="700" dirty="0"/>
              <a:t>Checking Your </a:t>
            </a:r>
            <a:r>
              <a:rPr lang="en-US" sz="700" dirty="0" err="1"/>
              <a:t>Git</a:t>
            </a:r>
            <a:r>
              <a:rPr lang="en-US" sz="700" dirty="0"/>
              <a:t> Version</a:t>
            </a:r>
          </a:p>
          <a:p>
            <a:pPr marL="0" indent="0">
              <a:buNone/>
            </a:pPr>
            <a:r>
              <a:rPr lang="en-US" sz="700" dirty="0" err="1"/>
              <a:t>Git</a:t>
            </a:r>
            <a:r>
              <a:rPr lang="en-US" sz="700" dirty="0"/>
              <a:t> Configuration Levels</a:t>
            </a:r>
          </a:p>
          <a:p>
            <a:pPr marL="0" indent="0">
              <a:buNone/>
            </a:pPr>
            <a:r>
              <a:rPr lang="en-US" sz="700" dirty="0"/>
              <a:t>Viewing Your Configurations</a:t>
            </a:r>
          </a:p>
          <a:p>
            <a:pPr marL="0" indent="0">
              <a:buNone/>
            </a:pPr>
            <a:r>
              <a:rPr lang="en-US" sz="700" dirty="0"/>
              <a:t>Configuring Your User Name and Email</a:t>
            </a:r>
          </a:p>
          <a:p>
            <a:pPr marL="0" indent="0">
              <a:buNone/>
            </a:pPr>
            <a:r>
              <a:rPr lang="en-US" sz="700" dirty="0"/>
              <a:t>Configuring </a:t>
            </a:r>
            <a:r>
              <a:rPr lang="en-US" sz="700" dirty="0" err="1"/>
              <a:t>autocrlf</a:t>
            </a:r>
            <a:endParaRPr lang="en-US" sz="700" dirty="0"/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Working Locally with </a:t>
            </a:r>
            <a:r>
              <a:rPr lang="en-US" sz="700" b="1" dirty="0" err="1"/>
              <a:t>Git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Creating a Local Copy of the repo</a:t>
            </a:r>
          </a:p>
          <a:p>
            <a:pPr marL="0" indent="0">
              <a:buNone/>
            </a:pPr>
            <a:r>
              <a:rPr lang="en-US" sz="700" dirty="0"/>
              <a:t>Our Favorite </a:t>
            </a:r>
            <a:r>
              <a:rPr lang="en-US" sz="700" dirty="0" err="1"/>
              <a:t>Git</a:t>
            </a:r>
            <a:r>
              <a:rPr lang="en-US" sz="700" dirty="0"/>
              <a:t> command: </a:t>
            </a:r>
            <a:r>
              <a:rPr lang="en-US" sz="700" dirty="0" err="1"/>
              <a:t>git</a:t>
            </a:r>
            <a:r>
              <a:rPr lang="en-US" sz="700" dirty="0"/>
              <a:t> status</a:t>
            </a:r>
          </a:p>
          <a:p>
            <a:pPr marL="0" indent="0">
              <a:buNone/>
            </a:pPr>
            <a:r>
              <a:rPr lang="en-US" sz="700" dirty="0"/>
              <a:t>Using Branches locally</a:t>
            </a:r>
          </a:p>
          <a:p>
            <a:pPr marL="0" indent="0">
              <a:buNone/>
            </a:pPr>
            <a:r>
              <a:rPr lang="en-US" sz="700" b="1" dirty="0"/>
              <a:t>Switching </a:t>
            </a:r>
            <a:r>
              <a:rPr lang="en-US" sz="700" b="1" dirty="0" smtClean="0"/>
              <a:t>Branches</a:t>
            </a:r>
            <a:endParaRPr lang="en-US" sz="700" b="1" dirty="0"/>
          </a:p>
          <a:p>
            <a:pPr marL="0" indent="0">
              <a:buNone/>
            </a:pPr>
            <a:r>
              <a:rPr lang="en-US" sz="700" dirty="0"/>
              <a:t>Activity: </a:t>
            </a:r>
            <a:r>
              <a:rPr lang="en-US" sz="700" dirty="0" smtClean="0"/>
              <a:t>Creating a </a:t>
            </a:r>
            <a:r>
              <a:rPr lang="en-US" sz="700" dirty="0"/>
              <a:t>New File</a:t>
            </a:r>
          </a:p>
          <a:p>
            <a:pPr marL="0" indent="0">
              <a:buNone/>
            </a:pPr>
            <a:r>
              <a:rPr lang="en-US" sz="700" dirty="0"/>
              <a:t>The Two Stage Commit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Collaborating on Your Code</a:t>
            </a:r>
          </a:p>
          <a:p>
            <a:pPr marL="0" indent="0">
              <a:buNone/>
            </a:pPr>
            <a:r>
              <a:rPr lang="en-US" sz="700" dirty="0"/>
              <a:t>Pushing Your Changes to GitHub</a:t>
            </a:r>
          </a:p>
          <a:p>
            <a:pPr marL="0" indent="0">
              <a:buNone/>
            </a:pPr>
            <a:r>
              <a:rPr lang="en-US" sz="700" dirty="0"/>
              <a:t>Activity: Creating a Pull Request</a:t>
            </a:r>
          </a:p>
          <a:p>
            <a:pPr marL="0" indent="0">
              <a:buNone/>
            </a:pPr>
            <a:r>
              <a:rPr lang="en-US" sz="700" dirty="0"/>
              <a:t>Exploring a Pull Request</a:t>
            </a:r>
          </a:p>
          <a:p>
            <a:pPr marL="0" indent="0">
              <a:buNone/>
            </a:pPr>
            <a:r>
              <a:rPr lang="en-US" sz="700" dirty="0"/>
              <a:t>Activity: Code Review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Editing Files on GitHub</a:t>
            </a:r>
          </a:p>
          <a:p>
            <a:pPr marL="0" indent="0">
              <a:buNone/>
            </a:pPr>
            <a:r>
              <a:rPr lang="en-US" sz="700" dirty="0"/>
              <a:t>Editing a File on GitHub</a:t>
            </a:r>
          </a:p>
          <a:p>
            <a:pPr marL="0" indent="0">
              <a:buNone/>
            </a:pPr>
            <a:r>
              <a:rPr lang="en-US" sz="700" dirty="0"/>
              <a:t>Committing Changes on GitHub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Merging Pull Requests</a:t>
            </a:r>
          </a:p>
          <a:p>
            <a:pPr marL="0" indent="0">
              <a:buNone/>
            </a:pPr>
            <a:r>
              <a:rPr lang="en-US" sz="700" dirty="0"/>
              <a:t>Merge Explained</a:t>
            </a:r>
          </a:p>
          <a:p>
            <a:pPr marL="0" indent="0">
              <a:buNone/>
            </a:pPr>
            <a:r>
              <a:rPr lang="en-US" sz="700" dirty="0"/>
              <a:t>Merging Your Pull Request</a:t>
            </a:r>
          </a:p>
          <a:p>
            <a:pPr marL="0" indent="0">
              <a:buNone/>
            </a:pPr>
            <a:r>
              <a:rPr lang="en-US" sz="700" dirty="0"/>
              <a:t>Updating Your Local Repository</a:t>
            </a:r>
          </a:p>
          <a:p>
            <a:pPr marL="0" indent="0">
              <a:buNone/>
            </a:pPr>
            <a:r>
              <a:rPr lang="en-US" sz="700" dirty="0"/>
              <a:t>Cleaning Up the Unneeded Branches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Viewing Local Project History</a:t>
            </a:r>
          </a:p>
          <a:p>
            <a:pPr marL="0" indent="0">
              <a:buNone/>
            </a:pPr>
            <a:r>
              <a:rPr lang="en-US" sz="700" dirty="0"/>
              <a:t>Using </a:t>
            </a:r>
            <a:r>
              <a:rPr lang="en-US" sz="700" dirty="0" err="1"/>
              <a:t>Git</a:t>
            </a:r>
            <a:r>
              <a:rPr lang="en-US" sz="700" dirty="0"/>
              <a:t> Log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Streamlining Your Workflow with Aliases</a:t>
            </a:r>
          </a:p>
          <a:p>
            <a:pPr marL="0" indent="0">
              <a:buNone/>
            </a:pPr>
            <a:r>
              <a:rPr lang="en-US" sz="700" dirty="0"/>
              <a:t>Creating Custom Aliases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Workflow Review Project: GitHub Games</a:t>
            </a:r>
          </a:p>
          <a:p>
            <a:pPr marL="0" indent="0">
              <a:buNone/>
            </a:pPr>
            <a:r>
              <a:rPr lang="en-US" sz="700" dirty="0"/>
              <a:t>User Accounts vs. Organization Accounts</a:t>
            </a:r>
          </a:p>
          <a:p>
            <a:pPr marL="0" indent="0">
              <a:buNone/>
            </a:pPr>
            <a:r>
              <a:rPr lang="en-US" sz="700" dirty="0"/>
              <a:t>Introduction to GitHub Pages</a:t>
            </a:r>
          </a:p>
          <a:p>
            <a:pPr marL="0" indent="0">
              <a:buNone/>
            </a:pPr>
            <a:r>
              <a:rPr lang="en-US" sz="700" dirty="0"/>
              <a:t>What is a Fork?</a:t>
            </a:r>
          </a:p>
          <a:p>
            <a:pPr marL="0" indent="0">
              <a:buNone/>
            </a:pPr>
            <a:r>
              <a:rPr lang="en-US" sz="700" dirty="0"/>
              <a:t>Creating a Fork</a:t>
            </a:r>
          </a:p>
          <a:p>
            <a:pPr marL="0" indent="0">
              <a:buNone/>
            </a:pPr>
            <a:r>
              <a:rPr lang="en-US" sz="700" dirty="0"/>
              <a:t>Workflow Review: Updating the README.md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Resolving Merge Conflicts</a:t>
            </a:r>
          </a:p>
          <a:p>
            <a:pPr marL="0" indent="0">
              <a:buNone/>
            </a:pPr>
            <a:r>
              <a:rPr lang="en-US" sz="700" dirty="0"/>
              <a:t>Local Merge Conflicts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Working with Multiple Remotes</a:t>
            </a:r>
          </a:p>
          <a:p>
            <a:pPr marL="0" indent="0">
              <a:buNone/>
            </a:pPr>
            <a:r>
              <a:rPr lang="en-US" sz="700" dirty="0"/>
              <a:t>Remote Merge Conflicts</a:t>
            </a:r>
          </a:p>
          <a:p>
            <a:pPr marL="0" indent="0">
              <a:buNone/>
            </a:pPr>
            <a:r>
              <a:rPr lang="en-US" sz="700" dirty="0"/>
              <a:t>Exploring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Searching for Events in Your Code</a:t>
            </a:r>
          </a:p>
          <a:p>
            <a:pPr marL="0" indent="0">
              <a:buNone/>
            </a:pPr>
            <a:r>
              <a:rPr lang="en-US" sz="700" dirty="0"/>
              <a:t>What is </a:t>
            </a:r>
            <a:r>
              <a:rPr lang="en-US" sz="700" dirty="0" err="1"/>
              <a:t>git</a:t>
            </a:r>
            <a:r>
              <a:rPr lang="en-US" sz="700" dirty="0"/>
              <a:t> bisect?</a:t>
            </a:r>
          </a:p>
          <a:p>
            <a:pPr marL="0" indent="0">
              <a:buNone/>
            </a:pPr>
            <a:r>
              <a:rPr lang="en-US" sz="700" dirty="0"/>
              <a:t>Finding the Bug in Our Project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Reverting Commits</a:t>
            </a:r>
          </a:p>
          <a:p>
            <a:pPr marL="0" indent="0">
              <a:buNone/>
            </a:pPr>
            <a:r>
              <a:rPr lang="en-US" sz="700" dirty="0"/>
              <a:t>How Commits Are Made</a:t>
            </a:r>
          </a:p>
          <a:p>
            <a:pPr marL="0" indent="0">
              <a:buNone/>
            </a:pPr>
            <a:r>
              <a:rPr lang="en-US" sz="700" dirty="0"/>
              <a:t>Safe Operations</a:t>
            </a:r>
          </a:p>
          <a:p>
            <a:pPr marL="0" indent="0">
              <a:buNone/>
            </a:pPr>
            <a:r>
              <a:rPr lang="en-US" sz="700" dirty="0"/>
              <a:t>Reverting Commits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Helpful </a:t>
            </a:r>
            <a:r>
              <a:rPr lang="en-US" sz="700" b="1" dirty="0" err="1"/>
              <a:t>Git</a:t>
            </a:r>
            <a:r>
              <a:rPr lang="en-US" sz="700" b="1" dirty="0"/>
              <a:t> Commands</a:t>
            </a:r>
          </a:p>
          <a:p>
            <a:pPr marL="0" indent="0">
              <a:buNone/>
            </a:pPr>
            <a:r>
              <a:rPr lang="en-US" sz="700" dirty="0"/>
              <a:t>Moving and Renaming Files with </a:t>
            </a:r>
            <a:r>
              <a:rPr lang="en-US" sz="700" dirty="0" err="1"/>
              <a:t>Git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Staging Hunks of Changes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Viewing Local Changes</a:t>
            </a:r>
          </a:p>
          <a:p>
            <a:pPr marL="0" indent="0">
              <a:buNone/>
            </a:pPr>
            <a:r>
              <a:rPr lang="en-US" sz="700" dirty="0"/>
              <a:t>Comparing Changes within the Repository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Creating a New Local Repository</a:t>
            </a:r>
          </a:p>
          <a:p>
            <a:pPr marL="0" indent="0">
              <a:buNone/>
            </a:pPr>
            <a:r>
              <a:rPr lang="en-US" sz="700" dirty="0"/>
              <a:t>Initializing a New Local Repository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Fixing Commit Mistakes</a:t>
            </a:r>
          </a:p>
          <a:p>
            <a:pPr marL="0" indent="0">
              <a:buNone/>
            </a:pPr>
            <a:r>
              <a:rPr lang="en-US" sz="700" dirty="0"/>
              <a:t>Revising Your Last Commit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Rewriting History with </a:t>
            </a:r>
            <a:r>
              <a:rPr lang="en-US" sz="700" b="1" dirty="0" err="1"/>
              <a:t>Git</a:t>
            </a:r>
            <a:r>
              <a:rPr lang="en-US" sz="700" b="1" dirty="0"/>
              <a:t> Reset</a:t>
            </a:r>
          </a:p>
          <a:p>
            <a:pPr marL="0" indent="0">
              <a:buNone/>
            </a:pPr>
            <a:r>
              <a:rPr lang="en-US" sz="700" dirty="0"/>
              <a:t>Understanding Reset</a:t>
            </a:r>
          </a:p>
          <a:p>
            <a:pPr marL="0" indent="0">
              <a:buNone/>
            </a:pPr>
            <a:r>
              <a:rPr lang="en-US" sz="700" dirty="0"/>
              <a:t>Reset Modes</a:t>
            </a:r>
          </a:p>
          <a:p>
            <a:pPr marL="0" indent="0">
              <a:buNone/>
            </a:pPr>
            <a:r>
              <a:rPr lang="en-US" sz="700" dirty="0"/>
              <a:t>Reset Soft</a:t>
            </a:r>
          </a:p>
          <a:p>
            <a:pPr marL="0" indent="0">
              <a:buNone/>
            </a:pPr>
            <a:r>
              <a:rPr lang="en-US" sz="700" dirty="0"/>
              <a:t>Reset Mixed</a:t>
            </a:r>
          </a:p>
          <a:p>
            <a:pPr marL="0" indent="0">
              <a:buNone/>
            </a:pPr>
            <a:r>
              <a:rPr lang="en-US" sz="700" dirty="0"/>
              <a:t>Reset Hard</a:t>
            </a:r>
          </a:p>
          <a:p>
            <a:pPr marL="0" indent="0">
              <a:buNone/>
            </a:pPr>
            <a:r>
              <a:rPr lang="en-US" sz="700" dirty="0"/>
              <a:t>Does Gone Really Mean Gone?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Getting it Back</a:t>
            </a:r>
          </a:p>
          <a:p>
            <a:pPr marL="0" indent="0">
              <a:buNone/>
            </a:pPr>
            <a:r>
              <a:rPr lang="en-US" sz="700" dirty="0"/>
              <a:t>You Just Want That One Commit</a:t>
            </a:r>
          </a:p>
          <a:p>
            <a:pPr marL="0" indent="0">
              <a:buNone/>
            </a:pPr>
            <a:r>
              <a:rPr lang="en-US" sz="700" dirty="0"/>
              <a:t>Oops, I Didn’t Mean to Reset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b="1" dirty="0"/>
              <a:t>Merge Strategies: Rebase</a:t>
            </a:r>
          </a:p>
          <a:p>
            <a:pPr marL="0" indent="0">
              <a:buNone/>
            </a:pPr>
            <a:r>
              <a:rPr lang="en-US" sz="700" dirty="0"/>
              <a:t>About </a:t>
            </a:r>
            <a:r>
              <a:rPr lang="en-US" sz="700" dirty="0" err="1"/>
              <a:t>Git</a:t>
            </a:r>
            <a:r>
              <a:rPr lang="en-US" sz="700" dirty="0"/>
              <a:t> rebase</a:t>
            </a:r>
          </a:p>
          <a:p>
            <a:pPr marL="0" indent="0">
              <a:buNone/>
            </a:pPr>
            <a:r>
              <a:rPr lang="en-US" sz="700" dirty="0"/>
              <a:t>Understanding </a:t>
            </a:r>
            <a:r>
              <a:rPr lang="en-US" sz="700" dirty="0" err="1"/>
              <a:t>Git</a:t>
            </a:r>
            <a:r>
              <a:rPr lang="en-US" sz="700" dirty="0"/>
              <a:t> Merge Strategies</a:t>
            </a:r>
          </a:p>
          <a:p>
            <a:pPr marL="0" indent="0">
              <a:buNone/>
            </a:pPr>
            <a:r>
              <a:rPr lang="en-US" sz="700" dirty="0"/>
              <a:t>Creating a Linear History</a:t>
            </a:r>
            <a:endParaRPr lang="en-US" sz="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Reverting Commits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096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72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and Renaming Files with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5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Hunks of Changes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079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Local Changes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57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Changes within the Repository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85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Local Repository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47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New Local Repository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69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Commit Mistakes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12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Revising Your Last Commit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 with 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16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Reset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61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Modes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07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Soft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09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Mixed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2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Hard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42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Gone Really Mean Gone?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5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it Back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592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Just Want That One Commit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24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Oops, I Didn’t Mean to Reset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With Collaboration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99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Strategies: Rebase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8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Git</a:t>
            </a:r>
            <a:r>
              <a:rPr lang="en-US" dirty="0" smtClean="0"/>
              <a:t> rebase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93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r>
              <a:rPr lang="en-US" dirty="0" smtClean="0"/>
              <a:t> Merge Strategies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27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Linear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88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</a:t>
            </a:r>
            <a:r>
              <a:rPr lang="en-US" dirty="0">
                <a:hlinkClick r:id="rId3"/>
              </a:rPr>
              <a:t>http://www.onlc.com/eval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6549f357-ea04-4fdc-a4ff-01e398dbae1f"/>
    <ds:schemaRef ds:uri="http://purl.org/dc/dcmitype/"/>
    <ds:schemaRef ds:uri="http://purl.org/dc/elements/1.1/"/>
    <ds:schemaRef ds:uri="8ae4afce-818c-4ab4-8e35-377c82201c18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39531</TotalTime>
  <Words>899</Words>
  <Application>Microsoft Office PowerPoint</Application>
  <PresentationFormat>Widescreen</PresentationFormat>
  <Paragraphs>232</Paragraphs>
  <Slides>94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GitHub for Developers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Questions?</vt:lpstr>
      <vt:lpstr>Getting Started With Collaboration </vt:lpstr>
      <vt:lpstr>What is GitHub? </vt:lpstr>
      <vt:lpstr>The GitHub Ecosystem </vt:lpstr>
      <vt:lpstr>What is Git? </vt:lpstr>
      <vt:lpstr>Exploring a GitHub Repository </vt:lpstr>
      <vt:lpstr>Using GitHub Issues </vt:lpstr>
      <vt:lpstr>Activity: Creating A GitHub Issue </vt:lpstr>
      <vt:lpstr>Using Markdown  </vt:lpstr>
      <vt:lpstr>Understanding the GitHub Flow </vt:lpstr>
      <vt:lpstr>The Essential GitHub Workflow </vt:lpstr>
      <vt:lpstr> </vt:lpstr>
      <vt:lpstr>Branching with Git </vt:lpstr>
      <vt:lpstr>Branching Defined </vt:lpstr>
      <vt:lpstr>Activity: Creating A Branch with GitHub  </vt:lpstr>
      <vt:lpstr>Local Git Configuration </vt:lpstr>
      <vt:lpstr>Checking Your Git Version </vt:lpstr>
      <vt:lpstr>Git Configuration Levels </vt:lpstr>
      <vt:lpstr>Viewing Your Configurations </vt:lpstr>
      <vt:lpstr>Configuring Your User Name and Email </vt:lpstr>
      <vt:lpstr>Configuring autocrlf  </vt:lpstr>
      <vt:lpstr>Working Locally with Git </vt:lpstr>
      <vt:lpstr>Creating a Local Copy of the repo </vt:lpstr>
      <vt:lpstr>Our Favorite Git command: git status </vt:lpstr>
      <vt:lpstr>Using Branches locally </vt:lpstr>
      <vt:lpstr>Switching Branches </vt:lpstr>
      <vt:lpstr>Activity: Creating a New File </vt:lpstr>
      <vt:lpstr>The Two Stage Commit </vt:lpstr>
      <vt:lpstr>Collaborating on Your Code </vt:lpstr>
      <vt:lpstr>Pushing Your Changes to GitHub </vt:lpstr>
      <vt:lpstr>Activity: Creating a Pull Request </vt:lpstr>
      <vt:lpstr>Exploring a Pull Request </vt:lpstr>
      <vt:lpstr>Activity: Code Review </vt:lpstr>
      <vt:lpstr>Editing Files on GitHub </vt:lpstr>
      <vt:lpstr>Editing a File on GitHub </vt:lpstr>
      <vt:lpstr>Committing Changes on GitHub </vt:lpstr>
      <vt:lpstr>Merging Pull Requests </vt:lpstr>
      <vt:lpstr>Merge Explained </vt:lpstr>
      <vt:lpstr>Merging Your Pull Request </vt:lpstr>
      <vt:lpstr>Updating Your Local Repository </vt:lpstr>
      <vt:lpstr>Cleaning Up the Unneeded Branches  </vt:lpstr>
      <vt:lpstr>Viewing Local Project History </vt:lpstr>
      <vt:lpstr>Using Git Log  </vt:lpstr>
      <vt:lpstr>Streamlining Your Workflow with Aliases </vt:lpstr>
      <vt:lpstr>Creating Custom Aliases  </vt:lpstr>
      <vt:lpstr>Workflow Review Project: GitHub Games </vt:lpstr>
      <vt:lpstr>User Accounts vs. Organization Accounts </vt:lpstr>
      <vt:lpstr>Introduction to GitHub Pages </vt:lpstr>
      <vt:lpstr>What is a Fork? </vt:lpstr>
      <vt:lpstr>Creating a Fork </vt:lpstr>
      <vt:lpstr>Workflow Review: Updating the README.md  </vt:lpstr>
      <vt:lpstr>Resolving Merge Conflicts </vt:lpstr>
      <vt:lpstr>Local Merge Conflicts  </vt:lpstr>
      <vt:lpstr>Working with Multiple Remotes </vt:lpstr>
      <vt:lpstr>Remote Merge Conflicts </vt:lpstr>
      <vt:lpstr>Exploring  </vt:lpstr>
      <vt:lpstr>Searching for Events in Your Code </vt:lpstr>
      <vt:lpstr>What is git bisect? </vt:lpstr>
      <vt:lpstr>Finding the Bug in Our Project  </vt:lpstr>
      <vt:lpstr>Reverting Commits </vt:lpstr>
      <vt:lpstr>How Commits Are Made </vt:lpstr>
      <vt:lpstr>Safe Operations </vt:lpstr>
      <vt:lpstr>Reverting Commits  </vt:lpstr>
      <vt:lpstr>Helpful Git Commands </vt:lpstr>
      <vt:lpstr>Moving and Renaming Files with Git </vt:lpstr>
      <vt:lpstr>Staging Hunks of Changes  </vt:lpstr>
      <vt:lpstr>Viewing Local Changes </vt:lpstr>
      <vt:lpstr>Comparing Changes within the Repository  </vt:lpstr>
      <vt:lpstr>Creating a New Local Repository </vt:lpstr>
      <vt:lpstr>Initializing a New Local Repository  </vt:lpstr>
      <vt:lpstr>Fixing Commit Mistakes </vt:lpstr>
      <vt:lpstr>Revising Your Last Commit  </vt:lpstr>
      <vt:lpstr>Rewriting History with Git Reset </vt:lpstr>
      <vt:lpstr>Understanding Reset </vt:lpstr>
      <vt:lpstr>Reset Modes </vt:lpstr>
      <vt:lpstr>Reset Soft </vt:lpstr>
      <vt:lpstr>Reset Mixed </vt:lpstr>
      <vt:lpstr>Reset Hard </vt:lpstr>
      <vt:lpstr>Does Gone Really Mean Gone?  </vt:lpstr>
      <vt:lpstr>Getting it Back </vt:lpstr>
      <vt:lpstr>You Just Want That One Commit </vt:lpstr>
      <vt:lpstr>Oops, I Didn’t Mean to Reset  </vt:lpstr>
      <vt:lpstr>Merge Strategies: Rebase </vt:lpstr>
      <vt:lpstr>About Git rebase </vt:lpstr>
      <vt:lpstr>Understanding Git Merge Strategies </vt:lpstr>
      <vt:lpstr>Creating a Linear History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417</cp:revision>
  <cp:lastPrinted>2016-11-17T13:26:17Z</cp:lastPrinted>
  <dcterms:created xsi:type="dcterms:W3CDTF">2018-12-12T15:57:24Z</dcterms:created>
  <dcterms:modified xsi:type="dcterms:W3CDTF">2020-02-21T14:32:34Z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