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2"/>
  </p:notesMasterIdLst>
  <p:handoutMasterIdLst>
    <p:handoutMasterId r:id="rId93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1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8" r:id="rId40"/>
    <p:sldId id="559" r:id="rId41"/>
    <p:sldId id="560" r:id="rId42"/>
    <p:sldId id="561" r:id="rId43"/>
    <p:sldId id="562" r:id="rId44"/>
    <p:sldId id="564" r:id="rId45"/>
    <p:sldId id="565" r:id="rId46"/>
    <p:sldId id="566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8" r:id="rId57"/>
    <p:sldId id="580" r:id="rId58"/>
    <p:sldId id="581" r:id="rId59"/>
    <p:sldId id="582" r:id="rId60"/>
    <p:sldId id="583" r:id="rId61"/>
    <p:sldId id="584" r:id="rId62"/>
    <p:sldId id="585" r:id="rId63"/>
    <p:sldId id="586" r:id="rId64"/>
    <p:sldId id="588" r:id="rId65"/>
    <p:sldId id="589" r:id="rId66"/>
    <p:sldId id="591" r:id="rId67"/>
    <p:sldId id="592" r:id="rId68"/>
    <p:sldId id="593" r:id="rId69"/>
    <p:sldId id="594" r:id="rId70"/>
    <p:sldId id="595" r:id="rId71"/>
    <p:sldId id="596" r:id="rId72"/>
    <p:sldId id="598" r:id="rId73"/>
    <p:sldId id="600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1" r:id="rId84"/>
    <p:sldId id="612" r:id="rId85"/>
    <p:sldId id="613" r:id="rId86"/>
    <p:sldId id="614" r:id="rId87"/>
    <p:sldId id="615" r:id="rId88"/>
    <p:sldId id="616" r:id="rId89"/>
    <p:sldId id="617" r:id="rId90"/>
    <p:sldId id="340" r:id="rId91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1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C3E6B164-8E93-4E74-84DC-C7A19D024DFD}">
          <p14:sldIdLst>
            <p14:sldId id="538"/>
            <p14:sldId id="539"/>
            <p14:sldId id="540"/>
          </p14:sldIdLst>
        </p14:section>
        <p14:section name="Untitled Section" id="{0A74BAFB-8EC5-4E02-AF04-B2F8842FDD95}">
          <p14:sldIdLst>
            <p14:sldId id="541"/>
            <p14:sldId id="542"/>
            <p14:sldId id="543"/>
          </p14:sldIdLst>
        </p14:section>
        <p14:section name="Untitled Section" id="{96ED8624-3312-46A8-9CA2-12515AA16240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Untitled Section" id="{AA1314DF-62DD-4419-9E61-747BFD97F6A2}">
          <p14:sldIdLst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Untitled Section" id="{8B626F68-A291-477F-BA53-443931BA879C}">
          <p14:sldIdLst>
            <p14:sldId id="558"/>
            <p14:sldId id="559"/>
            <p14:sldId id="560"/>
            <p14:sldId id="561"/>
            <p14:sldId id="562"/>
          </p14:sldIdLst>
        </p14:section>
        <p14:section name="Untitled Section" id="{259017D4-D53B-4F2F-83B1-6319B5A2E6B0}">
          <p14:sldIdLst>
            <p14:sldId id="564"/>
            <p14:sldId id="565"/>
            <p14:sldId id="566"/>
          </p14:sldIdLst>
        </p14:section>
        <p14:section name="Untitled Section" id="{B64D8A59-531D-47A0-B264-FF6B61423E18}">
          <p14:sldIdLst>
            <p14:sldId id="568"/>
            <p14:sldId id="569"/>
            <p14:sldId id="570"/>
            <p14:sldId id="571"/>
            <p14:sldId id="572"/>
          </p14:sldIdLst>
        </p14:section>
        <p14:section name="Untitled Section" id="{E633AD60-01A2-4E0C-B242-FB573CFC5140}">
          <p14:sldIdLst>
            <p14:sldId id="573"/>
            <p14:sldId id="574"/>
          </p14:sldIdLst>
        </p14:section>
        <p14:section name="Untitled Section" id="{B9306C05-0072-4182-95C1-CB823F5A7A35}">
          <p14:sldIdLst>
            <p14:sldId id="575"/>
            <p14:sldId id="576"/>
          </p14:sldIdLst>
        </p14:section>
        <p14:section name="Untitled Section" id="{2BC59CD6-F524-4BA6-9C6B-F7D22B2BD690}">
          <p14:sldIdLst>
            <p14:sldId id="578"/>
            <p14:sldId id="580"/>
            <p14:sldId id="581"/>
            <p14:sldId id="582"/>
          </p14:sldIdLst>
        </p14:section>
        <p14:section name="Untitled Section" id="{19362B83-DCDD-4403-B094-8CD30CDADDEF}">
          <p14:sldIdLst>
            <p14:sldId id="583"/>
            <p14:sldId id="584"/>
          </p14:sldIdLst>
        </p14:section>
        <p14:section name="Untitled Section" id="{593B2363-F89B-49A7-96A0-10F8C628E38B}">
          <p14:sldIdLst>
            <p14:sldId id="585"/>
            <p14:sldId id="586"/>
          </p14:sldIdLst>
        </p14:section>
        <p14:section name="Untitled Section" id="{988A1EBB-382A-4E1A-B2BB-EF5B18536D0B}">
          <p14:sldIdLst>
            <p14:sldId id="588"/>
            <p14:sldId id="589"/>
          </p14:sldIdLst>
        </p14:section>
        <p14:section name="Untitled Section" id="{C527B722-A7AC-4B27-BC9F-0C7B0550B196}">
          <p14:sldIdLst>
            <p14:sldId id="591"/>
            <p14:sldId id="592"/>
            <p14:sldId id="593"/>
            <p14:sldId id="594"/>
          </p14:sldIdLst>
        </p14:section>
        <p14:section name="Untitled Section" id="{86E2D544-90C5-4AF9-B2E4-3288C0B48F2A}">
          <p14:sldIdLst>
            <p14:sldId id="595"/>
            <p14:sldId id="596"/>
          </p14:sldIdLst>
        </p14:section>
        <p14:section name="Untitled Section" id="{C5ACDF26-9607-41A6-A287-851B7D7C4808}">
          <p14:sldIdLst>
            <p14:sldId id="598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85" d="100"/>
          <a:sy n="85" d="100"/>
        </p:scale>
        <p:origin x="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4662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GitHub Ecosystem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GitHub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Issues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GitHub Issue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Markdown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GitHub 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Essential GitHub Workflow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 smtClean="0"/>
              <a:t>GitHub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Defined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Branch with GitHub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Levels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Configurations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User Name and 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autocrlf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SE" dirty="0" smtClean="0"/>
              <a:t>GitHub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Favorite </a:t>
            </a:r>
            <a:r>
              <a:rPr lang="en-US" dirty="0" err="1" smtClean="0"/>
              <a:t>Git</a:t>
            </a:r>
            <a:r>
              <a:rPr lang="en-US" dirty="0" smtClean="0"/>
              <a:t> command: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locally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New File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1. Create a new file with the following file name YOUR-USERNAME-YOUR-HOMETOWN.md.</a:t>
            </a:r>
          </a:p>
          <a:p>
            <a:r>
              <a:rPr lang="en-US" sz="1600" dirty="0"/>
              <a:t>For example, githubteacher-san-francisco.md.</a:t>
            </a:r>
          </a:p>
          <a:p>
            <a:r>
              <a:rPr lang="en-US" sz="1600" dirty="0"/>
              <a:t>2. Add a skeleton for your file with the following lines:</a:t>
            </a:r>
          </a:p>
          <a:p>
            <a:r>
              <a:rPr lang="en-US" sz="1600" dirty="0"/>
              <a:t>3. # HOMETOWN recommendations</a:t>
            </a:r>
          </a:p>
          <a:p>
            <a:r>
              <a:rPr lang="en-US" sz="1600" dirty="0"/>
              <a:t>4. ## Great Places to Eat</a:t>
            </a:r>
          </a:p>
          <a:p>
            <a:r>
              <a:rPr lang="en-US" sz="1600" dirty="0"/>
              <a:t>5. ## Fun Things to Do</a:t>
            </a:r>
          </a:p>
          <a:p>
            <a:r>
              <a:rPr lang="en-US" sz="1600" dirty="0"/>
              <a:t>6. Save your file.</a:t>
            </a:r>
          </a:p>
        </p:txBody>
      </p:sp>
    </p:spTree>
    <p:extLst>
      <p:ext uri="{BB962C8B-B14F-4D97-AF65-F5344CB8AC3E}">
        <p14:creationId xmlns:p14="http://schemas.microsoft.com/office/powerpoint/2010/main" val="318648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Stage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Files are:</a:t>
            </a:r>
          </a:p>
          <a:p>
            <a:pPr lvl="1"/>
            <a:r>
              <a:rPr lang="en-SE" dirty="0" smtClean="0"/>
              <a:t>Untracked</a:t>
            </a:r>
          </a:p>
          <a:p>
            <a:pPr lvl="1"/>
            <a:r>
              <a:rPr lang="en-SE" dirty="0" smtClean="0"/>
              <a:t>Modified</a:t>
            </a:r>
          </a:p>
          <a:p>
            <a:pPr lvl="1"/>
            <a:r>
              <a:rPr lang="en-SE" dirty="0" smtClean="0"/>
              <a:t>Staged</a:t>
            </a:r>
          </a:p>
          <a:p>
            <a:pPr lvl="1"/>
            <a:r>
              <a:rPr lang="en-SE" dirty="0" smtClean="0"/>
              <a:t>Committed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5400"/>
            <a:ext cx="776395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5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on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7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Your Changes to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4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1. Click the Pull Request tab.</a:t>
            </a:r>
          </a:p>
          <a:p>
            <a:r>
              <a:rPr lang="en-US" sz="1200" dirty="0"/>
              <a:t>2. Click New Pull Request.</a:t>
            </a:r>
          </a:p>
          <a:p>
            <a:r>
              <a:rPr lang="en-US" sz="1200" dirty="0"/>
              <a:t>3. In the base dropdown, choose master</a:t>
            </a:r>
          </a:p>
          <a:p>
            <a:r>
              <a:rPr lang="en-US" sz="1200" dirty="0"/>
              <a:t>4. In the compare dropdown, choose your branch.</a:t>
            </a:r>
          </a:p>
          <a:p>
            <a:r>
              <a:rPr lang="en-US" sz="1200" dirty="0"/>
              <a:t>5. Type a subject line and enter a comment.</a:t>
            </a:r>
          </a:p>
          <a:p>
            <a:r>
              <a:rPr lang="en-US" sz="1200" dirty="0"/>
              <a:t>6. Use markdown formatting to add a header and a checklist to your Pull Request.</a:t>
            </a:r>
          </a:p>
          <a:p>
            <a:r>
              <a:rPr lang="en-US" sz="1200" dirty="0"/>
              <a:t>7. Include one of the keywords: closes, fixes, or resolves followed by the issue number</a:t>
            </a:r>
          </a:p>
          <a:p>
            <a:r>
              <a:rPr lang="en-US" sz="1200" dirty="0"/>
              <a:t>you created earlier to note which Issue the Pull Request should close. Example: This</a:t>
            </a:r>
          </a:p>
          <a:p>
            <a:r>
              <a:rPr lang="en-US" sz="1200" dirty="0"/>
              <a:t>resolves #3</a:t>
            </a:r>
          </a:p>
          <a:p>
            <a:r>
              <a:rPr lang="en-US" sz="1200" dirty="0"/>
              <a:t>8. Click Preview to see how your Pull Request will look.</a:t>
            </a:r>
          </a:p>
          <a:p>
            <a:r>
              <a:rPr lang="en-US" sz="1200" dirty="0"/>
              <a:t>9. Assign the Pull Request to yourself.</a:t>
            </a:r>
          </a:p>
          <a:p>
            <a:r>
              <a:rPr lang="en-US" sz="1200" dirty="0"/>
              <a:t>10. Click Create pull request.</a:t>
            </a:r>
          </a:p>
        </p:txBody>
      </p:sp>
    </p:spTree>
    <p:extLst>
      <p:ext uri="{BB962C8B-B14F-4D97-AF65-F5344CB8AC3E}">
        <p14:creationId xmlns:p14="http://schemas.microsoft.com/office/powerpoint/2010/main" val="2021741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Conversation view</a:t>
            </a:r>
          </a:p>
          <a:p>
            <a:r>
              <a:rPr lang="en-US" dirty="0"/>
              <a:t>Commits view</a:t>
            </a:r>
          </a:p>
          <a:p>
            <a:r>
              <a:rPr lang="en-US" dirty="0"/>
              <a:t>Files changed view</a:t>
            </a:r>
          </a:p>
        </p:txBody>
      </p:sp>
    </p:spTree>
    <p:extLst>
      <p:ext uri="{BB962C8B-B14F-4D97-AF65-F5344CB8AC3E}">
        <p14:creationId xmlns:p14="http://schemas.microsoft.com/office/powerpoint/2010/main" val="5601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Code Review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1. Click the Pull Request tab.</a:t>
            </a:r>
          </a:p>
          <a:p>
            <a:r>
              <a:rPr lang="en-US" sz="1400" dirty="0"/>
              <a:t>2. Use the Author drop down to locate your partner’s pull request.</a:t>
            </a:r>
          </a:p>
          <a:p>
            <a:r>
              <a:rPr lang="en-US" sz="1400" dirty="0"/>
              <a:t>3. Click Files Changed.</a:t>
            </a:r>
          </a:p>
          <a:p>
            <a:r>
              <a:rPr lang="en-US" sz="1400" dirty="0"/>
              <a:t>4. Hover over a single line in the file to see the blue +. Click the + to add a line comment.</a:t>
            </a:r>
          </a:p>
          <a:p>
            <a:r>
              <a:rPr lang="en-US" sz="1400" dirty="0"/>
              <a:t>5. Comment on the line and click Start review.</a:t>
            </a:r>
          </a:p>
          <a:p>
            <a:r>
              <a:rPr lang="en-US" sz="1400" dirty="0"/>
              <a:t>6. Repeat these steps to add 2-3 comments on the file.</a:t>
            </a:r>
          </a:p>
          <a:p>
            <a:r>
              <a:rPr lang="en-US" sz="1400" dirty="0"/>
              <a:t>7. Click Review in the top right corner.</a:t>
            </a:r>
          </a:p>
          <a:p>
            <a:r>
              <a:rPr lang="en-US" sz="1400" dirty="0"/>
              <a:t>8. Choose whether to Approve or Request changes</a:t>
            </a:r>
          </a:p>
          <a:p>
            <a:r>
              <a:rPr lang="en-US" sz="1400" dirty="0"/>
              <a:t>9. Enter a general comment for the review.</a:t>
            </a:r>
          </a:p>
          <a:p>
            <a:r>
              <a:rPr lang="en-US" sz="1400" dirty="0"/>
              <a:t>10. Click Submit review</a:t>
            </a:r>
          </a:p>
          <a:p>
            <a:r>
              <a:rPr lang="en-US" sz="1400" dirty="0"/>
              <a:t>11. Click the Conversation view to check out your completed review.</a:t>
            </a:r>
          </a:p>
        </p:txBody>
      </p:sp>
    </p:spTree>
    <p:extLst>
      <p:ext uri="{BB962C8B-B14F-4D97-AF65-F5344CB8AC3E}">
        <p14:creationId xmlns:p14="http://schemas.microsoft.com/office/powerpoint/2010/main" val="367822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Click the pencil icon in the top right corner of the diff to edit the file using the GitHub </a:t>
            </a:r>
            <a:r>
              <a:rPr lang="en-US" dirty="0" smtClean="0"/>
              <a:t>file</a:t>
            </a:r>
            <a:r>
              <a:rPr lang="en-SE" dirty="0" smtClean="0"/>
              <a:t> </a:t>
            </a:r>
            <a:r>
              <a:rPr lang="en-US" dirty="0" smtClean="0"/>
              <a:t>editor</a:t>
            </a:r>
            <a:r>
              <a:rPr lang="en-US" dirty="0"/>
              <a:t>.</a:t>
            </a:r>
          </a:p>
          <a:p>
            <a:r>
              <a:rPr lang="en-US" dirty="0"/>
              <a:t>2. Add recommendations to the file based on the comments from your reviewer or your </a:t>
            </a:r>
            <a:r>
              <a:rPr lang="en-US" dirty="0" smtClean="0"/>
              <a:t>personal</a:t>
            </a:r>
            <a:r>
              <a:rPr lang="en-SE" dirty="0" smtClean="0"/>
              <a:t> </a:t>
            </a:r>
            <a:r>
              <a:rPr lang="en-US" dirty="0" smtClean="0"/>
              <a:t>experience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945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Scroll to the bottom of the page to find the Commit changes dialog box.</a:t>
            </a:r>
          </a:p>
          <a:p>
            <a:r>
              <a:rPr lang="en-US" dirty="0"/>
              <a:t>2. Type a Commit message.</a:t>
            </a:r>
          </a:p>
          <a:p>
            <a:r>
              <a:rPr lang="en-US" dirty="0"/>
              <a:t>3. Choose the option to Commit directly to your branch.</a:t>
            </a:r>
          </a:p>
          <a:p>
            <a:r>
              <a:rPr lang="en-US" dirty="0"/>
              <a:t>4. Click Commit changes.</a:t>
            </a:r>
          </a:p>
        </p:txBody>
      </p:sp>
    </p:spTree>
    <p:extLst>
      <p:ext uri="{BB962C8B-B14F-4D97-AF65-F5344CB8AC3E}">
        <p14:creationId xmlns:p14="http://schemas.microsoft.com/office/powerpoint/2010/main" val="247855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Pull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Explained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W</a:t>
            </a:r>
            <a:r>
              <a:rPr lang="en-US" dirty="0" smtClean="0"/>
              <a:t>ho </a:t>
            </a:r>
            <a:r>
              <a:rPr lang="en-US" dirty="0"/>
              <a:t>should merge a </a:t>
            </a:r>
            <a:r>
              <a:rPr lang="en-US" dirty="0" smtClean="0"/>
              <a:t>pull</a:t>
            </a:r>
            <a:r>
              <a:rPr lang="en-SE" dirty="0" smtClean="0"/>
              <a:t>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person who created the pull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A</a:t>
            </a:r>
            <a:r>
              <a:rPr lang="en-US" dirty="0" smtClean="0"/>
              <a:t> </a:t>
            </a:r>
            <a:r>
              <a:rPr lang="en-US" dirty="0"/>
              <a:t>single person within the project </a:t>
            </a:r>
            <a:r>
              <a:rPr lang="en-US" dirty="0" smtClean="0"/>
              <a:t>team</a:t>
            </a:r>
            <a:r>
              <a:rPr lang="en-SE" dirty="0" smtClean="0"/>
              <a:t>?</a:t>
            </a:r>
            <a:endParaRPr lang="en-US" dirty="0"/>
          </a:p>
          <a:p>
            <a:pPr lvl="1"/>
            <a:r>
              <a:rPr lang="en-SE" dirty="0" smtClean="0"/>
              <a:t>A</a:t>
            </a:r>
            <a:r>
              <a:rPr lang="en-US" dirty="0" err="1" smtClean="0"/>
              <a:t>nyone</a:t>
            </a:r>
            <a:r>
              <a:rPr lang="en-US" dirty="0" smtClean="0"/>
              <a:t> </a:t>
            </a:r>
            <a:r>
              <a:rPr lang="en-US" dirty="0"/>
              <a:t>other than the person who created the pull </a:t>
            </a:r>
            <a:r>
              <a:rPr lang="en-US" dirty="0" smtClean="0"/>
              <a:t>request</a:t>
            </a:r>
            <a:r>
              <a:rPr lang="en-S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8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Your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1.	Navigate to your Pull Request (HINT: Use the Author or Assignee drop downs to find your Pull Request quickly) </a:t>
            </a:r>
          </a:p>
          <a:p>
            <a:r>
              <a:rPr lang="en-US" sz="1800" dirty="0"/>
              <a:t>2.	Click Conversation </a:t>
            </a:r>
          </a:p>
          <a:p>
            <a:r>
              <a:rPr lang="en-US" sz="1800" dirty="0"/>
              <a:t>3.	Scroll to the bottom of the Pull Request and click the Merge pull request button </a:t>
            </a:r>
          </a:p>
          <a:p>
            <a:r>
              <a:rPr lang="en-US" sz="1800" dirty="0"/>
              <a:t>4. Click Confirm merge </a:t>
            </a:r>
            <a:endParaRPr lang="en-SE" sz="1800" dirty="0" smtClean="0"/>
          </a:p>
          <a:p>
            <a:r>
              <a:rPr lang="en-US" sz="1800" dirty="0" smtClean="0"/>
              <a:t>5</a:t>
            </a:r>
            <a:r>
              <a:rPr lang="en-US" sz="1800" dirty="0"/>
              <a:t>. Click Delete branch </a:t>
            </a:r>
          </a:p>
          <a:p>
            <a:r>
              <a:rPr lang="en-US" sz="1800" dirty="0"/>
              <a:t>6. Click Issues and confirm your original issue has been closed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926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	Start by switching back to your default branch: </a:t>
            </a:r>
            <a:r>
              <a:rPr lang="en-US" dirty="0" err="1"/>
              <a:t>git</a:t>
            </a:r>
            <a:r>
              <a:rPr lang="en-US" dirty="0"/>
              <a:t> checkout master </a:t>
            </a:r>
          </a:p>
          <a:p>
            <a:r>
              <a:rPr lang="en-US" dirty="0"/>
              <a:t>2.	Retrieve all of the changes from GitHub: </a:t>
            </a:r>
            <a:r>
              <a:rPr lang="en-US" dirty="0" err="1"/>
              <a:t>git</a:t>
            </a:r>
            <a:r>
              <a:rPr lang="en-US" dirty="0"/>
              <a:t> pull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92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Unneeded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1.	Take a look at your local branches: </a:t>
            </a:r>
            <a:r>
              <a:rPr lang="en-US" sz="2000" dirty="0" err="1"/>
              <a:t>git</a:t>
            </a:r>
            <a:r>
              <a:rPr lang="en-US" sz="2000" dirty="0"/>
              <a:t> branch --all </a:t>
            </a:r>
          </a:p>
          <a:p>
            <a:r>
              <a:rPr lang="en-US" sz="2000" dirty="0"/>
              <a:t>2.	Let’s see which branches are safe to delete: </a:t>
            </a:r>
            <a:r>
              <a:rPr lang="en-US" sz="2000" dirty="0" err="1"/>
              <a:t>git</a:t>
            </a:r>
            <a:r>
              <a:rPr lang="en-US" sz="2000" dirty="0"/>
              <a:t> branch --merged </a:t>
            </a:r>
          </a:p>
          <a:p>
            <a:r>
              <a:rPr lang="en-US" sz="2000" dirty="0"/>
              <a:t>3.	Delete the local branch: </a:t>
            </a:r>
            <a:r>
              <a:rPr lang="en-US" sz="2000" dirty="0" err="1"/>
              <a:t>git</a:t>
            </a:r>
            <a:r>
              <a:rPr lang="en-US" sz="2000" dirty="0"/>
              <a:t> branch -d &lt;branch-name&gt; </a:t>
            </a:r>
          </a:p>
          <a:p>
            <a:r>
              <a:rPr lang="en-US" sz="2000" dirty="0"/>
              <a:t>4.	Take another look at the list: </a:t>
            </a:r>
            <a:r>
              <a:rPr lang="en-US" sz="2000" dirty="0" err="1"/>
              <a:t>git</a:t>
            </a:r>
            <a:r>
              <a:rPr lang="en-US" sz="2000" dirty="0"/>
              <a:t> branch --all </a:t>
            </a:r>
          </a:p>
          <a:p>
            <a:r>
              <a:rPr lang="en-US" sz="2000" dirty="0"/>
              <a:t>5.	Your local branch is gone but the remote tracking branch is still there. Delete the remote tracking branch: </a:t>
            </a:r>
            <a:r>
              <a:rPr lang="en-US" sz="2000" dirty="0" err="1"/>
              <a:t>git</a:t>
            </a:r>
            <a:r>
              <a:rPr lang="en-US" sz="2000" dirty="0"/>
              <a:t> pull --prune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4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Project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--decorate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--graph --decorate --all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--stat 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--patch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8703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Streamlining Your Workflow with Aliases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Aliases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Original Command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--graph --decorate --all </a:t>
            </a:r>
          </a:p>
          <a:p>
            <a:r>
              <a:rPr lang="en-US" b="1" dirty="0"/>
              <a:t>Creating the Alias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alias.lol</a:t>
            </a:r>
            <a:r>
              <a:rPr lang="en-US" dirty="0"/>
              <a:t> "log --</a:t>
            </a:r>
            <a:r>
              <a:rPr lang="en-US" dirty="0" err="1"/>
              <a:t>oneline</a:t>
            </a:r>
            <a:r>
              <a:rPr lang="en-US" dirty="0"/>
              <a:t> --graph --decorate --all" </a:t>
            </a:r>
          </a:p>
          <a:p>
            <a:r>
              <a:rPr lang="en-US" b="1" dirty="0"/>
              <a:t>Using the Alias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lol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vs. Organization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User: directly associated with User Id</a:t>
            </a:r>
          </a:p>
          <a:p>
            <a:r>
              <a:rPr lang="en-SE" dirty="0" smtClean="0"/>
              <a:t>Organization: container for User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52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Fork?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Full copy of a repository from one account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2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Navigate to the repo </a:t>
            </a:r>
            <a:r>
              <a:rPr lang="en-SE" dirty="0" smtClean="0"/>
              <a:t>dan-ONLC/XGHDEV</a:t>
            </a:r>
            <a:r>
              <a:rPr lang="en-SE" i="1" dirty="0" smtClean="0"/>
              <a:t>{nnnn}</a:t>
            </a:r>
            <a:endParaRPr lang="en-US" dirty="0"/>
          </a:p>
          <a:p>
            <a:pPr lvl="0"/>
            <a:r>
              <a:rPr lang="en-US" dirty="0"/>
              <a:t>Click </a:t>
            </a:r>
            <a:r>
              <a:rPr lang="en-US" b="1" dirty="0"/>
              <a:t>Fork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Select the account where you would like the fork to reside. </a:t>
            </a:r>
            <a:r>
              <a:rPr lang="en-US" b="1" dirty="0"/>
              <a:t>Note:</a:t>
            </a:r>
            <a:r>
              <a:rPr lang="en-US" dirty="0"/>
              <a:t> you may not see this step if you only have one GitHub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0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Review: Updating the README.md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600" dirty="0"/>
              <a:t>Clone your fork of the repository: </a:t>
            </a:r>
            <a:r>
              <a:rPr lang="en-US" sz="1600" dirty="0" err="1"/>
              <a:t>git</a:t>
            </a:r>
            <a:r>
              <a:rPr lang="en-US" sz="1600" dirty="0"/>
              <a:t> clone </a:t>
            </a:r>
            <a:r>
              <a:rPr lang="en-US" sz="1600" u="sng" dirty="0"/>
              <a:t>https://github.com/YOURUSERNAME/github-games.git</a:t>
            </a:r>
            <a:r>
              <a:rPr lang="en-US" sz="1600" dirty="0"/>
              <a:t> </a:t>
            </a:r>
          </a:p>
          <a:p>
            <a:pPr lvl="0"/>
            <a:r>
              <a:rPr lang="en-US" sz="1600" dirty="0"/>
              <a:t>Create a new branch called readme-update: </a:t>
            </a:r>
            <a:r>
              <a:rPr lang="en-US" sz="1600" dirty="0" err="1"/>
              <a:t>git</a:t>
            </a:r>
            <a:r>
              <a:rPr lang="en-US" sz="1600" dirty="0"/>
              <a:t> checkout -b readme-update </a:t>
            </a:r>
          </a:p>
          <a:p>
            <a:pPr lvl="0"/>
            <a:r>
              <a:rPr lang="en-US" sz="1600" dirty="0"/>
              <a:t>Edit the URL in the README.md. </a:t>
            </a:r>
          </a:p>
          <a:p>
            <a:pPr lvl="0"/>
            <a:r>
              <a:rPr lang="en-US" sz="1600" dirty="0"/>
              <a:t>Commit the changes to your branch. </a:t>
            </a:r>
          </a:p>
          <a:p>
            <a:pPr lvl="0"/>
            <a:r>
              <a:rPr lang="en-US" sz="1600" dirty="0"/>
              <a:t>Push your branch to GitHub: </a:t>
            </a:r>
            <a:r>
              <a:rPr lang="en-US" sz="1600" dirty="0" err="1"/>
              <a:t>git</a:t>
            </a:r>
            <a:r>
              <a:rPr lang="en-US" sz="1600" dirty="0"/>
              <a:t> push -u origin readme-update </a:t>
            </a:r>
          </a:p>
          <a:p>
            <a:pPr lvl="0"/>
            <a:r>
              <a:rPr lang="en-US" sz="1600" dirty="0"/>
              <a:t>Create a Pull Request </a:t>
            </a:r>
            <a:r>
              <a:rPr lang="en-US" sz="1600" b="1" dirty="0"/>
              <a:t>in your repository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Merge your Pull Request. </a:t>
            </a:r>
          </a:p>
          <a:p>
            <a:pPr lvl="0"/>
            <a:r>
              <a:rPr lang="en-US" sz="1600" dirty="0"/>
              <a:t>Delete the branch on GitHub. </a:t>
            </a:r>
          </a:p>
          <a:p>
            <a:pPr lvl="0"/>
            <a:r>
              <a:rPr lang="en-US" sz="1600" dirty="0"/>
              <a:t>Update your local copy of the repository: </a:t>
            </a:r>
            <a:r>
              <a:rPr lang="en-US" sz="1600" dirty="0" err="1"/>
              <a:t>git</a:t>
            </a:r>
            <a:r>
              <a:rPr lang="en-US" sz="1600" dirty="0"/>
              <a:t> pull --prune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8982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7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Merge Conflicts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100" dirty="0"/>
              <a:t>Determine which file(s) are in conflict: </a:t>
            </a:r>
            <a:r>
              <a:rPr lang="en-US" sz="1100" dirty="0" err="1"/>
              <a:t>git</a:t>
            </a:r>
            <a:r>
              <a:rPr lang="en-US" sz="1100" dirty="0"/>
              <a:t> status </a:t>
            </a:r>
          </a:p>
          <a:p>
            <a:pPr lvl="0"/>
            <a:r>
              <a:rPr lang="en-US" sz="1100" dirty="0"/>
              <a:t>Open the file(s) listed under </a:t>
            </a:r>
            <a:r>
              <a:rPr lang="en-US" sz="1100" b="1" dirty="0"/>
              <a:t>Unmerged Paths:</a:t>
            </a:r>
            <a:r>
              <a:rPr lang="en-US" sz="1100" dirty="0"/>
              <a:t> in your text editor. </a:t>
            </a:r>
          </a:p>
          <a:p>
            <a:pPr lvl="0"/>
            <a:r>
              <a:rPr lang="en-US" sz="1100" dirty="0"/>
              <a:t>Look for the merge conflict markers (shown below).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&lt;&lt;&lt;&lt;&lt;&lt;&lt;&lt;&lt; HEAD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Some text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Some more text </a:t>
            </a:r>
          </a:p>
          <a:p>
            <a:pPr marL="798513" lvl="5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&gt;&gt;&gt;&gt;&gt;&gt;&gt;&gt;&gt; stats-update </a:t>
            </a:r>
          </a:p>
          <a:p>
            <a:pPr lvl="0"/>
            <a:r>
              <a:rPr lang="en-US" sz="1100" dirty="0" smtClean="0"/>
              <a:t>Choose </a:t>
            </a:r>
            <a:r>
              <a:rPr lang="en-US" sz="1100" dirty="0"/>
              <a:t>which version of the code you would like to keep. </a:t>
            </a:r>
          </a:p>
          <a:p>
            <a:pPr lvl="0"/>
            <a:r>
              <a:rPr lang="en-US" sz="1100" dirty="0"/>
              <a:t>Delete the conflict markers. </a:t>
            </a:r>
          </a:p>
          <a:p>
            <a:pPr lvl="0"/>
            <a:r>
              <a:rPr lang="en-US" sz="1100" dirty="0"/>
              <a:t>Save the file. </a:t>
            </a:r>
          </a:p>
          <a:p>
            <a:pPr lvl="0"/>
            <a:r>
              <a:rPr lang="en-US" sz="1100" dirty="0"/>
              <a:t>Close the text editor. </a:t>
            </a:r>
          </a:p>
          <a:p>
            <a:pPr lvl="0"/>
            <a:r>
              <a:rPr lang="en-US" sz="1100" dirty="0"/>
              <a:t>Check to see what </a:t>
            </a:r>
            <a:r>
              <a:rPr lang="en-US" sz="1100" dirty="0" err="1"/>
              <a:t>git</a:t>
            </a:r>
            <a:r>
              <a:rPr lang="en-US" sz="1100" dirty="0"/>
              <a:t> is tracking: </a:t>
            </a:r>
            <a:r>
              <a:rPr lang="en-US" sz="1100" dirty="0" err="1"/>
              <a:t>git</a:t>
            </a:r>
            <a:r>
              <a:rPr lang="en-US" sz="1100" dirty="0"/>
              <a:t> status </a:t>
            </a:r>
          </a:p>
          <a:p>
            <a:pPr lvl="0"/>
            <a:r>
              <a:rPr lang="en-US" sz="1100" dirty="0"/>
              <a:t>Mark the file as resolved: </a:t>
            </a:r>
            <a:r>
              <a:rPr lang="en-US" sz="1100" dirty="0" err="1"/>
              <a:t>git</a:t>
            </a:r>
            <a:r>
              <a:rPr lang="en-US" sz="1100" dirty="0"/>
              <a:t> add index.html </a:t>
            </a:r>
          </a:p>
          <a:p>
            <a:pPr lvl="0"/>
            <a:r>
              <a:rPr lang="en-US" sz="1100" dirty="0"/>
              <a:t>Complete the merge: </a:t>
            </a:r>
            <a:r>
              <a:rPr lang="en-US" sz="1100" dirty="0" err="1"/>
              <a:t>git</a:t>
            </a:r>
            <a:r>
              <a:rPr lang="en-US" sz="1100" dirty="0"/>
              <a:t> commit </a:t>
            </a:r>
          </a:p>
          <a:p>
            <a:pPr lvl="0"/>
            <a:r>
              <a:rPr lang="en-US" sz="1100" dirty="0"/>
              <a:t>Save the default commit message. </a:t>
            </a:r>
          </a:p>
        </p:txBody>
      </p:sp>
    </p:spTree>
    <p:extLst>
      <p:ext uri="{BB962C8B-B14F-4D97-AF65-F5344CB8AC3E}">
        <p14:creationId xmlns:p14="http://schemas.microsoft.com/office/powerpoint/2010/main" val="3748171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Remotes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1.	Add a new remote from the upstream fork: </a:t>
            </a:r>
            <a:r>
              <a:rPr lang="en-US" sz="1600" dirty="0" err="1"/>
              <a:t>git</a:t>
            </a:r>
            <a:r>
              <a:rPr lang="en-US" sz="1600" dirty="0"/>
              <a:t> remote add upstreamhttps://</a:t>
            </a:r>
            <a:r>
              <a:rPr lang="en-US" sz="1600" dirty="0" smtClean="0"/>
              <a:t>github.com</a:t>
            </a:r>
            <a:r>
              <a:rPr lang="en-SE" sz="1600" dirty="0" smtClean="0"/>
              <a:t>/Dan-ONLC/XGHDEV</a:t>
            </a:r>
            <a:r>
              <a:rPr lang="en-SE" sz="1600" i="1" dirty="0" smtClean="0"/>
              <a:t>{nnnn}</a:t>
            </a:r>
            <a:r>
              <a:rPr lang="en-US" sz="1600" dirty="0" smtClean="0"/>
              <a:t>.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2.	Confirm your remote settings: </a:t>
            </a:r>
            <a:r>
              <a:rPr lang="en-US" sz="1600" dirty="0" err="1"/>
              <a:t>git</a:t>
            </a:r>
            <a:r>
              <a:rPr lang="en-US" sz="1600" dirty="0"/>
              <a:t> remote -v </a:t>
            </a:r>
          </a:p>
          <a:p>
            <a:r>
              <a:rPr lang="en-US" sz="1600" dirty="0"/>
              <a:t>3.	Pull down the remote tracking branches from the upstream fork: </a:t>
            </a:r>
            <a:r>
              <a:rPr lang="en-US" sz="1600" dirty="0" err="1"/>
              <a:t>git</a:t>
            </a:r>
            <a:r>
              <a:rPr lang="en-US" sz="1600" dirty="0"/>
              <a:t> fetch upstream </a:t>
            </a:r>
          </a:p>
          <a:p>
            <a:r>
              <a:rPr lang="en-US" sz="1600" dirty="0"/>
              <a:t>4.	Create a local branch called shape-colors based on the shape-colors branch in your remote fork of the repository: </a:t>
            </a:r>
            <a:r>
              <a:rPr lang="en-US" sz="1600" dirty="0" err="1"/>
              <a:t>git</a:t>
            </a:r>
            <a:r>
              <a:rPr lang="en-US" sz="1600" dirty="0"/>
              <a:t> checkout -b shape-colors origin/</a:t>
            </a:r>
            <a:r>
              <a:rPr lang="en-US" sz="1600" dirty="0" err="1"/>
              <a:t>shapecolors</a:t>
            </a:r>
            <a:r>
              <a:rPr lang="en-US" sz="1600" dirty="0"/>
              <a:t> </a:t>
            </a:r>
          </a:p>
          <a:p>
            <a:r>
              <a:rPr lang="en-US" sz="1600" dirty="0"/>
              <a:t>5.	See the difference between your branch and the upstream branch: </a:t>
            </a:r>
            <a:r>
              <a:rPr lang="en-US" sz="1600" dirty="0" err="1"/>
              <a:t>git</a:t>
            </a:r>
            <a:r>
              <a:rPr lang="en-US" sz="1600" dirty="0"/>
              <a:t> diff </a:t>
            </a:r>
            <a:r>
              <a:rPr lang="en-US" sz="1600" dirty="0" err="1"/>
              <a:t>shapecolors</a:t>
            </a:r>
            <a:r>
              <a:rPr lang="en-US" sz="1600" dirty="0"/>
              <a:t> upstream/shape-colors </a:t>
            </a:r>
          </a:p>
          <a:p>
            <a:r>
              <a:rPr lang="en-US" sz="1600" dirty="0"/>
              <a:t>6.	Merge in the changes from the upstream fork’s shape-colors branch: </a:t>
            </a:r>
            <a:r>
              <a:rPr lang="en-US" sz="1600" dirty="0" err="1"/>
              <a:t>git</a:t>
            </a:r>
            <a:r>
              <a:rPr lang="en-US" sz="1600" dirty="0"/>
              <a:t> merge upstream/shape-colors </a:t>
            </a:r>
          </a:p>
          <a:p>
            <a:r>
              <a:rPr lang="en-US" sz="1600" dirty="0"/>
              <a:t>7.	Update your remote fork with your local changes: </a:t>
            </a:r>
            <a:r>
              <a:rPr lang="en-US" sz="1600" dirty="0" err="1"/>
              <a:t>git</a:t>
            </a:r>
            <a:r>
              <a:rPr lang="en-US" sz="1600" dirty="0"/>
              <a:t> push </a:t>
            </a:r>
          </a:p>
          <a:p>
            <a:r>
              <a:rPr lang="en-US" sz="1600" dirty="0"/>
              <a:t>8.	Create a Pull Request in your repository.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0999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Events in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3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bisect?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help </a:t>
            </a:r>
            <a:r>
              <a:rPr lang="en-US" dirty="0" smtClean="0"/>
              <a:t>us detect specific events in our code</a:t>
            </a:r>
            <a:endParaRPr lang="en-SE" dirty="0" smtClean="0"/>
          </a:p>
          <a:p>
            <a:pPr lvl="1"/>
            <a:r>
              <a:rPr lang="en-US" dirty="0"/>
              <a:t>a bug was </a:t>
            </a:r>
            <a:r>
              <a:rPr lang="en-US" dirty="0" smtClean="0"/>
              <a:t>introduced</a:t>
            </a:r>
            <a:endParaRPr lang="en-US" dirty="0"/>
          </a:p>
          <a:p>
            <a:pPr lvl="1"/>
            <a:r>
              <a:rPr lang="en-US" dirty="0"/>
              <a:t>a new feature was </a:t>
            </a:r>
            <a:r>
              <a:rPr lang="en-US" dirty="0" smtClean="0"/>
              <a:t>added </a:t>
            </a:r>
            <a:endParaRPr lang="en-US" dirty="0"/>
          </a:p>
          <a:p>
            <a:pPr lvl="1"/>
            <a:r>
              <a:rPr lang="en-US" dirty="0"/>
              <a:t>a benchmark’s performance </a:t>
            </a:r>
            <a:r>
              <a:rPr lang="en-US" dirty="0" smtClean="0"/>
              <a:t>improved</a:t>
            </a:r>
            <a:endParaRPr lang="en-US" dirty="0"/>
          </a:p>
          <a:p>
            <a:r>
              <a:rPr lang="en-US" dirty="0"/>
              <a:t>works by cutting the history between two points in half and then checking you out to that commit</a:t>
            </a:r>
          </a:p>
        </p:txBody>
      </p:sp>
    </p:spTree>
    <p:extLst>
      <p:ext uri="{BB962C8B-B14F-4D97-AF65-F5344CB8AC3E}">
        <p14:creationId xmlns:p14="http://schemas.microsoft.com/office/powerpoint/2010/main" val="1371258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2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Commits Are Made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smtClean="0"/>
              <a:t>Commit=unique snapshot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31" y="1828799"/>
            <a:ext cx="5343369" cy="30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4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Operations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69533"/>
              </p:ext>
            </p:extLst>
          </p:nvPr>
        </p:nvGraphicFramePr>
        <p:xfrm>
          <a:off x="2286000" y="3619500"/>
          <a:ext cx="5923915" cy="1819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090">
                  <a:extLst>
                    <a:ext uri="{9D8B030D-6E8A-4147-A177-3AD203B41FA5}">
                      <a16:colId xmlns:a16="http://schemas.microsoft.com/office/drawing/2014/main" val="3269074308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559044364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Command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 anchor="ctr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Cautions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 anchor="ctr"/>
                </a:tc>
                <a:extLst>
                  <a:ext uri="{0D108BD9-81ED-4DB2-BD59-A6C34878D82A}">
                    <a16:rowId xmlns:a16="http://schemas.microsoft.com/office/drawing/2014/main" val="277029289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revert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Generally safe since it creates a new commit.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4480464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commit --amend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390221186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reset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2246502389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cherry-pick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Only use on local commits.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189643504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rebase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tc>
                  <a:txBody>
                    <a:bodyPr/>
                    <a:lstStyle/>
                    <a:p>
                      <a:pPr marL="69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Only use on local commits.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140" marR="73025" marT="59690" marB="0"/>
                </a:tc>
                <a:extLst>
                  <a:ext uri="{0D108BD9-81ED-4DB2-BD59-A6C34878D82A}">
                    <a16:rowId xmlns:a16="http://schemas.microsoft.com/office/drawing/2014/main" val="345954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60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Initialize the revert: </a:t>
            </a:r>
            <a:r>
              <a:rPr lang="en-US" dirty="0" err="1"/>
              <a:t>git</a:t>
            </a:r>
            <a:r>
              <a:rPr lang="en-US" dirty="0"/>
              <a:t> revert &lt;SHA&gt; </a:t>
            </a:r>
          </a:p>
          <a:p>
            <a:pPr lvl="0"/>
            <a:r>
              <a:rPr lang="en-US" dirty="0"/>
              <a:t>Type a commit message. </a:t>
            </a:r>
          </a:p>
          <a:p>
            <a:pPr lvl="0"/>
            <a:r>
              <a:rPr lang="en-US" dirty="0"/>
              <a:t>Push your changes to GitHub.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09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7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mv </a:t>
            </a:r>
            <a:r>
              <a:rPr lang="en-SE" sz="2000" dirty="0" smtClean="0"/>
              <a:t>&lt;file&gt;</a:t>
            </a:r>
            <a:r>
              <a:rPr lang="en-US" sz="2000" dirty="0" smtClean="0"/>
              <a:t> </a:t>
            </a:r>
            <a:r>
              <a:rPr lang="en-SE" sz="2000" dirty="0" smtClean="0"/>
              <a:t>&lt;newpath&gt;</a:t>
            </a:r>
            <a:r>
              <a:rPr lang="en-US" sz="2000" dirty="0" smtClean="0"/>
              <a:t>/</a:t>
            </a:r>
            <a:r>
              <a:rPr lang="en-SE" sz="2000" dirty="0" smtClean="0"/>
              <a:t>&lt;newname&gt;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085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Changes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--staged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HEAD 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diff --color-words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685" y="1828800"/>
            <a:ext cx="5568315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4"/>
          <a:lstStyle/>
          <a:p>
            <a:pPr marL="0" indent="0">
              <a:buNone/>
            </a:pPr>
            <a:r>
              <a:rPr lang="en-US" sz="700" b="1" dirty="0"/>
              <a:t>Getting Started With Collaboration</a:t>
            </a:r>
          </a:p>
          <a:p>
            <a:pPr marL="0" indent="0">
              <a:buNone/>
            </a:pPr>
            <a:r>
              <a:rPr lang="en-US" sz="700" dirty="0"/>
              <a:t>What is GitHub?</a:t>
            </a:r>
          </a:p>
          <a:p>
            <a:pPr marL="0" indent="0">
              <a:buNone/>
            </a:pPr>
            <a:r>
              <a:rPr lang="en-US" sz="700" dirty="0"/>
              <a:t>The GitHub Ecosystem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?</a:t>
            </a:r>
          </a:p>
          <a:p>
            <a:pPr marL="0" indent="0">
              <a:buNone/>
            </a:pPr>
            <a:r>
              <a:rPr lang="en-US" sz="700" dirty="0"/>
              <a:t>Exploring a GitHub Repository</a:t>
            </a:r>
          </a:p>
          <a:p>
            <a:pPr marL="0" indent="0">
              <a:buNone/>
            </a:pPr>
            <a:r>
              <a:rPr lang="en-US" sz="700" dirty="0"/>
              <a:t>Using GitHub Issues</a:t>
            </a:r>
          </a:p>
          <a:p>
            <a:pPr marL="0" indent="0">
              <a:buNone/>
            </a:pPr>
            <a:r>
              <a:rPr lang="en-US" sz="700" dirty="0"/>
              <a:t>Activity: Creating A GitHub Issue</a:t>
            </a:r>
          </a:p>
          <a:p>
            <a:pPr marL="0" indent="0">
              <a:buNone/>
            </a:pPr>
            <a:r>
              <a:rPr lang="en-US" sz="700" dirty="0"/>
              <a:t>Using Markdown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Understanding the GitHub Flow</a:t>
            </a:r>
          </a:p>
          <a:p>
            <a:pPr marL="0" indent="0">
              <a:buNone/>
            </a:pPr>
            <a:r>
              <a:rPr lang="en-US" sz="700" dirty="0"/>
              <a:t>The Essential GitHub Workflow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Branching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Branching Defined</a:t>
            </a:r>
          </a:p>
          <a:p>
            <a:pPr marL="0" indent="0">
              <a:buNone/>
            </a:pPr>
            <a:r>
              <a:rPr lang="en-US" sz="700" dirty="0"/>
              <a:t>Activity: Creating A Branch with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Local </a:t>
            </a:r>
            <a:r>
              <a:rPr lang="en-US" sz="700" b="1" dirty="0" err="1"/>
              <a:t>Git</a:t>
            </a:r>
            <a:r>
              <a:rPr lang="en-US" sz="700" b="1" dirty="0"/>
              <a:t> Configuration</a:t>
            </a:r>
          </a:p>
          <a:p>
            <a:pPr marL="0" indent="0">
              <a:buNone/>
            </a:pPr>
            <a:r>
              <a:rPr lang="en-US" sz="700" dirty="0"/>
              <a:t>Checking Your </a:t>
            </a:r>
            <a:r>
              <a:rPr lang="en-US" sz="700" dirty="0" err="1"/>
              <a:t>Git</a:t>
            </a:r>
            <a:r>
              <a:rPr lang="en-US" sz="700" dirty="0"/>
              <a:t> Version</a:t>
            </a:r>
          </a:p>
          <a:p>
            <a:pPr marL="0" indent="0">
              <a:buNone/>
            </a:pPr>
            <a:r>
              <a:rPr lang="en-US" sz="700" dirty="0" err="1"/>
              <a:t>Git</a:t>
            </a:r>
            <a:r>
              <a:rPr lang="en-US" sz="700" dirty="0"/>
              <a:t> Configuration Levels</a:t>
            </a:r>
          </a:p>
          <a:p>
            <a:pPr marL="0" indent="0">
              <a:buNone/>
            </a:pPr>
            <a:r>
              <a:rPr lang="en-US" sz="700" dirty="0"/>
              <a:t>Viewing Your Configurations</a:t>
            </a:r>
          </a:p>
          <a:p>
            <a:pPr marL="0" indent="0">
              <a:buNone/>
            </a:pPr>
            <a:r>
              <a:rPr lang="en-US" sz="700" dirty="0"/>
              <a:t>Configuring Your User Name and Email</a:t>
            </a:r>
          </a:p>
          <a:p>
            <a:pPr marL="0" indent="0">
              <a:buNone/>
            </a:pPr>
            <a:r>
              <a:rPr lang="en-US" sz="700" dirty="0"/>
              <a:t>Configuring </a:t>
            </a:r>
            <a:r>
              <a:rPr lang="en-US" sz="700" dirty="0" err="1"/>
              <a:t>autocrlf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Locally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Creating a Local Copy of the repo</a:t>
            </a:r>
          </a:p>
          <a:p>
            <a:pPr marL="0" indent="0">
              <a:buNone/>
            </a:pPr>
            <a:r>
              <a:rPr lang="en-US" sz="700" dirty="0"/>
              <a:t>Our Favorite </a:t>
            </a:r>
            <a:r>
              <a:rPr lang="en-US" sz="700" dirty="0" err="1"/>
              <a:t>Git</a:t>
            </a:r>
            <a:r>
              <a:rPr lang="en-US" sz="700" dirty="0"/>
              <a:t> command: </a:t>
            </a:r>
            <a:r>
              <a:rPr lang="en-US" sz="700" dirty="0" err="1"/>
              <a:t>git</a:t>
            </a:r>
            <a:r>
              <a:rPr lang="en-US" sz="700" dirty="0"/>
              <a:t> status</a:t>
            </a:r>
          </a:p>
          <a:p>
            <a:pPr marL="0" indent="0">
              <a:buNone/>
            </a:pPr>
            <a:r>
              <a:rPr lang="en-US" sz="700" dirty="0"/>
              <a:t>Using Branches locally</a:t>
            </a:r>
          </a:p>
          <a:p>
            <a:pPr marL="0" indent="0">
              <a:buNone/>
            </a:pPr>
            <a:r>
              <a:rPr lang="en-US" sz="700" b="1" dirty="0"/>
              <a:t>Switching </a:t>
            </a:r>
            <a:r>
              <a:rPr lang="en-US" sz="700" b="1" dirty="0" smtClean="0"/>
              <a:t>Branches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Activity: </a:t>
            </a:r>
            <a:r>
              <a:rPr lang="en-US" sz="700" dirty="0" smtClean="0"/>
              <a:t>Creating a </a:t>
            </a:r>
            <a:r>
              <a:rPr lang="en-US" sz="700" dirty="0"/>
              <a:t>New File</a:t>
            </a:r>
          </a:p>
          <a:p>
            <a:pPr marL="0" indent="0">
              <a:buNone/>
            </a:pPr>
            <a:r>
              <a:rPr lang="en-US" sz="700" dirty="0"/>
              <a:t>The Two Stage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Collaborating on Your Code</a:t>
            </a:r>
          </a:p>
          <a:p>
            <a:pPr marL="0" indent="0">
              <a:buNone/>
            </a:pPr>
            <a:r>
              <a:rPr lang="en-US" sz="700" dirty="0"/>
              <a:t>Pushing Your Changes to GitHub</a:t>
            </a:r>
          </a:p>
          <a:p>
            <a:pPr marL="0" indent="0">
              <a:buNone/>
            </a:pPr>
            <a:r>
              <a:rPr lang="en-US" sz="700" dirty="0"/>
              <a:t>Activity: Creating a Pull Request</a:t>
            </a:r>
          </a:p>
          <a:p>
            <a:pPr marL="0" indent="0">
              <a:buNone/>
            </a:pPr>
            <a:r>
              <a:rPr lang="en-US" sz="700" dirty="0"/>
              <a:t>Exploring a Pull Request</a:t>
            </a:r>
          </a:p>
          <a:p>
            <a:pPr marL="0" indent="0">
              <a:buNone/>
            </a:pPr>
            <a:r>
              <a:rPr lang="en-US" sz="700" dirty="0"/>
              <a:t>Activity: Code Review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Editing Files on GitHub</a:t>
            </a:r>
          </a:p>
          <a:p>
            <a:pPr marL="0" indent="0">
              <a:buNone/>
            </a:pPr>
            <a:r>
              <a:rPr lang="en-US" sz="700" dirty="0"/>
              <a:t>Editing a File on GitHub</a:t>
            </a:r>
          </a:p>
          <a:p>
            <a:pPr marL="0" indent="0">
              <a:buNone/>
            </a:pPr>
            <a:r>
              <a:rPr lang="en-US" sz="700" dirty="0"/>
              <a:t>Committing Changes on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Merging Pull Requests</a:t>
            </a:r>
          </a:p>
          <a:p>
            <a:pPr marL="0" indent="0">
              <a:buNone/>
            </a:pPr>
            <a:r>
              <a:rPr lang="en-US" sz="700" dirty="0"/>
              <a:t>Merge Explained</a:t>
            </a:r>
          </a:p>
          <a:p>
            <a:pPr marL="0" indent="0">
              <a:buNone/>
            </a:pPr>
            <a:r>
              <a:rPr lang="en-US" sz="700" dirty="0"/>
              <a:t>Merging Your Pull Request</a:t>
            </a:r>
          </a:p>
          <a:p>
            <a:pPr marL="0" indent="0">
              <a:buNone/>
            </a:pPr>
            <a:r>
              <a:rPr lang="en-US" sz="700" dirty="0"/>
              <a:t>Updating Your Local Repository</a:t>
            </a:r>
          </a:p>
          <a:p>
            <a:pPr marL="0" indent="0">
              <a:buNone/>
            </a:pPr>
            <a:r>
              <a:rPr lang="en-US" sz="700" dirty="0"/>
              <a:t>Cleaning Up the Unneeded Branches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Project History</a:t>
            </a:r>
          </a:p>
          <a:p>
            <a:pPr marL="0" indent="0">
              <a:buNone/>
            </a:pPr>
            <a:r>
              <a:rPr lang="en-US" sz="700" dirty="0"/>
              <a:t>Using </a:t>
            </a:r>
            <a:r>
              <a:rPr lang="en-US" sz="700" dirty="0" err="1"/>
              <a:t>Git</a:t>
            </a:r>
            <a:r>
              <a:rPr lang="en-US" sz="700" dirty="0"/>
              <a:t> Log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Streamlining Your Workflow with Aliases</a:t>
            </a:r>
          </a:p>
          <a:p>
            <a:pPr marL="0" indent="0">
              <a:buNone/>
            </a:pPr>
            <a:r>
              <a:rPr lang="en-US" sz="700" dirty="0"/>
              <a:t>Creating Custom Aliases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Workflow Review Project: GitHub Games</a:t>
            </a:r>
          </a:p>
          <a:p>
            <a:pPr marL="0" indent="0">
              <a:buNone/>
            </a:pPr>
            <a:r>
              <a:rPr lang="en-US" sz="700" dirty="0"/>
              <a:t>User Accounts vs. Organization Accounts</a:t>
            </a:r>
          </a:p>
          <a:p>
            <a:pPr marL="0" indent="0">
              <a:buNone/>
            </a:pPr>
            <a:r>
              <a:rPr lang="en-US" sz="700" dirty="0"/>
              <a:t>Introduction to GitHub Pages</a:t>
            </a:r>
          </a:p>
          <a:p>
            <a:pPr marL="0" indent="0">
              <a:buNone/>
            </a:pPr>
            <a:r>
              <a:rPr lang="en-US" sz="700" dirty="0"/>
              <a:t>What is a Fork?</a:t>
            </a:r>
          </a:p>
          <a:p>
            <a:pPr marL="0" indent="0">
              <a:buNone/>
            </a:pPr>
            <a:r>
              <a:rPr lang="en-US" sz="700" dirty="0"/>
              <a:t>Creating a Fork</a:t>
            </a:r>
          </a:p>
          <a:p>
            <a:pPr marL="0" indent="0">
              <a:buNone/>
            </a:pPr>
            <a:r>
              <a:rPr lang="en-US" sz="700" dirty="0"/>
              <a:t>Workflow Review: Updating the README.md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Resolving Merge Conflicts</a:t>
            </a:r>
          </a:p>
          <a:p>
            <a:pPr marL="0" indent="0">
              <a:buNone/>
            </a:pPr>
            <a:r>
              <a:rPr lang="en-US" sz="700" dirty="0"/>
              <a:t>Local Merge Conflicts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with Multiple Remotes</a:t>
            </a:r>
          </a:p>
          <a:p>
            <a:pPr marL="0" indent="0">
              <a:buNone/>
            </a:pPr>
            <a:r>
              <a:rPr lang="en-US" sz="700" dirty="0"/>
              <a:t>Remote Merge Conflicts</a:t>
            </a:r>
          </a:p>
          <a:p>
            <a:pPr marL="0" indent="0">
              <a:buNone/>
            </a:pPr>
            <a:r>
              <a:rPr lang="en-US" sz="700" dirty="0"/>
              <a:t>Exploring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Searching for Events in Your Code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 bisect?</a:t>
            </a:r>
          </a:p>
          <a:p>
            <a:pPr marL="0" indent="0">
              <a:buNone/>
            </a:pPr>
            <a:r>
              <a:rPr lang="en-US" sz="700" dirty="0"/>
              <a:t>Finding the Bug in Our Project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Reverting Commits</a:t>
            </a:r>
          </a:p>
          <a:p>
            <a:pPr marL="0" indent="0">
              <a:buNone/>
            </a:pPr>
            <a:r>
              <a:rPr lang="en-US" sz="700" dirty="0"/>
              <a:t>How Commits Are Made</a:t>
            </a:r>
          </a:p>
          <a:p>
            <a:pPr marL="0" indent="0">
              <a:buNone/>
            </a:pPr>
            <a:r>
              <a:rPr lang="en-US" sz="700" dirty="0"/>
              <a:t>Safe Operations</a:t>
            </a:r>
          </a:p>
          <a:p>
            <a:pPr marL="0" indent="0">
              <a:buNone/>
            </a:pPr>
            <a:r>
              <a:rPr lang="en-US" sz="700" dirty="0"/>
              <a:t>Reverting Commits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Helpful </a:t>
            </a:r>
            <a:r>
              <a:rPr lang="en-US" sz="700" b="1" dirty="0" err="1"/>
              <a:t>Git</a:t>
            </a:r>
            <a:r>
              <a:rPr lang="en-US" sz="700" b="1" dirty="0"/>
              <a:t> Commands</a:t>
            </a:r>
          </a:p>
          <a:p>
            <a:pPr marL="0" indent="0">
              <a:buNone/>
            </a:pPr>
            <a:r>
              <a:rPr lang="en-US" sz="700" dirty="0"/>
              <a:t>Moving and Renaming Files with </a:t>
            </a:r>
            <a:r>
              <a:rPr lang="en-US" sz="700" dirty="0" err="1"/>
              <a:t>Git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Staging Hunks of Changes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Changes</a:t>
            </a:r>
          </a:p>
          <a:p>
            <a:pPr marL="0" indent="0">
              <a:buNone/>
            </a:pPr>
            <a:r>
              <a:rPr lang="en-US" sz="700" dirty="0"/>
              <a:t>Comparing Changes within the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Creating a New Local Repository</a:t>
            </a:r>
          </a:p>
          <a:p>
            <a:pPr marL="0" indent="0">
              <a:buNone/>
            </a:pPr>
            <a:r>
              <a:rPr lang="en-US" sz="700" dirty="0"/>
              <a:t>Initializing a New Local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Fixing Commit Mistakes</a:t>
            </a:r>
          </a:p>
          <a:p>
            <a:pPr marL="0" indent="0">
              <a:buNone/>
            </a:pPr>
            <a:r>
              <a:rPr lang="en-US" sz="700" dirty="0"/>
              <a:t>Revising Your Last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Rewriting History with </a:t>
            </a:r>
            <a:r>
              <a:rPr lang="en-US" sz="700" b="1" dirty="0" err="1"/>
              <a:t>Git</a:t>
            </a:r>
            <a:r>
              <a:rPr lang="en-US" sz="700" b="1" dirty="0"/>
              <a:t> Reset</a:t>
            </a:r>
          </a:p>
          <a:p>
            <a:pPr marL="0" indent="0">
              <a:buNone/>
            </a:pPr>
            <a:r>
              <a:rPr lang="en-US" sz="700" dirty="0"/>
              <a:t>Understanding Reset</a:t>
            </a:r>
          </a:p>
          <a:p>
            <a:pPr marL="0" indent="0">
              <a:buNone/>
            </a:pPr>
            <a:r>
              <a:rPr lang="en-US" sz="700" dirty="0"/>
              <a:t>Reset Modes</a:t>
            </a:r>
          </a:p>
          <a:p>
            <a:pPr marL="0" indent="0">
              <a:buNone/>
            </a:pPr>
            <a:r>
              <a:rPr lang="en-US" sz="700" dirty="0"/>
              <a:t>Reset Soft</a:t>
            </a:r>
          </a:p>
          <a:p>
            <a:pPr marL="0" indent="0">
              <a:buNone/>
            </a:pPr>
            <a:r>
              <a:rPr lang="en-US" sz="700" dirty="0"/>
              <a:t>Reset Mixed</a:t>
            </a:r>
          </a:p>
          <a:p>
            <a:pPr marL="0" indent="0">
              <a:buNone/>
            </a:pPr>
            <a:r>
              <a:rPr lang="en-US" sz="700" dirty="0"/>
              <a:t>Reset Hard</a:t>
            </a:r>
          </a:p>
          <a:p>
            <a:pPr marL="0" indent="0">
              <a:buNone/>
            </a:pPr>
            <a:r>
              <a:rPr lang="en-US" sz="700" dirty="0"/>
              <a:t>Does Gone Really Mean Gone?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Getting it Back</a:t>
            </a:r>
          </a:p>
          <a:p>
            <a:pPr marL="0" indent="0">
              <a:buNone/>
            </a:pPr>
            <a:r>
              <a:rPr lang="en-US" sz="700" dirty="0"/>
              <a:t>You Just Want That One Commit</a:t>
            </a:r>
          </a:p>
          <a:p>
            <a:pPr marL="0" indent="0">
              <a:buNone/>
            </a:pPr>
            <a:r>
              <a:rPr lang="en-US" sz="700" dirty="0"/>
              <a:t>Oops, I Didn’t Mean to Reset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Merge Strategies: Rebase</a:t>
            </a:r>
          </a:p>
          <a:p>
            <a:pPr marL="0" indent="0">
              <a:buNone/>
            </a:pPr>
            <a:r>
              <a:rPr lang="en-US" sz="700" dirty="0"/>
              <a:t>About </a:t>
            </a:r>
            <a:r>
              <a:rPr lang="en-US" sz="700" dirty="0" err="1"/>
              <a:t>Git</a:t>
            </a:r>
            <a:r>
              <a:rPr lang="en-US" sz="700" dirty="0"/>
              <a:t> rebase</a:t>
            </a:r>
          </a:p>
          <a:p>
            <a:pPr marL="0" indent="0">
              <a:buNone/>
            </a:pPr>
            <a:r>
              <a:rPr lang="en-US" sz="700" dirty="0"/>
              <a:t>Understanding </a:t>
            </a:r>
            <a:r>
              <a:rPr lang="en-US" sz="700" dirty="0" err="1"/>
              <a:t>Git</a:t>
            </a:r>
            <a:r>
              <a:rPr lang="en-US" sz="700" dirty="0"/>
              <a:t> Merge Strategies</a:t>
            </a:r>
          </a:p>
          <a:p>
            <a:pPr marL="0" indent="0">
              <a:buNone/>
            </a:pPr>
            <a:r>
              <a:rPr lang="en-US" sz="700" dirty="0"/>
              <a:t>Creating a Linear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dirty="0"/>
              <a:t>Navigate to the directory where you will place your practice repo (cd .. to get back to the parent folder). </a:t>
            </a:r>
          </a:p>
          <a:p>
            <a:pPr lvl="0"/>
            <a:r>
              <a:rPr lang="en-US" sz="2000" dirty="0"/>
              <a:t>Create a new directory and initialize it as a </a:t>
            </a:r>
            <a:r>
              <a:rPr lang="en-US" sz="2000" dirty="0" err="1"/>
              <a:t>git</a:t>
            </a:r>
            <a:r>
              <a:rPr lang="en-US" sz="2000" dirty="0"/>
              <a:t> repository: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practice-repo </a:t>
            </a:r>
          </a:p>
          <a:p>
            <a:pPr lvl="0"/>
            <a:r>
              <a:rPr lang="en-US" sz="2000" dirty="0"/>
              <a:t>CD into your new repository: cd practice-repo </a:t>
            </a:r>
          </a:p>
          <a:p>
            <a:pPr lvl="0"/>
            <a:r>
              <a:rPr lang="en-US" sz="2000" dirty="0"/>
              <a:t>Create an empty new file named README.md: touch README.md </a:t>
            </a:r>
          </a:p>
          <a:p>
            <a:pPr lvl="0"/>
            <a:r>
              <a:rPr lang="en-US" sz="2000" dirty="0"/>
              <a:t>Add and commit the README.md file.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264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Commit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1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Your Last Commit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Create a new file: touch file7.txt </a:t>
            </a:r>
          </a:p>
          <a:p>
            <a:pPr lvl="0"/>
            <a:r>
              <a:rPr lang="en-US" dirty="0"/>
              <a:t>When you are adding files to the previous commit, they should be in the staging area. Move your file to the staging area: </a:t>
            </a:r>
            <a:r>
              <a:rPr lang="en-US" dirty="0" err="1"/>
              <a:t>git</a:t>
            </a:r>
            <a:r>
              <a:rPr lang="en-US" dirty="0"/>
              <a:t> add file7.txt </a:t>
            </a:r>
          </a:p>
          <a:p>
            <a:pPr lvl="0"/>
            <a:r>
              <a:rPr lang="en-US" dirty="0" err="1"/>
              <a:t>git</a:t>
            </a:r>
            <a:r>
              <a:rPr lang="en-US" dirty="0"/>
              <a:t> commit --amend </a:t>
            </a:r>
          </a:p>
          <a:p>
            <a:pPr lvl="0"/>
            <a:r>
              <a:rPr lang="en-US" dirty="0"/>
              <a:t>The text editor will open, allowing you to edit your commit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6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 with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91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51830" y="1725295"/>
            <a:ext cx="5678170" cy="3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6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181600" cy="3733800"/>
          </a:xfrm>
        </p:spPr>
        <p:txBody>
          <a:bodyPr/>
          <a:lstStyle/>
          <a:p>
            <a:r>
              <a:rPr lang="en-US" sz="1800" b="1" dirty="0" smtClean="0"/>
              <a:t>S</a:t>
            </a:r>
            <a:r>
              <a:rPr lang="en-SE" sz="1800" b="1" dirty="0" smtClean="0"/>
              <a:t>oft: </a:t>
            </a:r>
            <a:r>
              <a:rPr lang="en-US" sz="1800" dirty="0"/>
              <a:t>Does not touch the index file or the working tree at all (but resets the head to &lt;commit&gt;, just like all modes do). This leaves all your changed files "Changes to be committed", as </a:t>
            </a:r>
            <a:r>
              <a:rPr lang="en-US" sz="1800" dirty="0" err="1"/>
              <a:t>git</a:t>
            </a:r>
            <a:r>
              <a:rPr lang="en-US" sz="1800" dirty="0"/>
              <a:t> status would put it.</a:t>
            </a:r>
            <a:endParaRPr lang="en-SE" sz="1800" dirty="0" smtClean="0"/>
          </a:p>
          <a:p>
            <a:r>
              <a:rPr lang="en-US" sz="1800" b="1" dirty="0" smtClean="0"/>
              <a:t>M</a:t>
            </a:r>
            <a:r>
              <a:rPr lang="en-SE" sz="1800" b="1" smtClean="0"/>
              <a:t>ixed (default): </a:t>
            </a:r>
            <a:r>
              <a:rPr lang="en-US" sz="1800" dirty="0"/>
              <a:t>Resets the index but not the working tree (i.e., the changed files are preserved but not marked for commit) and reports what has not been updated. </a:t>
            </a:r>
            <a:endParaRPr lang="en-SE" sz="1800" dirty="0" smtClean="0"/>
          </a:p>
          <a:p>
            <a:r>
              <a:rPr lang="en-US" sz="1800" b="1" dirty="0" smtClean="0"/>
              <a:t>H</a:t>
            </a:r>
            <a:r>
              <a:rPr lang="en-SE" sz="1800" b="1" dirty="0" smtClean="0"/>
              <a:t>ard: </a:t>
            </a:r>
            <a:r>
              <a:rPr lang="en-US" sz="1800" dirty="0"/>
              <a:t>Resets the index and working tree. Any changes to tracked files in the working tree since &lt;commit&gt; are discarded</a:t>
            </a:r>
            <a:r>
              <a:rPr lang="en-US" sz="1800" dirty="0" smtClean="0"/>
              <a:t>.</a:t>
            </a:r>
            <a:endParaRPr lang="en-SE" sz="18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684520" cy="43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07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Soft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1.	View the history of our project: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--decorate </a:t>
            </a:r>
          </a:p>
          <a:p>
            <a:r>
              <a:rPr lang="en-US" sz="2000" dirty="0"/>
              <a:t>2.	Identify the current location of HEAD. </a:t>
            </a:r>
          </a:p>
          <a:p>
            <a:r>
              <a:rPr lang="en-US" sz="2000" dirty="0"/>
              <a:t>3.	Go back two commits in history: </a:t>
            </a:r>
            <a:r>
              <a:rPr lang="en-US" sz="2000" dirty="0" err="1"/>
              <a:t>git</a:t>
            </a:r>
            <a:r>
              <a:rPr lang="en-US" sz="2000" dirty="0"/>
              <a:t> reset --soft HEAD~2 </a:t>
            </a:r>
          </a:p>
          <a:p>
            <a:r>
              <a:rPr lang="en-US" sz="2000" dirty="0"/>
              <a:t>4.	See the tip of our branch (and HEAD) is now sitting two commits earlier than it was before: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--decorate </a:t>
            </a:r>
          </a:p>
          <a:p>
            <a:r>
              <a:rPr lang="en-US" sz="2000" dirty="0"/>
              <a:t>5.	The changes we made in the last two commits should be in the staging area: </a:t>
            </a:r>
            <a:r>
              <a:rPr lang="en-US" sz="2000" dirty="0" err="1"/>
              <a:t>git</a:t>
            </a:r>
            <a:r>
              <a:rPr lang="en-US" sz="2000" dirty="0"/>
              <a:t> status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060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Mixed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800" dirty="0"/>
              <a:t>Once again, we will start by viewing the history of our project: </a:t>
            </a:r>
            <a:r>
              <a:rPr lang="en-US" sz="1800" dirty="0" err="1"/>
              <a:t>git</a:t>
            </a:r>
            <a:r>
              <a:rPr lang="en-US" sz="1800" dirty="0"/>
              <a:t> log --</a:t>
            </a:r>
            <a:r>
              <a:rPr lang="en-US" sz="1800" dirty="0" err="1"/>
              <a:t>oneline</a:t>
            </a:r>
            <a:r>
              <a:rPr lang="en-US" sz="1800" dirty="0"/>
              <a:t> </a:t>
            </a:r>
          </a:p>
          <a:p>
            <a:pPr lvl="0"/>
            <a:r>
              <a:rPr lang="en-US" sz="1800" dirty="0"/>
              <a:t>Go back one commit in history: </a:t>
            </a:r>
            <a:r>
              <a:rPr lang="en-US" sz="1800" dirty="0" err="1"/>
              <a:t>git</a:t>
            </a:r>
            <a:r>
              <a:rPr lang="en-US" sz="1800" dirty="0"/>
              <a:t> reset HEAD~ </a:t>
            </a:r>
          </a:p>
          <a:p>
            <a:pPr lvl="0"/>
            <a:r>
              <a:rPr lang="en-US" sz="1800" dirty="0"/>
              <a:t>See where the tip of the branch is pointing: </a:t>
            </a:r>
            <a:r>
              <a:rPr lang="en-US" sz="1800" dirty="0" err="1"/>
              <a:t>git</a:t>
            </a:r>
            <a:r>
              <a:rPr lang="en-US" sz="1800" dirty="0"/>
              <a:t> log --</a:t>
            </a:r>
            <a:r>
              <a:rPr lang="en-US" sz="1800" dirty="0" err="1"/>
              <a:t>oneline</a:t>
            </a:r>
            <a:r>
              <a:rPr lang="en-US" sz="1800" dirty="0"/>
              <a:t> --decorate </a:t>
            </a:r>
          </a:p>
          <a:p>
            <a:pPr lvl="0"/>
            <a:r>
              <a:rPr lang="en-US" sz="1800" dirty="0"/>
              <a:t>The changes we made in the last commit have been moved back to the working directory: </a:t>
            </a:r>
            <a:r>
              <a:rPr lang="en-US" sz="1800" dirty="0" err="1"/>
              <a:t>git</a:t>
            </a:r>
            <a:r>
              <a:rPr lang="en-US" sz="1800" dirty="0"/>
              <a:t> status </a:t>
            </a:r>
          </a:p>
          <a:p>
            <a:pPr lvl="0"/>
            <a:r>
              <a:rPr lang="en-US" sz="1800" dirty="0"/>
              <a:t>Move the files to the staging area before we can commit them: </a:t>
            </a:r>
            <a:r>
              <a:rPr lang="en-US" sz="1800" dirty="0" err="1"/>
              <a:t>git</a:t>
            </a:r>
            <a:r>
              <a:rPr lang="en-US" sz="1800" dirty="0"/>
              <a:t> add file5.md file6.md </a:t>
            </a:r>
          </a:p>
          <a:p>
            <a:pPr lvl="0"/>
            <a:r>
              <a:rPr lang="en-US" sz="1800" dirty="0"/>
              <a:t>Re-commit the files: </a:t>
            </a:r>
            <a:r>
              <a:rPr lang="en-US" sz="1800" dirty="0" err="1"/>
              <a:t>git</a:t>
            </a:r>
            <a:r>
              <a:rPr lang="en-US" sz="1800" dirty="0"/>
              <a:t> commit -m "re-add file 5 and 6"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538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Hard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1800" dirty="0"/>
              <a:t>Start by viewing the history of our project with: </a:t>
            </a:r>
            <a:r>
              <a:rPr lang="en-US" sz="1800" dirty="0" err="1"/>
              <a:t>git</a:t>
            </a:r>
            <a:r>
              <a:rPr lang="en-US" sz="1800" dirty="0"/>
              <a:t> log --</a:t>
            </a:r>
            <a:r>
              <a:rPr lang="en-US" sz="1800" dirty="0" err="1"/>
              <a:t>oneline</a:t>
            </a:r>
            <a:r>
              <a:rPr lang="en-US" sz="1800" dirty="0"/>
              <a:t> </a:t>
            </a:r>
          </a:p>
          <a:p>
            <a:pPr lvl="0"/>
            <a:r>
              <a:rPr lang="en-US" sz="1800" dirty="0"/>
              <a:t>Reset to the point in time where the only file that existed was the README.md: </a:t>
            </a:r>
            <a:r>
              <a:rPr lang="en-US" sz="1800" dirty="0" err="1"/>
              <a:t>git</a:t>
            </a:r>
            <a:r>
              <a:rPr lang="en-US" sz="1800" dirty="0"/>
              <a:t> reset --hard &lt;SHA&gt; </a:t>
            </a:r>
          </a:p>
          <a:p>
            <a:pPr lvl="0"/>
            <a:r>
              <a:rPr lang="en-US" sz="1800" dirty="0"/>
              <a:t>See that all of the commits are gone: </a:t>
            </a:r>
            <a:r>
              <a:rPr lang="en-US" sz="1800" dirty="0" err="1"/>
              <a:t>git</a:t>
            </a:r>
            <a:r>
              <a:rPr lang="en-US" sz="1800" dirty="0"/>
              <a:t> log --</a:t>
            </a:r>
            <a:r>
              <a:rPr lang="en-US" sz="1800" dirty="0" err="1"/>
              <a:t>oneline</a:t>
            </a:r>
            <a:r>
              <a:rPr lang="en-US" sz="1800" dirty="0"/>
              <a:t> </a:t>
            </a:r>
          </a:p>
          <a:p>
            <a:pPr lvl="0"/>
            <a:r>
              <a:rPr lang="en-US" sz="1800" dirty="0"/>
              <a:t>Notice your working directory is clean: </a:t>
            </a:r>
            <a:r>
              <a:rPr lang="en-US" sz="1800" dirty="0" err="1"/>
              <a:t>git</a:t>
            </a:r>
            <a:r>
              <a:rPr lang="en-US" sz="1800" dirty="0"/>
              <a:t> status </a:t>
            </a:r>
          </a:p>
          <a:p>
            <a:pPr lvl="0"/>
            <a:r>
              <a:rPr lang="en-US" sz="1800" dirty="0" err="1"/>
              <a:t>Ssee</a:t>
            </a:r>
            <a:r>
              <a:rPr lang="en-US" sz="1800" dirty="0"/>
              <a:t> that the only file in your repository is the README.md: ls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3184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Gone Really Mean Gone?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92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Want That One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Didn’t Mean to Reset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84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Strategies: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Merge Strategies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Linear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88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Collaboration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99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549f357-ea04-4fdc-a4ff-01e398dbae1f"/>
    <ds:schemaRef ds:uri="http://purl.org/dc/dcmitype/"/>
    <ds:schemaRef ds:uri="http://purl.org/dc/elements/1.1/"/>
    <ds:schemaRef ds:uri="8ae4afce-818c-4ab4-8e35-377c82201c1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39595</TotalTime>
  <Words>2582</Words>
  <Application>Microsoft Office PowerPoint</Application>
  <PresentationFormat>Widescreen</PresentationFormat>
  <Paragraphs>392</Paragraphs>
  <Slides>87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</vt:lpstr>
      <vt:lpstr>Calibri</vt:lpstr>
      <vt:lpstr>Century Gothic</vt:lpstr>
      <vt:lpstr>Courier New</vt:lpstr>
      <vt:lpstr>Segoe</vt:lpstr>
      <vt:lpstr>Segoe UI</vt:lpstr>
      <vt:lpstr>Segoe UI Light</vt:lpstr>
      <vt:lpstr>Times New Roman</vt:lpstr>
      <vt:lpstr>Verdana</vt:lpstr>
      <vt:lpstr>Wingdings</vt:lpstr>
      <vt:lpstr>Edge</vt:lpstr>
      <vt:lpstr>GitHub for Developers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Questions?</vt:lpstr>
      <vt:lpstr>Getting Started With Collaboration </vt:lpstr>
      <vt:lpstr>What is GitHub? </vt:lpstr>
      <vt:lpstr>The GitHub Ecosystem </vt:lpstr>
      <vt:lpstr>What is Git? </vt:lpstr>
      <vt:lpstr>Exploring a GitHub Repository </vt:lpstr>
      <vt:lpstr>Using GitHub Issues </vt:lpstr>
      <vt:lpstr>Activity: Creating A GitHub Issue </vt:lpstr>
      <vt:lpstr>Using Markdown  </vt:lpstr>
      <vt:lpstr>Understanding the GitHub Flow </vt:lpstr>
      <vt:lpstr>The Essential GitHub Workflow </vt:lpstr>
      <vt:lpstr> </vt:lpstr>
      <vt:lpstr>Branching with Git </vt:lpstr>
      <vt:lpstr>Branching Defined </vt:lpstr>
      <vt:lpstr>Activity: Creating A Branch with GitHub  </vt:lpstr>
      <vt:lpstr>Local Git Configuration </vt:lpstr>
      <vt:lpstr>Checking Your Git Version </vt:lpstr>
      <vt:lpstr>Git Configuration Levels </vt:lpstr>
      <vt:lpstr>Viewing Your Configurations </vt:lpstr>
      <vt:lpstr>Configuring Your User Name and Email </vt:lpstr>
      <vt:lpstr>Configuring autocrlf  </vt:lpstr>
      <vt:lpstr>Working Locally with Git </vt:lpstr>
      <vt:lpstr>Creating a Local Copy of the repo </vt:lpstr>
      <vt:lpstr>Our Favorite Git command: git status </vt:lpstr>
      <vt:lpstr>Using Branches locally </vt:lpstr>
      <vt:lpstr>Switching Branches </vt:lpstr>
      <vt:lpstr>Activity: Creating a New File </vt:lpstr>
      <vt:lpstr>The Two Stage Commit </vt:lpstr>
      <vt:lpstr>Collaborating on Your Code </vt:lpstr>
      <vt:lpstr>Pushing Your Changes to GitHub </vt:lpstr>
      <vt:lpstr>Activity: Creating a Pull Request </vt:lpstr>
      <vt:lpstr>Exploring a Pull Request </vt:lpstr>
      <vt:lpstr>Activity: Code Review </vt:lpstr>
      <vt:lpstr>Editing Files on GitHub </vt:lpstr>
      <vt:lpstr>Editing a File on GitHub </vt:lpstr>
      <vt:lpstr>Committing Changes on GitHub </vt:lpstr>
      <vt:lpstr>Merging Pull Requests </vt:lpstr>
      <vt:lpstr>Merge Explained </vt:lpstr>
      <vt:lpstr>Merging Your Pull Request </vt:lpstr>
      <vt:lpstr>Updating Your Local Repository </vt:lpstr>
      <vt:lpstr>Cleaning Up the Unneeded Branches  </vt:lpstr>
      <vt:lpstr>Viewing Local Project History </vt:lpstr>
      <vt:lpstr>Using Git Log  </vt:lpstr>
      <vt:lpstr>Streamlining Your Workflow with Aliases </vt:lpstr>
      <vt:lpstr>Creating Custom Aliases  </vt:lpstr>
      <vt:lpstr>User Accounts vs. Organization Accounts </vt:lpstr>
      <vt:lpstr>What is a Fork? </vt:lpstr>
      <vt:lpstr>Creating a Fork </vt:lpstr>
      <vt:lpstr>Workflow Review: Updating the README.md  </vt:lpstr>
      <vt:lpstr>Resolving Merge Conflicts </vt:lpstr>
      <vt:lpstr>Local Merge Conflicts  </vt:lpstr>
      <vt:lpstr>Working with Multiple Remotes </vt:lpstr>
      <vt:lpstr>Remote Merge Conflicts </vt:lpstr>
      <vt:lpstr>Searching for Events in Your Code </vt:lpstr>
      <vt:lpstr>What is git bisect? </vt:lpstr>
      <vt:lpstr>Reverting Commits </vt:lpstr>
      <vt:lpstr>How Commits Are Made </vt:lpstr>
      <vt:lpstr>Safe Operations </vt:lpstr>
      <vt:lpstr>Reverting Commits  </vt:lpstr>
      <vt:lpstr>Helpful Git Commands </vt:lpstr>
      <vt:lpstr>Moving and Renaming Files with Git </vt:lpstr>
      <vt:lpstr>Viewing Local Changes </vt:lpstr>
      <vt:lpstr>Creating a New Local Repository </vt:lpstr>
      <vt:lpstr>Fixing Commit Mistakes </vt:lpstr>
      <vt:lpstr>Revising Your Last Commit  </vt:lpstr>
      <vt:lpstr>Rewriting History with Git Reset </vt:lpstr>
      <vt:lpstr>Understanding Reset </vt:lpstr>
      <vt:lpstr>Reset Modes </vt:lpstr>
      <vt:lpstr>Reset Soft </vt:lpstr>
      <vt:lpstr>Reset Mixed </vt:lpstr>
      <vt:lpstr>Reset Hard </vt:lpstr>
      <vt:lpstr>Does Gone Really Mean Gone?  </vt:lpstr>
      <vt:lpstr>Getting it Back </vt:lpstr>
      <vt:lpstr>You Just Want That One Commit </vt:lpstr>
      <vt:lpstr>Oops, I Didn’t Mean to Reset  </vt:lpstr>
      <vt:lpstr>Merge Strategies: Rebase </vt:lpstr>
      <vt:lpstr>About Git rebase </vt:lpstr>
      <vt:lpstr>Understanding Git Merge Strategies </vt:lpstr>
      <vt:lpstr>Creating a Linear History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434</cp:revision>
  <cp:lastPrinted>2016-11-17T13:26:17Z</cp:lastPrinted>
  <dcterms:created xsi:type="dcterms:W3CDTF">2018-12-12T15:57:24Z</dcterms:created>
  <dcterms:modified xsi:type="dcterms:W3CDTF">2020-02-21T20:12:40Z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