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4"/>
  </p:notesMasterIdLst>
  <p:handoutMasterIdLst>
    <p:handoutMasterId r:id="rId105"/>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341" r:id="rId25"/>
    <p:sldId id="401" r:id="rId26"/>
    <p:sldId id="402" r:id="rId27"/>
    <p:sldId id="403" r:id="rId28"/>
    <p:sldId id="404" r:id="rId29"/>
    <p:sldId id="405" r:id="rId30"/>
    <p:sldId id="406" r:id="rId31"/>
    <p:sldId id="407" r:id="rId32"/>
    <p:sldId id="408" r:id="rId33"/>
    <p:sldId id="409" r:id="rId34"/>
    <p:sldId id="342" r:id="rId35"/>
    <p:sldId id="410" r:id="rId36"/>
    <p:sldId id="411" r:id="rId37"/>
    <p:sldId id="420" r:id="rId38"/>
    <p:sldId id="421" r:id="rId39"/>
    <p:sldId id="416" r:id="rId40"/>
    <p:sldId id="417" r:id="rId41"/>
    <p:sldId id="413" r:id="rId42"/>
    <p:sldId id="412" r:id="rId43"/>
    <p:sldId id="414" r:id="rId44"/>
    <p:sldId id="345" r:id="rId45"/>
    <p:sldId id="346" r:id="rId46"/>
    <p:sldId id="347" r:id="rId47"/>
    <p:sldId id="348" r:id="rId48"/>
    <p:sldId id="349" r:id="rId49"/>
    <p:sldId id="419" r:id="rId50"/>
    <p:sldId id="350" r:id="rId51"/>
    <p:sldId id="351" r:id="rId52"/>
    <p:sldId id="352" r:id="rId53"/>
    <p:sldId id="353" r:id="rId54"/>
    <p:sldId id="354" r:id="rId55"/>
    <p:sldId id="356" r:id="rId56"/>
    <p:sldId id="357" r:id="rId57"/>
    <p:sldId id="355" r:id="rId58"/>
    <p:sldId id="358" r:id="rId59"/>
    <p:sldId id="359" r:id="rId60"/>
    <p:sldId id="418" r:id="rId61"/>
    <p:sldId id="372" r:id="rId62"/>
    <p:sldId id="380" r:id="rId63"/>
    <p:sldId id="379" r:id="rId64"/>
    <p:sldId id="377" r:id="rId65"/>
    <p:sldId id="378" r:id="rId66"/>
    <p:sldId id="381" r:id="rId67"/>
    <p:sldId id="360" r:id="rId68"/>
    <p:sldId id="362" r:id="rId69"/>
    <p:sldId id="361" r:id="rId70"/>
    <p:sldId id="365" r:id="rId71"/>
    <p:sldId id="366" r:id="rId72"/>
    <p:sldId id="375" r:id="rId73"/>
    <p:sldId id="367" r:id="rId74"/>
    <p:sldId id="374" r:id="rId75"/>
    <p:sldId id="423" r:id="rId76"/>
    <p:sldId id="415" r:id="rId77"/>
    <p:sldId id="368" r:id="rId78"/>
    <p:sldId id="369" r:id="rId79"/>
    <p:sldId id="370" r:id="rId80"/>
    <p:sldId id="364" r:id="rId81"/>
    <p:sldId id="371" r:id="rId82"/>
    <p:sldId id="373" r:id="rId83"/>
    <p:sldId id="384" r:id="rId84"/>
    <p:sldId id="383" r:id="rId85"/>
    <p:sldId id="386" r:id="rId86"/>
    <p:sldId id="388" r:id="rId87"/>
    <p:sldId id="387" r:id="rId88"/>
    <p:sldId id="389" r:id="rId89"/>
    <p:sldId id="431" r:id="rId90"/>
    <p:sldId id="424" r:id="rId91"/>
    <p:sldId id="385" r:id="rId92"/>
    <p:sldId id="425" r:id="rId93"/>
    <p:sldId id="427" r:id="rId94"/>
    <p:sldId id="428" r:id="rId95"/>
    <p:sldId id="429" r:id="rId96"/>
    <p:sldId id="430" r:id="rId97"/>
    <p:sldId id="426" r:id="rId98"/>
    <p:sldId id="432" r:id="rId99"/>
    <p:sldId id="433" r:id="rId100"/>
    <p:sldId id="434" r:id="rId101"/>
    <p:sldId id="435" r:id="rId102"/>
    <p:sldId id="340" r:id="rId103"/>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14"/>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18"/>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24"/>
          </p14:sldIdLst>
        </p14:section>
        <p14:section name="Module 6: Optimizing Search" id="{FA72BA3C-7D11-4E9D-9A6B-139EAC8AE3A0}">
          <p14:sldIdLst>
            <p14:sldId id="385"/>
            <p14:sldId id="425"/>
            <p14:sldId id="427"/>
            <p14:sldId id="428"/>
            <p14:sldId id="429"/>
            <p14:sldId id="430"/>
            <p14:sldId id="426"/>
          </p14:sldIdLst>
        </p14:section>
        <p14:section name="Appendix: Advanced Techniques" id="{860CF1E5-9751-4499-8A37-8347B142DB06}">
          <p14:sldIdLst>
            <p14:sldId id="432"/>
            <p14:sldId id="433"/>
            <p14:sldId id="434"/>
            <p14:sldId id="435"/>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336" autoAdjust="0"/>
  </p:normalViewPr>
  <p:slideViewPr>
    <p:cSldViewPr>
      <p:cViewPr varScale="1">
        <p:scale>
          <a:sx n="99" d="100"/>
          <a:sy n="99" d="100"/>
        </p:scale>
        <p:origin x="258" y="90"/>
      </p:cViewPr>
      <p:guideLst>
        <p:guide orient="horz" pos="2160"/>
        <p:guide pos="3840"/>
      </p:guideLst>
    </p:cSldViewPr>
  </p:slideViewPr>
  <p:outlineViewPr>
    <p:cViewPr>
      <p:scale>
        <a:sx n="33" d="100"/>
        <a:sy n="33" d="100"/>
      </p:scale>
      <p:origin x="0" y="-10776"/>
    </p:cViewPr>
  </p:outlineViewPr>
  <p:notesTextViewPr>
    <p:cViewPr>
      <p:scale>
        <a:sx n="100" d="100"/>
        <a:sy n="100" d="100"/>
      </p:scale>
      <p:origin x="0" y="0"/>
    </p:cViewPr>
  </p:notesTextViewPr>
  <p:sorterViewPr>
    <p:cViewPr>
      <p:scale>
        <a:sx n="66" d="100"/>
        <a:sy n="66" d="100"/>
      </p:scale>
      <p:origin x="0" y="-11814"/>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viewProps" Target="view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theme" Target="theme/theme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ableStyles" Target="tableStyle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1/21/2020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1/21/2020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85</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1/21/2020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smtClean="0"/>
              <a:t>Duration: </a:t>
            </a:r>
            <a:endParaRPr lang="en-US" dirty="0"/>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localhost:8000/en-US/app/operational_intelligence/search?q=search%20index%3Dmain%20sourcetype%3Daccess_combined%20%7C%20iplocation%20clientip%20%7C%20fillnull%20value%3D%22Unknown%22%20City%2C%20Country%2C%20Region%7C%20replace%20%22%22%20with%20%22Unknown%22%20in%20City%2C%20Country%2C%20Region%20%7C%20stats%20count%20by%20JSESSIONID%2C%20clientip%2C%20City%2C%20Country%2C%20Region%20%7C%20fields%20clientip%2C%20City%2C%20Region%2C%20Country&amp;display.page.search.mode=smart&amp;dispatch.sample_ratio=1&amp;workload_pool=&amp;earliest=-24h%40h&amp;latest=now&amp;display.page.search.tab=statistics&amp;display.general.type=statistics&amp;sid=1576703996.46" TargetMode="Externa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000/en-US/app/operational_intelligence/search?q=search%20index%3Dmain%20sourcetype%3Daccess_combined%20%7C%20transaction%20JSESSIONID%20%7C%20stats%20avg(duration)%20AS%20Avg_Session_Time&amp;display.page.search.mode=smart&amp;dispatch.sample_ratio=1&amp;workload_pool=&amp;earliest=-24h%40h&amp;latest=now&amp;display.page.search.tab=statistics&amp;display.general.type=statistics&amp;sid=1576808108.6"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localhost:8000/en-US/app/operational_intelligence/search?q=search%20index%3Dmain%20sourcetype%3Daccess_combined%20%7C%20transaction%20JSESSIONID%20startswith%3D%22GET%20%2Fhome%22%20endswith%3D%22checkout%22%20%7C%20stats%20avg(duration)%20AS%20Avg_Session_Time&amp;display.page.search.mode=smart&amp;dispatch.sample_ratio=1&amp;workload_pool=&amp;earliest=-24h%40h&amp;latest=now&amp;display.page.search.tab=statistics&amp;display.general.type=statistics&amp;sid=1576808226.7"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operational_intelligence/search?q=search%20index%3Dmain%20sourcetype%3Daccess_combined%20%7C%20transaction%20JSESSIONID%20startswith%3D%22GET%20%2Fhome%22%20endswith%3D%22checkout%22%20maxpause%3D30s%20maxspan%3D30m%20maxevents%3D300%20%7C%20stats%20avg(duration)%20AS%20Avg_Session_Time&amp;display.page.search.mode=smart&amp;dispatch.sample_ratio=1&amp;workload_pool=&amp;earliest=-24h%40h&amp;latest=now&amp;display.page.search.tab=statistics&amp;display.general.type=statistics&amp;sid=1576637923.1290"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localhost:8000/en-US/app/operational_intelligence/search?earliest=-24h%40h&amp;latest=now&amp;sid=admin__admin_b3BlcmF0aW9uYWxfaW50ZWxsaWdlbmNl__RMD5903655db59062663_at_1576638335_50&amp;q=search%20index%3Dmain%20sourcetype%3Daccess_combined%20%7C%20join%20JSESSIONID%20usetime%3Dtrue%20earlier%3Dfalse%20%5B%20search%20index%3Dmain%20sourcetype%3Dlog4j%20%7C%20transaction%20threadId%20maxspan%3D5m%20%7C%20eval%20JSESSIONID%3DsessionId%20%5D%20%7C%20stats%20avg(duration)%20AS%20Avg_Request_Execution_Time&amp;s=cp06_average_request_execution_time&amp;display.page.search.mode=fast&amp;dispatch.sample_ratio=1"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operational_intelligence/search?q=search%20index%3Dmain%20sourcetype%3Daccess_combined%20NOT%20status%3D200%20%7C%20associate%20uri%20status%20supcnt%3D50%20%7C%20table%20Description%20Reference_Key%20Reference_Value%20Target_Key%20Top_Conditional_Value&amp;sid=1576639673.133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operational_intelligence/search?q=search%20index%3Dmain%20sourcetype%3D%22access_combined%22%20%20%7C%20timechart%20count%20%7C%20trendline%20sma10(count)%20AS%20moving_avg&amp;display.page.search.mode=smart&amp;dispatch.sample_ratio=1&amp;workload_pool=&amp;earliest=-24h%40h&amp;latest=now&amp;display.page.search.tab=visualizations&amp;display.general.type=visualizations&amp;sid=1576702712.45" TargetMode="Externa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81.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8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69.png"/><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image" Target="../media/image70.png"/></Relationships>
</file>

<file path=ppt/slides/_rels/slide8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8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____ Access Code: ____ #</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 Introduction and Review</a:t>
            </a:r>
            <a:endParaRPr lang="en-US" dirty="0"/>
          </a:p>
        </p:txBody>
      </p:sp>
    </p:spTree>
    <p:extLst>
      <p:ext uri="{BB962C8B-B14F-4D97-AF65-F5344CB8AC3E}">
        <p14:creationId xmlns:p14="http://schemas.microsoft.com/office/powerpoint/2010/main" val="287761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Splunk Enterprise</a:t>
            </a:r>
            <a:endParaRPr lang="en-US" dirty="0"/>
          </a:p>
        </p:txBody>
      </p:sp>
      <p:sp>
        <p:nvSpPr>
          <p:cNvPr id="3" name="Text Placeholder 2"/>
          <p:cNvSpPr>
            <a:spLocks noGrp="1"/>
          </p:cNvSpPr>
          <p:nvPr>
            <p:ph type="body" sz="quarter" idx="10"/>
          </p:nvPr>
        </p:nvSpPr>
        <p:spPr/>
        <p:txBody>
          <a:bodyPr/>
          <a:lstStyle/>
          <a:p>
            <a:r>
              <a:rPr lang="en-US" dirty="0" smtClean="0"/>
              <a:t>Server-based software that enables indexing and search of enterprise data</a:t>
            </a:r>
          </a:p>
          <a:p>
            <a:r>
              <a:rPr lang="en-US" dirty="0" smtClean="0"/>
              <a:t>Facilities for analysis and visualization</a:t>
            </a:r>
          </a:p>
          <a:p>
            <a:r>
              <a:rPr lang="en-US" dirty="0" smtClean="0"/>
              <a:t>Flexible, extensible, multi-platform</a:t>
            </a:r>
            <a:endParaRPr lang="en-US" dirty="0"/>
          </a:p>
        </p:txBody>
      </p:sp>
    </p:spTree>
    <p:extLst>
      <p:ext uri="{BB962C8B-B14F-4D97-AF65-F5344CB8AC3E}">
        <p14:creationId xmlns:p14="http://schemas.microsoft.com/office/powerpoint/2010/main" val="302616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Splunk Enterprise Features</a:t>
            </a:r>
            <a:endParaRPr lang="en-US" dirty="0"/>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a:t>
            </a:r>
            <a:r>
              <a:rPr lang="en-US" sz="2800" dirty="0" smtClean="0"/>
              <a:t>retrieval</a:t>
            </a:r>
            <a:endParaRPr lang="en-US" sz="2800" dirty="0"/>
          </a:p>
          <a:p>
            <a:r>
              <a:rPr lang="en-US" sz="2800" b="1" dirty="0"/>
              <a:t>Search: </a:t>
            </a:r>
            <a:r>
              <a:rPr lang="en-US" sz="2800" dirty="0"/>
              <a:t>query specified in Search Processing Language (SPL) to retrieve data from index. Searches can be saved for reuse</a:t>
            </a:r>
            <a:r>
              <a:rPr lang="en-US" sz="2800" dirty="0" smtClean="0"/>
              <a:t>.</a:t>
            </a:r>
            <a:endParaRPr lang="en-US" sz="2800" dirty="0"/>
          </a:p>
          <a:p>
            <a:r>
              <a:rPr lang="en-US" sz="2800" b="1" dirty="0"/>
              <a:t>Alerts: </a:t>
            </a:r>
            <a:r>
              <a:rPr lang="en-US" sz="2800" dirty="0"/>
              <a:t>automated notification when search criteria are </a:t>
            </a:r>
            <a:r>
              <a:rPr lang="en-US" sz="2800" dirty="0" smtClean="0"/>
              <a:t>met</a:t>
            </a:r>
          </a:p>
          <a:p>
            <a:r>
              <a:rPr lang="en-US" sz="2800" b="1" dirty="0"/>
              <a:t>Dashboards: </a:t>
            </a:r>
            <a:r>
              <a:rPr lang="en-US" sz="2800" dirty="0"/>
              <a:t>collections of panels of modules like search boxes, fields, charts, etc</a:t>
            </a:r>
            <a:r>
              <a:rPr lang="en-US" sz="2800" dirty="0" smtClean="0"/>
              <a:t>.</a:t>
            </a:r>
            <a:endParaRPr lang="en-US" sz="2800" dirty="0"/>
          </a:p>
        </p:txBody>
      </p:sp>
    </p:spTree>
    <p:extLst>
      <p:ext uri="{BB962C8B-B14F-4D97-AF65-F5344CB8AC3E}">
        <p14:creationId xmlns:p14="http://schemas.microsoft.com/office/powerpoint/2010/main" val="28775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Splunk Enterprise Features </a:t>
            </a:r>
            <a:r>
              <a:rPr lang="en-US" dirty="0"/>
              <a:t>(</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smtClean="0"/>
              <a:t>Data </a:t>
            </a:r>
            <a:r>
              <a:rPr lang="en-US" sz="2800" b="1" dirty="0"/>
              <a:t>models: </a:t>
            </a:r>
            <a:r>
              <a:rPr lang="en-US" sz="2800" dirty="0"/>
              <a:t>pre-summarized and organized collections of data from one or more indexes </a:t>
            </a:r>
          </a:p>
          <a:p>
            <a:r>
              <a:rPr lang="en-US" sz="2800" b="1" dirty="0" smtClean="0"/>
              <a:t>Pivots</a:t>
            </a:r>
            <a:r>
              <a:rPr lang="en-US" sz="2800" b="1" dirty="0"/>
              <a:t>: </a:t>
            </a:r>
            <a:r>
              <a:rPr lang="en-US" sz="2800" dirty="0"/>
              <a:t>tables, charts, or data visualizations created using the Pivot Editor, which is based on a Data Model</a:t>
            </a:r>
          </a:p>
          <a:p>
            <a:r>
              <a:rPr lang="en-US" sz="2800" b="1" dirty="0" smtClean="0"/>
              <a:t>Reports</a:t>
            </a:r>
            <a:r>
              <a:rPr lang="en-US" sz="2800" b="1" dirty="0"/>
              <a:t>: </a:t>
            </a:r>
            <a:r>
              <a:rPr lang="en-US" sz="2800" dirty="0"/>
              <a:t>saved searches that can be run ad hoc or on a schedule, or can be embedded in one or more </a:t>
            </a:r>
            <a:r>
              <a:rPr lang="en-US" sz="2800" dirty="0" smtClean="0"/>
              <a:t>dashboards</a:t>
            </a:r>
            <a:endParaRPr lang="en-US" sz="2800" dirty="0"/>
          </a:p>
        </p:txBody>
      </p:sp>
    </p:spTree>
    <p:extLst>
      <p:ext uri="{BB962C8B-B14F-4D97-AF65-F5344CB8AC3E}">
        <p14:creationId xmlns:p14="http://schemas.microsoft.com/office/powerpoint/2010/main" val="353504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Review</a:t>
            </a:r>
            <a:endParaRPr lang="en-US" dirty="0"/>
          </a:p>
        </p:txBody>
      </p:sp>
      <p:sp>
        <p:nvSpPr>
          <p:cNvPr id="3" name="Text Placeholder 2"/>
          <p:cNvSpPr>
            <a:spLocks noGrp="1"/>
          </p:cNvSpPr>
          <p:nvPr>
            <p:ph type="body" sz="quarter" idx="10"/>
          </p:nvPr>
        </p:nvSpPr>
        <p:spPr/>
        <p:txBody>
          <a:bodyPr/>
          <a:lstStyle/>
          <a:p>
            <a:r>
              <a:rPr lang="en-US" dirty="0" smtClean="0"/>
              <a:t>Keyword searches: search for terms in the raw data</a:t>
            </a:r>
          </a:p>
          <a:p>
            <a:r>
              <a:rPr lang="en-US" dirty="0" smtClean="0"/>
              <a:t>Phrases: “enclosed in quotes”</a:t>
            </a:r>
          </a:p>
          <a:p>
            <a:r>
              <a:rPr lang="en-US" dirty="0" smtClean="0"/>
              <a:t>Field searches: match value of specific field, e.g., </a:t>
            </a:r>
            <a:r>
              <a:rPr lang="en-US" i="1" dirty="0" err="1" smtClean="0"/>
              <a:t>ip_address</a:t>
            </a:r>
            <a:r>
              <a:rPr lang="en-US" i="1" dirty="0" smtClean="0"/>
              <a:t>=1.2.3.4</a:t>
            </a:r>
            <a:endParaRPr lang="en-US" dirty="0" smtClean="0"/>
          </a:p>
          <a:p>
            <a:r>
              <a:rPr lang="en-US" dirty="0" smtClean="0"/>
              <a:t>Wildcard operator: *</a:t>
            </a:r>
          </a:p>
          <a:p>
            <a:r>
              <a:rPr lang="en-US" dirty="0" smtClean="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Search pipeline</a:t>
            </a:r>
            <a:endParaRPr lang="en-US" dirty="0"/>
          </a:p>
        </p:txBody>
      </p:sp>
      <p:sp>
        <p:nvSpPr>
          <p:cNvPr id="3" name="Text Placeholder 2"/>
          <p:cNvSpPr>
            <a:spLocks noGrp="1"/>
          </p:cNvSpPr>
          <p:nvPr>
            <p:ph type="body" sz="quarter" idx="10"/>
          </p:nvPr>
        </p:nvSpPr>
        <p:spPr/>
        <p:txBody>
          <a:bodyPr/>
          <a:lstStyle/>
          <a:p>
            <a:r>
              <a:rPr lang="en-US" dirty="0" smtClean="0"/>
              <a:t>Output of one search phrase can be “piped” to the next using the | operator</a:t>
            </a:r>
            <a:endParaRPr lang="en-US" dirty="0"/>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commands</a:t>
            </a:r>
            <a:endParaRPr lang="en-US" dirty="0"/>
          </a:p>
        </p:txBody>
      </p:sp>
      <p:sp>
        <p:nvSpPr>
          <p:cNvPr id="3" name="Text Placeholder 2"/>
          <p:cNvSpPr>
            <a:spLocks noGrp="1"/>
          </p:cNvSpPr>
          <p:nvPr>
            <p:ph type="body" sz="quarter" idx="10"/>
          </p:nvPr>
        </p:nvSpPr>
        <p:spPr/>
        <p:txBody>
          <a:bodyPr/>
          <a:lstStyle/>
          <a:p>
            <a:r>
              <a:rPr lang="en-US" dirty="0" smtClean="0">
                <a:latin typeface="Courier"/>
              </a:rPr>
              <a:t>table</a:t>
            </a:r>
            <a:r>
              <a:rPr lang="en-US" dirty="0" smtClean="0"/>
              <a:t>: generates a table containing specified fields</a:t>
            </a:r>
          </a:p>
          <a:p>
            <a:r>
              <a:rPr lang="en-US" dirty="0">
                <a:latin typeface="Courier"/>
              </a:rPr>
              <a:t>rename</a:t>
            </a:r>
            <a:r>
              <a:rPr lang="en-US" dirty="0" smtClean="0"/>
              <a:t>: renames a field in results</a:t>
            </a:r>
          </a:p>
          <a:p>
            <a:r>
              <a:rPr lang="en-US" dirty="0">
                <a:latin typeface="Courier"/>
              </a:rPr>
              <a:t>sort</a:t>
            </a:r>
            <a:r>
              <a:rPr lang="en-US" dirty="0" smtClean="0"/>
              <a:t>: sorts results by specified field, ascending/descending</a:t>
            </a:r>
          </a:p>
          <a:p>
            <a:r>
              <a:rPr lang="en-US" dirty="0">
                <a:latin typeface="Courier"/>
              </a:rPr>
              <a:t>fields</a:t>
            </a:r>
            <a:r>
              <a:rPr lang="en-US" dirty="0" smtClean="0"/>
              <a:t>: includes or removes specified fields</a:t>
            </a:r>
          </a:p>
          <a:p>
            <a:r>
              <a:rPr lang="en-US" dirty="0">
                <a:latin typeface="Courier"/>
              </a:rPr>
              <a:t>lookup</a:t>
            </a:r>
            <a:r>
              <a:rPr lang="en-US" dirty="0" smtClean="0"/>
              <a:t>: looks up values from external data source</a:t>
            </a:r>
          </a:p>
        </p:txBody>
      </p:sp>
    </p:spTree>
    <p:extLst>
      <p:ext uri="{BB962C8B-B14F-4D97-AF65-F5344CB8AC3E}">
        <p14:creationId xmlns:p14="http://schemas.microsoft.com/office/powerpoint/2010/main" val="357924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commands</a:t>
            </a:r>
            <a:endParaRPr lang="en-US" dirty="0"/>
          </a:p>
        </p:txBody>
      </p:sp>
      <p:sp>
        <p:nvSpPr>
          <p:cNvPr id="3" name="Text Placeholder 2"/>
          <p:cNvSpPr>
            <a:spLocks noGrp="1"/>
          </p:cNvSpPr>
          <p:nvPr>
            <p:ph type="body" sz="quarter" idx="10"/>
          </p:nvPr>
        </p:nvSpPr>
        <p:spPr/>
        <p:txBody>
          <a:bodyPr/>
          <a:lstStyle/>
          <a:p>
            <a:r>
              <a:rPr lang="en-US" dirty="0" smtClean="0"/>
              <a:t>Commands that convert results into a data table</a:t>
            </a:r>
          </a:p>
          <a:p>
            <a:r>
              <a:rPr lang="en-US" dirty="0" smtClean="0">
                <a:latin typeface="Courier"/>
              </a:rPr>
              <a:t>chart</a:t>
            </a:r>
            <a:r>
              <a:rPr lang="en-US" dirty="0">
                <a:latin typeface="Courier"/>
              </a:rPr>
              <a:t>, </a:t>
            </a:r>
            <a:r>
              <a:rPr lang="en-US" dirty="0" err="1">
                <a:latin typeface="Courier"/>
              </a:rPr>
              <a:t>timechart</a:t>
            </a:r>
            <a:r>
              <a:rPr lang="en-US" dirty="0">
                <a:latin typeface="Courier"/>
              </a:rPr>
              <a:t>, stats, top, rare, contingency, </a:t>
            </a:r>
            <a:r>
              <a:rPr lang="en-US" dirty="0" smtClean="0">
                <a:latin typeface="Courier"/>
              </a:rPr>
              <a:t>highlight, </a:t>
            </a:r>
            <a:r>
              <a:rPr lang="en-US" dirty="0" smtClean="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mode</a:t>
            </a:r>
            <a:endParaRPr lang="en-US" dirty="0"/>
          </a:p>
        </p:txBody>
      </p:sp>
      <p:sp>
        <p:nvSpPr>
          <p:cNvPr id="3" name="Text Placeholder 2"/>
          <p:cNvSpPr>
            <a:spLocks noGrp="1"/>
          </p:cNvSpPr>
          <p:nvPr>
            <p:ph type="body" sz="quarter" idx="10"/>
          </p:nvPr>
        </p:nvSpPr>
        <p:spPr/>
        <p:txBody>
          <a:bodyPr/>
          <a:lstStyle/>
          <a:p>
            <a:r>
              <a:rPr lang="en-US" b="1" dirty="0" smtClean="0"/>
              <a:t>Fast:</a:t>
            </a:r>
            <a:r>
              <a:rPr lang="en-US" dirty="0" smtClean="0"/>
              <a:t> speeds </a:t>
            </a:r>
            <a:r>
              <a:rPr lang="en-US" dirty="0"/>
              <a:t>up searches by limiting </a:t>
            </a:r>
            <a:r>
              <a:rPr lang="en-US" dirty="0" smtClean="0"/>
              <a:t>types </a:t>
            </a:r>
            <a:r>
              <a:rPr lang="en-US" dirty="0"/>
              <a:t>of data returned </a:t>
            </a:r>
            <a:endParaRPr lang="en-US" dirty="0" smtClean="0"/>
          </a:p>
          <a:p>
            <a:r>
              <a:rPr lang="en-US" b="1" dirty="0" smtClean="0"/>
              <a:t>Verbose:</a:t>
            </a:r>
            <a:r>
              <a:rPr lang="en-US" dirty="0" smtClean="0"/>
              <a:t> returns </a:t>
            </a:r>
            <a:r>
              <a:rPr lang="en-US" dirty="0"/>
              <a:t>as much event information as </a:t>
            </a:r>
            <a:r>
              <a:rPr lang="en-US" dirty="0" smtClean="0"/>
              <a:t>possible, </a:t>
            </a:r>
            <a:r>
              <a:rPr lang="en-US" dirty="0"/>
              <a:t>slower </a:t>
            </a:r>
            <a:r>
              <a:rPr lang="en-US" dirty="0" smtClean="0"/>
              <a:t>performance</a:t>
            </a:r>
            <a:r>
              <a:rPr lang="en-US" dirty="0"/>
              <a:t>.</a:t>
            </a:r>
          </a:p>
          <a:p>
            <a:r>
              <a:rPr lang="en-US" b="1" dirty="0" smtClean="0"/>
              <a:t>Smart:</a:t>
            </a:r>
            <a:r>
              <a:rPr lang="en-US" dirty="0" smtClean="0"/>
              <a:t> (default) toggles </a:t>
            </a:r>
            <a:r>
              <a:rPr lang="en-US" dirty="0"/>
              <a:t>search behavior based on whether </a:t>
            </a:r>
            <a:r>
              <a:rPr lang="en-US" dirty="0" smtClean="0"/>
              <a:t>the </a:t>
            </a:r>
            <a:r>
              <a:rPr lang="en-US" dirty="0"/>
              <a:t>search contains </a:t>
            </a:r>
            <a:r>
              <a:rPr lang="en-US" b="1" dirty="0">
                <a:hlinkClick r:id="rId2" tooltip="Splexicon:Transformingcommand"/>
              </a:rPr>
              <a:t>transforming commands</a:t>
            </a:r>
            <a:r>
              <a:rPr lang="en-US" dirty="0" smtClean="0"/>
              <a:t>.</a:t>
            </a:r>
          </a:p>
          <a:p>
            <a:pPr lvl="1"/>
            <a:r>
              <a:rPr lang="en-US" dirty="0" smtClean="0"/>
              <a:t>Transforming = fast</a:t>
            </a:r>
          </a:p>
          <a:p>
            <a:pPr lvl="1"/>
            <a:r>
              <a:rPr lang="en-US" dirty="0" smtClean="0"/>
              <a:t>Non-transforming = verbose</a:t>
            </a:r>
            <a:endParaRPr lang="en-US" dirty="0"/>
          </a:p>
          <a:p>
            <a:endParaRPr lang="en-US" dirty="0"/>
          </a:p>
        </p:txBody>
      </p:sp>
    </p:spTree>
    <p:extLst>
      <p:ext uri="{BB962C8B-B14F-4D97-AF65-F5344CB8AC3E}">
        <p14:creationId xmlns:p14="http://schemas.microsoft.com/office/powerpoint/2010/main" val="13714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best practices</a:t>
            </a:r>
            <a:endParaRPr lang="en-US" dirty="0"/>
          </a:p>
        </p:txBody>
      </p:sp>
      <p:sp>
        <p:nvSpPr>
          <p:cNvPr id="3" name="Text Placeholder 2"/>
          <p:cNvSpPr>
            <a:spLocks noGrp="1"/>
          </p:cNvSpPr>
          <p:nvPr>
            <p:ph type="body" sz="quarter" idx="10"/>
          </p:nvPr>
        </p:nvSpPr>
        <p:spPr/>
        <p:txBody>
          <a:bodyPr/>
          <a:lstStyle/>
          <a:p>
            <a:r>
              <a:rPr lang="en-US" sz="2800" dirty="0" smtClean="0"/>
              <a:t>All events indexed by </a:t>
            </a:r>
            <a:r>
              <a:rPr lang="en-US" sz="2800" dirty="0"/>
              <a:t>time </a:t>
            </a:r>
            <a:r>
              <a:rPr lang="en-US" sz="2800" dirty="0" smtClean="0"/>
              <a:t>∴ search by time whenever possible</a:t>
            </a:r>
          </a:p>
          <a:p>
            <a:r>
              <a:rPr lang="en-US" sz="2800" dirty="0"/>
              <a:t>Limit </a:t>
            </a:r>
            <a:r>
              <a:rPr lang="en-US" sz="2800" dirty="0" smtClean="0"/>
              <a:t>I/O</a:t>
            </a:r>
          </a:p>
          <a:p>
            <a:pPr lvl="1"/>
            <a:r>
              <a:rPr lang="en-US" sz="2400" dirty="0"/>
              <a:t>Narrow the time </a:t>
            </a:r>
            <a:r>
              <a:rPr lang="en-US" sz="2400" dirty="0" smtClean="0"/>
              <a:t>window</a:t>
            </a:r>
          </a:p>
          <a:p>
            <a:pPr lvl="1"/>
            <a:r>
              <a:rPr lang="en-US" sz="2400" dirty="0"/>
              <a:t>Specify the index, source, or source </a:t>
            </a:r>
            <a:r>
              <a:rPr lang="en-US" sz="2400" dirty="0" smtClean="0"/>
              <a:t>type</a:t>
            </a:r>
          </a:p>
          <a:p>
            <a:pPr lvl="1"/>
            <a:r>
              <a:rPr lang="en-US" sz="2400" dirty="0" smtClean="0"/>
              <a:t>Be as specific as possible</a:t>
            </a:r>
          </a:p>
          <a:p>
            <a:pPr lvl="1"/>
            <a:r>
              <a:rPr lang="en-US" sz="2400" dirty="0" smtClean="0"/>
              <a:t>Limit number of events queried</a:t>
            </a:r>
          </a:p>
          <a:p>
            <a:pPr lvl="1"/>
            <a:r>
              <a:rPr lang="en-US" sz="2400" dirty="0" smtClean="0"/>
              <a:t>Avoid NOT</a:t>
            </a:r>
            <a:endParaRPr lang="en-US" sz="2400" dirty="0"/>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a:t>
            </a:r>
            <a:r>
              <a:rPr lang="en-US" sz="1600" dirty="0" smtClean="0">
                <a:hlinkClick r:id="rId2"/>
              </a:rPr>
              <a:t>docs.splunk.com/Documentation/Splunk/8.0.0/Search/Quicktipsforoptimization</a:t>
            </a:r>
            <a:endParaRPr lang="en-US" sz="1600" dirty="0" smtClean="0"/>
          </a:p>
        </p:txBody>
      </p:sp>
    </p:spTree>
    <p:extLst>
      <p:ext uri="{BB962C8B-B14F-4D97-AF65-F5344CB8AC3E}">
        <p14:creationId xmlns:p14="http://schemas.microsoft.com/office/powerpoint/2010/main" val="408749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best practices (</a:t>
            </a:r>
            <a:r>
              <a:rPr lang="en-US" dirty="0" err="1" smtClean="0"/>
              <a:t>c’t’d</a:t>
            </a:r>
            <a:r>
              <a:rPr lang="en-US" dirty="0" smtClean="0"/>
              <a:t>)</a:t>
            </a:r>
            <a:endParaRPr lang="en-US" dirty="0"/>
          </a:p>
        </p:txBody>
      </p:sp>
      <p:sp>
        <p:nvSpPr>
          <p:cNvPr id="3" name="Text Placeholder 2"/>
          <p:cNvSpPr>
            <a:spLocks noGrp="1"/>
          </p:cNvSpPr>
          <p:nvPr>
            <p:ph type="body" sz="quarter" idx="10"/>
          </p:nvPr>
        </p:nvSpPr>
        <p:spPr/>
        <p:txBody>
          <a:bodyPr/>
          <a:lstStyle/>
          <a:p>
            <a:r>
              <a:rPr lang="en-US" sz="2400" dirty="0" smtClean="0"/>
              <a:t>Filter Early</a:t>
            </a:r>
          </a:p>
          <a:p>
            <a:pPr lvl="1"/>
            <a:r>
              <a:rPr lang="en-US" sz="2000" dirty="0"/>
              <a:t>Use field-value pairs before the first </a:t>
            </a:r>
            <a:r>
              <a:rPr lang="en-US" sz="2000" dirty="0" smtClean="0"/>
              <a:t>pipe</a:t>
            </a:r>
          </a:p>
          <a:p>
            <a:pPr lvl="1"/>
            <a:r>
              <a:rPr lang="en-US" sz="2000" dirty="0"/>
              <a:t>Use filtering commands before calculating </a:t>
            </a:r>
            <a:r>
              <a:rPr lang="en-US" sz="2000" dirty="0" smtClean="0"/>
              <a:t>commands</a:t>
            </a:r>
          </a:p>
          <a:p>
            <a:pPr lvl="1"/>
            <a:r>
              <a:rPr lang="en-US" sz="2000" dirty="0"/>
              <a:t>Filter unnecessary fields from search </a:t>
            </a:r>
            <a:r>
              <a:rPr lang="en-US" sz="2000" dirty="0" smtClean="0"/>
              <a:t>results</a:t>
            </a:r>
          </a:p>
          <a:p>
            <a:pPr lvl="1"/>
            <a:r>
              <a:rPr lang="en-US" sz="2000" dirty="0"/>
              <a:t>Use </a:t>
            </a:r>
            <a:r>
              <a:rPr lang="en-US" sz="2000" dirty="0" smtClean="0"/>
              <a:t>non-streaming (blocking) </a:t>
            </a:r>
            <a:r>
              <a:rPr lang="en-US" sz="2000" dirty="0"/>
              <a:t>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a:t>
            </a:r>
            <a:r>
              <a:rPr lang="en-US" sz="1600" dirty="0" smtClean="0">
                <a:hlinkClick r:id="rId2"/>
              </a:rPr>
              <a:t>docs.splunk.com/Documentation/Splunk/8.0.0/Search/Quicktipsforoptimization</a:t>
            </a:r>
            <a:endParaRPr lang="en-US" sz="1600" dirty="0" smtClean="0"/>
          </a:p>
        </p:txBody>
      </p:sp>
    </p:spTree>
    <p:extLst>
      <p:ext uri="{BB962C8B-B14F-4D97-AF65-F5344CB8AC3E}">
        <p14:creationId xmlns:p14="http://schemas.microsoft.com/office/powerpoint/2010/main" val="512011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a:t>
            </a:r>
            <a:r>
              <a:rPr lang="en-US" dirty="0" smtClean="0"/>
              <a:t>2: </a:t>
            </a:r>
            <a:r>
              <a:rPr lang="en-US" dirty="0"/>
              <a:t>Getting Data Into Splunk</a:t>
            </a:r>
          </a:p>
        </p:txBody>
      </p:sp>
    </p:spTree>
    <p:extLst>
      <p:ext uri="{BB962C8B-B14F-4D97-AF65-F5344CB8AC3E}">
        <p14:creationId xmlns:p14="http://schemas.microsoft.com/office/powerpoint/2010/main" val="1824498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Inputs</a:t>
            </a:r>
            <a:endParaRPr lang="en-US" dirty="0"/>
          </a:p>
        </p:txBody>
      </p:sp>
      <p:sp>
        <p:nvSpPr>
          <p:cNvPr id="4" name="Text Placeholder 3"/>
          <p:cNvSpPr>
            <a:spLocks noGrp="1"/>
          </p:cNvSpPr>
          <p:nvPr>
            <p:ph type="body" sz="quarter" idx="10"/>
          </p:nvPr>
        </p:nvSpPr>
        <p:spPr>
          <a:xfrm>
            <a:off x="762000" y="1752600"/>
            <a:ext cx="6968478" cy="3733800"/>
          </a:xfrm>
        </p:spPr>
        <p:txBody>
          <a:bodyPr/>
          <a:lstStyle/>
          <a:p>
            <a:r>
              <a:rPr lang="en-US" dirty="0" smtClean="0"/>
              <a:t>Splunk provides flexible, extensible connectors for getting data from a wide variety of sources</a:t>
            </a:r>
          </a:p>
          <a:p>
            <a:r>
              <a:rPr lang="en-US" dirty="0" smtClean="0"/>
              <a:t>Data may be directly consumed by the indexer or received from a forwarder</a:t>
            </a:r>
            <a:endParaRPr lang="en-US" dirty="0"/>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Text Placeholder 2"/>
          <p:cNvSpPr>
            <a:spLocks noGrp="1"/>
          </p:cNvSpPr>
          <p:nvPr>
            <p:ph type="body" sz="quarter" idx="10"/>
          </p:nvPr>
        </p:nvSpPr>
        <p:spPr/>
        <p:txBody>
          <a:bodyPr/>
          <a:lstStyle/>
          <a:p>
            <a:r>
              <a:rPr lang="en-US" dirty="0" smtClean="0"/>
              <a:t>Indexed data gets a </a:t>
            </a:r>
            <a:r>
              <a:rPr lang="en-US" i="1" dirty="0" err="1" smtClean="0"/>
              <a:t>sourcetype</a:t>
            </a:r>
            <a:r>
              <a:rPr lang="en-US" dirty="0" smtClean="0"/>
              <a:t> = specific schema for data</a:t>
            </a:r>
          </a:p>
          <a:p>
            <a:pPr lvl="1"/>
            <a:r>
              <a:rPr lang="en-US" dirty="0" smtClean="0"/>
              <a:t>e.g. </a:t>
            </a:r>
            <a:r>
              <a:rPr lang="en-US" dirty="0" err="1" smtClean="0">
                <a:latin typeface="Courier"/>
              </a:rPr>
              <a:t>access_combined</a:t>
            </a:r>
            <a:r>
              <a:rPr lang="en-US" dirty="0" smtClean="0">
                <a:latin typeface="Courier"/>
              </a:rPr>
              <a:t>, </a:t>
            </a:r>
            <a:r>
              <a:rPr lang="en-US" dirty="0" err="1" smtClean="0">
                <a:latin typeface="Courier"/>
              </a:rPr>
              <a:t>cisco_syslog</a:t>
            </a:r>
            <a:r>
              <a:rPr lang="en-US" dirty="0" smtClean="0">
                <a:latin typeface="Courier"/>
              </a:rPr>
              <a:t>, log4j</a:t>
            </a:r>
          </a:p>
          <a:p>
            <a:r>
              <a:rPr lang="en-US" dirty="0" smtClean="0"/>
              <a:t>Splunk also collects certain </a:t>
            </a:r>
            <a:r>
              <a:rPr lang="en-US" i="1" dirty="0" smtClean="0"/>
              <a:t>default fields</a:t>
            </a:r>
            <a:endParaRPr lang="en-US" dirty="0" smtClean="0"/>
          </a:p>
          <a:p>
            <a:pPr lvl="1"/>
            <a:r>
              <a:rPr lang="en-US" dirty="0" smtClean="0">
                <a:latin typeface="Courier"/>
              </a:rPr>
              <a:t>timestamp, host, source, </a:t>
            </a:r>
            <a:r>
              <a:rPr lang="en-US" dirty="0" err="1" smtClean="0">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files and directories</a:t>
            </a:r>
            <a:endParaRPr lang="en-US" dirty="0"/>
          </a:p>
        </p:txBody>
      </p:sp>
      <p:sp>
        <p:nvSpPr>
          <p:cNvPr id="3" name="Text Placeholder 2"/>
          <p:cNvSpPr>
            <a:spLocks noGrp="1"/>
          </p:cNvSpPr>
          <p:nvPr>
            <p:ph type="body" sz="quarter" idx="10"/>
          </p:nvPr>
        </p:nvSpPr>
        <p:spPr>
          <a:xfrm>
            <a:off x="762000" y="1752600"/>
            <a:ext cx="8077200" cy="3733800"/>
          </a:xfrm>
        </p:spPr>
        <p:txBody>
          <a:bodyPr/>
          <a:lstStyle/>
          <a:p>
            <a:r>
              <a:rPr lang="en-US" dirty="0" err="1" smtClean="0"/>
              <a:t>Settings</a:t>
            </a:r>
            <a:r>
              <a:rPr lang="en-US" dirty="0" err="1" smtClean="0">
                <a:sym typeface="Wingdings" panose="05000000000000000000" pitchFamily="2" charset="2"/>
              </a:rPr>
              <a:t>Data</a:t>
            </a:r>
            <a:r>
              <a:rPr lang="en-US" dirty="0" smtClean="0">
                <a:sym typeface="Wingdings" panose="05000000000000000000" pitchFamily="2" charset="2"/>
              </a:rPr>
              <a:t> </a:t>
            </a:r>
            <a:r>
              <a:rPr lang="en-US" dirty="0" err="1" smtClean="0">
                <a:sym typeface="Wingdings" panose="05000000000000000000" pitchFamily="2" charset="2"/>
              </a:rPr>
              <a:t>InputsFiles</a:t>
            </a:r>
            <a:r>
              <a:rPr lang="en-US" dirty="0" smtClean="0">
                <a:sym typeface="Wingdings" panose="05000000000000000000" pitchFamily="2" charset="2"/>
              </a:rPr>
              <a:t> &amp; directories  + Add New</a:t>
            </a:r>
          </a:p>
          <a:p>
            <a:r>
              <a:rPr lang="en-US" dirty="0" smtClean="0"/>
              <a:t>Browse to file or directory</a:t>
            </a:r>
          </a:p>
          <a:p>
            <a:r>
              <a:rPr lang="en-US" dirty="0" smtClean="0"/>
              <a:t>Specify </a:t>
            </a:r>
            <a:r>
              <a:rPr lang="en-US" dirty="0" err="1" smtClean="0"/>
              <a:t>sourcetype</a:t>
            </a:r>
            <a:endParaRPr lang="en-US" dirty="0" smtClean="0"/>
          </a:p>
          <a:p>
            <a:r>
              <a:rPr lang="en-US" dirty="0" smtClean="0"/>
              <a:t>Enter any additional settings </a:t>
            </a:r>
            <a:endParaRPr lang="en-US" dirty="0"/>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file or directory using the CLI</a:t>
            </a:r>
            <a:endParaRPr lang="en-US" dirty="0"/>
          </a:p>
        </p:txBody>
      </p:sp>
      <p:sp>
        <p:nvSpPr>
          <p:cNvPr id="3" name="Text Placeholder 2"/>
          <p:cNvSpPr>
            <a:spLocks noGrp="1"/>
          </p:cNvSpPr>
          <p:nvPr>
            <p:ph type="body" sz="quarter" idx="10"/>
          </p:nvPr>
        </p:nvSpPr>
        <p:spPr/>
        <p:txBody>
          <a:bodyPr/>
          <a:lstStyle/>
          <a:p>
            <a:r>
              <a:rPr lang="en-US" dirty="0" err="1" smtClean="0"/>
              <a:t>Splunk’s</a:t>
            </a:r>
            <a:r>
              <a:rPr lang="en-US" dirty="0" smtClean="0"/>
              <a:t> “add monitor” operation</a:t>
            </a:r>
          </a:p>
          <a:p>
            <a:r>
              <a:rPr lang="en-US" dirty="0" smtClean="0"/>
              <a:t>Parameters for choosing additional options, e.g., </a:t>
            </a:r>
            <a:r>
              <a:rPr lang="en-US" dirty="0" err="1" smtClean="0"/>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file or directory input using </a:t>
            </a:r>
            <a:r>
              <a:rPr lang="en-US" dirty="0" err="1" smtClean="0"/>
              <a:t>inputs.conf</a:t>
            </a:r>
            <a:endParaRPr lang="en-US" dirty="0"/>
          </a:p>
        </p:txBody>
      </p:sp>
      <p:sp>
        <p:nvSpPr>
          <p:cNvPr id="3" name="Text Placeholder 2"/>
          <p:cNvSpPr>
            <a:spLocks noGrp="1"/>
          </p:cNvSpPr>
          <p:nvPr>
            <p:ph type="body" sz="quarter" idx="10"/>
          </p:nvPr>
        </p:nvSpPr>
        <p:spPr/>
        <p:txBody>
          <a:bodyPr/>
          <a:lstStyle/>
          <a:p>
            <a:r>
              <a:rPr lang="en-US" dirty="0" smtClean="0"/>
              <a:t>Manually edit </a:t>
            </a:r>
            <a:r>
              <a:rPr lang="en-US" dirty="0" err="1" smtClean="0">
                <a:latin typeface="Courier"/>
              </a:rPr>
              <a:t>inputs.conf</a:t>
            </a:r>
            <a:endParaRPr lang="en-US" dirty="0" smtClean="0">
              <a:latin typeface="Courier"/>
            </a:endParaRPr>
          </a:p>
          <a:p>
            <a:pPr lvl="1"/>
            <a:r>
              <a:rPr lang="en-US" dirty="0"/>
              <a:t>System: </a:t>
            </a:r>
            <a:r>
              <a:rPr lang="en-US" dirty="0">
                <a:latin typeface="Courier"/>
                <a:hlinkClick r:id="rId2" action="ppaction://hlinkfile"/>
              </a:rPr>
              <a:t>C:\</a:t>
            </a:r>
            <a:r>
              <a:rPr lang="en-US" dirty="0" smtClean="0">
                <a:latin typeface="Courier"/>
                <a:hlinkClick r:id="rId2" action="ppaction://hlinkfile"/>
              </a:rPr>
              <a:t>Splunk\etc\system\local</a:t>
            </a:r>
            <a:endParaRPr lang="en-US" dirty="0" smtClean="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One-time indexing of files</a:t>
            </a:r>
            <a:endParaRPr lang="en-US" dirty="0"/>
          </a:p>
        </p:txBody>
      </p:sp>
      <p:sp>
        <p:nvSpPr>
          <p:cNvPr id="3" name="Text Placeholder 2"/>
          <p:cNvSpPr>
            <a:spLocks noGrp="1"/>
          </p:cNvSpPr>
          <p:nvPr>
            <p:ph type="body" sz="quarter" idx="10"/>
          </p:nvPr>
        </p:nvSpPr>
        <p:spPr/>
        <p:txBody>
          <a:bodyPr/>
          <a:lstStyle/>
          <a:p>
            <a:r>
              <a:rPr lang="en-US" dirty="0" smtClean="0"/>
              <a:t>CLI </a:t>
            </a:r>
            <a:r>
              <a:rPr lang="en-US" i="1" dirty="0" smtClean="0"/>
              <a:t>add </a:t>
            </a:r>
            <a:r>
              <a:rPr lang="en-US" i="1" dirty="0" err="1" smtClean="0"/>
              <a:t>oneshot</a:t>
            </a:r>
            <a:r>
              <a:rPr lang="en-US" dirty="0" smtClean="0"/>
              <a:t> command</a:t>
            </a:r>
            <a:endParaRPr lang="en-US" dirty="0"/>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the Windows Event Logs</a:t>
            </a:r>
            <a:endParaRPr lang="en-US" dirty="0"/>
          </a:p>
        </p:txBody>
      </p:sp>
      <p:sp>
        <p:nvSpPr>
          <p:cNvPr id="3" name="Text Placeholder 2"/>
          <p:cNvSpPr>
            <a:spLocks noGrp="1"/>
          </p:cNvSpPr>
          <p:nvPr>
            <p:ph type="body" sz="quarter" idx="10"/>
          </p:nvPr>
        </p:nvSpPr>
        <p:spPr>
          <a:xfrm>
            <a:off x="762000" y="1752600"/>
            <a:ext cx="4953000" cy="3733800"/>
          </a:xfrm>
        </p:spPr>
        <p:txBody>
          <a:bodyPr/>
          <a:lstStyle/>
          <a:p>
            <a:r>
              <a:rPr lang="en-US" dirty="0" smtClean="0"/>
              <a:t>Local via </a:t>
            </a:r>
            <a:r>
              <a:rPr lang="en-US" dirty="0" err="1" smtClean="0"/>
              <a:t>Settings</a:t>
            </a:r>
            <a:r>
              <a:rPr lang="en-US" dirty="0" err="1" smtClean="0">
                <a:sym typeface="Wingdings" panose="05000000000000000000" pitchFamily="2" charset="2"/>
              </a:rPr>
              <a:t>Data</a:t>
            </a:r>
            <a:r>
              <a:rPr lang="en-US" dirty="0" smtClean="0">
                <a:sym typeface="Wingdings" panose="05000000000000000000" pitchFamily="2" charset="2"/>
              </a:rPr>
              <a:t> </a:t>
            </a:r>
            <a:r>
              <a:rPr lang="en-US" dirty="0" err="1" smtClean="0">
                <a:sym typeface="Wingdings" panose="05000000000000000000" pitchFamily="2" charset="2"/>
              </a:rPr>
              <a:t>inputsLocal</a:t>
            </a:r>
            <a:r>
              <a:rPr lang="en-US" dirty="0" smtClean="0">
                <a:sym typeface="Wingdings" panose="05000000000000000000" pitchFamily="2" charset="2"/>
              </a:rPr>
              <a:t> event log collection</a:t>
            </a:r>
          </a:p>
          <a:p>
            <a:r>
              <a:rPr lang="en-US" dirty="0" smtClean="0">
                <a:sym typeface="Wingdings" panose="05000000000000000000" pitchFamily="2" charset="2"/>
              </a:rPr>
              <a:t>Remote via </a:t>
            </a:r>
            <a:r>
              <a:rPr lang="en-US" i="1" dirty="0" smtClean="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data through network ports</a:t>
            </a:r>
            <a:endParaRPr lang="en-US" dirty="0"/>
          </a:p>
        </p:txBody>
      </p:sp>
      <p:sp>
        <p:nvSpPr>
          <p:cNvPr id="3" name="Text Placeholder 2"/>
          <p:cNvSpPr>
            <a:spLocks noGrp="1"/>
          </p:cNvSpPr>
          <p:nvPr>
            <p:ph type="body" sz="quarter" idx="10"/>
          </p:nvPr>
        </p:nvSpPr>
        <p:spPr/>
        <p:txBody>
          <a:bodyPr/>
          <a:lstStyle/>
          <a:p>
            <a:r>
              <a:rPr lang="en-US" dirty="0" smtClean="0">
                <a:hlinkClick r:id="rId2"/>
              </a:rPr>
              <a:t>Settings</a:t>
            </a:r>
            <a:r>
              <a:rPr lang="en-US" dirty="0" smtClean="0">
                <a:sym typeface="Wingdings" panose="05000000000000000000" pitchFamily="2" charset="2"/>
                <a:hlinkClick r:id="rId2"/>
              </a:rPr>
              <a:t>Data inputs</a:t>
            </a:r>
            <a:r>
              <a:rPr lang="en-US" dirty="0" smtClean="0">
                <a:sym typeface="Wingdings" panose="05000000000000000000" pitchFamily="2" charset="2"/>
              </a:rPr>
              <a:t>[TCP|UDP]+Add new</a:t>
            </a:r>
          </a:p>
          <a:p>
            <a:r>
              <a:rPr lang="en-US" dirty="0" smtClean="0">
                <a:sym typeface="Wingdings" panose="05000000000000000000" pitchFamily="2" charset="2"/>
              </a:rPr>
              <a:t>Enter port, </a:t>
            </a:r>
            <a:r>
              <a:rPr lang="en-US" dirty="0" err="1" smtClean="0">
                <a:sym typeface="Wingdings" panose="05000000000000000000" pitchFamily="2" charset="2"/>
              </a:rPr>
              <a:t>sourcetype</a:t>
            </a:r>
            <a:r>
              <a:rPr lang="en-US" dirty="0" smtClean="0">
                <a:sym typeface="Wingdings" panose="05000000000000000000" pitchFamily="2" charset="2"/>
              </a:rPr>
              <a:t>, optional parameters</a:t>
            </a:r>
          </a:p>
          <a:p>
            <a:r>
              <a:rPr lang="en-US" dirty="0" smtClean="0">
                <a:sym typeface="Wingdings" panose="05000000000000000000" pitchFamily="2" charset="2"/>
              </a:rPr>
              <a:t>Can also be done via the CLI, </a:t>
            </a:r>
            <a:r>
              <a:rPr lang="en-US" dirty="0" err="1" smtClean="0">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Scripted inputs</a:t>
            </a:r>
            <a:endParaRPr lang="en-US" dirty="0"/>
          </a:p>
        </p:txBody>
      </p:sp>
      <p:sp>
        <p:nvSpPr>
          <p:cNvPr id="3" name="Text Placeholder 2"/>
          <p:cNvSpPr>
            <a:spLocks noGrp="1"/>
          </p:cNvSpPr>
          <p:nvPr>
            <p:ph type="body" sz="quarter" idx="10"/>
          </p:nvPr>
        </p:nvSpPr>
        <p:spPr>
          <a:xfrm>
            <a:off x="762000" y="1752600"/>
            <a:ext cx="4572000" cy="3733800"/>
          </a:xfrm>
        </p:spPr>
        <p:txBody>
          <a:bodyPr/>
          <a:lstStyle/>
          <a:p>
            <a:r>
              <a:rPr lang="en-US" dirty="0" smtClean="0"/>
              <a:t>Place your script in $SPLUNK_HOME\bin\scripts</a:t>
            </a:r>
          </a:p>
          <a:p>
            <a:r>
              <a:rPr lang="en-US" dirty="0" smtClean="0"/>
              <a:t>Specify a .bat, .</a:t>
            </a:r>
            <a:r>
              <a:rPr lang="en-US" dirty="0" err="1" smtClean="0"/>
              <a:t>sh</a:t>
            </a:r>
            <a:r>
              <a:rPr lang="en-US" dirty="0" smtClean="0"/>
              <a:t> or .</a:t>
            </a:r>
            <a:r>
              <a:rPr lang="en-US" dirty="0" err="1" smtClean="0"/>
              <a:t>py</a:t>
            </a:r>
            <a:r>
              <a:rPr lang="en-US" dirty="0" smtClean="0"/>
              <a:t> file</a:t>
            </a:r>
          </a:p>
          <a:p>
            <a:r>
              <a:rPr lang="en-US" dirty="0" smtClean="0"/>
              <a:t>Specify an interval</a:t>
            </a:r>
            <a:endParaRPr lang="en-US" dirty="0"/>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smtClean="0"/>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smtClean="0"/>
              <a:t>The Splunk Universal Forwarder can be installed on remote machines to forward their data to one or more indexers</a:t>
            </a:r>
          </a:p>
          <a:p>
            <a:r>
              <a:rPr lang="en-US" dirty="0" smtClean="0">
                <a:hlinkClick r:id="rId2"/>
              </a:rPr>
              <a:t>https://www.splunk.com/en_us/resources/videos/splunk-education-getting-data-in-with-forwarders.html</a:t>
            </a:r>
            <a:endParaRPr lang="en-US" dirty="0" smtClean="0"/>
          </a:p>
          <a:p>
            <a:endParaRPr lang="en-US" dirty="0" smtClean="0"/>
          </a:p>
          <a:p>
            <a:endParaRPr lang="en-US" dirty="0"/>
          </a:p>
        </p:txBody>
      </p:sp>
    </p:spTree>
    <p:extLst>
      <p:ext uri="{BB962C8B-B14F-4D97-AF65-F5344CB8AC3E}">
        <p14:creationId xmlns:p14="http://schemas.microsoft.com/office/powerpoint/2010/main" val="2847149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HTTP Event Collector (HEC)</a:t>
            </a:r>
            <a:endParaRPr lang="en-US" dirty="0"/>
          </a:p>
        </p:txBody>
      </p:sp>
      <p:sp>
        <p:nvSpPr>
          <p:cNvPr id="3" name="Text Placeholder 2"/>
          <p:cNvSpPr>
            <a:spLocks noGrp="1"/>
          </p:cNvSpPr>
          <p:nvPr>
            <p:ph type="body" sz="quarter" idx="10"/>
          </p:nvPr>
        </p:nvSpPr>
        <p:spPr/>
        <p:txBody>
          <a:bodyPr/>
          <a:lstStyle/>
          <a:p>
            <a:r>
              <a:rPr lang="en-US" dirty="0" smtClean="0"/>
              <a:t>Creates an HTTP Endpoint</a:t>
            </a:r>
          </a:p>
          <a:p>
            <a:r>
              <a:rPr lang="en-US" dirty="0" err="1" smtClean="0"/>
              <a:t>Settings</a:t>
            </a:r>
            <a:r>
              <a:rPr lang="en-US" dirty="0" err="1" smtClean="0">
                <a:sym typeface="Wingdings" panose="05000000000000000000" pitchFamily="2" charset="2"/>
              </a:rPr>
              <a:t></a:t>
            </a:r>
            <a:r>
              <a:rPr lang="en-US" dirty="0" err="1" smtClean="0"/>
              <a:t>Data</a:t>
            </a:r>
            <a:r>
              <a:rPr lang="en-US" dirty="0" smtClean="0"/>
              <a:t> </a:t>
            </a:r>
            <a:r>
              <a:rPr lang="en-US" dirty="0" err="1" smtClean="0"/>
              <a:t>inputs</a:t>
            </a:r>
            <a:r>
              <a:rPr lang="en-US" dirty="0" err="1" smtClean="0">
                <a:sym typeface="Wingdings" panose="05000000000000000000" pitchFamily="2" charset="2"/>
              </a:rPr>
              <a:t>Http</a:t>
            </a:r>
            <a:r>
              <a:rPr lang="en-US" dirty="0" smtClean="0">
                <a:sym typeface="Wingdings" panose="05000000000000000000" pitchFamily="2" charset="2"/>
              </a:rPr>
              <a:t> Event Collector+ Add New</a:t>
            </a:r>
          </a:p>
          <a:p>
            <a:r>
              <a:rPr lang="en-US" dirty="0" smtClean="0">
                <a:sym typeface="Wingdings" panose="05000000000000000000" pitchFamily="2" charset="2"/>
              </a:rPr>
              <a:t>Configure global settings</a:t>
            </a:r>
          </a:p>
          <a:p>
            <a:r>
              <a:rPr lang="en-US" dirty="0" smtClean="0">
                <a:sym typeface="Wingdings" panose="05000000000000000000" pitchFamily="2" charset="2"/>
              </a:rPr>
              <a:t>Create a new token</a:t>
            </a:r>
          </a:p>
          <a:p>
            <a:pPr lvl="1"/>
            <a:r>
              <a:rPr lang="en-US" dirty="0" smtClean="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data from databases using DB Connect</a:t>
            </a:r>
            <a:endParaRPr lang="en-US" dirty="0"/>
          </a:p>
        </p:txBody>
      </p:sp>
      <p:sp>
        <p:nvSpPr>
          <p:cNvPr id="3" name="Text Placeholder 2"/>
          <p:cNvSpPr>
            <a:spLocks noGrp="1"/>
          </p:cNvSpPr>
          <p:nvPr>
            <p:ph type="body" sz="quarter" idx="10"/>
          </p:nvPr>
        </p:nvSpPr>
        <p:spPr/>
        <p:txBody>
          <a:bodyPr/>
          <a:lstStyle/>
          <a:p>
            <a:r>
              <a:rPr lang="en-US" b="1" dirty="0" smtClean="0"/>
              <a:t>Splunk DB Connect</a:t>
            </a:r>
            <a:r>
              <a:rPr lang="en-US" dirty="0" smtClean="0"/>
              <a:t> is available from the </a:t>
            </a:r>
            <a:r>
              <a:rPr lang="en-US" dirty="0" smtClean="0">
                <a:hlinkClick r:id="rId2"/>
              </a:rPr>
              <a:t>Splunkbase</a:t>
            </a:r>
            <a:endParaRPr lang="en-US" dirty="0" smtClean="0"/>
          </a:p>
          <a:p>
            <a:r>
              <a:rPr lang="en-US" dirty="0" smtClean="0"/>
              <a:t>Allows connection to popular RDBMSs via JDBC drivers</a:t>
            </a:r>
          </a:p>
          <a:p>
            <a:r>
              <a:rPr lang="en-US" dirty="0" smtClean="0"/>
              <a:t>Requires install of JRE, necessary drivers</a:t>
            </a:r>
            <a:endParaRPr lang="en-US" dirty="0"/>
          </a:p>
        </p:txBody>
      </p:sp>
    </p:spTree>
    <p:extLst>
      <p:ext uri="{BB962C8B-B14F-4D97-AF65-F5344CB8AC3E}">
        <p14:creationId xmlns:p14="http://schemas.microsoft.com/office/powerpoint/2010/main" val="40355838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structure to data with field extractions</a:t>
            </a:r>
            <a:endParaRPr lang="en-US" dirty="0"/>
          </a:p>
        </p:txBody>
      </p:sp>
      <p:sp>
        <p:nvSpPr>
          <p:cNvPr id="3" name="Text Placeholder 2"/>
          <p:cNvSpPr>
            <a:spLocks noGrp="1"/>
          </p:cNvSpPr>
          <p:nvPr>
            <p:ph type="body" sz="quarter" idx="10"/>
          </p:nvPr>
        </p:nvSpPr>
        <p:spPr/>
        <p:txBody>
          <a:bodyPr/>
          <a:lstStyle/>
          <a:p>
            <a:r>
              <a:rPr lang="en-US" dirty="0" smtClean="0"/>
              <a:t>Field extractions use delimiters or a regex to extract specific data from unstructured data</a:t>
            </a:r>
          </a:p>
          <a:p>
            <a:r>
              <a:rPr lang="en-US" dirty="0" smtClean="0"/>
              <a:t>Add using wizard or directly from </a:t>
            </a:r>
            <a:r>
              <a:rPr lang="en-US" dirty="0" smtClean="0">
                <a:hlinkClick r:id="rId2"/>
              </a:rPr>
              <a:t>extractions page</a:t>
            </a:r>
            <a:r>
              <a:rPr lang="en-US" dirty="0" smtClean="0"/>
              <a:t> in settings</a:t>
            </a:r>
            <a:endParaRPr lang="en-US" dirty="0"/>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smtClean="0"/>
              <a:t>Adding meaning to data with event types</a:t>
            </a:r>
            <a:endParaRPr lang="en-US" dirty="0"/>
          </a:p>
        </p:txBody>
      </p:sp>
      <p:sp>
        <p:nvSpPr>
          <p:cNvPr id="3" name="Text Placeholder 2"/>
          <p:cNvSpPr>
            <a:spLocks noGrp="1"/>
          </p:cNvSpPr>
          <p:nvPr>
            <p:ph type="body" sz="quarter" idx="10"/>
          </p:nvPr>
        </p:nvSpPr>
        <p:spPr>
          <a:xfrm>
            <a:off x="762000" y="1752600"/>
            <a:ext cx="5638800" cy="3733800"/>
          </a:xfrm>
        </p:spPr>
        <p:txBody>
          <a:bodyPr/>
          <a:lstStyle/>
          <a:p>
            <a:r>
              <a:rPr lang="en-US" sz="2800" dirty="0" smtClean="0"/>
              <a:t>Event=one record in a log</a:t>
            </a:r>
          </a:p>
          <a:p>
            <a:r>
              <a:rPr lang="en-US" sz="2800" dirty="0" smtClean="0"/>
              <a:t>Event types convert a chunk of SPL to a key-value pair</a:t>
            </a:r>
          </a:p>
          <a:p>
            <a:pPr lvl="1"/>
            <a:r>
              <a:rPr lang="en-US" sz="2400" dirty="0" smtClean="0"/>
              <a:t>Characterize events, e.g. </a:t>
            </a:r>
            <a:r>
              <a:rPr lang="en-US" sz="2400" dirty="0" err="1" smtClean="0"/>
              <a:t>eventtype</a:t>
            </a:r>
            <a:r>
              <a:rPr lang="en-US" sz="2400" dirty="0" smtClean="0"/>
              <a:t>=“</a:t>
            </a:r>
            <a:r>
              <a:rPr lang="en-US" sz="2400" dirty="0" err="1" smtClean="0"/>
              <a:t>HttpRequest</a:t>
            </a:r>
            <a:r>
              <a:rPr lang="en-US" sz="2400" dirty="0" smtClean="0"/>
              <a:t>-Success”</a:t>
            </a:r>
          </a:p>
          <a:p>
            <a:r>
              <a:rPr lang="en-US" sz="2800" dirty="0" smtClean="0"/>
              <a:t>Created from </a:t>
            </a:r>
            <a:r>
              <a:rPr lang="en-US" sz="2800" dirty="0" smtClean="0">
                <a:hlinkClick r:id="rId2"/>
              </a:rPr>
              <a:t>event types page</a:t>
            </a:r>
            <a:endParaRPr lang="en-US" sz="2800" dirty="0" smtClean="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meaning to data with tags</a:t>
            </a:r>
            <a:endParaRPr lang="en-US" dirty="0"/>
          </a:p>
        </p:txBody>
      </p:sp>
      <p:sp>
        <p:nvSpPr>
          <p:cNvPr id="3" name="Text Placeholder 2"/>
          <p:cNvSpPr>
            <a:spLocks noGrp="1"/>
          </p:cNvSpPr>
          <p:nvPr>
            <p:ph type="body" sz="quarter" idx="10"/>
          </p:nvPr>
        </p:nvSpPr>
        <p:spPr/>
        <p:txBody>
          <a:bodyPr/>
          <a:lstStyle/>
          <a:p>
            <a:r>
              <a:rPr lang="en-US" dirty="0" smtClean="0"/>
              <a:t>Tags allow grouping of other criteria with a label</a:t>
            </a:r>
          </a:p>
          <a:p>
            <a:r>
              <a:rPr lang="en-US" dirty="0" smtClean="0"/>
              <a:t>Assigned to </a:t>
            </a:r>
            <a:r>
              <a:rPr lang="en-US" dirty="0" smtClean="0">
                <a:latin typeface="Courier"/>
              </a:rPr>
              <a:t>field=value</a:t>
            </a:r>
            <a:r>
              <a:rPr lang="en-US" dirty="0" smtClean="0"/>
              <a:t> pairs</a:t>
            </a:r>
          </a:p>
          <a:p>
            <a:r>
              <a:rPr lang="en-US" dirty="0" smtClean="0"/>
              <a:t>Create on </a:t>
            </a:r>
            <a:r>
              <a:rPr lang="en-US" dirty="0" smtClean="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 for this class</a:t>
            </a:r>
            <a:endParaRPr lang="en-US" dirty="0"/>
          </a:p>
        </p:txBody>
      </p:sp>
      <p:sp>
        <p:nvSpPr>
          <p:cNvPr id="3" name="Text Placeholder 2"/>
          <p:cNvSpPr>
            <a:spLocks noGrp="1"/>
          </p:cNvSpPr>
          <p:nvPr>
            <p:ph type="body" sz="quarter" idx="10"/>
          </p:nvPr>
        </p:nvSpPr>
        <p:spPr/>
        <p:txBody>
          <a:bodyPr/>
          <a:lstStyle/>
          <a:p>
            <a:r>
              <a:rPr lang="en-US" dirty="0" smtClean="0"/>
              <a:t>Meant to mimic N-tier e-commerce web application</a:t>
            </a:r>
          </a:p>
          <a:p>
            <a:r>
              <a:rPr lang="en-US" dirty="0">
                <a:hlinkClick r:id="rId2" action="ppaction://hlinkfile"/>
              </a:rPr>
              <a:t>C:\</a:t>
            </a:r>
            <a:r>
              <a:rPr lang="en-US" dirty="0" smtClean="0">
                <a:hlinkClick r:id="rId2" action="ppaction://hlinkfile"/>
              </a:rPr>
              <a:t>Splunk\etc\apps\OpsDataGen\data</a:t>
            </a:r>
            <a:endParaRPr lang="en-US" dirty="0" smtClean="0"/>
          </a:p>
          <a:p>
            <a:pPr lvl="1"/>
            <a:r>
              <a:rPr lang="en-US" dirty="0" err="1" smtClean="0"/>
              <a:t>access_log</a:t>
            </a:r>
            <a:r>
              <a:rPr lang="en-US" dirty="0" smtClean="0"/>
              <a:t>: web access log, </a:t>
            </a:r>
            <a:r>
              <a:rPr lang="en-US" i="1" dirty="0" err="1" smtClean="0"/>
              <a:t>access_combined</a:t>
            </a:r>
            <a:r>
              <a:rPr lang="en-US" dirty="0" smtClean="0"/>
              <a:t> source type</a:t>
            </a:r>
          </a:p>
          <a:p>
            <a:pPr lvl="1"/>
            <a:r>
              <a:rPr lang="en-US" dirty="0" err="1" smtClean="0"/>
              <a:t>app_log</a:t>
            </a:r>
            <a:r>
              <a:rPr lang="en-US" dirty="0" smtClean="0"/>
              <a:t>: application log, </a:t>
            </a:r>
            <a:r>
              <a:rPr lang="en-US" i="1" dirty="0" smtClean="0"/>
              <a:t>log4j</a:t>
            </a:r>
            <a:r>
              <a:rPr lang="en-US" dirty="0" smtClean="0"/>
              <a:t> source type</a:t>
            </a:r>
          </a:p>
          <a:p>
            <a:pPr lvl="1"/>
            <a:r>
              <a:rPr lang="en-US" dirty="0" err="1" smtClean="0"/>
              <a:t>hvac_log</a:t>
            </a:r>
            <a:r>
              <a:rPr lang="en-US" dirty="0" smtClean="0"/>
              <a:t>: csv sensor data, </a:t>
            </a:r>
            <a:r>
              <a:rPr lang="en-US" i="1" dirty="0" err="1" smtClean="0"/>
              <a:t>metrics_csv</a:t>
            </a:r>
            <a:r>
              <a:rPr lang="en-US" dirty="0" smtClean="0"/>
              <a:t> source type</a:t>
            </a:r>
            <a:endParaRPr lang="en-US" dirty="0"/>
          </a:p>
        </p:txBody>
      </p:sp>
    </p:spTree>
    <p:extLst>
      <p:ext uri="{BB962C8B-B14F-4D97-AF65-F5344CB8AC3E}">
        <p14:creationId xmlns:p14="http://schemas.microsoft.com/office/powerpoint/2010/main" val="1841560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smtClean="0"/>
              <a:t>Housekeeping</a:t>
            </a:r>
            <a:endParaRPr lang="en-US" dirty="0"/>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a:t>
            </a:r>
            <a:r>
              <a:rPr lang="en-US" sz="2000" dirty="0" smtClean="0"/>
              <a:t>hours: 10:00-16:45</a:t>
            </a:r>
          </a:p>
          <a:p>
            <a:pPr>
              <a:spcBef>
                <a:spcPts val="0"/>
              </a:spcBef>
              <a:spcAft>
                <a:spcPts val="600"/>
              </a:spcAft>
            </a:pPr>
            <a:r>
              <a:rPr lang="en-US" sz="2000" dirty="0" smtClean="0"/>
              <a:t>A.M./P.M. Breaks: 15 min.</a:t>
            </a:r>
          </a:p>
          <a:p>
            <a:pPr>
              <a:spcBef>
                <a:spcPts val="0"/>
              </a:spcBef>
              <a:spcAft>
                <a:spcPts val="600"/>
              </a:spcAft>
            </a:pPr>
            <a:r>
              <a:rPr lang="en-US" sz="2000" dirty="0" smtClean="0"/>
              <a:t>Lunch Break: 1 hr.</a:t>
            </a:r>
            <a:endParaRPr lang="en-US" sz="2000" dirty="0"/>
          </a:p>
          <a:p>
            <a:pPr>
              <a:spcBef>
                <a:spcPts val="0"/>
              </a:spcBef>
              <a:spcAft>
                <a:spcPts val="600"/>
              </a:spcAft>
            </a:pPr>
            <a:r>
              <a:rPr lang="en-US" sz="2000" dirty="0" smtClean="0"/>
              <a:t>ONLC </a:t>
            </a:r>
            <a:r>
              <a:rPr lang="en-US" sz="2000" dirty="0" err="1" smtClean="0"/>
              <a:t>Wifi</a:t>
            </a:r>
            <a:r>
              <a:rPr lang="en-US" sz="2000" dirty="0" smtClean="0"/>
              <a:t> access code (if present): 0123456789</a:t>
            </a:r>
          </a:p>
          <a:p>
            <a:pPr>
              <a:spcBef>
                <a:spcPts val="0"/>
              </a:spcBef>
              <a:spcAft>
                <a:spcPts val="600"/>
              </a:spcAft>
            </a:pPr>
            <a:r>
              <a:rPr lang="en-US" sz="2000" dirty="0" smtClean="0"/>
              <a:t>If you need anything, </a:t>
            </a:r>
            <a:r>
              <a:rPr lang="en-US" sz="2000" i="1" dirty="0" smtClean="0"/>
              <a:t>please</a:t>
            </a:r>
            <a:r>
              <a:rPr lang="en-US" sz="2000" dirty="0" smtClean="0"/>
              <a:t> let us know!</a:t>
            </a:r>
            <a:endParaRPr lang="en-US" sz="2000" dirty="0"/>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Getting Data In</a:t>
            </a:r>
            <a:endParaRPr lang="en-US" dirty="0"/>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40</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smtClean="0"/>
              <a:t>Duration: 75 minutes</a:t>
            </a:r>
            <a:endParaRPr lang="en-US" dirty="0"/>
          </a:p>
        </p:txBody>
      </p:sp>
    </p:spTree>
    <p:extLst>
      <p:ext uri="{BB962C8B-B14F-4D97-AF65-F5344CB8AC3E}">
        <p14:creationId xmlns:p14="http://schemas.microsoft.com/office/powerpoint/2010/main" val="23252388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3: Building an Application</a:t>
            </a:r>
            <a:endParaRPr lang="en-US" dirty="0"/>
          </a:p>
        </p:txBody>
      </p:sp>
    </p:spTree>
    <p:extLst>
      <p:ext uri="{BB962C8B-B14F-4D97-AF65-F5344CB8AC3E}">
        <p14:creationId xmlns:p14="http://schemas.microsoft.com/office/powerpoint/2010/main" val="9492847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Architecture</a:t>
            </a:r>
            <a:endParaRPr lang="en-US" dirty="0"/>
          </a:p>
        </p:txBody>
      </p:sp>
      <p:sp>
        <p:nvSpPr>
          <p:cNvPr id="4" name="Text Placeholder 3"/>
          <p:cNvSpPr>
            <a:spLocks noGrp="1"/>
          </p:cNvSpPr>
          <p:nvPr>
            <p:ph type="body" sz="quarter" idx="10"/>
          </p:nvPr>
        </p:nvSpPr>
        <p:spPr/>
        <p:txBody>
          <a:bodyPr/>
          <a:lstStyle/>
          <a:p>
            <a:r>
              <a:rPr lang="en-US" dirty="0" smtClean="0"/>
              <a:t>A Splunk App is a container for:</a:t>
            </a:r>
          </a:p>
          <a:p>
            <a:pPr lvl="1"/>
            <a:r>
              <a:rPr lang="en-US" dirty="0" smtClean="0"/>
              <a:t>Reports</a:t>
            </a:r>
          </a:p>
          <a:p>
            <a:pPr lvl="1"/>
            <a:r>
              <a:rPr lang="en-US" dirty="0" smtClean="0"/>
              <a:t>Dashboards</a:t>
            </a:r>
          </a:p>
          <a:p>
            <a:pPr lvl="1"/>
            <a:r>
              <a:rPr lang="en-US" dirty="0" smtClean="0"/>
              <a:t>Custom Assets</a:t>
            </a:r>
          </a:p>
          <a:p>
            <a:r>
              <a:rPr lang="en-US" dirty="0" smtClean="0"/>
              <a:t>Stored as a folder in $SPLUNK_HOME/</a:t>
            </a:r>
            <a:r>
              <a:rPr lang="en-US" dirty="0" err="1" smtClean="0"/>
              <a:t>etc</a:t>
            </a:r>
            <a:r>
              <a:rPr lang="en-US" dirty="0" smtClean="0"/>
              <a:t>/apps</a:t>
            </a:r>
          </a:p>
          <a:p>
            <a:r>
              <a:rPr lang="en-US" dirty="0" smtClean="0"/>
              <a:t>Can be packaged as .</a:t>
            </a:r>
            <a:r>
              <a:rPr lang="en-US" dirty="0" err="1" smtClean="0"/>
              <a:t>tgz</a:t>
            </a:r>
            <a:r>
              <a:rPr lang="en-US" dirty="0" smtClean="0"/>
              <a:t> or .</a:t>
            </a:r>
            <a:r>
              <a:rPr lang="en-US" dirty="0" err="1" smtClean="0"/>
              <a:t>spl</a:t>
            </a:r>
            <a:endParaRPr lang="en-US" dirty="0"/>
          </a:p>
        </p:txBody>
      </p:sp>
    </p:spTree>
    <p:extLst>
      <p:ext uri="{BB962C8B-B14F-4D97-AF65-F5344CB8AC3E}">
        <p14:creationId xmlns:p14="http://schemas.microsoft.com/office/powerpoint/2010/main" val="20196216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folder structure</a:t>
            </a:r>
            <a:endParaRPr lang="en-US" dirty="0"/>
          </a:p>
        </p:txBody>
      </p:sp>
      <p:sp>
        <p:nvSpPr>
          <p:cNvPr id="3" name="Text Placeholder 2"/>
          <p:cNvSpPr>
            <a:spLocks noGrp="1"/>
          </p:cNvSpPr>
          <p:nvPr>
            <p:ph type="body" sz="quarter" idx="10"/>
          </p:nvPr>
        </p:nvSpPr>
        <p:spPr/>
        <p:txBody>
          <a:bodyPr/>
          <a:lstStyle/>
          <a:p>
            <a:r>
              <a:rPr lang="en-US" sz="2800" dirty="0" smtClean="0"/>
              <a:t>bin – binary assets, e.g. Python files</a:t>
            </a:r>
          </a:p>
          <a:p>
            <a:r>
              <a:rPr lang="en-US" sz="2800" dirty="0" smtClean="0"/>
              <a:t>default – publisher’s configurations &amp; views</a:t>
            </a:r>
          </a:p>
          <a:p>
            <a:r>
              <a:rPr lang="en-US" sz="2800" dirty="0" smtClean="0"/>
              <a:t>local – end user configurations &amp; views</a:t>
            </a:r>
          </a:p>
          <a:p>
            <a:r>
              <a:rPr lang="en-US" sz="2800" dirty="0" smtClean="0"/>
              <a:t>lookups – csv files used as lookups for app</a:t>
            </a:r>
          </a:p>
          <a:p>
            <a:r>
              <a:rPr lang="en-US" sz="2800" dirty="0" smtClean="0"/>
              <a:t>metadata – app permissions</a:t>
            </a:r>
          </a:p>
          <a:p>
            <a:r>
              <a:rPr lang="en-US" sz="2800" dirty="0" smtClean="0"/>
              <a:t>static – static assets, e.g. icons</a:t>
            </a:r>
            <a:endParaRPr lang="en-US" sz="2800" dirty="0"/>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 from the UI</a:t>
            </a:r>
            <a:endParaRPr lang="en-US" dirty="0"/>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smtClean="0"/>
              <a:t>Manage Apps</a:t>
            </a:r>
          </a:p>
          <a:p>
            <a:pPr>
              <a:buFont typeface="+mj-lt"/>
              <a:buAutoNum type="arabicPeriod"/>
            </a:pPr>
            <a:r>
              <a:rPr lang="en-US" sz="2400" dirty="0" smtClean="0"/>
              <a:t>Click “Create app”</a:t>
            </a:r>
          </a:p>
          <a:p>
            <a:pPr>
              <a:buFont typeface="+mj-lt"/>
              <a:buAutoNum type="arabicPeriod"/>
            </a:pPr>
            <a:r>
              <a:rPr lang="en-US" sz="2400" dirty="0" smtClean="0"/>
              <a:t>Fill in the form</a:t>
            </a:r>
          </a:p>
          <a:p>
            <a:pPr lvl="1"/>
            <a:r>
              <a:rPr lang="en-US" sz="2000" dirty="0" smtClean="0"/>
              <a:t>App name</a:t>
            </a:r>
          </a:p>
          <a:p>
            <a:pPr lvl="1"/>
            <a:r>
              <a:rPr lang="en-US" sz="2000" dirty="0" smtClean="0"/>
              <a:t>App directory</a:t>
            </a:r>
          </a:p>
          <a:p>
            <a:pPr lvl="1"/>
            <a:r>
              <a:rPr lang="en-US" sz="2000" dirty="0" smtClean="0"/>
              <a:t>Version </a:t>
            </a:r>
          </a:p>
          <a:p>
            <a:pPr lvl="1"/>
            <a:r>
              <a:rPr lang="en-US" sz="2000" dirty="0" smtClean="0"/>
              <a:t>Author</a:t>
            </a:r>
          </a:p>
          <a:p>
            <a:pPr lvl="1"/>
            <a:r>
              <a:rPr lang="en-US" sz="2000" dirty="0" smtClean="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 from another app</a:t>
            </a:r>
            <a:endParaRPr lang="en-US" dirty="0"/>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smtClean="0"/>
              <a:t>Copy app directory</a:t>
            </a:r>
          </a:p>
          <a:p>
            <a:pPr marL="514350" indent="-514350">
              <a:buFont typeface="+mj-lt"/>
              <a:buAutoNum type="arabicPeriod"/>
            </a:pPr>
            <a:r>
              <a:rPr lang="en-US" dirty="0" smtClean="0"/>
              <a:t>Edit default\</a:t>
            </a:r>
            <a:r>
              <a:rPr lang="en-US" dirty="0" err="1" smtClean="0"/>
              <a:t>app.conf</a:t>
            </a:r>
            <a:endParaRPr lang="en-US" dirty="0" smtClean="0"/>
          </a:p>
          <a:p>
            <a:pPr marL="514350" indent="-514350">
              <a:buFont typeface="+mj-lt"/>
              <a:buAutoNum type="arabicPeriod"/>
            </a:pPr>
            <a:r>
              <a:rPr lang="en-US" dirty="0" smtClean="0"/>
              <a:t>Restart Splunk</a:t>
            </a:r>
            <a:endParaRPr lang="en-US" dirty="0"/>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an app</a:t>
            </a:r>
            <a:endParaRPr lang="en-US" dirty="0"/>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smtClean="0"/>
              <a:t>Delete the app directory</a:t>
            </a:r>
          </a:p>
          <a:p>
            <a:pPr marL="514350" indent="-514350">
              <a:buFont typeface="+mj-lt"/>
              <a:buAutoNum type="arabicPeriod"/>
            </a:pPr>
            <a:r>
              <a:rPr lang="en-US" dirty="0" smtClean="0"/>
              <a:t>Restart Splunk</a:t>
            </a:r>
            <a:endParaRPr lang="en-US" dirty="0"/>
          </a:p>
        </p:txBody>
      </p:sp>
    </p:spTree>
    <p:extLst>
      <p:ext uri="{BB962C8B-B14F-4D97-AF65-F5344CB8AC3E}">
        <p14:creationId xmlns:p14="http://schemas.microsoft.com/office/powerpoint/2010/main" val="17489112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Assets</a:t>
            </a:r>
            <a:endParaRPr lang="en-US" dirty="0"/>
          </a:p>
        </p:txBody>
      </p:sp>
      <p:sp>
        <p:nvSpPr>
          <p:cNvPr id="3" name="Text Placeholder 2"/>
          <p:cNvSpPr>
            <a:spLocks noGrp="1"/>
          </p:cNvSpPr>
          <p:nvPr>
            <p:ph type="body" sz="quarter" idx="10"/>
          </p:nvPr>
        </p:nvSpPr>
        <p:spPr/>
        <p:txBody>
          <a:bodyPr/>
          <a:lstStyle/>
          <a:p>
            <a:r>
              <a:rPr lang="en-US" dirty="0" smtClean="0"/>
              <a:t>Create reports &amp; dashboards</a:t>
            </a:r>
          </a:p>
          <a:p>
            <a:r>
              <a:rPr lang="en-US" dirty="0" smtClean="0"/>
              <a:t>Copy/move reports &amp; dashboards from existing apps</a:t>
            </a:r>
            <a:endParaRPr lang="en-US" dirty="0"/>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Object Permissions</a:t>
            </a:r>
            <a:endParaRPr lang="en-US" dirty="0"/>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a:t>
            </a:r>
            <a:r>
              <a:rPr lang="en-US" sz="1800" dirty="0" smtClean="0">
                <a:latin typeface="Courier"/>
              </a:rPr>
              <a:t>local\</a:t>
            </a:r>
            <a:endParaRPr lang="en-US" sz="1800" dirty="0">
              <a:latin typeface="Courier"/>
            </a:endParaRPr>
          </a:p>
          <a:p>
            <a:r>
              <a:rPr lang="en-US" dirty="0" smtClean="0"/>
              <a:t>App=visible </a:t>
            </a:r>
            <a:r>
              <a:rPr lang="en-US" dirty="0"/>
              <a:t>to </a:t>
            </a:r>
            <a:r>
              <a:rPr lang="en-US" dirty="0" smtClean="0"/>
              <a:t>all users of the app</a:t>
            </a:r>
            <a:endParaRPr lang="en-US" dirty="0"/>
          </a:p>
          <a:p>
            <a:pPr lvl="1"/>
            <a:r>
              <a:rPr lang="en-US" sz="1800" dirty="0" smtClean="0"/>
              <a:t>“Part of” the app</a:t>
            </a:r>
          </a:p>
          <a:p>
            <a:pPr lvl="1"/>
            <a:r>
              <a:rPr lang="en-US" sz="1800" dirty="0" smtClean="0"/>
              <a:t>Stored </a:t>
            </a:r>
            <a:r>
              <a:rPr lang="en-US" sz="1800" dirty="0"/>
              <a:t>in </a:t>
            </a:r>
            <a:r>
              <a:rPr lang="en-US" sz="1800" dirty="0">
                <a:latin typeface="Courier"/>
                <a:hlinkClick r:id="rId3" action="ppaction://hlinkfile"/>
              </a:rPr>
              <a:t>$</a:t>
            </a:r>
            <a:r>
              <a:rPr lang="en-US" sz="1800" dirty="0" smtClean="0">
                <a:latin typeface="Courier"/>
                <a:hlinkClick r:id="rId3" action="ppaction://hlinkfile"/>
              </a:rPr>
              <a:t>SPLUNK_HOME\</a:t>
            </a:r>
            <a:r>
              <a:rPr lang="en-US" sz="1800" dirty="0" err="1" smtClean="0">
                <a:latin typeface="Courier"/>
                <a:hlinkClick r:id="rId3" action="ppaction://hlinkfile"/>
              </a:rPr>
              <a:t>etc</a:t>
            </a:r>
            <a:r>
              <a:rPr lang="en-US" sz="1800" dirty="0" smtClean="0">
                <a:latin typeface="Courier"/>
                <a:hlinkClick r:id="rId3" action="ppaction://hlinkfile"/>
              </a:rPr>
              <a:t>\apps</a:t>
            </a:r>
            <a:r>
              <a:rPr lang="en-US" sz="1800" dirty="0" smtClean="0">
                <a:latin typeface="Courier"/>
              </a:rPr>
              <a:t>\&lt;</a:t>
            </a:r>
            <a:r>
              <a:rPr lang="en-US" sz="1800" dirty="0" err="1">
                <a:latin typeface="Courier"/>
              </a:rPr>
              <a:t>appname</a:t>
            </a:r>
            <a:r>
              <a:rPr lang="en-US" sz="1800" dirty="0">
                <a:latin typeface="Courier"/>
              </a:rPr>
              <a:t>&gt;\</a:t>
            </a:r>
            <a:r>
              <a:rPr lang="en-US" sz="1800" dirty="0" smtClean="0">
                <a:latin typeface="Courier"/>
              </a:rPr>
              <a:t>local\</a:t>
            </a:r>
            <a:endParaRPr lang="en-US" sz="1800" dirty="0">
              <a:latin typeface="Courier"/>
            </a:endParaRP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Dashboards</a:t>
            </a:r>
            <a:endParaRPr lang="en-US" dirty="0"/>
          </a:p>
        </p:txBody>
      </p:sp>
      <p:sp>
        <p:nvSpPr>
          <p:cNvPr id="3" name="Text Placeholder 2"/>
          <p:cNvSpPr>
            <a:spLocks noGrp="1"/>
          </p:cNvSpPr>
          <p:nvPr>
            <p:ph type="body" sz="quarter" idx="10"/>
          </p:nvPr>
        </p:nvSpPr>
        <p:spPr/>
        <p:txBody>
          <a:bodyPr/>
          <a:lstStyle/>
          <a:p>
            <a:r>
              <a:rPr lang="en-US" dirty="0" smtClean="0"/>
              <a:t>In the UI using the integrated editor</a:t>
            </a:r>
          </a:p>
          <a:p>
            <a:r>
              <a:rPr lang="en-US" dirty="0" smtClean="0"/>
              <a:t>By directly modifying the Simple XML</a:t>
            </a:r>
            <a:endParaRPr lang="en-US" dirty="0"/>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a:t>
            </a:r>
            <a:r>
              <a:rPr lang="en-US" dirty="0" smtClean="0"/>
              <a:t>Skills</a:t>
            </a:r>
          </a:p>
          <a:p>
            <a:pPr lvl="1"/>
            <a:r>
              <a:rPr lang="en-US" dirty="0" smtClean="0"/>
              <a:t>Contains selected material from </a:t>
            </a:r>
            <a:r>
              <a:rPr lang="en-US" i="1" dirty="0" smtClean="0"/>
              <a:t>Implementing Splunk 7</a:t>
            </a:r>
            <a:r>
              <a:rPr lang="en-US" dirty="0" smtClean="0"/>
              <a:t> and </a:t>
            </a:r>
            <a:r>
              <a:rPr lang="en-US" i="1" dirty="0" smtClean="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Drilldown</a:t>
            </a:r>
            <a:endParaRPr lang="en-US" dirty="0"/>
          </a:p>
        </p:txBody>
      </p:sp>
      <p:sp>
        <p:nvSpPr>
          <p:cNvPr id="3" name="Text Placeholder 2"/>
          <p:cNvSpPr>
            <a:spLocks noGrp="1"/>
          </p:cNvSpPr>
          <p:nvPr>
            <p:ph type="body" sz="quarter" idx="10"/>
          </p:nvPr>
        </p:nvSpPr>
        <p:spPr/>
        <p:txBody>
          <a:bodyPr/>
          <a:lstStyle/>
          <a:p>
            <a:r>
              <a:rPr lang="en-US" dirty="0" smtClean="0"/>
              <a:t>Run a search when a row or cell is clicked</a:t>
            </a:r>
          </a:p>
          <a:p>
            <a:r>
              <a:rPr lang="en-US" dirty="0" smtClean="0"/>
              <a:t>Enable from UI or XML</a:t>
            </a:r>
            <a:endParaRPr lang="en-US" dirty="0"/>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form to your dashboard</a:t>
            </a:r>
            <a:endParaRPr lang="en-US" dirty="0"/>
          </a:p>
        </p:txBody>
      </p:sp>
      <p:sp>
        <p:nvSpPr>
          <p:cNvPr id="3" name="Text Placeholder 2"/>
          <p:cNvSpPr>
            <a:spLocks noGrp="1"/>
          </p:cNvSpPr>
          <p:nvPr>
            <p:ph type="body" sz="quarter" idx="10"/>
          </p:nvPr>
        </p:nvSpPr>
        <p:spPr>
          <a:xfrm>
            <a:off x="762000" y="2743200"/>
            <a:ext cx="10668000" cy="2743200"/>
          </a:xfrm>
        </p:spPr>
        <p:txBody>
          <a:bodyPr/>
          <a:lstStyle/>
          <a:p>
            <a:r>
              <a:rPr lang="en-US" dirty="0" smtClean="0"/>
              <a:t>Add controls</a:t>
            </a:r>
          </a:p>
          <a:p>
            <a:r>
              <a:rPr lang="en-US" dirty="0" smtClean="0"/>
              <a:t>Modify search to include tokens</a:t>
            </a:r>
            <a:endParaRPr lang="en-US" dirty="0"/>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geographical maps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geographical maps</a:t>
            </a:r>
            <a:endParaRPr lang="en-US" dirty="0"/>
          </a:p>
        </p:txBody>
      </p:sp>
      <p:sp>
        <p:nvSpPr>
          <p:cNvPr id="3" name="Text Placeholder 2"/>
          <p:cNvSpPr>
            <a:spLocks noGrp="1"/>
          </p:cNvSpPr>
          <p:nvPr>
            <p:ph type="body" sz="quarter" idx="10"/>
          </p:nvPr>
        </p:nvSpPr>
        <p:spPr>
          <a:xfrm>
            <a:off x="762000" y="2133600"/>
            <a:ext cx="10668000" cy="3352800"/>
          </a:xfrm>
        </p:spPr>
        <p:txBody>
          <a:bodyPr/>
          <a:lstStyle/>
          <a:p>
            <a:r>
              <a:rPr lang="en-US" dirty="0" err="1" smtClean="0"/>
              <a:t>iplocation</a:t>
            </a:r>
            <a:r>
              <a:rPr lang="en-US" dirty="0" smtClean="0"/>
              <a:t> – look up location information</a:t>
            </a:r>
          </a:p>
          <a:p>
            <a:pPr lvl="1"/>
            <a:r>
              <a:rPr lang="en-US" dirty="0" smtClean="0"/>
              <a:t>City, country, metro code, region, time zone, latitude, longitude</a:t>
            </a:r>
          </a:p>
          <a:p>
            <a:r>
              <a:rPr lang="en-US" dirty="0" err="1" smtClean="0"/>
              <a:t>geostats</a:t>
            </a:r>
            <a:r>
              <a:rPr lang="en-US" dirty="0" smtClean="0"/>
              <a:t> – generates statistics for rendering maps, e.g., “count of occurrences in geographical area”</a:t>
            </a:r>
          </a:p>
          <a:p>
            <a:r>
              <a:rPr lang="en-US" dirty="0" err="1" smtClean="0"/>
              <a:t>geom</a:t>
            </a:r>
            <a:r>
              <a:rPr lang="en-US" dirty="0" smtClean="0"/>
              <a:t> – adds a “</a:t>
            </a:r>
            <a:r>
              <a:rPr lang="en-US" dirty="0" err="1" smtClean="0"/>
              <a:t>geom</a:t>
            </a:r>
            <a:r>
              <a:rPr lang="en-US" dirty="0" smtClean="0"/>
              <a:t>” field containing polygons to be used by </a:t>
            </a:r>
            <a:r>
              <a:rPr lang="en-US" dirty="0" err="1" smtClean="0"/>
              <a:t>chloropleth</a:t>
            </a:r>
            <a:r>
              <a:rPr lang="en-US" dirty="0" smtClean="0"/>
              <a:t> maps</a:t>
            </a:r>
            <a:endParaRPr lang="en-US" dirty="0"/>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Chloropleth</a:t>
            </a:r>
            <a:r>
              <a:rPr lang="en-US" dirty="0" smtClean="0"/>
              <a:t> maps</a:t>
            </a:r>
            <a:endParaRPr lang="en-US" dirty="0"/>
          </a:p>
        </p:txBody>
      </p:sp>
      <p:sp>
        <p:nvSpPr>
          <p:cNvPr id="3" name="Text Placeholder 2"/>
          <p:cNvSpPr>
            <a:spLocks noGrp="1"/>
          </p:cNvSpPr>
          <p:nvPr>
            <p:ph type="body" sz="quarter" idx="10"/>
          </p:nvPr>
        </p:nvSpPr>
        <p:spPr>
          <a:xfrm>
            <a:off x="762000" y="2133600"/>
            <a:ext cx="10668000" cy="3352800"/>
          </a:xfrm>
        </p:spPr>
        <p:txBody>
          <a:bodyPr/>
          <a:lstStyle/>
          <a:p>
            <a:r>
              <a:rPr lang="en-US" dirty="0" smtClean="0"/>
              <a:t>Show regions with color density</a:t>
            </a:r>
          </a:p>
          <a:p>
            <a:r>
              <a:rPr lang="en-US" dirty="0" err="1" smtClean="0"/>
              <a:t>geom</a:t>
            </a:r>
            <a:r>
              <a:rPr lang="en-US" dirty="0" smtClean="0"/>
              <a:t> – adds a “</a:t>
            </a:r>
            <a:r>
              <a:rPr lang="en-US" dirty="0" err="1" smtClean="0"/>
              <a:t>geom</a:t>
            </a:r>
            <a:r>
              <a:rPr lang="en-US" dirty="0" smtClean="0"/>
              <a:t>” field containing polygons to be used by </a:t>
            </a:r>
            <a:r>
              <a:rPr lang="en-US" dirty="0" err="1" smtClean="0"/>
              <a:t>chloropleth</a:t>
            </a:r>
            <a:r>
              <a:rPr lang="en-US" dirty="0" smtClean="0"/>
              <a:t> maps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Highlighting Data by Range</a:t>
            </a:r>
            <a:endParaRPr lang="en-US" dirty="0"/>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PDF Delivery</a:t>
            </a:r>
            <a:endParaRPr lang="en-US" dirty="0"/>
          </a:p>
        </p:txBody>
      </p:sp>
      <p:sp>
        <p:nvSpPr>
          <p:cNvPr id="3" name="Text Placeholder 2"/>
          <p:cNvSpPr>
            <a:spLocks noGrp="1"/>
          </p:cNvSpPr>
          <p:nvPr>
            <p:ph type="body" sz="quarter" idx="10"/>
          </p:nvPr>
        </p:nvSpPr>
        <p:spPr>
          <a:xfrm>
            <a:off x="762000" y="1752600"/>
            <a:ext cx="6858000" cy="3733800"/>
          </a:xfrm>
        </p:spPr>
        <p:txBody>
          <a:bodyPr/>
          <a:lstStyle/>
          <a:p>
            <a:r>
              <a:rPr lang="en-US" dirty="0" smtClean="0"/>
              <a:t>Export </a:t>
            </a:r>
            <a:r>
              <a:rPr lang="en-US" dirty="0" smtClean="0">
                <a:sym typeface="Wingdings" panose="05000000000000000000" pitchFamily="2" charset="2"/>
              </a:rPr>
              <a:t> Schedule PDF Delivery</a:t>
            </a:r>
          </a:p>
          <a:p>
            <a:r>
              <a:rPr lang="en-US" dirty="0" smtClean="0">
                <a:sym typeface="Wingdings" panose="05000000000000000000" pitchFamily="2" charset="2"/>
              </a:rPr>
              <a:t>Populate form fields</a:t>
            </a:r>
          </a:p>
          <a:p>
            <a:r>
              <a:rPr lang="en-US" dirty="0" smtClean="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smtClean="0"/>
              <a:t>Lab 3: Building an Operational Intelligence Application</a:t>
            </a:r>
            <a:endParaRPr lang="en-US" dirty="0"/>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smtClean="0"/>
              <a:t>Duration: 75 minutes</a:t>
            </a:r>
            <a:endParaRPr lang="en-US" dirty="0"/>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Tree>
    <p:extLst>
      <p:ext uri="{BB962C8B-B14F-4D97-AF65-F5344CB8AC3E}">
        <p14:creationId xmlns:p14="http://schemas.microsoft.com/office/powerpoint/2010/main" val="9033563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4: Advanced Search</a:t>
            </a:r>
            <a:endParaRPr lang="en-US" dirty="0"/>
          </a:p>
        </p:txBody>
      </p:sp>
    </p:spTree>
    <p:extLst>
      <p:ext uri="{BB962C8B-B14F-4D97-AF65-F5344CB8AC3E}">
        <p14:creationId xmlns:p14="http://schemas.microsoft.com/office/powerpoint/2010/main" val="37414432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search</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Implied at the beginning of a search, generative</a:t>
            </a:r>
          </a:p>
          <a:p>
            <a:pPr lvl="1"/>
            <a:r>
              <a:rPr lang="en-US" dirty="0" smtClean="0"/>
              <a:t>Also used in </a:t>
            </a:r>
            <a:r>
              <a:rPr lang="en-US" dirty="0" err="1" smtClean="0"/>
              <a:t>subsearches</a:t>
            </a:r>
            <a:endParaRPr lang="en-US" dirty="0" smtClean="0"/>
          </a:p>
          <a:p>
            <a:r>
              <a:rPr lang="en-US" dirty="0" smtClean="0"/>
              <a:t>In the pipeline adds an inline filter, streaming</a:t>
            </a:r>
          </a:p>
          <a:p>
            <a:pPr lvl="1"/>
            <a:r>
              <a:rPr lang="en-US" dirty="0" smtClean="0"/>
              <a:t>Allows for inline SPL semantics</a:t>
            </a:r>
          </a:p>
        </p:txBody>
      </p:sp>
      <p:pic>
        <p:nvPicPr>
          <p:cNvPr id="4" name="Picture 3"/>
          <p:cNvPicPr>
            <a:picLocks noChangeAspect="1"/>
          </p:cNvPicPr>
          <p:nvPr/>
        </p:nvPicPr>
        <p:blipFill>
          <a:blip r:embed="rId2"/>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smtClean="0"/>
              <a:t>Machine username: </a:t>
            </a:r>
            <a:r>
              <a:rPr lang="en-US" dirty="0" smtClean="0">
                <a:latin typeface="Courier"/>
              </a:rPr>
              <a:t>student</a:t>
            </a:r>
          </a:p>
          <a:p>
            <a:pPr lvl="1"/>
            <a:r>
              <a:rPr lang="en-US" dirty="0" smtClean="0"/>
              <a:t>Machine password: </a:t>
            </a:r>
            <a:r>
              <a:rPr lang="en-US" dirty="0" smtClean="0">
                <a:latin typeface="Courier"/>
              </a:rPr>
              <a:t>Pa55w.rd</a:t>
            </a:r>
          </a:p>
          <a:p>
            <a:pPr lvl="1"/>
            <a:r>
              <a:rPr lang="en-US" dirty="0" smtClean="0"/>
              <a:t>Splunk </a:t>
            </a:r>
            <a:r>
              <a:rPr lang="en-US" dirty="0"/>
              <a:t>8.01, Python 2 (for compatibility w/book files</a:t>
            </a:r>
            <a:r>
              <a:rPr lang="en-US" dirty="0" smtClean="0"/>
              <a:t>)</a:t>
            </a:r>
          </a:p>
          <a:p>
            <a:pPr lvl="2"/>
            <a:r>
              <a:rPr lang="en-US" dirty="0" smtClean="0"/>
              <a:t>Splunk username: </a:t>
            </a:r>
            <a:r>
              <a:rPr lang="en-US" dirty="0" smtClean="0">
                <a:latin typeface="Courier"/>
              </a:rPr>
              <a:t>admin</a:t>
            </a:r>
          </a:p>
          <a:p>
            <a:pPr lvl="2"/>
            <a:r>
              <a:rPr lang="en-US" dirty="0" smtClean="0"/>
              <a:t>Splunk password: </a:t>
            </a:r>
            <a:r>
              <a:rPr lang="en-US" dirty="0" smtClean="0">
                <a:latin typeface="Courier"/>
              </a:rPr>
              <a:t>password</a:t>
            </a:r>
            <a:endParaRPr lang="en-US" dirty="0"/>
          </a:p>
          <a:p>
            <a:r>
              <a:rPr lang="en-US" dirty="0"/>
              <a:t>Course </a:t>
            </a:r>
            <a:r>
              <a:rPr lang="en-US" dirty="0" smtClean="0"/>
              <a:t>Files:</a:t>
            </a:r>
          </a:p>
          <a:p>
            <a:pPr lvl="1"/>
            <a:r>
              <a:rPr lang="en-US" dirty="0" smtClean="0"/>
              <a:t>C:\Improving-your-Splunk-skills-master</a:t>
            </a:r>
          </a:p>
          <a:p>
            <a:pPr lvl="1"/>
            <a:r>
              <a:rPr lang="en-US" dirty="0" smtClean="0"/>
              <a:t>C:\XSPLK2ClassFiles</a:t>
            </a:r>
            <a:endParaRPr lang="en-US" dirty="0"/>
          </a:p>
        </p:txBody>
      </p:sp>
    </p:spTree>
    <p:extLst>
      <p:ext uri="{BB962C8B-B14F-4D97-AF65-F5344CB8AC3E}">
        <p14:creationId xmlns:p14="http://schemas.microsoft.com/office/powerpoint/2010/main" val="2470414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t>
            </a:r>
            <a:r>
              <a:rPr lang="en-US" smtClean="0">
                <a:latin typeface="Courier"/>
              </a:rPr>
              <a:t>where</a:t>
            </a:r>
            <a:r>
              <a:rPr lang="en-US" smtClean="0"/>
              <a:t> </a:t>
            </a:r>
            <a:r>
              <a:rPr lang="en-US" dirty="0" smtClean="0"/>
              <a:t>command</a:t>
            </a:r>
            <a:endParaRPr lang="en-US" dirty="0"/>
          </a:p>
        </p:txBody>
      </p:sp>
      <p:sp>
        <p:nvSpPr>
          <p:cNvPr id="3" name="Text Placeholder 2"/>
          <p:cNvSpPr>
            <a:spLocks noGrp="1"/>
          </p:cNvSpPr>
          <p:nvPr>
            <p:ph type="body" sz="quarter" idx="10"/>
          </p:nvPr>
        </p:nvSpPr>
        <p:spPr/>
        <p:txBody>
          <a:bodyPr/>
          <a:lstStyle/>
          <a:p>
            <a:r>
              <a:rPr lang="en-US" dirty="0" smtClean="0"/>
              <a:t>Another way of adding an inline filter</a:t>
            </a:r>
          </a:p>
          <a:p>
            <a:r>
              <a:rPr lang="en-US" dirty="0" smtClean="0"/>
              <a:t>SQL-like semantics</a:t>
            </a:r>
          </a:p>
          <a:p>
            <a:r>
              <a:rPr lang="en-US" dirty="0" smtClean="0"/>
              <a:t>Case-sensitive</a:t>
            </a:r>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urier"/>
              </a:rPr>
              <a:t>eval</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General-purpose command for</a:t>
            </a:r>
          </a:p>
          <a:p>
            <a:pPr lvl="1"/>
            <a:r>
              <a:rPr lang="en-US" dirty="0" smtClean="0"/>
              <a:t>Performing calculations</a:t>
            </a:r>
          </a:p>
          <a:p>
            <a:pPr lvl="1"/>
            <a:r>
              <a:rPr lang="en-US" dirty="0" smtClean="0"/>
              <a:t>Formatting, data conversion</a:t>
            </a:r>
          </a:p>
          <a:p>
            <a:pPr lvl="1"/>
            <a:r>
              <a:rPr lang="en-US" dirty="0" smtClean="0"/>
              <a:t>Branching logic</a:t>
            </a:r>
          </a:p>
          <a:p>
            <a:r>
              <a:rPr lang="en-US" dirty="0" smtClean="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fields</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endParaRPr lang="en-US" dirty="0" smtClean="0"/>
          </a:p>
          <a:p>
            <a:pPr lvl="1"/>
            <a:r>
              <a:rPr lang="en-US" dirty="0" smtClean="0">
                <a:latin typeface="Courier"/>
              </a:rPr>
              <a:t>Fields [+/-] &lt;</a:t>
            </a:r>
            <a:r>
              <a:rPr lang="en-US" dirty="0" err="1" smtClean="0">
                <a:latin typeface="Courier"/>
              </a:rPr>
              <a:t>fieldlist</a:t>
            </a:r>
            <a:r>
              <a:rPr lang="en-US" dirty="0" smtClean="0">
                <a:latin typeface="Courier"/>
              </a:rPr>
              <a:t>&gt;</a:t>
            </a:r>
            <a:endParaRPr lang="en-US" dirty="0" smtClean="0"/>
          </a:p>
        </p:txBody>
      </p:sp>
    </p:spTree>
    <p:extLst>
      <p:ext uri="{BB962C8B-B14F-4D97-AF65-F5344CB8AC3E}">
        <p14:creationId xmlns:p14="http://schemas.microsoft.com/office/powerpoint/2010/main" val="41517353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urier"/>
              </a:rPr>
              <a:t>fillnull</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Replaces null values in fields</a:t>
            </a:r>
          </a:p>
          <a:p>
            <a:r>
              <a:rPr lang="en-US" sz="2800" dirty="0" err="1" smtClean="0">
                <a:latin typeface="Courier"/>
              </a:rPr>
              <a:t>fillnull</a:t>
            </a:r>
            <a:r>
              <a:rPr lang="en-US" sz="2800" dirty="0" smtClean="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transaction</a:t>
            </a:r>
            <a:r>
              <a:rPr lang="en-US" dirty="0" smtClean="0"/>
              <a:t> and </a:t>
            </a:r>
            <a:r>
              <a:rPr lang="en-US" dirty="0">
                <a:latin typeface="Courier"/>
              </a:rPr>
              <a:t>stats</a:t>
            </a:r>
            <a:r>
              <a:rPr lang="en-US" dirty="0" smtClean="0"/>
              <a:t> commands</a:t>
            </a:r>
            <a:endParaRPr lang="en-US" dirty="0"/>
          </a:p>
        </p:txBody>
      </p:sp>
      <p:sp>
        <p:nvSpPr>
          <p:cNvPr id="3" name="Text Placeholder 2"/>
          <p:cNvSpPr>
            <a:spLocks noGrp="1"/>
          </p:cNvSpPr>
          <p:nvPr>
            <p:ph type="body" sz="quarter" idx="10"/>
          </p:nvPr>
        </p:nvSpPr>
        <p:spPr/>
        <p:txBody>
          <a:bodyPr/>
          <a:lstStyle/>
          <a:p>
            <a:r>
              <a:rPr lang="en-US" dirty="0" smtClean="0">
                <a:latin typeface="Courier"/>
              </a:rPr>
              <a:t>transaction</a:t>
            </a:r>
            <a:r>
              <a:rPr lang="en-US" dirty="0" smtClean="0"/>
              <a:t> – group events based on attribute</a:t>
            </a:r>
          </a:p>
          <a:p>
            <a:pPr lvl="1"/>
            <a:r>
              <a:rPr lang="en-US" dirty="0" smtClean="0"/>
              <a:t>Adds a “duration” field = time between first and last events</a:t>
            </a:r>
          </a:p>
          <a:p>
            <a:r>
              <a:rPr lang="en-US" dirty="0">
                <a:latin typeface="Courier"/>
              </a:rPr>
              <a:t>stats</a:t>
            </a:r>
            <a:r>
              <a:rPr lang="en-US" dirty="0" smtClean="0"/>
              <a:t> – aggregates values</a:t>
            </a:r>
          </a:p>
          <a:p>
            <a:pPr lvl="1"/>
            <a:r>
              <a:rPr lang="en-US" dirty="0" smtClean="0"/>
              <a:t>SUM(), AVG(), MIN(), MAX(), COUNT(), etc…</a:t>
            </a:r>
            <a:endParaRPr lang="en-US" dirty="0"/>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rPr>
              <a:t>transaction</a:t>
            </a:r>
            <a:r>
              <a:rPr lang="en-US" dirty="0" smtClean="0"/>
              <a:t> parameters</a:t>
            </a:r>
            <a:endParaRPr lang="en-US" dirty="0"/>
          </a:p>
        </p:txBody>
      </p:sp>
      <p:sp>
        <p:nvSpPr>
          <p:cNvPr id="3" name="Text Placeholder 2"/>
          <p:cNvSpPr>
            <a:spLocks noGrp="1"/>
          </p:cNvSpPr>
          <p:nvPr>
            <p:ph type="body" sz="quarter" idx="10"/>
          </p:nvPr>
        </p:nvSpPr>
        <p:spPr/>
        <p:txBody>
          <a:bodyPr/>
          <a:lstStyle/>
          <a:p>
            <a:r>
              <a:rPr lang="en-US" dirty="0" err="1" smtClean="0"/>
              <a:t>startswith,endswith</a:t>
            </a:r>
            <a:r>
              <a:rPr lang="en-US" dirty="0" smtClean="0"/>
              <a:t> – define transaction boundaries</a:t>
            </a:r>
            <a:endParaRPr lang="en-US" dirty="0"/>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rPr>
              <a:t>transaction</a:t>
            </a:r>
            <a:r>
              <a:rPr lang="en-US" dirty="0" smtClean="0"/>
              <a:t> parameters</a:t>
            </a:r>
            <a:endParaRPr lang="en-US" dirty="0"/>
          </a:p>
        </p:txBody>
      </p:sp>
      <p:sp>
        <p:nvSpPr>
          <p:cNvPr id="3" name="Text Placeholder 2"/>
          <p:cNvSpPr>
            <a:spLocks noGrp="1"/>
          </p:cNvSpPr>
          <p:nvPr>
            <p:ph type="body" sz="quarter" idx="10"/>
          </p:nvPr>
        </p:nvSpPr>
        <p:spPr/>
        <p:txBody>
          <a:bodyPr/>
          <a:lstStyle/>
          <a:p>
            <a:r>
              <a:rPr lang="en-US" dirty="0" err="1" smtClean="0"/>
              <a:t>maxpause</a:t>
            </a:r>
            <a:r>
              <a:rPr lang="en-US" dirty="0" smtClean="0"/>
              <a:t> – limit pause between events for grouping</a:t>
            </a:r>
          </a:p>
          <a:p>
            <a:r>
              <a:rPr lang="en-US" dirty="0" err="1" smtClean="0"/>
              <a:t>maxspan</a:t>
            </a:r>
            <a:r>
              <a:rPr lang="en-US" dirty="0" smtClean="0"/>
              <a:t> – limit transaction duration</a:t>
            </a:r>
          </a:p>
          <a:p>
            <a:r>
              <a:rPr lang="en-US" dirty="0" err="1" smtClean="0"/>
              <a:t>maxevents</a:t>
            </a:r>
            <a:r>
              <a:rPr lang="en-US" dirty="0" smtClean="0"/>
              <a:t> – limit total # of events per transaction</a:t>
            </a:r>
            <a:endParaRPr lang="en-US" dirty="0"/>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join</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Matches events between searches based on a specified field</a:t>
            </a:r>
          </a:p>
          <a:p>
            <a:r>
              <a:rPr lang="en-US" dirty="0" smtClean="0"/>
              <a:t>Can be used with </a:t>
            </a:r>
            <a:r>
              <a:rPr lang="en-US" dirty="0" err="1" smtClean="0"/>
              <a:t>subsearches</a:t>
            </a:r>
            <a:endParaRPr lang="en-US" dirty="0" smtClean="0"/>
          </a:p>
          <a:p>
            <a:r>
              <a:rPr lang="en-US" dirty="0" smtClean="0"/>
              <a:t>Possible (probable) performance concerns</a:t>
            </a:r>
            <a:endParaRPr lang="en-US" dirty="0"/>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concurrency</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Find concurrent number of events of given duration with the same start time</a:t>
            </a:r>
          </a:p>
          <a:p>
            <a:r>
              <a:rPr lang="en-US" dirty="0" smtClean="0"/>
              <a:t>Generates a “concurrency” field with number of concurrent events</a:t>
            </a:r>
            <a:endParaRPr lang="en-US" dirty="0"/>
          </a:p>
        </p:txBody>
      </p:sp>
    </p:spTree>
    <p:extLst>
      <p:ext uri="{BB962C8B-B14F-4D97-AF65-F5344CB8AC3E}">
        <p14:creationId xmlns:p14="http://schemas.microsoft.com/office/powerpoint/2010/main" val="34116061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associate</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Identify correlations between fields</a:t>
            </a:r>
          </a:p>
          <a:p>
            <a:pPr lvl="1"/>
            <a:r>
              <a:rPr lang="en-US" dirty="0" err="1" smtClean="0">
                <a:latin typeface="Courier"/>
              </a:rPr>
              <a:t>Reference_Key</a:t>
            </a:r>
            <a:r>
              <a:rPr lang="en-US" dirty="0" smtClean="0"/>
              <a:t>, </a:t>
            </a:r>
            <a:r>
              <a:rPr lang="en-US" dirty="0" err="1">
                <a:latin typeface="Courier"/>
              </a:rPr>
              <a:t>Reference_Value</a:t>
            </a:r>
            <a:r>
              <a:rPr lang="en-US" dirty="0" smtClean="0"/>
              <a:t>, </a:t>
            </a:r>
            <a:r>
              <a:rPr lang="en-US" dirty="0" err="1">
                <a:latin typeface="Courier"/>
              </a:rPr>
              <a:t>Target_Key</a:t>
            </a:r>
            <a:r>
              <a:rPr lang="en-US" dirty="0" smtClean="0"/>
              <a:t> fields = fields being analyzed</a:t>
            </a:r>
          </a:p>
          <a:p>
            <a:pPr lvl="1"/>
            <a:r>
              <a:rPr lang="en-US" dirty="0">
                <a:latin typeface="Courier"/>
              </a:rPr>
              <a:t>Description</a:t>
            </a:r>
            <a:r>
              <a:rPr lang="en-US" dirty="0" smtClean="0"/>
              <a:t> field = more easily readable result</a:t>
            </a:r>
            <a:endParaRPr lang="en-US" dirty="0"/>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smtClean="0"/>
              <a:t>Module 1: Introduction and review</a:t>
            </a:r>
          </a:p>
          <a:p>
            <a:r>
              <a:rPr lang="en-US" sz="1800" dirty="0" smtClean="0"/>
              <a:t>Module 2: Getting data into Splunk</a:t>
            </a:r>
          </a:p>
          <a:p>
            <a:r>
              <a:rPr lang="en-US" sz="1800" dirty="0" smtClean="0"/>
              <a:t>Module 3: Building an Operational Intelligence App</a:t>
            </a:r>
          </a:p>
          <a:p>
            <a:r>
              <a:rPr lang="en-US" sz="1800" dirty="0" smtClean="0"/>
              <a:t>Module 4: Advanced Querying</a:t>
            </a:r>
          </a:p>
          <a:p>
            <a:r>
              <a:rPr lang="en-US" sz="1800" dirty="0" smtClean="0"/>
              <a:t>Module 5: Analytics and Machine Learning</a:t>
            </a:r>
          </a:p>
          <a:p>
            <a:r>
              <a:rPr lang="en-US" sz="1800" dirty="0" smtClean="0"/>
              <a:t>Module 6: Optimization</a:t>
            </a:r>
            <a:endParaRPr lang="en-US" sz="1800" dirty="0"/>
          </a:p>
        </p:txBody>
      </p:sp>
    </p:spTree>
    <p:extLst>
      <p:ext uri="{BB962C8B-B14F-4D97-AF65-F5344CB8AC3E}">
        <p14:creationId xmlns:p14="http://schemas.microsoft.com/office/powerpoint/2010/main" val="27965212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urier"/>
              </a:rPr>
              <a:t>trendline</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Generates a moving average</a:t>
            </a:r>
          </a:p>
          <a:p>
            <a:pPr lvl="1"/>
            <a:r>
              <a:rPr lang="en-US" dirty="0" err="1" smtClean="0">
                <a:latin typeface="Courier"/>
              </a:rPr>
              <a:t>trendline</a:t>
            </a:r>
            <a:r>
              <a:rPr lang="en-US" dirty="0" smtClean="0">
                <a:latin typeface="Courier"/>
              </a:rPr>
              <a:t> &lt;</a:t>
            </a:r>
            <a:r>
              <a:rPr lang="en-US" dirty="0" err="1" smtClean="0">
                <a:latin typeface="Courier"/>
              </a:rPr>
              <a:t>trendtype</a:t>
            </a:r>
            <a:r>
              <a:rPr lang="en-US" dirty="0" smtClean="0">
                <a:latin typeface="Courier"/>
              </a:rPr>
              <a:t>&gt;&lt;lag&gt;(field)</a:t>
            </a:r>
            <a:endParaRPr lang="en-US" dirty="0" smtClean="0"/>
          </a:p>
          <a:p>
            <a:pPr lvl="1"/>
            <a:r>
              <a:rPr lang="en-US" dirty="0" err="1" smtClean="0"/>
              <a:t>Trendtype</a:t>
            </a:r>
            <a:r>
              <a:rPr lang="en-US" dirty="0" smtClean="0"/>
              <a:t>:</a:t>
            </a:r>
          </a:p>
          <a:p>
            <a:pPr lvl="2"/>
            <a:r>
              <a:rPr lang="en-US" dirty="0" err="1" smtClean="0"/>
              <a:t>sma</a:t>
            </a:r>
            <a:r>
              <a:rPr lang="en-US" dirty="0"/>
              <a:t> </a:t>
            </a:r>
            <a:r>
              <a:rPr lang="en-US" dirty="0" smtClean="0"/>
              <a:t>= simple moving average</a:t>
            </a:r>
          </a:p>
          <a:p>
            <a:pPr lvl="2"/>
            <a:r>
              <a:rPr lang="en-US" dirty="0" err="1" smtClean="0"/>
              <a:t>ema</a:t>
            </a:r>
            <a:r>
              <a:rPr lang="en-US" dirty="0" smtClean="0"/>
              <a:t> = exponential moving average</a:t>
            </a:r>
          </a:p>
          <a:p>
            <a:pPr lvl="2"/>
            <a:r>
              <a:rPr lang="en-US" dirty="0" err="1" smtClean="0"/>
              <a:t>wma</a:t>
            </a:r>
            <a:r>
              <a:rPr lang="en-US" dirty="0" smtClean="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Job Inspector to optimize your search</a:t>
            </a:r>
            <a:endParaRPr lang="en-US" dirty="0"/>
          </a:p>
        </p:txBody>
      </p:sp>
      <p:sp>
        <p:nvSpPr>
          <p:cNvPr id="3" name="Text Placeholder 2"/>
          <p:cNvSpPr>
            <a:spLocks noGrp="1"/>
          </p:cNvSpPr>
          <p:nvPr>
            <p:ph type="body" sz="quarter" idx="10"/>
          </p:nvPr>
        </p:nvSpPr>
        <p:spPr>
          <a:xfrm>
            <a:off x="762000" y="1752600"/>
            <a:ext cx="7848600" cy="3733800"/>
          </a:xfrm>
        </p:spPr>
        <p:txBody>
          <a:bodyPr/>
          <a:lstStyle/>
          <a:p>
            <a:r>
              <a:rPr lang="en-US" dirty="0" smtClean="0"/>
              <a:t>Shows execution costs &amp; job properties</a:t>
            </a:r>
          </a:p>
          <a:p>
            <a:r>
              <a:rPr lang="en-US" dirty="0" smtClean="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a:t>
            </a:r>
            <a:r>
              <a:rPr lang="en-US" dirty="0" smtClean="0">
                <a:hlinkClick r:id="rId2"/>
              </a:rPr>
              <a:t>docs.splunk.com/Documentation/Splunk/8.0.0/Search/ViewsearchjobpropertieswiththeJobInspector</a:t>
            </a:r>
            <a:endParaRPr lang="en-US" dirty="0" smtClean="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 Advanced Search</a:t>
            </a:r>
            <a:endParaRPr lang="en-US" dirty="0"/>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smtClean="0"/>
              <a:t>Duration: 60 minutes</a:t>
            </a:r>
            <a:endParaRPr lang="en-US" dirty="0"/>
          </a:p>
        </p:txBody>
      </p:sp>
    </p:spTree>
    <p:extLst>
      <p:ext uri="{BB962C8B-B14F-4D97-AF65-F5344CB8AC3E}">
        <p14:creationId xmlns:p14="http://schemas.microsoft.com/office/powerpoint/2010/main" val="584323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5: Analytics and Machine Learning</a:t>
            </a:r>
            <a:endParaRPr lang="en-US" dirty="0"/>
          </a:p>
        </p:txBody>
      </p:sp>
    </p:spTree>
    <p:extLst>
      <p:ext uri="{BB962C8B-B14F-4D97-AF65-F5344CB8AC3E}">
        <p14:creationId xmlns:p14="http://schemas.microsoft.com/office/powerpoint/2010/main" val="11630198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predict</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Linear regression on </a:t>
            </a:r>
            <a:r>
              <a:rPr lang="en-US" dirty="0" err="1" smtClean="0"/>
              <a:t>timeseries</a:t>
            </a:r>
            <a:endParaRPr lang="en-US" dirty="0" smtClean="0"/>
          </a:p>
          <a:p>
            <a:r>
              <a:rPr lang="en-US" dirty="0" smtClean="0"/>
              <a:t>Confidence interval</a:t>
            </a:r>
            <a:endParaRPr lang="en-US" dirty="0"/>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fit</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From the Machine Learning Toolkit</a:t>
            </a:r>
          </a:p>
          <a:p>
            <a:r>
              <a:rPr lang="en-US" dirty="0" smtClean="0"/>
              <a:t>Fits a machine learning model to search results</a:t>
            </a:r>
          </a:p>
          <a:p>
            <a:r>
              <a:rPr lang="en-US" dirty="0" smtClean="0"/>
              <a:t>Linear or logistic regression</a:t>
            </a:r>
          </a:p>
          <a:p>
            <a:r>
              <a:rPr lang="en-US" dirty="0" smtClean="0"/>
              <a:t>Use “into” to store model for use with </a:t>
            </a:r>
            <a:r>
              <a:rPr lang="en-US" dirty="0" smtClean="0">
                <a:latin typeface="Courier"/>
              </a:rPr>
              <a:t>apply</a:t>
            </a:r>
            <a:endParaRPr lang="en-US" dirty="0">
              <a:latin typeface="Courier"/>
            </a:endParaRP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apply</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From the Machine Learning Toolkit</a:t>
            </a:r>
          </a:p>
          <a:p>
            <a:r>
              <a:rPr lang="en-US" dirty="0" smtClean="0"/>
              <a:t>Fits a machine learning model to search results</a:t>
            </a:r>
          </a:p>
          <a:p>
            <a:r>
              <a:rPr lang="en-US" dirty="0" smtClean="0"/>
              <a:t>Linear or logistic regression</a:t>
            </a:r>
          </a:p>
          <a:p>
            <a:r>
              <a:rPr lang="en-US" dirty="0" smtClean="0"/>
              <a:t>Use “into” to store model for use with </a:t>
            </a:r>
            <a:r>
              <a:rPr lang="en-US" dirty="0" smtClean="0">
                <a:latin typeface="Courier"/>
              </a:rPr>
              <a:t>apply</a:t>
            </a:r>
            <a:endParaRPr lang="en-US" dirty="0">
              <a:latin typeface="Courier"/>
            </a:endParaRP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urier"/>
              </a:rPr>
              <a:t>eventstats</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Compute summary information</a:t>
            </a:r>
            <a:endParaRPr lang="en-US" dirty="0"/>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anomalies</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Assigns an “unexpectedness score” to each event</a:t>
            </a:r>
          </a:p>
          <a:p>
            <a:r>
              <a:rPr lang="en-US" dirty="0" smtClean="0"/>
              <a:t>Uses a proprietary algorithm</a:t>
            </a:r>
            <a:endParaRPr lang="en-US" dirty="0"/>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urier"/>
              </a:rPr>
              <a:t>anomalousvalues</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Computes </a:t>
            </a:r>
            <a:r>
              <a:rPr lang="en-US" dirty="0"/>
              <a:t>an anomaly score for each field of each event, relative to the values of this field across other </a:t>
            </a:r>
            <a:r>
              <a:rPr lang="en-US" dirty="0" smtClean="0"/>
              <a:t>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urier"/>
              </a:rPr>
              <a:t>anomalydetection</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Identifies anomalous events</a:t>
            </a:r>
          </a:p>
          <a:p>
            <a:r>
              <a:rPr lang="en-US" dirty="0" smtClean="0"/>
              <a:t>Combines capabilities of </a:t>
            </a:r>
            <a:r>
              <a:rPr lang="en-US" dirty="0" err="1" smtClean="0">
                <a:latin typeface="Courier"/>
              </a:rPr>
              <a:t>anomalousvalue</a:t>
            </a:r>
            <a:r>
              <a:rPr lang="en-US" dirty="0" smtClean="0">
                <a:latin typeface="Courier"/>
              </a:rPr>
              <a:t> </a:t>
            </a:r>
            <a:r>
              <a:rPr lang="en-US" dirty="0" smtClean="0"/>
              <a:t>and</a:t>
            </a:r>
            <a:r>
              <a:rPr lang="en-US" dirty="0" smtClean="0">
                <a:latin typeface="Courier"/>
              </a:rPr>
              <a:t> outlier</a:t>
            </a:r>
            <a:endParaRPr lang="en-US" dirty="0" smtClean="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a:t>
            </a:r>
            <a:r>
              <a:rPr lang="en-US" sz="1600" dirty="0" smtClean="0">
                <a:hlinkClick r:id="rId2"/>
              </a:rPr>
              <a:t>docs.splunk.com/Documentation/Splunk/latest/SearchReference/Anomalydetection</a:t>
            </a:r>
            <a:endParaRPr lang="en-US" sz="1600" dirty="0" smtClean="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cluster</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Groups </a:t>
            </a:r>
            <a:r>
              <a:rPr lang="en-US" dirty="0"/>
              <a:t>events together based on how similar they are to each </a:t>
            </a:r>
            <a:r>
              <a:rPr lang="en-US" dirty="0" smtClean="0"/>
              <a:t>other</a:t>
            </a:r>
          </a:p>
          <a:p>
            <a:r>
              <a:rPr lang="en-US" dirty="0" smtClean="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a:t>
            </a:r>
            <a:r>
              <a:rPr lang="en-US" sz="1600" dirty="0" smtClean="0">
                <a:hlinkClick r:id="rId2"/>
              </a:rPr>
              <a:t>docs.splunk.com/Documentation/Splunk/latest/SearchReference/Cluster</a:t>
            </a:r>
            <a:endParaRPr lang="en-US" sz="1600" dirty="0" smtClean="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outliers</a:t>
            </a:r>
            <a:endParaRPr lang="en-US" dirty="0"/>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smtClean="0"/>
              <a:t>Threshold methods (numeric):</a:t>
            </a:r>
          </a:p>
          <a:p>
            <a:pPr lvl="1"/>
            <a:r>
              <a:rPr lang="en-US" dirty="0" smtClean="0"/>
              <a:t>Standard deviation</a:t>
            </a:r>
          </a:p>
          <a:p>
            <a:pPr lvl="1"/>
            <a:r>
              <a:rPr lang="en-US" dirty="0" smtClean="0"/>
              <a:t>Median absolute deviation</a:t>
            </a:r>
          </a:p>
          <a:p>
            <a:pPr lvl="1"/>
            <a:r>
              <a:rPr lang="en-US" dirty="0" smtClean="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outliers</a:t>
            </a:r>
            <a:endParaRPr lang="en-US" dirty="0"/>
          </a:p>
        </p:txBody>
      </p:sp>
      <p:sp>
        <p:nvSpPr>
          <p:cNvPr id="3" name="Text Placeholder 2"/>
          <p:cNvSpPr>
            <a:spLocks noGrp="1"/>
          </p:cNvSpPr>
          <p:nvPr>
            <p:ph type="body" sz="quarter" idx="10"/>
          </p:nvPr>
        </p:nvSpPr>
        <p:spPr/>
        <p:txBody>
          <a:bodyPr/>
          <a:lstStyle/>
          <a:p>
            <a:r>
              <a:rPr lang="en-US" dirty="0" smtClean="0"/>
              <a:t>Create a search, specify method and multiplier</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a:t>
            </a:r>
            <a:r>
              <a:rPr lang="en-US" sz="1600" dirty="0" smtClean="0">
                <a:hlinkClick r:id="rId3"/>
              </a:rPr>
              <a:t>localhost:8000/en-US/app/Splunk_ML_Toolkit/showcase_outlier_detection</a:t>
            </a:r>
            <a:endParaRPr lang="en-US" sz="1600" dirty="0" smtClean="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outliers</a:t>
            </a:r>
            <a:endParaRPr lang="en-US" dirty="0"/>
          </a:p>
        </p:txBody>
      </p:sp>
      <p:sp>
        <p:nvSpPr>
          <p:cNvPr id="3" name="Text Placeholder 2"/>
          <p:cNvSpPr>
            <a:spLocks noGrp="1"/>
          </p:cNvSpPr>
          <p:nvPr>
            <p:ph type="body" sz="quarter" idx="10"/>
          </p:nvPr>
        </p:nvSpPr>
        <p:spPr/>
        <p:txBody>
          <a:bodyPr/>
          <a:lstStyle/>
          <a:p>
            <a:r>
              <a:rPr lang="en-US" dirty="0" smtClean="0"/>
              <a:t>Conceptual flow:</a:t>
            </a:r>
          </a:p>
          <a:p>
            <a:pPr lvl="1"/>
            <a:r>
              <a:rPr lang="en-US" sz="2400" dirty="0" smtClean="0"/>
              <a:t>Generate table of values to analyze</a:t>
            </a:r>
          </a:p>
          <a:p>
            <a:pPr lvl="1"/>
            <a:r>
              <a:rPr lang="en-US" sz="2400" dirty="0" smtClean="0"/>
              <a:t>Find the median, compute absolute deviation from median for each record</a:t>
            </a:r>
          </a:p>
          <a:p>
            <a:pPr lvl="1"/>
            <a:r>
              <a:rPr lang="en-US" sz="2400" dirty="0" smtClean="0"/>
              <a:t>Find median of all deviations (</a:t>
            </a:r>
            <a:r>
              <a:rPr lang="en-US" sz="2400" i="1" dirty="0" err="1" smtClean="0"/>
              <a:t>medianAbsDev</a:t>
            </a:r>
            <a:r>
              <a:rPr lang="en-US" sz="2400" i="1" dirty="0" smtClean="0"/>
              <a:t>)</a:t>
            </a:r>
            <a:endParaRPr lang="en-US" sz="2400" dirty="0" smtClean="0"/>
          </a:p>
          <a:p>
            <a:pPr lvl="1"/>
            <a:r>
              <a:rPr lang="en-US" sz="2400" dirty="0" smtClean="0"/>
              <a:t>Multiply </a:t>
            </a:r>
            <a:r>
              <a:rPr lang="en-US" sz="2400" i="1" dirty="0" err="1" smtClean="0"/>
              <a:t>medianAbsDev</a:t>
            </a:r>
            <a:r>
              <a:rPr lang="en-US" sz="2400" dirty="0" smtClean="0"/>
              <a:t> by a constant to find upper &amp; lower bounds</a:t>
            </a:r>
          </a:p>
          <a:p>
            <a:pPr lvl="1"/>
            <a:r>
              <a:rPr lang="en-US" sz="2400" dirty="0" smtClean="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a:t>
            </a:r>
            <a:r>
              <a:rPr lang="en-US" sz="1600" dirty="0" smtClean="0">
                <a:hlinkClick r:id="rId2"/>
              </a:rPr>
              <a:t>localhost:8000/en-US/app/Splunk_ML_Toolkit/showcase_outlier_detection</a:t>
            </a:r>
            <a:endParaRPr lang="en-US" sz="1600" dirty="0" smtClean="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Time Series</a:t>
            </a:r>
            <a:endParaRPr lang="en-US" dirty="0"/>
          </a:p>
        </p:txBody>
      </p:sp>
      <p:sp>
        <p:nvSpPr>
          <p:cNvPr id="3" name="Text Placeholder 2"/>
          <p:cNvSpPr>
            <a:spLocks noGrp="1"/>
          </p:cNvSpPr>
          <p:nvPr>
            <p:ph type="body" sz="quarter" idx="10"/>
          </p:nvPr>
        </p:nvSpPr>
        <p:spPr/>
        <p:txBody>
          <a:bodyPr/>
          <a:lstStyle/>
          <a:p>
            <a:r>
              <a:rPr lang="en-US" dirty="0" smtClean="0"/>
              <a:t>The Machine Learning Toolkit provide several algorithms for predictive analysis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a:t>
            </a:r>
            <a:endParaRPr lang="en-US" dirty="0"/>
          </a:p>
        </p:txBody>
      </p:sp>
      <p:sp>
        <p:nvSpPr>
          <p:cNvPr id="3" name="Text Placeholder 2"/>
          <p:cNvSpPr>
            <a:spLocks noGrp="1"/>
          </p:cNvSpPr>
          <p:nvPr>
            <p:ph type="body" sz="quarter" idx="10"/>
          </p:nvPr>
        </p:nvSpPr>
        <p:spPr>
          <a:xfrm>
            <a:off x="762000" y="1752600"/>
            <a:ext cx="5943600" cy="3733800"/>
          </a:xfrm>
        </p:spPr>
        <p:txBody>
          <a:bodyPr/>
          <a:lstStyle/>
          <a:p>
            <a:r>
              <a:rPr lang="en-US" sz="2400" dirty="0" smtClean="0"/>
              <a:t>Chunk of SPL with a name</a:t>
            </a:r>
          </a:p>
          <a:p>
            <a:r>
              <a:rPr lang="en-US" sz="2400" dirty="0" smtClean="0"/>
              <a:t>Can take parameters</a:t>
            </a:r>
          </a:p>
          <a:p>
            <a:r>
              <a:rPr lang="en-US" sz="2400" dirty="0" smtClean="0"/>
              <a:t>Settings </a:t>
            </a:r>
            <a:r>
              <a:rPr lang="en-US" sz="2400" dirty="0" smtClean="0">
                <a:sym typeface="Wingdings" panose="05000000000000000000" pitchFamily="2" charset="2"/>
              </a:rPr>
              <a:t></a:t>
            </a:r>
            <a:r>
              <a:rPr lang="en-US" sz="2400" dirty="0" smtClean="0"/>
              <a:t> </a:t>
            </a:r>
            <a:r>
              <a:rPr lang="en-US" sz="2400" dirty="0"/>
              <a:t>Advanced Search </a:t>
            </a:r>
            <a:r>
              <a:rPr lang="en-US" sz="2400" dirty="0" smtClean="0">
                <a:sym typeface="Wingdings" panose="05000000000000000000" pitchFamily="2" charset="2"/>
              </a:rPr>
              <a:t></a:t>
            </a:r>
            <a:r>
              <a:rPr lang="en-US" sz="2400" dirty="0" smtClean="0"/>
              <a:t> </a:t>
            </a:r>
            <a:r>
              <a:rPr lang="en-US" sz="2400" dirty="0"/>
              <a:t>Search </a:t>
            </a:r>
            <a:r>
              <a:rPr lang="en-US" sz="2400" dirty="0" smtClean="0"/>
              <a:t>macros </a:t>
            </a:r>
            <a:r>
              <a:rPr lang="en-US" sz="2400" dirty="0" smtClean="0">
                <a:sym typeface="Wingdings" panose="05000000000000000000" pitchFamily="2" charset="2"/>
              </a:rPr>
              <a:t>+ Add New</a:t>
            </a:r>
          </a:p>
          <a:p>
            <a:r>
              <a:rPr lang="en-US" sz="2400" dirty="0" smtClean="0"/>
              <a:t>Invoke with `&lt;</a:t>
            </a:r>
            <a:r>
              <a:rPr lang="en-US" sz="2400" smtClean="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5: Analytics and Machine Learning</a:t>
            </a:r>
            <a:endParaRPr lang="en-US" dirty="0"/>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4" name="Text Placeholder 3"/>
          <p:cNvSpPr>
            <a:spLocks noGrp="1"/>
          </p:cNvSpPr>
          <p:nvPr>
            <p:ph type="body" sz="quarter" idx="13"/>
          </p:nvPr>
        </p:nvSpPr>
        <p:spPr/>
        <p:txBody>
          <a:bodyPr/>
          <a:lstStyle/>
          <a:p>
            <a:r>
              <a:rPr lang="en-US" dirty="0" smtClean="0"/>
              <a:t>Duration: 60 minutes</a:t>
            </a:r>
            <a:endParaRPr lang="en-US" dirty="0"/>
          </a:p>
        </p:txBody>
      </p:sp>
    </p:spTree>
    <p:extLst>
      <p:ext uri="{BB962C8B-B14F-4D97-AF65-F5344CB8AC3E}">
        <p14:creationId xmlns:p14="http://schemas.microsoft.com/office/powerpoint/2010/main" val="15858712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6: Optimizing Search</a:t>
            </a:r>
            <a:endParaRPr lang="en-US" dirty="0"/>
          </a:p>
        </p:txBody>
      </p:sp>
    </p:spTree>
    <p:extLst>
      <p:ext uri="{BB962C8B-B14F-4D97-AF65-F5344CB8AC3E}">
        <p14:creationId xmlns:p14="http://schemas.microsoft.com/office/powerpoint/2010/main" val="14085873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summarization</a:t>
            </a:r>
            <a:endParaRPr lang="en-US" dirty="0"/>
          </a:p>
        </p:txBody>
      </p:sp>
      <p:sp>
        <p:nvSpPr>
          <p:cNvPr id="3" name="Text Placeholder 2"/>
          <p:cNvSpPr>
            <a:spLocks noGrp="1"/>
          </p:cNvSpPr>
          <p:nvPr>
            <p:ph type="body" sz="quarter" idx="10"/>
          </p:nvPr>
        </p:nvSpPr>
        <p:spPr/>
        <p:txBody>
          <a:bodyPr/>
          <a:lstStyle/>
          <a:p>
            <a:r>
              <a:rPr lang="en-US" dirty="0" smtClean="0"/>
              <a:t>Summary indexing – creation of separate indexes containing pre-aggregated data</a:t>
            </a:r>
          </a:p>
          <a:p>
            <a:r>
              <a:rPr lang="en-US" dirty="0" smtClean="0"/>
              <a:t>Report acceleration – automates creation of summarized data associated with specific reports</a:t>
            </a:r>
          </a:p>
          <a:p>
            <a:r>
              <a:rPr lang="en-US" dirty="0" smtClean="0"/>
              <a:t>Data model acceleration – similar to report acceleration but for data models</a:t>
            </a:r>
            <a:endParaRPr lang="en-US" dirty="0"/>
          </a:p>
        </p:txBody>
      </p:sp>
    </p:spTree>
    <p:extLst>
      <p:ext uri="{BB962C8B-B14F-4D97-AF65-F5344CB8AC3E}">
        <p14:creationId xmlns:p14="http://schemas.microsoft.com/office/powerpoint/2010/main" val="107782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indexing</a:t>
            </a:r>
            <a:endParaRPr lang="en-US" dirty="0"/>
          </a:p>
        </p:txBody>
      </p:sp>
      <p:sp>
        <p:nvSpPr>
          <p:cNvPr id="3" name="Text Placeholder 2"/>
          <p:cNvSpPr>
            <a:spLocks noGrp="1"/>
          </p:cNvSpPr>
          <p:nvPr>
            <p:ph type="body" sz="quarter" idx="10"/>
          </p:nvPr>
        </p:nvSpPr>
        <p:spPr>
          <a:xfrm>
            <a:off x="762000" y="1752600"/>
            <a:ext cx="7086600" cy="3733800"/>
          </a:xfrm>
        </p:spPr>
        <p:txBody>
          <a:bodyPr/>
          <a:lstStyle/>
          <a:p>
            <a:r>
              <a:rPr lang="en-US" dirty="0" smtClean="0"/>
              <a:t>Scheduled report that summarizes data</a:t>
            </a:r>
          </a:p>
          <a:p>
            <a:r>
              <a:rPr lang="en-US" dirty="0" smtClean="0"/>
              <a:t>Summarized values written to a separate index</a:t>
            </a:r>
          </a:p>
          <a:p>
            <a:r>
              <a:rPr lang="en-US" dirty="0" smtClean="0"/>
              <a:t>Second report generated based on summary index</a:t>
            </a:r>
            <a:endParaRPr lang="en-US" dirty="0"/>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Backfilling a summary index</a:t>
            </a:r>
            <a:endParaRPr lang="en-US" dirty="0"/>
          </a:p>
        </p:txBody>
      </p:sp>
      <p:sp>
        <p:nvSpPr>
          <p:cNvPr id="3" name="Text Placeholder 2"/>
          <p:cNvSpPr>
            <a:spLocks noGrp="1"/>
          </p:cNvSpPr>
          <p:nvPr>
            <p:ph type="body" sz="quarter" idx="10"/>
          </p:nvPr>
        </p:nvSpPr>
        <p:spPr/>
        <p:txBody>
          <a:bodyPr/>
          <a:lstStyle/>
          <a:p>
            <a:r>
              <a:rPr lang="en-US" dirty="0"/>
              <a:t>The </a:t>
            </a:r>
            <a:r>
              <a:rPr lang="en-US" dirty="0" smtClean="0">
                <a:latin typeface="Courier"/>
              </a:rPr>
              <a:t>fill_summary_index.py</a:t>
            </a:r>
            <a:r>
              <a:rPr lang="en-US" dirty="0" smtClean="0"/>
              <a:t> script</a:t>
            </a:r>
          </a:p>
          <a:p>
            <a:r>
              <a:rPr lang="en-US" dirty="0" smtClean="0"/>
              <a:t>Included with Splunk, populates a summary index with historical data</a:t>
            </a:r>
            <a:endParaRPr lang="en-US" dirty="0"/>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Backfilling with </a:t>
            </a:r>
            <a:r>
              <a:rPr lang="en-US" dirty="0" err="1" smtClean="0">
                <a:latin typeface="Courier"/>
              </a:rPr>
              <a:t>addinfo</a:t>
            </a:r>
            <a:r>
              <a:rPr lang="en-US" dirty="0" smtClean="0"/>
              <a:t> and </a:t>
            </a:r>
            <a:r>
              <a:rPr lang="en-US" dirty="0" smtClean="0">
                <a:latin typeface="Courier"/>
              </a:rPr>
              <a:t>collect</a:t>
            </a:r>
            <a:endParaRPr lang="en-US" dirty="0">
              <a:latin typeface="Courier"/>
            </a:endParaRPr>
          </a:p>
        </p:txBody>
      </p:sp>
      <p:sp>
        <p:nvSpPr>
          <p:cNvPr id="3" name="Text Placeholder 2"/>
          <p:cNvSpPr>
            <a:spLocks noGrp="1"/>
          </p:cNvSpPr>
          <p:nvPr>
            <p:ph type="body" sz="quarter" idx="10"/>
          </p:nvPr>
        </p:nvSpPr>
        <p:spPr/>
        <p:txBody>
          <a:bodyPr/>
          <a:lstStyle/>
          <a:p>
            <a:r>
              <a:rPr lang="en-US" dirty="0" smtClean="0"/>
              <a:t>Execute search over timeframe to index</a:t>
            </a:r>
          </a:p>
          <a:p>
            <a:r>
              <a:rPr lang="en-US" dirty="0" smtClean="0"/>
              <a:t>Use </a:t>
            </a:r>
            <a:r>
              <a:rPr lang="en-US" dirty="0" err="1" smtClean="0">
                <a:latin typeface="Courier"/>
              </a:rPr>
              <a:t>addinfo</a:t>
            </a:r>
            <a:r>
              <a:rPr lang="en-US" dirty="0" smtClean="0"/>
              <a:t> to add necessary information for summary indexing</a:t>
            </a:r>
          </a:p>
          <a:p>
            <a:r>
              <a:rPr lang="en-US" dirty="0" smtClean="0"/>
              <a:t>Use </a:t>
            </a:r>
            <a:r>
              <a:rPr lang="en-US" dirty="0">
                <a:latin typeface="Courier"/>
              </a:rPr>
              <a:t>collect</a:t>
            </a:r>
            <a:r>
              <a:rPr lang="en-US" dirty="0" smtClean="0"/>
              <a:t> to insert data from specified report into specified index</a:t>
            </a:r>
            <a:endParaRPr lang="en-US" dirty="0"/>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Acceleration</a:t>
            </a:r>
            <a:endParaRPr lang="en-US" dirty="0"/>
          </a:p>
        </p:txBody>
      </p:sp>
      <p:sp>
        <p:nvSpPr>
          <p:cNvPr id="3" name="Text Placeholder 2"/>
          <p:cNvSpPr>
            <a:spLocks noGrp="1"/>
          </p:cNvSpPr>
          <p:nvPr>
            <p:ph type="body" sz="quarter" idx="10"/>
          </p:nvPr>
        </p:nvSpPr>
        <p:spPr>
          <a:xfrm>
            <a:off x="762000" y="1752600"/>
            <a:ext cx="9220200" cy="3733800"/>
          </a:xfrm>
        </p:spPr>
        <p:txBody>
          <a:bodyPr/>
          <a:lstStyle/>
          <a:p>
            <a:r>
              <a:rPr lang="en-US" dirty="0" err="1" smtClean="0"/>
              <a:t>Settings</a:t>
            </a:r>
            <a:r>
              <a:rPr lang="en-US" dirty="0" err="1" smtClean="0">
                <a:sym typeface="Wingdings" panose="05000000000000000000" pitchFamily="2" charset="2"/>
              </a:rPr>
              <a:t>Searches</a:t>
            </a:r>
            <a:r>
              <a:rPr lang="en-US" dirty="0" smtClean="0">
                <a:sym typeface="Wingdings" panose="05000000000000000000" pitchFamily="2" charset="2"/>
              </a:rPr>
              <a:t>, reports, and alerts&lt;</a:t>
            </a:r>
            <a:r>
              <a:rPr lang="en-US" dirty="0" err="1" smtClean="0">
                <a:sym typeface="Wingdings" panose="05000000000000000000" pitchFamily="2" charset="2"/>
              </a:rPr>
              <a:t>report_to_accelerate</a:t>
            </a:r>
            <a:r>
              <a:rPr lang="en-US" dirty="0" smtClean="0">
                <a:sym typeface="Wingdings" panose="05000000000000000000" pitchFamily="2" charset="2"/>
              </a:rPr>
              <a:t>&gt;Edit Acceleration</a:t>
            </a:r>
          </a:p>
          <a:p>
            <a:r>
              <a:rPr lang="en-US" dirty="0" smtClean="0"/>
              <a:t>Choose time range to accelerate</a:t>
            </a:r>
            <a:endParaRPr lang="en-US" dirty="0"/>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6: Optimization</a:t>
            </a:r>
            <a:endParaRPr lang="en-US" dirty="0"/>
          </a:p>
        </p:txBody>
      </p:sp>
      <p:sp>
        <p:nvSpPr>
          <p:cNvPr id="3" name="Content Placeholder 2"/>
          <p:cNvSpPr>
            <a:spLocks noGrp="1"/>
          </p:cNvSpPr>
          <p:nvPr>
            <p:ph idx="1"/>
          </p:nvPr>
        </p:nvSpPr>
        <p:spPr/>
        <p:txBody>
          <a:bodyPr/>
          <a:lstStyle/>
          <a:p>
            <a:r>
              <a:rPr lang="en-US" dirty="0"/>
              <a:t>Calculating an hourly count of sessions versus completed transactions p </a:t>
            </a:r>
            <a:r>
              <a:rPr lang="en-US" dirty="0" smtClean="0"/>
              <a:t>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a:t>
            </a:r>
            <a:r>
              <a:rPr lang="en-US" dirty="0" smtClean="0"/>
              <a:t>584</a:t>
            </a:r>
            <a:endParaRPr lang="en-US" dirty="0"/>
          </a:p>
        </p:txBody>
      </p:sp>
      <p:sp>
        <p:nvSpPr>
          <p:cNvPr id="4" name="Text Placeholder 3"/>
          <p:cNvSpPr>
            <a:spLocks noGrp="1"/>
          </p:cNvSpPr>
          <p:nvPr>
            <p:ph type="body" sz="quarter" idx="13"/>
          </p:nvPr>
        </p:nvSpPr>
        <p:spPr/>
        <p:txBody>
          <a:bodyPr/>
          <a:lstStyle/>
          <a:p>
            <a:r>
              <a:rPr lang="en-US" dirty="0" smtClean="0"/>
              <a:t>Duration: 45 minutes</a:t>
            </a:r>
            <a:endParaRPr lang="en-US" dirty="0"/>
          </a:p>
        </p:txBody>
      </p:sp>
    </p:spTree>
    <p:extLst>
      <p:ext uri="{BB962C8B-B14F-4D97-AF65-F5344CB8AC3E}">
        <p14:creationId xmlns:p14="http://schemas.microsoft.com/office/powerpoint/2010/main" val="28626191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Customization</a:t>
            </a:r>
            <a:endParaRPr lang="en-US" dirty="0"/>
          </a:p>
        </p:txBody>
      </p:sp>
    </p:spTree>
    <p:extLst>
      <p:ext uri="{BB962C8B-B14F-4D97-AF65-F5344CB8AC3E}">
        <p14:creationId xmlns:p14="http://schemas.microsoft.com/office/powerpoint/2010/main" val="8800010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Customizing the application navigation</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412500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visuals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24329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Remotely querying </a:t>
            </a:r>
            <a:r>
              <a:rPr lang="en-US" dirty="0" err="1" smtClean="0"/>
              <a:t>Splunk’s</a:t>
            </a:r>
            <a:r>
              <a:rPr lang="en-US" smtClean="0"/>
              <a:t> REST API</a:t>
            </a:r>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257646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33527</TotalTime>
  <Words>2797</Words>
  <Application>Microsoft Office PowerPoint</Application>
  <PresentationFormat>Widescreen</PresentationFormat>
  <Paragraphs>435</Paragraphs>
  <Slides>99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Arial</vt:lpstr>
      <vt:lpstr>Calibri</vt:lpstr>
      <vt:lpstr>Century Gothic</vt:lpstr>
      <vt:lpstr>Courier</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Customizing the application navigation</vt:lpstr>
      <vt:lpstr>Custom visuals</vt:lpstr>
      <vt:lpstr>Remotely querying Splunk’s REST API</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Dan Costello</cp:lastModifiedBy>
  <cp:revision>291</cp:revision>
  <cp:lastPrinted>2016-11-17T13:26:17Z</cp:lastPrinted>
  <dcterms:created xsi:type="dcterms:W3CDTF">2018-12-12T15:57:24Z</dcterms:created>
  <dcterms:modified xsi:type="dcterms:W3CDTF">2020-01-21T14:34:13Z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