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9"/>
  </p:notesMasterIdLst>
  <p:handoutMasterIdLst>
    <p:handoutMasterId r:id="rId90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90" r:id="rId14"/>
    <p:sldId id="391" r:id="rId15"/>
    <p:sldId id="393" r:id="rId16"/>
    <p:sldId id="392" r:id="rId17"/>
    <p:sldId id="394" r:id="rId18"/>
    <p:sldId id="395" r:id="rId19"/>
    <p:sldId id="396" r:id="rId20"/>
    <p:sldId id="398" r:id="rId21"/>
    <p:sldId id="397" r:id="rId22"/>
    <p:sldId id="400" r:id="rId23"/>
    <p:sldId id="399" r:id="rId24"/>
    <p:sldId id="341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342" r:id="rId35"/>
    <p:sldId id="410" r:id="rId36"/>
    <p:sldId id="411" r:id="rId37"/>
    <p:sldId id="412" r:id="rId38"/>
    <p:sldId id="413" r:id="rId39"/>
    <p:sldId id="41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6" r:id="rId51"/>
    <p:sldId id="357" r:id="rId52"/>
    <p:sldId id="355" r:id="rId53"/>
    <p:sldId id="358" r:id="rId54"/>
    <p:sldId id="359" r:id="rId55"/>
    <p:sldId id="372" r:id="rId56"/>
    <p:sldId id="343" r:id="rId57"/>
    <p:sldId id="344" r:id="rId58"/>
    <p:sldId id="380" r:id="rId59"/>
    <p:sldId id="379" r:id="rId60"/>
    <p:sldId id="377" r:id="rId61"/>
    <p:sldId id="378" r:id="rId62"/>
    <p:sldId id="381" r:id="rId63"/>
    <p:sldId id="360" r:id="rId64"/>
    <p:sldId id="362" r:id="rId65"/>
    <p:sldId id="361" r:id="rId66"/>
    <p:sldId id="365" r:id="rId67"/>
    <p:sldId id="366" r:id="rId68"/>
    <p:sldId id="375" r:id="rId69"/>
    <p:sldId id="367" r:id="rId70"/>
    <p:sldId id="374" r:id="rId71"/>
    <p:sldId id="376" r:id="rId72"/>
    <p:sldId id="415" r:id="rId73"/>
    <p:sldId id="368" r:id="rId74"/>
    <p:sldId id="369" r:id="rId75"/>
    <p:sldId id="370" r:id="rId76"/>
    <p:sldId id="364" r:id="rId77"/>
    <p:sldId id="371" r:id="rId78"/>
    <p:sldId id="373" r:id="rId79"/>
    <p:sldId id="384" r:id="rId80"/>
    <p:sldId id="383" r:id="rId81"/>
    <p:sldId id="386" r:id="rId82"/>
    <p:sldId id="388" r:id="rId83"/>
    <p:sldId id="387" r:id="rId84"/>
    <p:sldId id="389" r:id="rId85"/>
    <p:sldId id="385" r:id="rId86"/>
    <p:sldId id="382" r:id="rId87"/>
    <p:sldId id="340" r:id="rId8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Introduction and Review" id="{98F94D3A-15E3-4D17-80BB-8918625923CE}">
          <p14:sldIdLst>
            <p14:sldId id="390"/>
            <p14:sldId id="391"/>
            <p14:sldId id="393"/>
            <p14:sldId id="392"/>
            <p14:sldId id="394"/>
            <p14:sldId id="395"/>
            <p14:sldId id="396"/>
            <p14:sldId id="398"/>
            <p14:sldId id="397"/>
            <p14:sldId id="400"/>
            <p14:sldId id="399"/>
          </p14:sldIdLst>
        </p14:section>
        <p14:section name="Module 2: Getting Data Into Splunk" id="{434F00C6-D8EE-4E65-8EC1-FF4B740BE73A}">
          <p14:sldIdLst>
            <p14:sldId id="341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342"/>
            <p14:sldId id="410"/>
            <p14:sldId id="411"/>
            <p14:sldId id="412"/>
            <p14:sldId id="413"/>
            <p14:sldId id="414"/>
          </p14:sldIdLst>
        </p14:section>
        <p14:section name="Module 2: Building an Operational Intelligence Application" id="{59097E1D-EB3E-4FEF-9D7C-8F308EA365A1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</p14:sldIdLst>
        </p14:section>
        <p14:section name="Module 4: Next-Level Search" id="{8898DCAF-DB7A-4916-AF94-66F401DCD592}">
          <p14:sldIdLst>
            <p14:sldId id="372"/>
            <p14:sldId id="343"/>
            <p14:sldId id="344"/>
            <p14:sldId id="380"/>
            <p14:sldId id="379"/>
            <p14:sldId id="377"/>
            <p14:sldId id="378"/>
            <p14:sldId id="381"/>
            <p14:sldId id="360"/>
            <p14:sldId id="362"/>
            <p14:sldId id="361"/>
            <p14:sldId id="365"/>
            <p14:sldId id="366"/>
            <p14:sldId id="375"/>
            <p14:sldId id="367"/>
            <p14:sldId id="374"/>
            <p14:sldId id="376"/>
          </p14:sldIdLst>
        </p14:section>
        <p14:section name="Module 3: Analytics and Machine Learning" id="{27FDB366-F1DF-4EE7-BF00-C18552948619}">
          <p14:sldIdLst>
            <p14:sldId id="415"/>
            <p14:sldId id="368"/>
            <p14:sldId id="369"/>
            <p14:sldId id="370"/>
            <p14:sldId id="364"/>
            <p14:sldId id="371"/>
            <p14:sldId id="373"/>
            <p14:sldId id="384"/>
            <p14:sldId id="383"/>
            <p14:sldId id="386"/>
            <p14:sldId id="388"/>
            <p14:sldId id="387"/>
            <p14:sldId id="389"/>
          </p14:sldIdLst>
        </p14:section>
        <p14:section name="Module 4: Extending Splunk" id="{FA72BA3C-7D11-4E9D-9A6B-139EAC8AE3A0}">
          <p14:sldIdLst>
            <p14:sldId id="385"/>
            <p14:sldId id="382"/>
          </p14:sldIdLst>
        </p14:section>
        <p14:section name="Module 5: Dynamic Dashboarding" id="{A03F1157-B246-4852-A53A-4CEC99584E0B}">
          <p14:sldIdLst/>
        </p14:section>
        <p14:section name="Module 6: Data Models &amp; Pivots" id="{BB502567-57CD-44FE-ADE6-3DF87F1AE346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336" autoAdjust="0"/>
  </p:normalViewPr>
  <p:slideViewPr>
    <p:cSldViewPr>
      <p:cViewPr varScale="1">
        <p:scale>
          <a:sx n="99" d="100"/>
          <a:sy n="99" d="100"/>
        </p:scale>
        <p:origin x="2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33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12/19/2019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4" name="Picture Placeholder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3" y="1066800"/>
            <a:ext cx="55416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2971800" cy="898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448962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Student Lab: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2362200"/>
            <a:ext cx="10668000" cy="31242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95400"/>
            <a:ext cx="10668000" cy="914400"/>
          </a:xfrm>
          <a:prstGeom prst="rect">
            <a:avLst/>
          </a:prstGeo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en-US" dirty="0"/>
              <a:t>Click to edit Lab Name</a:t>
            </a:r>
            <a:br>
              <a:rPr lang="en-US" dirty="0"/>
            </a:br>
            <a:r>
              <a:rPr lang="en-US" dirty="0"/>
              <a:t>Click to enter page range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263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C20B7F-367F-DD41-AA09-A4E849F63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19" r:id="rId8"/>
    <p:sldLayoutId id="2147484321" r:id="rId9"/>
    <p:sldLayoutId id="2147484322" r:id="rId10"/>
    <p:sldLayoutId id="214748432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_internal%20%7C%20top%20component&amp;display.page.search.mode=smart&amp;dispatch.sample_ratio=1&amp;workload_pool=&amp;earliest=-24h%40h&amp;latest=now&amp;sid=1576729698.366&amp;display.page.search.tab=statistics&amp;display.general.type=statist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Splexicon:Transformingcommand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Documentation/Splunk/8.0.0/Search/Quicktipsforoptimiz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Documentation/Splunk/8.0.0/Search/Quicktipsforoptimizatio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resources/videos/splunk-education-getting-data-in-with-forwarders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access_combined%20%7C%20iplocation%20clientip%20%7C%20fillnull%20value%3D%22Unknown%22%20Country%20%7C%20stats%20count%20by%20Country%20%7C%20fields%20Country%2C%20count%20%7C%20geom%20geo_countries%20featureIdField%3DCountry&amp;display.page.search.mode=smart&amp;dispatch.sample_ratio=1&amp;workload_pool=&amp;earliest=-24h%40h&amp;latest=now&amp;display.general.type=statistics&amp;display.page.search.tab=statistics&amp;display.visualizations.mapping.type=choropleth&amp;sid=1576631602.373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ONLCXSPLK2" TargetMode="External"/><Relationship Id="rId2" Type="http://schemas.openxmlformats.org/officeDocument/2006/relationships/hyperlink" Target="https://github.com/PacktPublishing/Improving-your-Splunk-skill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localhost:8000/en-US/app/operational_intelligence/search?q=search%20index%3Dmain%20sourcetype%3Daccess_combined%20%7C%20iplocation%20clientip%20%7C%20fillnull%20value%3D%22Unknown%22%20City%2C%20Country%2C%20Region%7C%20replace%20%22%22%20with%20%22Unknown%22%20in%20City%2C%20Country%2C%20Region%20%7C%20stats%20count%20by%20JSESSIONID%2C%20clientip%2C%20City%2C%20Country%2C%20Region%20%7C%20fields%20clientip%2C%20City%2C%20Region%2C%20Country&amp;display.page.search.mode=smart&amp;dispatch.sample_ratio=1&amp;workload_pool=&amp;earliest=-24h%40h&amp;latest=now&amp;display.page.search.tab=statistics&amp;display.general.type=statistics&amp;sid=1576703996.4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access_combined%20%7C%20transaction%20JSESSIONID%20startswith%3D%22GET%20%2Fhome%22%20endswith%3D%22checkout%22%20%7C%20stats%20avg(duration)%20AS%20Avg_Session_Time&amp;display.page.search.mode=smart&amp;dispatch.sample_ratio=1&amp;workload_pool=&amp;earliest=-24h%40h&amp;latest=now&amp;display.page.search.tab=statistics&amp;display.general.type=statistics&amp;sid=1576637317.1287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localhost:8000/en-US/app/operational_intelligence/search?q=search%20index%3Dmain%20sourcetype%3Daccess_combined%20%7C%20transaction%20JSESSIONID%20startswith%3D%22GET%20%2Fhome%22%20endswith%3D%22checkout%22%20maxpause%3D30s%20maxspan%3D30m%20maxevents%3D300%20%7C%20stats%20avg(duration)%20AS%20Avg_Session_Time&amp;display.page.search.mode=smart&amp;dispatch.sample_ratio=1&amp;workload_pool=&amp;earliest=-24h%40h&amp;latest=now&amp;display.page.search.tab=statistics&amp;display.general.type=statistics&amp;sid=1576637923.1290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ocalhost:8000/en-US/app/operational_intelligence/search?earliest=-24h%40h&amp;latest=now&amp;sid=admin__admin_b3BlcmF0aW9uYWxfaW50ZWxsaWdlbmNl__RMD5903655db59062663_at_1576638335_50&amp;q=search%20index%3Dmain%20sourcetype%3Daccess_combined%20%7C%20join%20JSESSIONID%20usetime%3Dtrue%20earlier%3Dfalse%20%5B%20search%20index%3Dmain%20sourcetype%3Dlog4j%20%7C%20transaction%20threadId%20maxspan%3D5m%20%7C%20eval%20JSESSIONID%3DsessionId%20%5D%20%7C%20stats%20avg(duration)%20AS%20Avg_Request_Execution_Time&amp;s=cp06_average_request_execution_time&amp;display.page.search.mode=fast&amp;dispatch.sample_ratio=1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8000/en-US/app/operational_intelligence/search?q=search%20index%3Dmain%20sourcetype%3Daccess_combined%20NOT%20status%3D200%20%7C%20associate%20uri%20status%20supcnt%3D50%20%7C%20table%20Description%20Reference_Key%20Reference_Value%20Target_Key%20Top_Conditional_Value&amp;sid=1576639673.1331&amp;display.page.search.mode=smart&amp;dispatch.sample_ratio=1&amp;workload_pool=&amp;earliest=-24h%40h&amp;latest=now&amp;display.page.search.tab=statistics&amp;display.general.type=statist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localhost:8000/en-US/app/operational_intelligence/search?q=search%20index%3Dmain%20sourcetype%3D%22access_combined%22%20%20%7C%20timechart%20count%20%7C%20trendline%20sma10(count)%20AS%20moving_avg&amp;display.page.search.mode=smart&amp;dispatch.sample_ratio=1&amp;workload_pool=&amp;earliest=-24h%40h&amp;latest=now&amp;display.page.search.tab=visualizations&amp;display.general.type=visualizations&amp;sid=1576702712.4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ocs.splunk.com/Documentation/Splunk/8.0.0/Search/ViewsearchjobpropertieswiththeJobInspector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predict%20count&amp;display.page.search.mode=smart&amp;dispatch.sample_ratio=1&amp;workload_pool=&amp;earliest=-24h%40h&amp;latest=now&amp;display.page.search.tab=visualizations&amp;display.general.type=visualizations&amp;sid=1576640716.1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fit%20LinearRegression%20fit_intercept%3Dtrue%20%22count%22%20from%20%22_time%22%20into%20%22ml_traffic_over_time%22&amp;sid=1576642562.1396&amp;display.page.search.mode=smart&amp;dispatch.sample_ratio=1&amp;workload_pool=&amp;earliest=-24h%40h&amp;latest=now&amp;display.page.search.tab=statistics&amp;display.general.type=statistics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apply%20%22ml_traffic_over_time%22%20%7C%20table%20_time%2C%20%22count%22%2C%20%22predicted(count)%22&amp;display.page.search.mode=smart&amp;dispatch.sample_ratio=1&amp;workload_pool=&amp;earliest=-24h%40h&amp;latest=now&amp;display.page.search.tab=visualizations&amp;display.general.type=visualizations&amp;sid=1576642733.1397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docs.splunk.com/Documentation/Splunk/8.0.0/SearchReference/Eventstat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localhost:8000/en-US/app/operational_intelligence/search?q=search%20index%3Dmain%20sourcetype%3Daccess_combined%20%7C%20anomalies%20field%3Dbytes%20threshold%3D0.03%20%7C%20table%20unexpectedness%2C%20_raw%20%7C%20sort%20%E2%80%93unexpectedness&amp;display.page.search.mode=smart&amp;dispatch.sample_ratio=1&amp;workload_pool=&amp;earliest=-24h%40h&amp;latest=now&amp;display.page.search.tab=statistics&amp;display.general.type=statistics&amp;sid=1576643729.1401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localhost:8000/en-US/app/operational_intelligence/search?q=search%20index%3Dmain%20sourcetype%3Daccess_combined%20%7C%20anomalousvalue%20pthresh%3D0.03&amp;sid=1576680936.1429&amp;display.page.search.mode=smart&amp;dispatch.sample_ratio=1&amp;workload_pool=&amp;earliest=-24h%40h&amp;latest=now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%22access_combined%22%20%7C%20anomalydetection%20action%3Dfilter%20pthresh%3D0.03%20bytes&amp;sid=1576719017.229&amp;display.page.search.mode=smart&amp;dispatch.sample_ratio=1&amp;workload_pool=&amp;earliest=-24h%40h&amp;latest=now&amp;display.page.search.tab=events" TargetMode="External"/><Relationship Id="rId2" Type="http://schemas.openxmlformats.org/officeDocument/2006/relationships/hyperlink" Target="https://docs.splunk.com/Documentation/Splunk/latest/SearchReference/Anomalydete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_internal%20source%3D*splunkd.log*%20log_level!%3Dinfo%20%7C%20cluster%20showcount%3Dt%20%7C%20table%20cluster_count%20_raw%20%7C%20sort%20-cluster_count&amp;sid=1576725073.325&amp;display.page.search.mode=smart&amp;dispatch.sample_ratio=1&amp;workload_pool=&amp;earliest=-24h%40h&amp;latest=now&amp;display.page.search.tab=statistics&amp;display.general.type=statistics" TargetMode="External"/><Relationship Id="rId2" Type="http://schemas.openxmlformats.org/officeDocument/2006/relationships/hyperlink" Target="https://docs.splunk.com/Documentation/Splunk/latest/SearchReference/Clus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Splunk_ML_Toolkit/showcase_outlier_detection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://localhost:8000/en-US/app/Splunk_ML_Toolkit/search?q=search%20index%3Dmain%20sourcetype%3D%22access_combined%22%20%7C%20table%20_time%20response%20%7C%20streamstats%20window%3D150%20current%3Dtrue%20median(%22response%22)%20as%20median%20%20%7C%20eval%20absDev%3D(abs(%27response%27-median))%20%7C%20streamstats%20window%3D150%20current%3Dtrue%20median(absDev)%20as%20medianAbsDev%20%20%7C%20eval%20lowerBound%3D(median-medianAbsDev*exact(15))%2C%20upperBound%3D(median%2BmedianAbsDev*exact(15))%20%7C%20eval%20isOutlier%3Dif(%27response%27%20%3C%20lowerBound%20OR%20%27response%27%20%3E%20upperBound%2C%201%2C%200)%20%20%7C%20fields%20_time%2C%20%22response%22%2C%20lowerBound%2C%20upperBound%2C%20isOutlier%2C%20*&amp;earliest=&amp;latest=&amp;display.page.search.tab=visualizations&amp;display.general.type=visualizations&amp;display.visualizations.type=custom&amp;display.visualizations.custom.type=Splunk_ML_Toolkit.OutliersViz&amp;sid=1576723483.263&amp;display.page.search.mode=smart&amp;dispatch.sample_ratio=1&amp;workload_pool=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Splunk_ML_Toolkit/search?q=search%20index%3Dmain%20sourcetype%3D%22access_combined%22%20%7C%20table%20_time%20response%20%7C%20streamstats%20window%3D150%20current%3Dtrue%20median(%22response%22)%20as%20median%20%20%7C%20eval%20absDev%3D(abs(%27response%27-median))%20%7C%20streamstats%20window%3D150%20current%3Dtrue%20median(absDev)%20as%20medianAbsDev%20%20%7C%20eval%20lowerBound%3D(median-medianAbsDev*exact(15))%2C%20upperBound%3D(median%2BmedianAbsDev*exact(15))%20%7C%20eval%20isOutlier%3Dif(%27response%27%20%3C%20lowerBound%20OR%20%27response%27%20%3E%20upperBound%2C%201%2C%200)%20%20%7C%20fields%20_time%2C%20%22response%22%2C%20lowerBound%2C%20upperBound%2C%20isOutlier%2C%20*&amp;earliest=&amp;latest=&amp;display.page.search.tab=visualizations&amp;display.general.type=visualizations&amp;display.visualizations.type=custom&amp;display.visualizations.custom.type=Splunk_ML_Toolkit.OutliersViz&amp;sid=1576723483.263&amp;display.page.search.mode=smart&amp;dispatch.sample_ratio=1&amp;workload_pool=" TargetMode="External"/><Relationship Id="rId2" Type="http://schemas.openxmlformats.org/officeDocument/2006/relationships/hyperlink" Target="http://localhost:8000/en-US/app/Splunk_ML_Toolkit/showcase_outlier_detec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Splunk Fundamentals: Level 2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Introduction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1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Server-based software that enables indexing and search of enterprise data</a:t>
            </a:r>
          </a:p>
          <a:p>
            <a:r>
              <a:rPr lang="en-US" dirty="0" smtClean="0"/>
              <a:t>Facilities for analysis and visualization</a:t>
            </a:r>
          </a:p>
          <a:p>
            <a:r>
              <a:rPr lang="en-US" dirty="0" smtClean="0"/>
              <a:t>Flexible, extensible, multi-platform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Indexing: </a:t>
            </a:r>
            <a:r>
              <a:rPr lang="en-US" sz="2800" dirty="0"/>
              <a:t>organize data from websites, applications, servers, databases, operating systems, etc. for quick summarization and </a:t>
            </a:r>
            <a:r>
              <a:rPr lang="en-US" sz="2800" dirty="0" smtClean="0"/>
              <a:t>retrieval</a:t>
            </a:r>
            <a:endParaRPr lang="en-US" sz="2800" dirty="0"/>
          </a:p>
          <a:p>
            <a:r>
              <a:rPr lang="en-US" sz="2800" b="1" dirty="0"/>
              <a:t>Search: </a:t>
            </a:r>
            <a:r>
              <a:rPr lang="en-US" sz="2800" dirty="0"/>
              <a:t>query specified in Search Processing Language (SPL) to retrieve data from index. Searches can be saved for reuse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/>
              <a:t>Alerts: </a:t>
            </a:r>
            <a:r>
              <a:rPr lang="en-US" sz="2800" dirty="0"/>
              <a:t>automated notification when search criteria are </a:t>
            </a:r>
            <a:r>
              <a:rPr lang="en-US" sz="2800" dirty="0" smtClean="0"/>
              <a:t>met</a:t>
            </a:r>
          </a:p>
          <a:p>
            <a:r>
              <a:rPr lang="en-US" sz="2800" b="1" dirty="0"/>
              <a:t>Dashboards: </a:t>
            </a:r>
            <a:r>
              <a:rPr lang="en-US" sz="2800" dirty="0"/>
              <a:t>collections of panels of modules like search boxes, fields, charts, etc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 Features </a:t>
            </a:r>
            <a:r>
              <a:rPr lang="en-US" dirty="0"/>
              <a:t>(</a:t>
            </a:r>
            <a:r>
              <a:rPr lang="en-US" dirty="0" err="1"/>
              <a:t>c’t’d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Data </a:t>
            </a:r>
            <a:r>
              <a:rPr lang="en-US" sz="2800" b="1" dirty="0"/>
              <a:t>models: </a:t>
            </a:r>
            <a:r>
              <a:rPr lang="en-US" sz="2800" dirty="0"/>
              <a:t>pre-summarized and organized collections of data from one or more indexes </a:t>
            </a:r>
          </a:p>
          <a:p>
            <a:r>
              <a:rPr lang="en-US" sz="2800" b="1" dirty="0" smtClean="0"/>
              <a:t>Pivots</a:t>
            </a:r>
            <a:r>
              <a:rPr lang="en-US" sz="2800" b="1" dirty="0"/>
              <a:t>: </a:t>
            </a:r>
            <a:r>
              <a:rPr lang="en-US" sz="2800" dirty="0"/>
              <a:t>tables, charts, or data visualizations created using the Pivot Editor, which is based on a Data Model</a:t>
            </a:r>
          </a:p>
          <a:p>
            <a:r>
              <a:rPr lang="en-US" sz="2800" b="1" dirty="0" smtClean="0"/>
              <a:t>Reports</a:t>
            </a:r>
            <a:r>
              <a:rPr lang="en-US" sz="2800" b="1" dirty="0"/>
              <a:t>: </a:t>
            </a:r>
            <a:r>
              <a:rPr lang="en-US" sz="2800" dirty="0"/>
              <a:t>saved searches that can be run ad hoc or on a schedule, or can be embedded in one or more </a:t>
            </a:r>
            <a:r>
              <a:rPr lang="en-US" sz="2800" dirty="0" smtClean="0"/>
              <a:t>dashboards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04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Keyword searches: search for terms in the raw data</a:t>
            </a:r>
          </a:p>
          <a:p>
            <a:r>
              <a:rPr lang="en-US" dirty="0" smtClean="0"/>
              <a:t>Phrases: “enclosed in quotes”</a:t>
            </a:r>
          </a:p>
          <a:p>
            <a:r>
              <a:rPr lang="en-US" dirty="0" smtClean="0"/>
              <a:t>Field searches: match value of specific field, e.g., </a:t>
            </a:r>
            <a:r>
              <a:rPr lang="en-US" i="1" dirty="0" err="1" smtClean="0"/>
              <a:t>ip_address</a:t>
            </a:r>
            <a:r>
              <a:rPr lang="en-US" i="1" dirty="0" smtClean="0"/>
              <a:t>=1.2.3.4</a:t>
            </a:r>
            <a:endParaRPr lang="en-US" dirty="0" smtClean="0"/>
          </a:p>
          <a:p>
            <a:r>
              <a:rPr lang="en-US" dirty="0" smtClean="0"/>
              <a:t>Wildcard operator: *</a:t>
            </a:r>
          </a:p>
          <a:p>
            <a:r>
              <a:rPr lang="en-US" dirty="0" smtClean="0"/>
              <a:t>Boolean operators: AND, OR, NOT (case-sensitive)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Output of one search phrase can be “piped” to the next using the | operator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200400"/>
            <a:ext cx="5772709" cy="8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table</a:t>
            </a:r>
            <a:r>
              <a:rPr lang="en-US" dirty="0" smtClean="0"/>
              <a:t>: generates a table containing specified fields</a:t>
            </a:r>
          </a:p>
          <a:p>
            <a:r>
              <a:rPr lang="en-US" dirty="0">
                <a:latin typeface="Courier"/>
              </a:rPr>
              <a:t>rename</a:t>
            </a:r>
            <a:r>
              <a:rPr lang="en-US" dirty="0" smtClean="0"/>
              <a:t>: renames a field in results</a:t>
            </a:r>
          </a:p>
          <a:p>
            <a:r>
              <a:rPr lang="en-US" dirty="0">
                <a:latin typeface="Courier"/>
              </a:rPr>
              <a:t>sort</a:t>
            </a:r>
            <a:r>
              <a:rPr lang="en-US" dirty="0" smtClean="0"/>
              <a:t>: sorts results by specified field, ascending/descending</a:t>
            </a:r>
          </a:p>
          <a:p>
            <a:r>
              <a:rPr lang="en-US" dirty="0">
                <a:latin typeface="Courier"/>
              </a:rPr>
              <a:t>fields</a:t>
            </a:r>
            <a:r>
              <a:rPr lang="en-US" dirty="0" smtClean="0"/>
              <a:t>: includes or removes specified fields</a:t>
            </a:r>
          </a:p>
          <a:p>
            <a:r>
              <a:rPr lang="en-US" dirty="0">
                <a:latin typeface="Courier"/>
              </a:rPr>
              <a:t>lookup</a:t>
            </a:r>
            <a:r>
              <a:rPr lang="en-US" dirty="0" smtClean="0"/>
              <a:t>: looks up values from external data source</a:t>
            </a:r>
          </a:p>
        </p:txBody>
      </p:sp>
    </p:spTree>
    <p:extLst>
      <p:ext uri="{BB962C8B-B14F-4D97-AF65-F5344CB8AC3E}">
        <p14:creationId xmlns:p14="http://schemas.microsoft.com/office/powerpoint/2010/main" val="357924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Commands that convert results into a data table</a:t>
            </a:r>
          </a:p>
          <a:p>
            <a:r>
              <a:rPr lang="en-US" dirty="0" smtClean="0">
                <a:latin typeface="Courier"/>
              </a:rPr>
              <a:t>chart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timechart</a:t>
            </a:r>
            <a:r>
              <a:rPr lang="en-US" dirty="0">
                <a:latin typeface="Courier"/>
              </a:rPr>
              <a:t>, stats, top, rare, contingency, </a:t>
            </a:r>
            <a:r>
              <a:rPr lang="en-US" dirty="0" smtClean="0">
                <a:latin typeface="Courier"/>
              </a:rPr>
              <a:t>highlight, </a:t>
            </a:r>
            <a:r>
              <a:rPr lang="en-US" dirty="0" smtClean="0"/>
              <a:t>etc…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314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Fast:</a:t>
            </a:r>
            <a:r>
              <a:rPr lang="en-US" dirty="0" smtClean="0"/>
              <a:t> speeds </a:t>
            </a:r>
            <a:r>
              <a:rPr lang="en-US" dirty="0"/>
              <a:t>up searches by limiting </a:t>
            </a:r>
            <a:r>
              <a:rPr lang="en-US" dirty="0" smtClean="0"/>
              <a:t>types </a:t>
            </a:r>
            <a:r>
              <a:rPr lang="en-US" dirty="0"/>
              <a:t>of data returned </a:t>
            </a:r>
            <a:endParaRPr lang="en-US" dirty="0" smtClean="0"/>
          </a:p>
          <a:p>
            <a:r>
              <a:rPr lang="en-US" b="1" dirty="0" smtClean="0"/>
              <a:t>Verbose:</a:t>
            </a:r>
            <a:r>
              <a:rPr lang="en-US" dirty="0" smtClean="0"/>
              <a:t> returns </a:t>
            </a:r>
            <a:r>
              <a:rPr lang="en-US" dirty="0"/>
              <a:t>as much event information as </a:t>
            </a:r>
            <a:r>
              <a:rPr lang="en-US" dirty="0" smtClean="0"/>
              <a:t>possible, </a:t>
            </a:r>
            <a:r>
              <a:rPr lang="en-US" dirty="0"/>
              <a:t>slower </a:t>
            </a:r>
            <a:r>
              <a:rPr lang="en-US" dirty="0" smtClean="0"/>
              <a:t>performance</a:t>
            </a:r>
            <a:r>
              <a:rPr lang="en-US" dirty="0"/>
              <a:t>.</a:t>
            </a:r>
          </a:p>
          <a:p>
            <a:r>
              <a:rPr lang="en-US" b="1" dirty="0" smtClean="0"/>
              <a:t>Smart:</a:t>
            </a:r>
            <a:r>
              <a:rPr lang="en-US" dirty="0" smtClean="0"/>
              <a:t> (default) toggles </a:t>
            </a:r>
            <a:r>
              <a:rPr lang="en-US" dirty="0"/>
              <a:t>search behavior based on whether </a:t>
            </a:r>
            <a:r>
              <a:rPr lang="en-US" dirty="0" smtClean="0"/>
              <a:t>the </a:t>
            </a:r>
            <a:r>
              <a:rPr lang="en-US" dirty="0"/>
              <a:t>search contains </a:t>
            </a:r>
            <a:r>
              <a:rPr lang="en-US" b="1" dirty="0">
                <a:hlinkClick r:id="rId2" tooltip="Splexicon:Transformingcommand"/>
              </a:rPr>
              <a:t>transforming commands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Transforming = fast</a:t>
            </a:r>
          </a:p>
          <a:p>
            <a:pPr lvl="1"/>
            <a:r>
              <a:rPr lang="en-US" dirty="0" smtClean="0"/>
              <a:t>Non-transforming = verbose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All events indexed by </a:t>
            </a:r>
            <a:r>
              <a:rPr lang="en-US" sz="2800" dirty="0"/>
              <a:t>time </a:t>
            </a:r>
            <a:r>
              <a:rPr lang="en-US" sz="2800" dirty="0" smtClean="0"/>
              <a:t>∴ search by time whenever possible</a:t>
            </a:r>
          </a:p>
          <a:p>
            <a:r>
              <a:rPr lang="en-US" sz="2800" dirty="0"/>
              <a:t>Limit the data from </a:t>
            </a:r>
            <a:r>
              <a:rPr lang="en-US" sz="2800" dirty="0" smtClean="0"/>
              <a:t>disk</a:t>
            </a:r>
          </a:p>
          <a:p>
            <a:pPr lvl="1"/>
            <a:r>
              <a:rPr lang="en-US" sz="2400" dirty="0"/>
              <a:t>Narrow the time </a:t>
            </a:r>
            <a:r>
              <a:rPr lang="en-US" sz="2400" dirty="0" smtClean="0"/>
              <a:t>window</a:t>
            </a:r>
          </a:p>
          <a:p>
            <a:pPr lvl="1"/>
            <a:r>
              <a:rPr lang="en-US" sz="2400" dirty="0"/>
              <a:t>Specify the index, source, or source </a:t>
            </a:r>
            <a:r>
              <a:rPr lang="en-US" sz="2400" dirty="0" smtClean="0"/>
              <a:t>type</a:t>
            </a:r>
          </a:p>
          <a:p>
            <a:pPr lvl="1"/>
            <a:r>
              <a:rPr lang="en-US" sz="2400" dirty="0" smtClean="0"/>
              <a:t>Be as specific as possible</a:t>
            </a:r>
          </a:p>
          <a:p>
            <a:pPr lvl="1"/>
            <a:r>
              <a:rPr lang="en-US" sz="2400" dirty="0" smtClean="0"/>
              <a:t>Limit number of events queried</a:t>
            </a:r>
          </a:p>
          <a:p>
            <a:pPr lvl="1"/>
            <a:r>
              <a:rPr lang="en-US" sz="2400" dirty="0" smtClean="0"/>
              <a:t>Avoid NOT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58336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docs.splunk.com/Documentation/Splunk/8.0.0/Search/Quicktipsforoptimization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8749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Splunk Fundamentals: Level 2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best practices (</a:t>
            </a:r>
            <a:r>
              <a:rPr lang="en-US" dirty="0" err="1" smtClean="0"/>
              <a:t>c’t’d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Filter Early</a:t>
            </a:r>
          </a:p>
          <a:p>
            <a:pPr lvl="1"/>
            <a:r>
              <a:rPr lang="en-US" sz="2000" dirty="0"/>
              <a:t>Use field-value pairs before the first </a:t>
            </a:r>
            <a:r>
              <a:rPr lang="en-US" sz="2000" dirty="0" smtClean="0"/>
              <a:t>pipe</a:t>
            </a:r>
          </a:p>
          <a:p>
            <a:pPr lvl="1"/>
            <a:r>
              <a:rPr lang="en-US" sz="2000" dirty="0"/>
              <a:t>Use filtering commands before calculating </a:t>
            </a:r>
            <a:r>
              <a:rPr lang="en-US" sz="2000" dirty="0" smtClean="0"/>
              <a:t>commands</a:t>
            </a:r>
          </a:p>
          <a:p>
            <a:pPr lvl="1"/>
            <a:r>
              <a:rPr lang="en-US" sz="2000" dirty="0"/>
              <a:t>Filter unnecessary fields from search </a:t>
            </a:r>
            <a:r>
              <a:rPr lang="en-US" sz="2000" dirty="0" smtClean="0"/>
              <a:t>results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smtClean="0"/>
              <a:t>non-streaming (blocking) </a:t>
            </a:r>
            <a:r>
              <a:rPr lang="en-US" sz="2000" dirty="0"/>
              <a:t>commands as late as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8336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docs.splunk.com/Documentation/Splunk/8.0.0/Search/Quicktipsforoptimization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201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CC76-BC99-EC49-B9A1-EF613889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Getting Data Into Splunk</a:t>
            </a:r>
          </a:p>
        </p:txBody>
      </p:sp>
    </p:spTree>
    <p:extLst>
      <p:ext uri="{BB962C8B-B14F-4D97-AF65-F5344CB8AC3E}">
        <p14:creationId xmlns:p14="http://schemas.microsoft.com/office/powerpoint/2010/main" val="18244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68478" cy="3733800"/>
          </a:xfrm>
        </p:spPr>
        <p:txBody>
          <a:bodyPr/>
          <a:lstStyle/>
          <a:p>
            <a:r>
              <a:rPr lang="en-US" dirty="0" smtClean="0"/>
              <a:t>Splunk provides flexible, extensible connectors for getting data from a wide variety of sources</a:t>
            </a:r>
          </a:p>
          <a:p>
            <a:r>
              <a:rPr lang="en-US" dirty="0" smtClean="0"/>
              <a:t>Data may be directly consumed by the indexer or received from a forwarder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78" y="1597025"/>
            <a:ext cx="3724922" cy="35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Indexed data gets a </a:t>
            </a:r>
            <a:r>
              <a:rPr lang="en-US" i="1" dirty="0" err="1" smtClean="0"/>
              <a:t>sourcetype</a:t>
            </a:r>
            <a:r>
              <a:rPr lang="en-US" dirty="0" smtClean="0"/>
              <a:t> = specific schema for data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urier"/>
              </a:rPr>
              <a:t>access_combined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cisco_syslog</a:t>
            </a:r>
            <a:r>
              <a:rPr lang="en-US" dirty="0" smtClean="0">
                <a:latin typeface="Courier"/>
              </a:rPr>
              <a:t>, log4j</a:t>
            </a:r>
          </a:p>
          <a:p>
            <a:r>
              <a:rPr lang="en-US" dirty="0" smtClean="0"/>
              <a:t>Splunk also collects certain </a:t>
            </a:r>
            <a:r>
              <a:rPr lang="en-US" i="1" dirty="0" smtClean="0"/>
              <a:t>default fields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</a:rPr>
              <a:t>timestamp, host, source, </a:t>
            </a:r>
            <a:r>
              <a:rPr lang="en-US" dirty="0" err="1" smtClean="0">
                <a:latin typeface="Courier"/>
              </a:rPr>
              <a:t>sourcetype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077200" cy="3733800"/>
          </a:xfrm>
        </p:spPr>
        <p:txBody>
          <a:bodyPr/>
          <a:lstStyle/>
          <a:p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Data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InputsFiles</a:t>
            </a:r>
            <a:r>
              <a:rPr lang="en-US" dirty="0" smtClean="0">
                <a:sym typeface="Wingdings" panose="05000000000000000000" pitchFamily="2" charset="2"/>
              </a:rPr>
              <a:t> &amp; directories  + Add New</a:t>
            </a:r>
          </a:p>
          <a:p>
            <a:r>
              <a:rPr lang="en-US" dirty="0" smtClean="0"/>
              <a:t>Browse to file or directory</a:t>
            </a:r>
          </a:p>
          <a:p>
            <a:r>
              <a:rPr lang="en-US" dirty="0" smtClean="0"/>
              <a:t>Specify </a:t>
            </a:r>
            <a:r>
              <a:rPr lang="en-US" dirty="0" err="1" smtClean="0"/>
              <a:t>sourcetype</a:t>
            </a:r>
            <a:endParaRPr lang="en-US" dirty="0" smtClean="0"/>
          </a:p>
          <a:p>
            <a:r>
              <a:rPr lang="en-US" dirty="0" smtClean="0"/>
              <a:t>Enter any additional settings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94" y="457200"/>
            <a:ext cx="2724406" cy="472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733800"/>
            <a:ext cx="401058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 or directory using the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Splunk’s</a:t>
            </a:r>
            <a:r>
              <a:rPr lang="en-US" dirty="0" smtClean="0"/>
              <a:t> “add monitor” operation</a:t>
            </a:r>
          </a:p>
          <a:p>
            <a:r>
              <a:rPr lang="en-US" dirty="0" smtClean="0"/>
              <a:t>Parameters for choosing additional options, e.g., </a:t>
            </a:r>
            <a:r>
              <a:rPr lang="en-US" dirty="0" err="1" smtClean="0"/>
              <a:t>sourcetype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5" y="4038600"/>
            <a:ext cx="11376750" cy="3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3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 or directory input using </a:t>
            </a:r>
            <a:r>
              <a:rPr lang="en-US" dirty="0" err="1" smtClean="0"/>
              <a:t>inputs.conf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Manually edit </a:t>
            </a:r>
            <a:r>
              <a:rPr lang="en-US" dirty="0" err="1" smtClean="0">
                <a:latin typeface="Courier"/>
              </a:rPr>
              <a:t>inputs.conf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/>
              <a:t>System: </a:t>
            </a:r>
            <a:r>
              <a:rPr lang="en-US" dirty="0">
                <a:latin typeface="Courier"/>
              </a:rPr>
              <a:t>C:\</a:t>
            </a:r>
            <a:r>
              <a:rPr lang="en-US" dirty="0" smtClean="0">
                <a:latin typeface="Courier"/>
              </a:rPr>
              <a:t>Splunk\etc\system\local</a:t>
            </a:r>
          </a:p>
          <a:p>
            <a:pPr lvl="1"/>
            <a:r>
              <a:rPr lang="en-US" dirty="0"/>
              <a:t>App: </a:t>
            </a:r>
            <a:r>
              <a:rPr lang="en-US" dirty="0">
                <a:latin typeface="Courier"/>
              </a:rPr>
              <a:t>C:\Splunk\etc\apps\&lt;appName&gt;\local</a:t>
            </a:r>
          </a:p>
          <a:p>
            <a:pPr lvl="1"/>
            <a:r>
              <a:rPr lang="en-US" dirty="0"/>
              <a:t>User: </a:t>
            </a:r>
            <a:r>
              <a:rPr lang="en-US" dirty="0">
                <a:latin typeface="Courier"/>
              </a:rPr>
              <a:t>C:\Splunk\etc\users\&lt;userName&gt;\&lt;appName&gt;\local</a:t>
            </a:r>
          </a:p>
        </p:txBody>
      </p:sp>
    </p:spTree>
    <p:extLst>
      <p:ext uri="{BB962C8B-B14F-4D97-AF65-F5344CB8AC3E}">
        <p14:creationId xmlns:p14="http://schemas.microsoft.com/office/powerpoint/2010/main" val="73698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indexing of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 </a:t>
            </a:r>
            <a:r>
              <a:rPr lang="en-US" i="1" dirty="0" smtClean="0"/>
              <a:t>add </a:t>
            </a:r>
            <a:r>
              <a:rPr lang="en-US" i="1" dirty="0" err="1" smtClean="0"/>
              <a:t>oneshot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10668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Windows Event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953000" cy="3733800"/>
          </a:xfrm>
        </p:spPr>
        <p:txBody>
          <a:bodyPr/>
          <a:lstStyle/>
          <a:p>
            <a:r>
              <a:rPr lang="en-US" dirty="0" smtClean="0"/>
              <a:t>Local via </a:t>
            </a:r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Data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inputsLocal</a:t>
            </a:r>
            <a:r>
              <a:rPr lang="en-US" dirty="0" smtClean="0">
                <a:sym typeface="Wingdings" panose="05000000000000000000" pitchFamily="2" charset="2"/>
              </a:rPr>
              <a:t> event log collection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Remote via </a:t>
            </a:r>
            <a:r>
              <a:rPr lang="en-US" i="1" dirty="0" smtClean="0">
                <a:sym typeface="Wingdings" panose="05000000000000000000" pitchFamily="2" charset="2"/>
              </a:rPr>
              <a:t>Universal Forwarder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97025"/>
            <a:ext cx="5396538" cy="30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89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through network 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Data</a:t>
            </a:r>
            <a:r>
              <a:rPr lang="en-US" dirty="0" smtClean="0">
                <a:sym typeface="Wingdings" panose="05000000000000000000" pitchFamily="2" charset="2"/>
              </a:rPr>
              <a:t> inputs[TCP|UDP]+Add new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port, </a:t>
            </a:r>
            <a:r>
              <a:rPr lang="en-US" dirty="0" err="1" smtClean="0">
                <a:sym typeface="Wingdings" panose="05000000000000000000" pitchFamily="2" charset="2"/>
              </a:rPr>
              <a:t>sourcetype</a:t>
            </a:r>
            <a:r>
              <a:rPr lang="en-US" dirty="0" smtClean="0">
                <a:sym typeface="Wingdings" panose="05000000000000000000" pitchFamily="2" charset="2"/>
              </a:rPr>
              <a:t>, optional parameters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also be done via the CLI, </a:t>
            </a:r>
            <a:r>
              <a:rPr lang="en-US" dirty="0" err="1" smtClean="0">
                <a:sym typeface="Wingdings" panose="05000000000000000000" pitchFamily="2" charset="2"/>
              </a:rPr>
              <a:t>inputs.conf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6291110" cy="5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00600"/>
            <a:ext cx="2969129" cy="9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07" y="0"/>
            <a:ext cx="9077093" cy="740664"/>
          </a:xfrm>
        </p:spPr>
        <p:txBody>
          <a:bodyPr/>
          <a:lstStyle/>
          <a:p>
            <a:r>
              <a:rPr lang="en-US"/>
              <a:t>Student </a:t>
            </a:r>
            <a:r>
              <a:rPr lang="en-US" dirty="0"/>
              <a:t>introductions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33707" y="1081668"/>
            <a:ext cx="10972800" cy="5776332"/>
          </a:xfrm>
        </p:spPr>
        <p:txBody>
          <a:bodyPr/>
          <a:lstStyle/>
          <a:p>
            <a:r>
              <a:rPr lang="en-US" sz="2400" dirty="0"/>
              <a:t>Your name</a:t>
            </a:r>
          </a:p>
          <a:p>
            <a:r>
              <a:rPr lang="en-US" sz="2400" dirty="0"/>
              <a:t>Company affiliation</a:t>
            </a:r>
          </a:p>
          <a:p>
            <a:r>
              <a:rPr lang="en-US" sz="2400" dirty="0"/>
              <a:t>Title/function</a:t>
            </a:r>
          </a:p>
          <a:p>
            <a:r>
              <a:rPr lang="en-US" sz="2400" dirty="0"/>
              <a:t>Splunk experience</a:t>
            </a:r>
          </a:p>
          <a:p>
            <a:r>
              <a:rPr lang="en-US" sz="2400" dirty="0"/>
              <a:t>Your expectations for the course</a:t>
            </a:r>
          </a:p>
          <a:p>
            <a:endParaRPr lang="en-CA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572000" cy="3733800"/>
          </a:xfrm>
        </p:spPr>
        <p:txBody>
          <a:bodyPr/>
          <a:lstStyle/>
          <a:p>
            <a:r>
              <a:rPr lang="en-US" dirty="0" smtClean="0"/>
              <a:t>Place your script in $SPLUNK_HOME\bin\scripts</a:t>
            </a:r>
          </a:p>
          <a:p>
            <a:r>
              <a:rPr lang="en-US" dirty="0" smtClean="0"/>
              <a:t>Specify a .bat, .</a:t>
            </a:r>
            <a:r>
              <a:rPr lang="en-US" dirty="0" err="1" smtClean="0"/>
              <a:t>sh</a:t>
            </a:r>
            <a:r>
              <a:rPr lang="en-US" dirty="0" smtClean="0"/>
              <a:t> or 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Specify an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43000"/>
            <a:ext cx="598253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8CE7-EFD2-4141-A0DD-29E94DC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a Universal Forwarder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C169-4C3C-F140-8E75-9A6CB2BD5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Splunk Universal Forwarder can be installed on remote machines to forward their data to one or more indexers</a:t>
            </a:r>
          </a:p>
          <a:p>
            <a:r>
              <a:rPr lang="en-US" dirty="0" smtClean="0">
                <a:hlinkClick r:id="rId2"/>
              </a:rPr>
              <a:t>https://www.splunk.com/en_us/resources/videos/splunk-education-getting-data-in-with-forwarders.html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HTTP Event Collector (HEC)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an HTTP Endpoint</a:t>
            </a:r>
          </a:p>
          <a:p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inputs</a:t>
            </a:r>
            <a:r>
              <a:rPr lang="en-US" dirty="0" err="1" smtClean="0">
                <a:sym typeface="Wingdings" panose="05000000000000000000" pitchFamily="2" charset="2"/>
              </a:rPr>
              <a:t>Http</a:t>
            </a:r>
            <a:r>
              <a:rPr lang="en-US" dirty="0" smtClean="0">
                <a:sym typeface="Wingdings" panose="05000000000000000000" pitchFamily="2" charset="2"/>
              </a:rPr>
              <a:t> Event Collector+ Add New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Configure global settings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 a new token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token identifies the calling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8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databases using DB Connect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Splunk DB Connect</a:t>
            </a:r>
            <a:r>
              <a:rPr lang="en-US" dirty="0" smtClean="0"/>
              <a:t> is available from the </a:t>
            </a:r>
            <a:r>
              <a:rPr lang="en-US" dirty="0" err="1" smtClean="0"/>
              <a:t>Splunkbase</a:t>
            </a:r>
            <a:endParaRPr lang="en-US" dirty="0" smtClean="0"/>
          </a:p>
          <a:p>
            <a:r>
              <a:rPr lang="en-US" dirty="0" smtClean="0"/>
              <a:t>Allows connection to popular RDBMSs via JDBC drivers</a:t>
            </a:r>
          </a:p>
          <a:p>
            <a:r>
              <a:rPr lang="en-US" dirty="0" smtClean="0"/>
              <a:t>Requires install of JRE, necessary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for this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Meant to mimic N-tier e-commerce web application</a:t>
            </a:r>
          </a:p>
          <a:p>
            <a:r>
              <a:rPr lang="en-US" dirty="0"/>
              <a:t>C:\</a:t>
            </a:r>
            <a:r>
              <a:rPr lang="en-US" dirty="0" smtClean="0"/>
              <a:t>Splunk\etc\apps\OpsDataGen\data</a:t>
            </a:r>
          </a:p>
          <a:p>
            <a:pPr lvl="1"/>
            <a:r>
              <a:rPr lang="en-US" dirty="0" err="1" smtClean="0"/>
              <a:t>access_log</a:t>
            </a:r>
            <a:r>
              <a:rPr lang="en-US" dirty="0" smtClean="0"/>
              <a:t>: web access log, </a:t>
            </a:r>
            <a:r>
              <a:rPr lang="en-US" i="1" dirty="0" err="1" smtClean="0"/>
              <a:t>access_combined</a:t>
            </a:r>
            <a:r>
              <a:rPr lang="en-US" dirty="0" smtClean="0"/>
              <a:t> source type</a:t>
            </a:r>
          </a:p>
          <a:p>
            <a:pPr lvl="1"/>
            <a:r>
              <a:rPr lang="en-US" dirty="0" err="1" smtClean="0"/>
              <a:t>app_log</a:t>
            </a:r>
            <a:r>
              <a:rPr lang="en-US" dirty="0" smtClean="0"/>
              <a:t>: application log, </a:t>
            </a:r>
            <a:r>
              <a:rPr lang="en-US" i="1" dirty="0" smtClean="0"/>
              <a:t>log4j</a:t>
            </a:r>
            <a:r>
              <a:rPr lang="en-US" dirty="0" smtClean="0"/>
              <a:t> source type</a:t>
            </a:r>
          </a:p>
          <a:p>
            <a:pPr lvl="1"/>
            <a:r>
              <a:rPr lang="en-US" dirty="0" err="1" smtClean="0"/>
              <a:t>hvac_log</a:t>
            </a:r>
            <a:r>
              <a:rPr lang="en-US" dirty="0" smtClean="0"/>
              <a:t>: csv sensor data, </a:t>
            </a:r>
            <a:r>
              <a:rPr lang="en-US" i="1" dirty="0" err="1" smtClean="0"/>
              <a:t>metrics_csv</a:t>
            </a:r>
            <a:r>
              <a:rPr lang="en-US" dirty="0" smtClean="0"/>
              <a:t> source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0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meaning to data with event types and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types convert a chunk of SPL to a key-value pair</a:t>
            </a:r>
          </a:p>
          <a:p>
            <a:r>
              <a:rPr lang="en-US" dirty="0" smtClean="0"/>
              <a:t>Tags allow grouping of other criteria with a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7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Getting Data 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Indexing files and directories p 386</a:t>
            </a:r>
          </a:p>
          <a:p>
            <a:r>
              <a:rPr lang="en-US" sz="2000" dirty="0"/>
              <a:t>Getting data through network ports p 394</a:t>
            </a:r>
          </a:p>
          <a:p>
            <a:r>
              <a:rPr lang="en-US" sz="2000" dirty="0"/>
              <a:t>Using scripted inputs p 398</a:t>
            </a:r>
          </a:p>
          <a:p>
            <a:r>
              <a:rPr lang="en-US" sz="2000" dirty="0"/>
              <a:t>Receiving data using the HTTP Event Collector p 410</a:t>
            </a:r>
          </a:p>
          <a:p>
            <a:r>
              <a:rPr lang="en-US" sz="2000" dirty="0"/>
              <a:t>Loading the sample data for this book p 421</a:t>
            </a:r>
          </a:p>
          <a:p>
            <a:r>
              <a:rPr lang="en-US" sz="2000" dirty="0"/>
              <a:t>Defining field extractions p 426</a:t>
            </a:r>
          </a:p>
          <a:p>
            <a:r>
              <a:rPr lang="en-US" sz="2000" dirty="0"/>
              <a:t>Defining event types and tags p 429</a:t>
            </a:r>
          </a:p>
          <a:p>
            <a:r>
              <a:rPr lang="en-US" sz="2000" dirty="0"/>
              <a:t>Installing the Machine Learning Toolkit p 432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0668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Duration: 60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3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Building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Splunk App is a container for: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Custom Assets</a:t>
            </a:r>
          </a:p>
          <a:p>
            <a:r>
              <a:rPr lang="en-US" dirty="0" smtClean="0"/>
              <a:t>Stored as a folder in $SPLUNK_HOME/</a:t>
            </a:r>
            <a:r>
              <a:rPr lang="en-US" dirty="0" err="1" smtClean="0"/>
              <a:t>etc</a:t>
            </a:r>
            <a:r>
              <a:rPr lang="en-US" dirty="0" smtClean="0"/>
              <a:t>/apps</a:t>
            </a:r>
          </a:p>
          <a:p>
            <a:r>
              <a:rPr lang="en-US" dirty="0" smtClean="0"/>
              <a:t>Can be packages as .</a:t>
            </a:r>
            <a:r>
              <a:rPr lang="en-US" dirty="0" err="1" smtClean="0"/>
              <a:t>tgz</a:t>
            </a:r>
            <a:r>
              <a:rPr lang="en-US" dirty="0" smtClean="0"/>
              <a:t> or .</a:t>
            </a:r>
            <a:r>
              <a:rPr lang="en-US" dirty="0" err="1" smtClean="0"/>
              <a:t>spl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folder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bin – binary assets, e.g. Python files</a:t>
            </a:r>
          </a:p>
          <a:p>
            <a:r>
              <a:rPr lang="en-US" sz="2800" dirty="0" smtClean="0"/>
              <a:t>default – publisher’s configurations &amp; views</a:t>
            </a:r>
          </a:p>
          <a:p>
            <a:r>
              <a:rPr lang="en-US" sz="2800" dirty="0" smtClean="0"/>
              <a:t>local – end user configurations &amp; views</a:t>
            </a:r>
          </a:p>
          <a:p>
            <a:r>
              <a:rPr lang="en-US" sz="2800" dirty="0" smtClean="0"/>
              <a:t>lookups – csv files used as lookups for app</a:t>
            </a:r>
          </a:p>
          <a:p>
            <a:r>
              <a:rPr lang="en-US" sz="2800" dirty="0" smtClean="0"/>
              <a:t>metadata – app permissions</a:t>
            </a:r>
          </a:p>
          <a:p>
            <a:r>
              <a:rPr lang="en-US" sz="2800" dirty="0" smtClean="0"/>
              <a:t>static – static assets, e.g. icons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1752600"/>
            <a:ext cx="1666969" cy="3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0" y="0"/>
            <a:ext cx="9014260" cy="740664"/>
          </a:xfrm>
        </p:spPr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96540" y="1037063"/>
            <a:ext cx="8229600" cy="52410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 smtClean="0"/>
              <a:t>hours: 10:00-16:45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A.M./P.M. Breaks: 15 min.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Lunch Break: 1 hr.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ONLC </a:t>
            </a:r>
            <a:r>
              <a:rPr lang="en-US" sz="2000" dirty="0" err="1" smtClean="0"/>
              <a:t>Wifi</a:t>
            </a:r>
            <a:r>
              <a:rPr lang="en-US" sz="2000" dirty="0" smtClean="0"/>
              <a:t> access code (if present): 0123456789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If you need anything, </a:t>
            </a:r>
            <a:r>
              <a:rPr lang="en-US" sz="2000" i="1" dirty="0" smtClean="0"/>
              <a:t>please</a:t>
            </a:r>
            <a:r>
              <a:rPr lang="en-US" sz="2000" dirty="0" smtClean="0"/>
              <a:t> let us know!</a:t>
            </a:r>
            <a:endParaRPr lang="en-US" sz="2000" dirty="0"/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248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 from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Manage Apps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Click “Create app”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Fill in the form</a:t>
            </a:r>
          </a:p>
          <a:p>
            <a:pPr lvl="1"/>
            <a:r>
              <a:rPr lang="en-US" sz="2000" dirty="0" smtClean="0"/>
              <a:t>App name</a:t>
            </a:r>
          </a:p>
          <a:p>
            <a:pPr lvl="1"/>
            <a:r>
              <a:rPr lang="en-US" sz="2000" dirty="0" smtClean="0"/>
              <a:t>App directory</a:t>
            </a:r>
          </a:p>
          <a:p>
            <a:pPr lvl="1"/>
            <a:r>
              <a:rPr lang="en-US" sz="2000" dirty="0" smtClean="0"/>
              <a:t>Version </a:t>
            </a:r>
          </a:p>
          <a:p>
            <a:pPr lvl="1"/>
            <a:r>
              <a:rPr lang="en-US" sz="2000" dirty="0" smtClean="0"/>
              <a:t>Author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969840"/>
            <a:ext cx="1219200" cy="404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682698"/>
            <a:ext cx="1000265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2362200"/>
            <a:ext cx="3434443" cy="28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 from another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app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default\</a:t>
            </a:r>
            <a:r>
              <a:rPr lang="en-US" dirty="0" err="1" smtClean="0"/>
              <a:t>app.conf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Splunk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43" y="1812471"/>
            <a:ext cx="2915057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20248"/>
            <a:ext cx="10668000" cy="335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41" y="4416318"/>
            <a:ext cx="3561059" cy="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reports &amp; dashboards</a:t>
            </a:r>
          </a:p>
          <a:p>
            <a:r>
              <a:rPr lang="en-US" dirty="0" smtClean="0"/>
              <a:t>Copy/move reports &amp; dashboards from existing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19" y="3267052"/>
            <a:ext cx="2048161" cy="3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63" y="3810000"/>
            <a:ext cx="5706271" cy="221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33" y="3590946"/>
            <a:ext cx="1195937" cy="2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Object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Owner=only visible to user</a:t>
            </a:r>
          </a:p>
          <a:p>
            <a:pPr lvl="1"/>
            <a:r>
              <a:rPr lang="en-US" sz="1800" dirty="0"/>
              <a:t>Stored in </a:t>
            </a:r>
            <a:r>
              <a:rPr lang="en-US" sz="1800" dirty="0">
                <a:latin typeface="Courier"/>
              </a:rPr>
              <a:t>$SPLUNK_HOME\</a:t>
            </a:r>
            <a:r>
              <a:rPr lang="en-US" sz="1800" dirty="0" err="1">
                <a:latin typeface="Courier"/>
              </a:rPr>
              <a:t>etc</a:t>
            </a:r>
            <a:r>
              <a:rPr lang="en-US" sz="1800" dirty="0">
                <a:latin typeface="Courier"/>
              </a:rPr>
              <a:t>\users\&lt;username&gt;\&lt;</a:t>
            </a:r>
            <a:r>
              <a:rPr lang="en-US" sz="1800" dirty="0" err="1">
                <a:latin typeface="Courier"/>
              </a:rPr>
              <a:t>appname</a:t>
            </a:r>
            <a:r>
              <a:rPr lang="en-US" sz="1800" dirty="0">
                <a:latin typeface="Courier"/>
              </a:rPr>
              <a:t>&gt;\local\</a:t>
            </a:r>
            <a:r>
              <a:rPr lang="en-US" sz="1800" dirty="0" err="1">
                <a:latin typeface="Courier"/>
              </a:rPr>
              <a:t>savedsearches.conf</a:t>
            </a:r>
            <a:endParaRPr lang="en-US" sz="1800" dirty="0">
              <a:latin typeface="Courier"/>
            </a:endParaRPr>
          </a:p>
          <a:p>
            <a:r>
              <a:rPr lang="en-US" dirty="0" smtClean="0"/>
              <a:t>App=visible </a:t>
            </a:r>
            <a:r>
              <a:rPr lang="en-US" dirty="0"/>
              <a:t>to </a:t>
            </a:r>
            <a:r>
              <a:rPr lang="en-US" dirty="0" smtClean="0"/>
              <a:t>all users of the app</a:t>
            </a:r>
            <a:endParaRPr lang="en-US" dirty="0"/>
          </a:p>
          <a:p>
            <a:pPr lvl="1"/>
            <a:r>
              <a:rPr lang="en-US" sz="1800" dirty="0" smtClean="0"/>
              <a:t>“Part of” the app</a:t>
            </a:r>
          </a:p>
          <a:p>
            <a:pPr lvl="1"/>
            <a:r>
              <a:rPr lang="en-US" sz="1800" dirty="0" smtClean="0"/>
              <a:t>Stored </a:t>
            </a:r>
            <a:r>
              <a:rPr lang="en-US" sz="1800" dirty="0"/>
              <a:t>in </a:t>
            </a:r>
            <a:r>
              <a:rPr lang="en-US" sz="1800" dirty="0">
                <a:latin typeface="Courier"/>
              </a:rPr>
              <a:t>$</a:t>
            </a:r>
            <a:r>
              <a:rPr lang="en-US" sz="1800" dirty="0" smtClean="0">
                <a:latin typeface="Courier"/>
              </a:rPr>
              <a:t>SPLUNK_HOME\</a:t>
            </a:r>
            <a:r>
              <a:rPr lang="en-US" sz="1800" dirty="0" err="1" smtClean="0">
                <a:latin typeface="Courier"/>
              </a:rPr>
              <a:t>etc</a:t>
            </a:r>
            <a:r>
              <a:rPr lang="en-US" sz="1800" dirty="0" smtClean="0">
                <a:latin typeface="Courier"/>
              </a:rPr>
              <a:t>\apps\&lt;</a:t>
            </a:r>
            <a:r>
              <a:rPr lang="en-US" sz="1800" dirty="0" err="1">
                <a:latin typeface="Courier"/>
              </a:rPr>
              <a:t>appname</a:t>
            </a:r>
            <a:r>
              <a:rPr lang="en-US" sz="1800" dirty="0">
                <a:latin typeface="Courier"/>
              </a:rPr>
              <a:t>&gt;\local\</a:t>
            </a:r>
            <a:r>
              <a:rPr lang="en-US" sz="1800" dirty="0" err="1">
                <a:latin typeface="Courier"/>
              </a:rPr>
              <a:t>savedsearches.conf</a:t>
            </a:r>
            <a:endParaRPr lang="en-US" sz="1800" dirty="0">
              <a:latin typeface="Courier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468086"/>
            <a:ext cx="1547214" cy="1794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24543"/>
            <a:ext cx="1152939" cy="1676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811039" y="1198329"/>
            <a:ext cx="752061" cy="33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876524"/>
            <a:ext cx="2619740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Dashboards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the UI using the integrated editor</a:t>
            </a:r>
          </a:p>
          <a:p>
            <a:r>
              <a:rPr lang="en-US" dirty="0" smtClean="0"/>
              <a:t>By directly modifying the Simple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52800"/>
            <a:ext cx="3810000" cy="24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Drilldown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a search when a row or cell is clicked</a:t>
            </a:r>
          </a:p>
          <a:p>
            <a:r>
              <a:rPr lang="en-US" dirty="0" smtClean="0"/>
              <a:t>Enable from UI or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876800"/>
            <a:ext cx="3743847" cy="4382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239000" y="2790534"/>
            <a:ext cx="3886742" cy="2524477"/>
            <a:chOff x="5638800" y="2994580"/>
            <a:chExt cx="3886742" cy="25244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2994580"/>
              <a:ext cx="3886742" cy="252447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108700" y="4737100"/>
              <a:ext cx="2667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form to your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743200"/>
            <a:ext cx="10668000" cy="2743200"/>
          </a:xfrm>
        </p:spPr>
        <p:txBody>
          <a:bodyPr/>
          <a:lstStyle/>
          <a:p>
            <a:r>
              <a:rPr lang="en-US" dirty="0" smtClean="0"/>
              <a:t>Add controls</a:t>
            </a:r>
          </a:p>
          <a:p>
            <a:r>
              <a:rPr lang="en-US" dirty="0" smtClean="0"/>
              <a:t>Modify search to include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447800"/>
            <a:ext cx="11117226" cy="105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3698"/>
            <a:ext cx="562053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geographical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4239"/>
            <a:ext cx="892617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geographical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133600"/>
            <a:ext cx="10668000" cy="3352800"/>
          </a:xfrm>
        </p:spPr>
        <p:txBody>
          <a:bodyPr/>
          <a:lstStyle/>
          <a:p>
            <a:r>
              <a:rPr lang="en-US" dirty="0" err="1" smtClean="0"/>
              <a:t>iplocation</a:t>
            </a:r>
            <a:r>
              <a:rPr lang="en-US" dirty="0" smtClean="0"/>
              <a:t> – look up location information</a:t>
            </a:r>
          </a:p>
          <a:p>
            <a:pPr lvl="1"/>
            <a:r>
              <a:rPr lang="en-US" dirty="0" smtClean="0"/>
              <a:t>City, country, metro code, region, time zone, latitude, longitude</a:t>
            </a:r>
          </a:p>
          <a:p>
            <a:r>
              <a:rPr lang="en-US" dirty="0" err="1" smtClean="0"/>
              <a:t>geostats</a:t>
            </a:r>
            <a:r>
              <a:rPr lang="en-US" dirty="0" smtClean="0"/>
              <a:t> – generates statistics for rendering maps, e.g., “count of occurrences in geographical area”</a:t>
            </a:r>
          </a:p>
          <a:p>
            <a:r>
              <a:rPr lang="en-US" dirty="0" err="1" smtClean="0"/>
              <a:t>geom</a:t>
            </a:r>
            <a:r>
              <a:rPr lang="en-US" dirty="0" smtClean="0"/>
              <a:t> – adds a “</a:t>
            </a:r>
            <a:r>
              <a:rPr lang="en-US" dirty="0" err="1" smtClean="0"/>
              <a:t>geom</a:t>
            </a:r>
            <a:r>
              <a:rPr lang="en-US" dirty="0" smtClean="0"/>
              <a:t>” field containing polygons to be used by </a:t>
            </a:r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92" y="239031"/>
            <a:ext cx="4351008" cy="18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133600"/>
            <a:ext cx="10668000" cy="3352800"/>
          </a:xfrm>
        </p:spPr>
        <p:txBody>
          <a:bodyPr/>
          <a:lstStyle/>
          <a:p>
            <a:r>
              <a:rPr lang="en-US" dirty="0" smtClean="0"/>
              <a:t>Show regions with color density</a:t>
            </a:r>
          </a:p>
          <a:p>
            <a:r>
              <a:rPr lang="en-US" dirty="0" err="1" smtClean="0"/>
              <a:t>geom</a:t>
            </a:r>
            <a:r>
              <a:rPr lang="en-US" dirty="0" smtClean="0"/>
              <a:t> – adds a “</a:t>
            </a:r>
            <a:r>
              <a:rPr lang="en-US" dirty="0" err="1" smtClean="0"/>
              <a:t>geom</a:t>
            </a:r>
            <a:r>
              <a:rPr lang="en-US" dirty="0" smtClean="0"/>
              <a:t>” field containing polygons to be used by </a:t>
            </a:r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6" y="424543"/>
            <a:ext cx="3429000" cy="1895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4207093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localhost:8000/en-US/app/operational_intelligence/search?q=search%20index%3Dmain%20sourcetype%3Daccess_combined%20%7C%20iplocation%20clientip%20%7C%20fillnull%20value%3D%22Unknown%22%20Country%20%7C%20stats%20count%20by%20Country%20%7C%20fields%20Country%2C%20count%20%7C%20geom%20geo_countries%20featureIdField%3DCountry&amp;display.page.search.mode=smart&amp;dispatch.sample_ratio=1&amp;workload_pool=&amp;earliest=-24h%40h&amp;latest=now&amp;display.general.type=statistics&amp;display.page.search.tab=statistics&amp;display.visualizations.mapping.type=choropleth&amp;sid=1576631602.373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57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7162800" cy="5105400"/>
          </a:xfrm>
        </p:spPr>
        <p:txBody>
          <a:bodyPr/>
          <a:lstStyle/>
          <a:p>
            <a:r>
              <a:rPr lang="en-US" dirty="0"/>
              <a:t>Improving Your Splunk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Contains selected material from </a:t>
            </a:r>
            <a:r>
              <a:rPr lang="en-US" i="1" dirty="0" err="1" smtClean="0"/>
              <a:t>Implemeting</a:t>
            </a:r>
            <a:r>
              <a:rPr lang="en-US" i="1" dirty="0" smtClean="0"/>
              <a:t> Splunk 7</a:t>
            </a:r>
            <a:r>
              <a:rPr lang="en-US" dirty="0" smtClean="0"/>
              <a:t> and </a:t>
            </a:r>
            <a:r>
              <a:rPr lang="en-US" i="1" dirty="0" smtClean="0"/>
              <a:t>Splunk Operational Intelligence Cookbook</a:t>
            </a:r>
            <a:endParaRPr lang="en-US" dirty="0"/>
          </a:p>
          <a:p>
            <a:r>
              <a:rPr lang="en-US" dirty="0"/>
              <a:t>GitHub site for code files: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https://github.com/PacktPublishing/Improving-your-Splunk-skills</a:t>
            </a:r>
            <a:endParaRPr lang="en-US" dirty="0"/>
          </a:p>
          <a:p>
            <a:r>
              <a:rPr lang="en-US" dirty="0"/>
              <a:t>Supplemental notes:</a:t>
            </a:r>
            <a:br>
              <a:rPr lang="en-US" dirty="0"/>
            </a:br>
            <a:r>
              <a:rPr lang="en-US" dirty="0">
                <a:hlinkClick r:id="rId3"/>
              </a:rPr>
              <a:t>https://bit.ly/ONLCXSPLK2</a:t>
            </a:r>
            <a:endParaRPr lang="en-US" dirty="0"/>
          </a:p>
        </p:txBody>
      </p:sp>
      <p:pic>
        <p:nvPicPr>
          <p:cNvPr id="1026" name="Picture 2" descr="Improving Your Splunk Skills">
            <a:extLst>
              <a:ext uri="{FF2B5EF4-FFF2-40B4-BE49-F238E27FC236}">
                <a16:creationId xmlns:a16="http://schemas.microsoft.com/office/drawing/2014/main" id="{F7C652D6-EEA7-9245-9C1F-9E806A12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14400"/>
            <a:ext cx="35796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Data by Range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156493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9" y="855975"/>
            <a:ext cx="3940628" cy="1793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93" y="2897777"/>
            <a:ext cx="5544164" cy="2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PDF Delivery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sym typeface="Wingdings" panose="05000000000000000000" pitchFamily="2" charset="2"/>
              </a:rPr>
              <a:t> Schedule PDF Delivery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Populate form fields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Requires valid SMTP server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12" y="361756"/>
            <a:ext cx="2781688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05" y="2236468"/>
            <a:ext cx="3434295" cy="32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Advanced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AFE6-03A8-4140-B16B-6AC57D3B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Field Extractions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3187-92C3-0443-9012-9F3A8F844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fields pre-defined</a:t>
            </a:r>
          </a:p>
          <a:p>
            <a:pPr lvl="1"/>
            <a:r>
              <a:rPr lang="en-US" dirty="0"/>
              <a:t>Built-in </a:t>
            </a:r>
            <a:r>
              <a:rPr lang="en-US" dirty="0" err="1"/>
              <a:t>sourcetypes</a:t>
            </a:r>
            <a:r>
              <a:rPr lang="en-US" dirty="0"/>
              <a:t>, e.g. timestamp, hostname</a:t>
            </a:r>
          </a:p>
          <a:p>
            <a:pPr lvl="1"/>
            <a:r>
              <a:rPr lang="en-US" dirty="0"/>
              <a:t>Extraction of key-value pairs from JSON-formatted logs</a:t>
            </a:r>
          </a:p>
          <a:p>
            <a:r>
              <a:rPr lang="en-US" dirty="0"/>
              <a:t>Some must be user-defined</a:t>
            </a:r>
          </a:p>
          <a:p>
            <a:pPr lvl="1"/>
            <a:r>
              <a:rPr lang="en-US" dirty="0"/>
              <a:t>Delimited</a:t>
            </a:r>
          </a:p>
          <a:p>
            <a:pPr lvl="1"/>
            <a:r>
              <a:rPr lang="en-US" dirty="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36183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AE91-6F6D-6941-8097-844FBC11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(“</a:t>
            </a:r>
            <a:r>
              <a:rPr lang="en-US" dirty="0" err="1"/>
              <a:t>rex”,”regex</a:t>
            </a:r>
            <a:r>
              <a:rPr lang="en-US" dirty="0"/>
              <a:t>”) in Splunk field extractions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7B64-96F7-C442-95F3-6328B3700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Capture group: </a:t>
            </a:r>
            <a:br>
              <a:rPr lang="en-US" b="1" dirty="0"/>
            </a:br>
            <a:r>
              <a:rPr lang="en-US" sz="2000" dirty="0">
                <a:latin typeface="Courier" pitchFamily="2" charset="0"/>
              </a:rPr>
              <a:t>matching text (?&lt;</a:t>
            </a:r>
            <a:r>
              <a:rPr lang="en-US" sz="2000" dirty="0" err="1">
                <a:latin typeface="Courier" pitchFamily="2" charset="0"/>
              </a:rPr>
              <a:t>field_name</a:t>
            </a:r>
            <a:r>
              <a:rPr lang="en-US" sz="2000" dirty="0">
                <a:latin typeface="Courier" pitchFamily="2" charset="0"/>
              </a:rPr>
              <a:t>&gt;capture pattern) more matching text</a:t>
            </a:r>
          </a:p>
          <a:p>
            <a:r>
              <a:rPr lang="en-US" b="1" dirty="0"/>
              <a:t>Non-capturing group: </a:t>
            </a:r>
            <a:br>
              <a:rPr lang="en-US" b="1" dirty="0"/>
            </a:br>
            <a:r>
              <a:rPr lang="en-US" sz="2000" dirty="0">
                <a:latin typeface="Courier" pitchFamily="2" charset="0"/>
              </a:rPr>
              <a:t>matching text (?:pattern) more matching text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B8BAD-4A67-3847-8821-64C2A3936E02}"/>
              </a:ext>
            </a:extLst>
          </p:cNvPr>
          <p:cNvSpPr txBox="1"/>
          <p:nvPr/>
        </p:nvSpPr>
        <p:spPr>
          <a:xfrm>
            <a:off x="907473" y="4114800"/>
            <a:ext cx="1051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131.253.24.135 logon </a:t>
            </a:r>
            <a:r>
              <a:rPr lang="en-US" dirty="0" err="1">
                <a:latin typeface="Courier" pitchFamily="2" charset="0"/>
              </a:rPr>
              <a:t>test_user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(?&lt;</a:t>
            </a:r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&gt;\d+\.\d+\.\d+\.\d+) (?&lt;result&gt;\w+) (?&lt;user&gt;.*)</a:t>
            </a:r>
          </a:p>
          <a:p>
            <a:pPr marL="0" indent="0">
              <a:buNone/>
            </a:pPr>
            <a:r>
              <a:rPr lang="en-US" i="1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 field=“131.253.24.135”, </a:t>
            </a:r>
            <a:r>
              <a:rPr lang="en-US" i="1" dirty="0"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 field=“logon”, </a:t>
            </a:r>
            <a:r>
              <a:rPr lang="en-US" i="1" dirty="0">
                <a:latin typeface="Courier" pitchFamily="2" charset="0"/>
              </a:rPr>
              <a:t>user</a:t>
            </a:r>
            <a:r>
              <a:rPr lang="en-US" dirty="0">
                <a:latin typeface="Courier" pitchFamily="2" charset="0"/>
              </a:rPr>
              <a:t> field=“</a:t>
            </a:r>
            <a:r>
              <a:rPr lang="en-US" dirty="0" err="1">
                <a:latin typeface="Courier" pitchFamily="2" charset="0"/>
              </a:rPr>
              <a:t>test_user</a:t>
            </a:r>
            <a:r>
              <a:rPr lang="en-US" dirty="0">
                <a:latin typeface="Courier" pitchFamily="2" charset="0"/>
              </a:rPr>
              <a:t>”</a:t>
            </a:r>
            <a:endParaRPr lang="en-US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search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an inline filter</a:t>
            </a:r>
          </a:p>
        </p:txBody>
      </p:sp>
    </p:spTree>
    <p:extLst>
      <p:ext uri="{BB962C8B-B14F-4D97-AF65-F5344CB8AC3E}">
        <p14:creationId xmlns:p14="http://schemas.microsoft.com/office/powerpoint/2010/main" val="24619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"/>
              </a:rPr>
              <a:t>where</a:t>
            </a:r>
            <a:r>
              <a:rPr lang="en-US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Another way of adding an inline filter</a:t>
            </a:r>
          </a:p>
        </p:txBody>
      </p:sp>
    </p:spTree>
    <p:extLst>
      <p:ext uri="{BB962C8B-B14F-4D97-AF65-F5344CB8AC3E}">
        <p14:creationId xmlns:p14="http://schemas.microsoft.com/office/powerpoint/2010/main" val="32100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eval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General-purpose command for</a:t>
            </a:r>
          </a:p>
          <a:p>
            <a:pPr lvl="1"/>
            <a:r>
              <a:rPr lang="en-US" dirty="0" smtClean="0"/>
              <a:t>Performing calculations</a:t>
            </a:r>
          </a:p>
          <a:p>
            <a:pPr lvl="1"/>
            <a:r>
              <a:rPr lang="en-US" dirty="0" smtClean="0"/>
              <a:t>Formatting, data conversion</a:t>
            </a:r>
          </a:p>
          <a:p>
            <a:pPr lvl="1"/>
            <a:r>
              <a:rPr lang="en-US" dirty="0" smtClean="0"/>
              <a:t>Branching logic</a:t>
            </a:r>
          </a:p>
          <a:p>
            <a:r>
              <a:rPr lang="en-US" dirty="0" smtClean="0"/>
              <a:t>Allows in-line generation of new fields</a:t>
            </a:r>
          </a:p>
        </p:txBody>
      </p:sp>
    </p:spTree>
    <p:extLst>
      <p:ext uri="{BB962C8B-B14F-4D97-AF65-F5344CB8AC3E}">
        <p14:creationId xmlns:p14="http://schemas.microsoft.com/office/powerpoint/2010/main" val="13251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fields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Keeps or removes fields from search results based on the field list criteria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</a:rPr>
              <a:t>Fields [+/-] &lt;</a:t>
            </a:r>
            <a:r>
              <a:rPr lang="en-US" dirty="0" err="1" smtClean="0">
                <a:latin typeface="Courier"/>
              </a:rPr>
              <a:t>fieldlist</a:t>
            </a:r>
            <a:r>
              <a:rPr lang="en-US" dirty="0" smtClean="0">
                <a:latin typeface="Courier"/>
              </a:rPr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fillnull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Replaces null values in fields</a:t>
            </a:r>
          </a:p>
          <a:p>
            <a:r>
              <a:rPr lang="en-US" sz="2800" dirty="0" err="1" smtClean="0">
                <a:latin typeface="Courier"/>
              </a:rPr>
              <a:t>fillnull</a:t>
            </a:r>
            <a:r>
              <a:rPr lang="en-US" sz="2800" dirty="0" smtClean="0">
                <a:latin typeface="Courier"/>
              </a:rPr>
              <a:t> value=“&lt;string&gt;” &lt;field1&gt; &lt;field2&gt; …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3800"/>
            <a:ext cx="5776336" cy="16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pPr lvl="1"/>
            <a:r>
              <a:rPr lang="en-US" dirty="0"/>
              <a:t>Splunk 8.01, Python 2 (for compatibility w/book files)</a:t>
            </a:r>
          </a:p>
          <a:p>
            <a:r>
              <a:rPr lang="en-US" dirty="0"/>
              <a:t>Course Files</a:t>
            </a:r>
          </a:p>
          <a:p>
            <a:pPr lvl="1"/>
            <a:r>
              <a:rPr lang="en-US" dirty="0"/>
              <a:t>C:\Improving-your-Splunk-skills-master</a:t>
            </a:r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and </a:t>
            </a:r>
            <a:r>
              <a:rPr lang="en-US" dirty="0">
                <a:latin typeface="Courier"/>
              </a:rPr>
              <a:t>stats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222544"/>
            <a:ext cx="10668000" cy="3263856"/>
          </a:xfrm>
        </p:spPr>
        <p:txBody>
          <a:bodyPr/>
          <a:lstStyle/>
          <a:p>
            <a:r>
              <a:rPr lang="en-US" dirty="0" smtClean="0"/>
              <a:t>transaction – group events based on attribute</a:t>
            </a:r>
          </a:p>
          <a:p>
            <a:pPr lvl="1"/>
            <a:r>
              <a:rPr lang="en-US" dirty="0" smtClean="0"/>
              <a:t>Adds a “duration” field = time between first and last events</a:t>
            </a:r>
          </a:p>
          <a:p>
            <a:r>
              <a:rPr lang="en-US" dirty="0" smtClean="0"/>
              <a:t>stats – aggregates values</a:t>
            </a:r>
          </a:p>
          <a:p>
            <a:pPr lvl="1"/>
            <a:r>
              <a:rPr lang="en-US" dirty="0" smtClean="0"/>
              <a:t>SUM(), AVG(), MIN(), MAX(), COUNT(), 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711616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222544"/>
            <a:ext cx="10668000" cy="3263856"/>
          </a:xfrm>
        </p:spPr>
        <p:txBody>
          <a:bodyPr/>
          <a:lstStyle/>
          <a:p>
            <a:r>
              <a:rPr lang="en-US" dirty="0" err="1" smtClean="0"/>
              <a:t>startswith,endswith</a:t>
            </a:r>
            <a:r>
              <a:rPr lang="en-US" dirty="0" smtClean="0"/>
              <a:t> – define transaction boundaries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10002646" cy="31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191000"/>
            <a:ext cx="9774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localhost:8000/en-US/app/operational_intelligence/search?q=search%20index%3Dmain%20sourcetype%3Daccess_combined%20%7C%20transaction%20JSESSIONID%20startswith%3D%22GET%20%2Fhome%22%20endswith%3D%22checkout%22%20%7C%20stats%20avg(duration)%20AS%20Avg_Session_Time&amp;display.page.search.mode=smart&amp;dispatch.sample_ratio=1&amp;workload_pool=&amp;earliest=-</a:t>
            </a:r>
            <a:r>
              <a:rPr lang="en-US" sz="1200" dirty="0" smtClean="0">
                <a:hlinkClick r:id="rId3"/>
              </a:rPr>
              <a:t>24h%40h&amp;latest=now&amp;display.page.search.tab=statistics&amp;display.general.type=statistics&amp;sid=1576637317.1287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142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maxpause</a:t>
            </a:r>
            <a:r>
              <a:rPr lang="en-US" dirty="0" smtClean="0"/>
              <a:t> – limit pause between events for grouping</a:t>
            </a:r>
          </a:p>
          <a:p>
            <a:r>
              <a:rPr lang="en-US" dirty="0" err="1" smtClean="0"/>
              <a:t>maxspan</a:t>
            </a:r>
            <a:r>
              <a:rPr lang="en-US" dirty="0" smtClean="0"/>
              <a:t> – limit transaction duration</a:t>
            </a:r>
          </a:p>
          <a:p>
            <a:r>
              <a:rPr lang="en-US" dirty="0" err="1" smtClean="0"/>
              <a:t>maxevents</a:t>
            </a:r>
            <a:r>
              <a:rPr lang="en-US" dirty="0" smtClean="0"/>
              <a:t> – limit total # of events per transaction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3400"/>
            <a:ext cx="102138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join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Matches events between searches based on a specified field</a:t>
            </a:r>
          </a:p>
          <a:p>
            <a:r>
              <a:rPr lang="en-US" dirty="0" smtClean="0"/>
              <a:t>Can be used with </a:t>
            </a:r>
            <a:r>
              <a:rPr lang="en-US" dirty="0" err="1" smtClean="0"/>
              <a:t>subsearches</a:t>
            </a:r>
            <a:endParaRPr lang="en-US" dirty="0" smtClean="0"/>
          </a:p>
          <a:p>
            <a:r>
              <a:rPr lang="en-US" dirty="0" smtClean="0"/>
              <a:t>Possible (probable) performance concerns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48200"/>
            <a:ext cx="8153400" cy="11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concurrency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 concurrent number of events of given duration with the same start time</a:t>
            </a:r>
          </a:p>
          <a:p>
            <a:r>
              <a:rPr lang="en-US" dirty="0" smtClean="0"/>
              <a:t>Generates a “concurrency” field with number of concurrent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associate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Identify correlations between fields</a:t>
            </a:r>
          </a:p>
          <a:p>
            <a:pPr lvl="1"/>
            <a:r>
              <a:rPr lang="en-US" dirty="0" err="1" smtClean="0">
                <a:latin typeface="Courier"/>
              </a:rPr>
              <a:t>Reference_Key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</a:rPr>
              <a:t>Reference_Value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</a:rPr>
              <a:t>Target_Key</a:t>
            </a:r>
            <a:r>
              <a:rPr lang="en-US" dirty="0" smtClean="0"/>
              <a:t> fields = fields being analyzed</a:t>
            </a:r>
          </a:p>
          <a:p>
            <a:pPr lvl="1"/>
            <a:r>
              <a:rPr lang="en-US" dirty="0">
                <a:latin typeface="Courier"/>
              </a:rPr>
              <a:t>Description</a:t>
            </a:r>
            <a:r>
              <a:rPr lang="en-US" dirty="0" smtClean="0"/>
              <a:t> field = more easily readable result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70659"/>
            <a:ext cx="7598472" cy="831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3" y="4121475"/>
            <a:ext cx="10802204" cy="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trendline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Generates a moving average</a:t>
            </a:r>
          </a:p>
          <a:p>
            <a:pPr lvl="1"/>
            <a:r>
              <a:rPr lang="en-US" dirty="0" err="1" smtClean="0">
                <a:latin typeface="Courier"/>
              </a:rPr>
              <a:t>trendline</a:t>
            </a:r>
            <a:r>
              <a:rPr lang="en-US" dirty="0" smtClean="0">
                <a:latin typeface="Courier"/>
              </a:rPr>
              <a:t> &lt;</a:t>
            </a:r>
            <a:r>
              <a:rPr lang="en-US" dirty="0" err="1" smtClean="0">
                <a:latin typeface="Courier"/>
              </a:rPr>
              <a:t>trendtype</a:t>
            </a:r>
            <a:r>
              <a:rPr lang="en-US" dirty="0" smtClean="0">
                <a:latin typeface="Courier"/>
              </a:rPr>
              <a:t>&gt;&lt;lag&gt;(field)</a:t>
            </a:r>
            <a:endParaRPr lang="en-US" dirty="0" smtClean="0"/>
          </a:p>
          <a:p>
            <a:pPr lvl="1"/>
            <a:r>
              <a:rPr lang="en-US" dirty="0" err="1" smtClean="0"/>
              <a:t>Trendtype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sma</a:t>
            </a:r>
            <a:r>
              <a:rPr lang="en-US" dirty="0"/>
              <a:t> </a:t>
            </a:r>
            <a:r>
              <a:rPr lang="en-US" dirty="0" smtClean="0"/>
              <a:t>= simple moving average</a:t>
            </a:r>
          </a:p>
          <a:p>
            <a:pPr lvl="2"/>
            <a:r>
              <a:rPr lang="en-US" dirty="0" err="1" smtClean="0"/>
              <a:t>ema</a:t>
            </a:r>
            <a:r>
              <a:rPr lang="en-US" dirty="0" smtClean="0"/>
              <a:t> = exponential moving average</a:t>
            </a:r>
          </a:p>
          <a:p>
            <a:pPr lvl="2"/>
            <a:r>
              <a:rPr lang="en-US" dirty="0" err="1" smtClean="0"/>
              <a:t>wma</a:t>
            </a:r>
            <a:r>
              <a:rPr lang="en-US" dirty="0" smtClean="0"/>
              <a:t> = weighted moving average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5121250"/>
            <a:ext cx="4123578" cy="104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939" y="3505200"/>
            <a:ext cx="4552604" cy="1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Job Inspector to optimize your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848600" cy="3733800"/>
          </a:xfrm>
        </p:spPr>
        <p:txBody>
          <a:bodyPr/>
          <a:lstStyle/>
          <a:p>
            <a:r>
              <a:rPr lang="en-US" dirty="0" smtClean="0"/>
              <a:t>Shows execution costs &amp; job properties</a:t>
            </a:r>
          </a:p>
          <a:p>
            <a:r>
              <a:rPr lang="en-US" dirty="0" smtClean="0"/>
              <a:t>Allows identification of longest-running steps in a search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5720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docs.splunk.com/Documentation/Splunk/8.0.0/Search/ViewsearchjobpropertieswiththeJobInspector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875" y="1512669"/>
            <a:ext cx="268642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cmd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>
                <a:latin typeface="Courier"/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</a:rPr>
              <a:t>field</a:t>
            </a:r>
            <a:r>
              <a:rPr lang="en-US" dirty="0" smtClean="0"/>
              <a:t> fields</a:t>
            </a:r>
          </a:p>
          <a:p>
            <a:pPr lvl="1"/>
            <a:r>
              <a:rPr lang="en-US" dirty="0"/>
              <a:t>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Analytics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343400"/>
          </a:xfrm>
        </p:spPr>
        <p:txBody>
          <a:bodyPr numCol="3"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predict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 on </a:t>
            </a:r>
            <a:r>
              <a:rPr lang="en-US" dirty="0" err="1" smtClean="0"/>
              <a:t>timeseries</a:t>
            </a:r>
            <a:endParaRPr lang="en-US" dirty="0" smtClean="0"/>
          </a:p>
          <a:p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876801"/>
            <a:ext cx="4284525" cy="1098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24" y="2598041"/>
            <a:ext cx="6210933" cy="18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fit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the Machine Learning Toolkit</a:t>
            </a:r>
          </a:p>
          <a:p>
            <a:r>
              <a:rPr lang="en-US" dirty="0" smtClean="0"/>
              <a:t>Fits a machine learning model to search results</a:t>
            </a:r>
          </a:p>
          <a:p>
            <a:r>
              <a:rPr lang="en-US" dirty="0" smtClean="0"/>
              <a:t>Linear or logistic regression</a:t>
            </a:r>
          </a:p>
          <a:p>
            <a:r>
              <a:rPr lang="en-US" dirty="0" smtClean="0"/>
              <a:t>Use “into” to store model for use with </a:t>
            </a:r>
            <a:r>
              <a:rPr lang="en-US" dirty="0" smtClean="0">
                <a:latin typeface="Courier"/>
              </a:rPr>
              <a:t>apply</a:t>
            </a:r>
            <a:endParaRPr lang="en-US" dirty="0">
              <a:latin typeface="Courier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4871718"/>
            <a:ext cx="7375339" cy="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apply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the Machine Learning Toolkit</a:t>
            </a:r>
          </a:p>
          <a:p>
            <a:r>
              <a:rPr lang="en-US" dirty="0" smtClean="0"/>
              <a:t>Fits a machine learning model to search results</a:t>
            </a:r>
          </a:p>
          <a:p>
            <a:r>
              <a:rPr lang="en-US" dirty="0" smtClean="0"/>
              <a:t>Linear or logistic regression</a:t>
            </a:r>
          </a:p>
          <a:p>
            <a:r>
              <a:rPr lang="en-US" dirty="0" smtClean="0"/>
              <a:t>Use “into” to store model for use with </a:t>
            </a:r>
            <a:r>
              <a:rPr lang="en-US" dirty="0" smtClean="0">
                <a:latin typeface="Courier"/>
              </a:rPr>
              <a:t>apply</a:t>
            </a:r>
            <a:endParaRPr lang="en-US" dirty="0">
              <a:latin typeface="Courier"/>
            </a:endParaRPr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00600"/>
            <a:ext cx="4440514" cy="12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eventstats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 summary information</a:t>
            </a:r>
            <a:endParaRPr lang="en-US" dirty="0"/>
          </a:p>
        </p:txBody>
      </p:sp>
      <p:pic>
        <p:nvPicPr>
          <p:cNvPr id="11" name="Picture 1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660174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anomalies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Assigns an “unexpectedness score” to each event</a:t>
            </a:r>
          </a:p>
          <a:p>
            <a:r>
              <a:rPr lang="en-US" dirty="0" smtClean="0"/>
              <a:t>Uses a proprietary algorithm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5429895" cy="10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anomalousvalues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Computes </a:t>
            </a:r>
            <a:r>
              <a:rPr lang="en-US" dirty="0"/>
              <a:t>an anomaly score for each field of each event, relative to the values of this field across other </a:t>
            </a:r>
            <a:r>
              <a:rPr lang="en-US" dirty="0" smtClean="0"/>
              <a:t>events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95800"/>
            <a:ext cx="7545294" cy="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anomalydetection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Identifies anomalous events</a:t>
            </a:r>
          </a:p>
          <a:p>
            <a:r>
              <a:rPr lang="en-US" dirty="0" smtClean="0"/>
              <a:t>Combines capabilities of </a:t>
            </a:r>
            <a:r>
              <a:rPr lang="en-US" dirty="0" err="1" smtClean="0">
                <a:latin typeface="Courier"/>
              </a:rPr>
              <a:t>anomalousvalue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Courier"/>
              </a:rPr>
              <a:t> outlier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5641975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docs.splunk.com/Documentation/Splunk/latest/SearchReference/Anomalydetection</a:t>
            </a:r>
            <a:endParaRPr lang="en-US" sz="1600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78271"/>
            <a:ext cx="5563556" cy="7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cluster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Groups </a:t>
            </a:r>
            <a:r>
              <a:rPr lang="en-US" dirty="0"/>
              <a:t>events together based on how similar they are to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Use to identify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791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docs.splunk.com/Documentation/Splunk/latest/SearchReference/Cluster</a:t>
            </a:r>
            <a:endParaRPr lang="en-US" sz="1600" dirty="0" smtClean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299857"/>
            <a:ext cx="5105734" cy="11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Learning Toolkit can detect numeric and categorical outliers</a:t>
            </a:r>
          </a:p>
          <a:p>
            <a:r>
              <a:rPr lang="en-US" dirty="0" smtClean="0"/>
              <a:t>Threshold methods (numeric):</a:t>
            </a:r>
          </a:p>
          <a:p>
            <a:pPr lvl="1"/>
            <a:r>
              <a:rPr lang="en-US" dirty="0" smtClean="0"/>
              <a:t>Standard deviation</a:t>
            </a:r>
          </a:p>
          <a:p>
            <a:pPr lvl="1"/>
            <a:r>
              <a:rPr lang="en-US" dirty="0" smtClean="0"/>
              <a:t>Median absolute deviation</a:t>
            </a:r>
          </a:p>
          <a:p>
            <a:pPr lvl="1"/>
            <a:r>
              <a:rPr lang="en-US" dirty="0" smtClean="0"/>
              <a:t>Interquartile range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7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search, specify method and multiplier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5641975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localhost:8000/en-US/app/Splunk_ML_Toolkit/showcase_outlier_detection</a:t>
            </a:r>
            <a:endParaRPr lang="en-US" sz="1600" dirty="0" smtClean="0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3048000"/>
            <a:ext cx="9372600" cy="21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3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Splunk Fundamentals – Level 1</a:t>
            </a:r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Conceptual flow:</a:t>
            </a:r>
          </a:p>
          <a:p>
            <a:pPr lvl="1"/>
            <a:r>
              <a:rPr lang="en-US" sz="2400" dirty="0" smtClean="0"/>
              <a:t>Generate table of values to analyze</a:t>
            </a:r>
          </a:p>
          <a:p>
            <a:pPr lvl="1"/>
            <a:r>
              <a:rPr lang="en-US" sz="2400" dirty="0" smtClean="0"/>
              <a:t>Find the median, compute absolute deviation from median for each record</a:t>
            </a:r>
          </a:p>
          <a:p>
            <a:pPr lvl="1"/>
            <a:r>
              <a:rPr lang="en-US" sz="2400" dirty="0" smtClean="0"/>
              <a:t>Find median of all deviations (</a:t>
            </a:r>
            <a:r>
              <a:rPr lang="en-US" sz="2400" i="1" dirty="0" err="1" smtClean="0"/>
              <a:t>medianAbsDev</a:t>
            </a:r>
            <a:r>
              <a:rPr lang="en-US" sz="2400" i="1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Multiply </a:t>
            </a:r>
            <a:r>
              <a:rPr lang="en-US" sz="2400" i="1" dirty="0" err="1" smtClean="0"/>
              <a:t>medianAbsDev</a:t>
            </a:r>
            <a:r>
              <a:rPr lang="en-US" sz="2400" dirty="0" smtClean="0"/>
              <a:t> by a constant to find upper &amp; lower bounds</a:t>
            </a:r>
          </a:p>
          <a:p>
            <a:pPr lvl="1"/>
            <a:r>
              <a:rPr lang="en-US" sz="2400" dirty="0" smtClean="0"/>
              <a:t>Anything outside the bounds is an outlier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5641975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localhost:8000/en-US/app/Splunk_ML_Toolkit/showcase_outlier_detection</a:t>
            </a:r>
            <a:endParaRPr lang="en-US" sz="1600" dirty="0" smtClean="0"/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295400"/>
            <a:ext cx="4838700" cy="1121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56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Machine Learning Toolkit provide several algorithms for predictive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55550"/>
            <a:ext cx="633500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786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Splunk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873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Workflow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Settings </a:t>
            </a:r>
            <a:r>
              <a:rPr lang="en-US" dirty="0" smtClean="0">
                <a:sym typeface="Wingdings" panose="05000000000000000000" pitchFamily="2" charset="2"/>
              </a:rPr>
              <a:t> Fields  Workflow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8ae4afce-818c-4ab4-8e35-377c82201c18"/>
    <ds:schemaRef ds:uri="http://schemas.microsoft.com/office/2006/metadata/properties"/>
    <ds:schemaRef ds:uri="http://schemas.microsoft.com/office/infopath/2007/PartnerControls"/>
    <ds:schemaRef ds:uri="6549f357-ea04-4fdc-a4ff-01e398dbae1f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33055</TotalTime>
  <Words>2129</Words>
  <Application>Microsoft Office PowerPoint</Application>
  <PresentationFormat>Widescreen</PresentationFormat>
  <Paragraphs>356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Century Gothic</vt:lpstr>
      <vt:lpstr>Courier</vt:lpstr>
      <vt:lpstr>Segoe</vt:lpstr>
      <vt:lpstr>Segoe UI</vt:lpstr>
      <vt:lpstr>Segoe UI Light</vt:lpstr>
      <vt:lpstr>Verdana</vt:lpstr>
      <vt:lpstr>Wingdings</vt:lpstr>
      <vt:lpstr>Edge</vt:lpstr>
      <vt:lpstr>Splunk Fundamentals: Level 2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Introduction and Review</vt:lpstr>
      <vt:lpstr>Splunk Enterprise</vt:lpstr>
      <vt:lpstr>Splunk Enterprise Features</vt:lpstr>
      <vt:lpstr>Splunk Enterprise Features (c’t’d)</vt:lpstr>
      <vt:lpstr>Search Review</vt:lpstr>
      <vt:lpstr>The Search pipeline</vt:lpstr>
      <vt:lpstr>Common commands</vt:lpstr>
      <vt:lpstr>Transforming commands</vt:lpstr>
      <vt:lpstr>Search mode</vt:lpstr>
      <vt:lpstr>Search best practices</vt:lpstr>
      <vt:lpstr>Search best practices (c’t’d)</vt:lpstr>
      <vt:lpstr>Module 2: Getting Data Into Splunk</vt:lpstr>
      <vt:lpstr>Data Inputs</vt:lpstr>
      <vt:lpstr>Indexing</vt:lpstr>
      <vt:lpstr>Indexing files and directories</vt:lpstr>
      <vt:lpstr>Adding a file or directory using the CLI</vt:lpstr>
      <vt:lpstr>Adding a file or directory input using inputs.conf</vt:lpstr>
      <vt:lpstr>One-time indexing of files</vt:lpstr>
      <vt:lpstr>Indexing the Windows Event Logs</vt:lpstr>
      <vt:lpstr>Getting data through network ports</vt:lpstr>
      <vt:lpstr>Scripted inputs</vt:lpstr>
      <vt:lpstr>Configuring a Universal Forwarder</vt:lpstr>
      <vt:lpstr>Using the HTTP Event Collector (HEC)</vt:lpstr>
      <vt:lpstr>Getting data from databases using DB Connect</vt:lpstr>
      <vt:lpstr>Sample Data for this class</vt:lpstr>
      <vt:lpstr>Adding meaning to data with event types and tags</vt:lpstr>
      <vt:lpstr>Lab 2: Getting Data In</vt:lpstr>
      <vt:lpstr>Module 3: Building an Application</vt:lpstr>
      <vt:lpstr>Application Architecture</vt:lpstr>
      <vt:lpstr>App folder structure</vt:lpstr>
      <vt:lpstr>Creating an app from the UI</vt:lpstr>
      <vt:lpstr>Creating an app from another app</vt:lpstr>
      <vt:lpstr>Adding Assets</vt:lpstr>
      <vt:lpstr>Changing Object Permissions</vt:lpstr>
      <vt:lpstr>Customizing Dashboards</vt:lpstr>
      <vt:lpstr>Dynamic Drilldown</vt:lpstr>
      <vt:lpstr>Adding a form to your dashboard</vt:lpstr>
      <vt:lpstr>Adding geographical maps</vt:lpstr>
      <vt:lpstr>Adding geographical maps</vt:lpstr>
      <vt:lpstr>Chloropleth maps</vt:lpstr>
      <vt:lpstr>Highlighting Data by Range</vt:lpstr>
      <vt:lpstr>Scheduling PDF Delivery</vt:lpstr>
      <vt:lpstr>Module 4: Advanced Search</vt:lpstr>
      <vt:lpstr>Adding Custom Field Extractions</vt:lpstr>
      <vt:lpstr>Regular Expressions (“rex”,”regex”) in Splunk field extractions</vt:lpstr>
      <vt:lpstr>The search command</vt:lpstr>
      <vt:lpstr>The where command</vt:lpstr>
      <vt:lpstr>The eval command</vt:lpstr>
      <vt:lpstr>The fields command</vt:lpstr>
      <vt:lpstr>The fillnull command</vt:lpstr>
      <vt:lpstr>The transaction and stats commands</vt:lpstr>
      <vt:lpstr>transaction parameters</vt:lpstr>
      <vt:lpstr>transaction parameters</vt:lpstr>
      <vt:lpstr>The join command</vt:lpstr>
      <vt:lpstr>The concurrency command</vt:lpstr>
      <vt:lpstr>The associate command</vt:lpstr>
      <vt:lpstr>The trendline command</vt:lpstr>
      <vt:lpstr>Using the Job Inspector to optimize your search</vt:lpstr>
      <vt:lpstr>The cmd command</vt:lpstr>
      <vt:lpstr>Module 5: Analytics and Machine Learning</vt:lpstr>
      <vt:lpstr>The predict command</vt:lpstr>
      <vt:lpstr>The fit command</vt:lpstr>
      <vt:lpstr>The apply command</vt:lpstr>
      <vt:lpstr>The eventstats command</vt:lpstr>
      <vt:lpstr>The anomalies command</vt:lpstr>
      <vt:lpstr>The anomalousvalues command</vt:lpstr>
      <vt:lpstr>The anomalydetection command</vt:lpstr>
      <vt:lpstr>The cluster command</vt:lpstr>
      <vt:lpstr>Detecting outliers</vt:lpstr>
      <vt:lpstr>Detecting outliers</vt:lpstr>
      <vt:lpstr>Detecting outliers</vt:lpstr>
      <vt:lpstr>Forecasting Time Series</vt:lpstr>
      <vt:lpstr>Extending Splunk</vt:lpstr>
      <vt:lpstr>Creating a Workflow Action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259</cp:revision>
  <cp:lastPrinted>2016-11-17T13:26:17Z</cp:lastPrinted>
  <dcterms:created xsi:type="dcterms:W3CDTF">2018-12-12T15:57:24Z</dcterms:created>
  <dcterms:modified xsi:type="dcterms:W3CDTF">2019-12-19T13:47:27Z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