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2"/>
  </p:notesMasterIdLst>
  <p:handoutMasterIdLst>
    <p:handoutMasterId r:id="rId93"/>
  </p:handoutMasterIdLst>
  <p:sldIdLst>
    <p:sldId id="323" r:id="rId5"/>
    <p:sldId id="309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90" r:id="rId14"/>
    <p:sldId id="391" r:id="rId15"/>
    <p:sldId id="393" r:id="rId16"/>
    <p:sldId id="392" r:id="rId17"/>
    <p:sldId id="394" r:id="rId18"/>
    <p:sldId id="395" r:id="rId19"/>
    <p:sldId id="396" r:id="rId20"/>
    <p:sldId id="398" r:id="rId21"/>
    <p:sldId id="397" r:id="rId22"/>
    <p:sldId id="400" r:id="rId23"/>
    <p:sldId id="399" r:id="rId24"/>
    <p:sldId id="341" r:id="rId25"/>
    <p:sldId id="401" r:id="rId26"/>
    <p:sldId id="402" r:id="rId27"/>
    <p:sldId id="403" r:id="rId28"/>
    <p:sldId id="404" r:id="rId29"/>
    <p:sldId id="405" r:id="rId30"/>
    <p:sldId id="406" r:id="rId31"/>
    <p:sldId id="407" r:id="rId32"/>
    <p:sldId id="408" r:id="rId33"/>
    <p:sldId id="409" r:id="rId34"/>
    <p:sldId id="342" r:id="rId35"/>
    <p:sldId id="410" r:id="rId36"/>
    <p:sldId id="411" r:id="rId37"/>
    <p:sldId id="416" r:id="rId38"/>
    <p:sldId id="417" r:id="rId39"/>
    <p:sldId id="413" r:id="rId40"/>
    <p:sldId id="412" r:id="rId41"/>
    <p:sldId id="414" r:id="rId42"/>
    <p:sldId id="345" r:id="rId43"/>
    <p:sldId id="346" r:id="rId44"/>
    <p:sldId id="347" r:id="rId45"/>
    <p:sldId id="348" r:id="rId46"/>
    <p:sldId id="349" r:id="rId47"/>
    <p:sldId id="350" r:id="rId48"/>
    <p:sldId id="351" r:id="rId49"/>
    <p:sldId id="352" r:id="rId50"/>
    <p:sldId id="353" r:id="rId51"/>
    <p:sldId id="354" r:id="rId52"/>
    <p:sldId id="356" r:id="rId53"/>
    <p:sldId id="357" r:id="rId54"/>
    <p:sldId id="355" r:id="rId55"/>
    <p:sldId id="358" r:id="rId56"/>
    <p:sldId id="359" r:id="rId57"/>
    <p:sldId id="418" r:id="rId58"/>
    <p:sldId id="372" r:id="rId59"/>
    <p:sldId id="343" r:id="rId60"/>
    <p:sldId id="344" r:id="rId61"/>
    <p:sldId id="380" r:id="rId62"/>
    <p:sldId id="379" r:id="rId63"/>
    <p:sldId id="377" r:id="rId64"/>
    <p:sldId id="378" r:id="rId65"/>
    <p:sldId id="381" r:id="rId66"/>
    <p:sldId id="360" r:id="rId67"/>
    <p:sldId id="362" r:id="rId68"/>
    <p:sldId id="361" r:id="rId69"/>
    <p:sldId id="365" r:id="rId70"/>
    <p:sldId id="366" r:id="rId71"/>
    <p:sldId id="375" r:id="rId72"/>
    <p:sldId id="367" r:id="rId73"/>
    <p:sldId id="374" r:id="rId74"/>
    <p:sldId id="376" r:id="rId75"/>
    <p:sldId id="415" r:id="rId76"/>
    <p:sldId id="368" r:id="rId77"/>
    <p:sldId id="369" r:id="rId78"/>
    <p:sldId id="370" r:id="rId79"/>
    <p:sldId id="364" r:id="rId80"/>
    <p:sldId id="371" r:id="rId81"/>
    <p:sldId id="373" r:id="rId82"/>
    <p:sldId id="384" r:id="rId83"/>
    <p:sldId id="383" r:id="rId84"/>
    <p:sldId id="386" r:id="rId85"/>
    <p:sldId id="388" r:id="rId86"/>
    <p:sldId id="387" r:id="rId87"/>
    <p:sldId id="389" r:id="rId88"/>
    <p:sldId id="385" r:id="rId89"/>
    <p:sldId id="382" r:id="rId90"/>
    <p:sldId id="340" r:id="rId91"/>
  </p:sldIdLst>
  <p:sldSz cx="12192000" cy="6858000"/>
  <p:notesSz cx="9309100" cy="70532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ule 0: Introduction" id="{9703D8E3-B7C9-4CDD-B576-2385DAC94201}">
          <p14:sldIdLst>
            <p14:sldId id="323"/>
            <p14:sldId id="309"/>
            <p14:sldId id="325"/>
            <p14:sldId id="326"/>
            <p14:sldId id="327"/>
            <p14:sldId id="328"/>
            <p14:sldId id="329"/>
            <p14:sldId id="330"/>
            <p14:sldId id="331"/>
          </p14:sldIdLst>
        </p14:section>
        <p14:section name="Module 1: Introduction and Review" id="{98F94D3A-15E3-4D17-80BB-8918625923CE}">
          <p14:sldIdLst>
            <p14:sldId id="390"/>
            <p14:sldId id="391"/>
            <p14:sldId id="393"/>
            <p14:sldId id="392"/>
            <p14:sldId id="394"/>
            <p14:sldId id="395"/>
            <p14:sldId id="396"/>
            <p14:sldId id="398"/>
            <p14:sldId id="397"/>
            <p14:sldId id="400"/>
            <p14:sldId id="399"/>
          </p14:sldIdLst>
        </p14:section>
        <p14:section name="Module 2: Getting Data Into Splunk" id="{434F00C6-D8EE-4E65-8EC1-FF4B740BE73A}">
          <p14:sldIdLst>
            <p14:sldId id="341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342"/>
            <p14:sldId id="410"/>
            <p14:sldId id="411"/>
            <p14:sldId id="416"/>
            <p14:sldId id="417"/>
            <p14:sldId id="413"/>
            <p14:sldId id="412"/>
            <p14:sldId id="414"/>
          </p14:sldIdLst>
        </p14:section>
        <p14:section name="Module 2: Building an Operational Intelligence Application" id="{59097E1D-EB3E-4FEF-9D7C-8F308EA365A1}">
          <p14:sldIdLst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6"/>
            <p14:sldId id="357"/>
            <p14:sldId id="355"/>
            <p14:sldId id="358"/>
            <p14:sldId id="359"/>
            <p14:sldId id="418"/>
          </p14:sldIdLst>
        </p14:section>
        <p14:section name="Module 4: Next-Level Search" id="{8898DCAF-DB7A-4916-AF94-66F401DCD592}">
          <p14:sldIdLst>
            <p14:sldId id="372"/>
            <p14:sldId id="343"/>
            <p14:sldId id="344"/>
            <p14:sldId id="380"/>
            <p14:sldId id="379"/>
            <p14:sldId id="377"/>
            <p14:sldId id="378"/>
            <p14:sldId id="381"/>
            <p14:sldId id="360"/>
            <p14:sldId id="362"/>
            <p14:sldId id="361"/>
            <p14:sldId id="365"/>
            <p14:sldId id="366"/>
            <p14:sldId id="375"/>
            <p14:sldId id="367"/>
            <p14:sldId id="374"/>
            <p14:sldId id="376"/>
          </p14:sldIdLst>
        </p14:section>
        <p14:section name="Module 3: Analytics and Machine Learning" id="{27FDB366-F1DF-4EE7-BF00-C18552948619}">
          <p14:sldIdLst>
            <p14:sldId id="415"/>
            <p14:sldId id="368"/>
            <p14:sldId id="369"/>
            <p14:sldId id="370"/>
            <p14:sldId id="364"/>
            <p14:sldId id="371"/>
            <p14:sldId id="373"/>
            <p14:sldId id="384"/>
            <p14:sldId id="383"/>
            <p14:sldId id="386"/>
            <p14:sldId id="388"/>
            <p14:sldId id="387"/>
            <p14:sldId id="389"/>
          </p14:sldIdLst>
        </p14:section>
        <p14:section name="Module 4: Extending Splunk" id="{FA72BA3C-7D11-4E9D-9A6B-139EAC8AE3A0}">
          <p14:sldIdLst>
            <p14:sldId id="385"/>
            <p14:sldId id="382"/>
          </p14:sldIdLst>
        </p14:section>
        <p14:section name="Module 5: Dynamic Dashboarding" id="{A03F1157-B246-4852-A53A-4CEC99584E0B}">
          <p14:sldIdLst/>
        </p14:section>
        <p14:section name="Module 6: Data Models &amp; Pivots" id="{BB502567-57CD-44FE-ADE6-3DF87F1AE346}">
          <p14:sldIdLst/>
        </p14:section>
        <p14:section name="Conclusion" id="{437119FA-B2B2-43B2-BA16-8275F50D5A56}">
          <p14:sldIdLst>
            <p14:sldId id="3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22">
          <p15:clr>
            <a:srgbClr val="A4A3A4"/>
          </p15:clr>
        </p15:guide>
        <p15:guide id="2" pos="29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99" autoAdjust="0"/>
    <p:restoredTop sz="86336" autoAdjust="0"/>
  </p:normalViewPr>
  <p:slideViewPr>
    <p:cSldViewPr>
      <p:cViewPr>
        <p:scale>
          <a:sx n="75" d="100"/>
          <a:sy n="75" d="100"/>
        </p:scale>
        <p:origin x="324" y="60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07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330"/>
    </p:cViewPr>
  </p:sorterViewPr>
  <p:notesViewPr>
    <p:cSldViewPr>
      <p:cViewPr varScale="1">
        <p:scale>
          <a:sx n="70" d="100"/>
          <a:sy n="70" d="100"/>
        </p:scale>
        <p:origin x="-2814" y="-102"/>
      </p:cViewPr>
      <p:guideLst>
        <p:guide orient="horz" pos="2222"/>
        <p:guide pos="293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viewProps" Target="viewProps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800D2B0-8955-48BA-BE98-460751AFC6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838" cy="35242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F1D0FD-2BEB-4D90-B3F1-F4BD47763D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273675" y="0"/>
            <a:ext cx="4033838" cy="35242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3F13BD6-C30E-4DEB-9D07-A06F6DC6D002}" type="datetimeFigureOut">
              <a:rPr lang="en-US"/>
              <a:pPr>
                <a:defRPr/>
              </a:pPr>
              <a:t>12/19/2019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52274-E37E-4803-8799-4FB0466F21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699250"/>
            <a:ext cx="4033838" cy="35242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C9F4A-CABE-4CC8-B034-66BBEF0209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273675" y="6699250"/>
            <a:ext cx="4033838" cy="352425"/>
          </a:xfrm>
          <a:prstGeom prst="rect">
            <a:avLst/>
          </a:prstGeom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DC1CBBF-6B0A-4775-B1AE-74DA84005E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C4176F0-314A-4682-A760-5A90F59974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668FA8-9778-429E-B558-31944FA450A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273675" y="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pPr>
              <a:defRPr/>
            </a:pPr>
            <a:fld id="{5114EB38-EF4E-45DD-A5BF-6F35BE487793}" type="datetimeFigureOut">
              <a:rPr lang="en-US"/>
              <a:pPr>
                <a:defRPr/>
              </a:pPr>
              <a:t>12/19/2019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E52B685-86A9-4002-8816-01BC85176B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538413" y="881063"/>
            <a:ext cx="4232275" cy="2381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4EA0260-6930-41C8-9038-64DFFD685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30275" y="3394075"/>
            <a:ext cx="7448550" cy="2778125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1416B-C2FE-443F-9368-C5377E22A6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69925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A6D5B-4B0A-4D8F-81C2-15627D7F19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273675" y="669925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pPr>
              <a:defRPr/>
            </a:pPr>
            <a:fld id="{673C55C6-0635-4FFD-BEAC-5E6F89DDB2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50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Ask students to introduce themselves and provide their backgrounds, product experience, and expectations for the course.</a:t>
            </a:r>
          </a:p>
          <a:p>
            <a:endParaRPr lang="en-CA" sz="1000" dirty="0">
              <a:latin typeface="Segoe" panose="020B0502040504020203" pitchFamily="34" charset="0"/>
              <a:cs typeface="Arial" panose="020B0604020202020204" pitchFamily="34" charset="0"/>
            </a:endParaRPr>
          </a:p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Record student expectations on a whiteboard or flip chart that you can reference during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05FC6-45CD-407B-9538-F397EFA5C0CC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264815" y="186683"/>
            <a:ext cx="1955088" cy="485365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Course 20339-2A</a:t>
            </a:r>
          </a:p>
          <a:p>
            <a:pPr algn="l">
              <a:defRPr/>
            </a:pP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Module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0: Introduction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882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Explain </a:t>
            </a:r>
            <a:r>
              <a:rPr lang="en-CA" sz="1000" baseline="0" dirty="0">
                <a:latin typeface="Segoe" panose="020B0502040504020203" pitchFamily="34" charset="0"/>
                <a:cs typeface="Arial" panose="020B0604020202020204" pitchFamily="34" charset="0"/>
              </a:rPr>
              <a:t>class and facility logistics, using the bulleted list. I</a:t>
            </a:r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nform students about any emergency </a:t>
            </a:r>
            <a:r>
              <a:rPr lang="en-US" sz="1000" dirty="0">
                <a:latin typeface="Segoe" panose="020B0502040504020203" pitchFamily="34" charset="0"/>
                <a:cs typeface="Arial" panose="020B0604020202020204" pitchFamily="34" charset="0"/>
              </a:rPr>
              <a:t>procedures, such as emergency exits, </a:t>
            </a:r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and plans in the event of fire or other emergencies.</a:t>
            </a:r>
          </a:p>
          <a:p>
            <a:endParaRPr lang="en-CA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05FC6-45CD-407B-9538-F397EFA5C0CC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264815" y="186683"/>
            <a:ext cx="1955088" cy="485365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Course 20339-2A</a:t>
            </a:r>
          </a:p>
          <a:p>
            <a:pPr algn="l">
              <a:defRPr/>
            </a:pP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Module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0: Introduction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2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93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97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3505200"/>
            <a:ext cx="10972800" cy="609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4487" indent="0">
              <a:buNone/>
              <a:defRPr>
                <a:solidFill>
                  <a:srgbClr val="FF0000"/>
                </a:solidFill>
              </a:defRPr>
            </a:lvl2pPr>
            <a:lvl3pPr marL="671512" indent="0">
              <a:buNone/>
              <a:defRPr>
                <a:solidFill>
                  <a:srgbClr val="FF0000"/>
                </a:solidFill>
              </a:defRPr>
            </a:lvl3pPr>
            <a:lvl4pPr marL="1023937" indent="0">
              <a:buNone/>
              <a:defRPr>
                <a:solidFill>
                  <a:srgbClr val="FF0000"/>
                </a:solidFill>
              </a:defRPr>
            </a:lvl4pPr>
            <a:lvl5pPr marL="1341438" indent="0">
              <a:buNone/>
              <a:defRPr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/>
              <a:t>Course Name</a:t>
            </a:r>
          </a:p>
        </p:txBody>
      </p:sp>
      <p:pic>
        <p:nvPicPr>
          <p:cNvPr id="4" name="Picture Placeholder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163" y="1066800"/>
            <a:ext cx="5541673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08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37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pt Slid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defRPr sz="2800" baseline="0">
                <a:solidFill>
                  <a:schemeClr val="bg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28pt Slide Title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9600" y="1066800"/>
            <a:ext cx="10972800" cy="5105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Arial" pitchFamily="34" charset="0"/>
              <a:buChar char="•"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Arial" pitchFamily="34" charset="0"/>
              <a:buChar char="•"/>
              <a:defRPr sz="2400" b="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>
              <a:buClr>
                <a:srgbClr val="0070C0"/>
              </a:buClr>
              <a:buFont typeface="Arial" pitchFamily="34" charset="0"/>
              <a:buChar char="•"/>
              <a:defRPr sz="2000" b="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1088167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838200"/>
            <a:ext cx="2971800" cy="8989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71800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756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op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9EBF8E7-7251-420B-A8C9-9BEB7F785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11398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752600"/>
            <a:ext cx="10668000" cy="3733800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q"/>
              <a:defRPr baseline="0"/>
            </a:lvl1pPr>
            <a:lvl3pPr marL="1014412" indent="-342900">
              <a:buFont typeface="Wingdings" panose="05000000000000000000" pitchFamily="2" charset="2"/>
              <a:buChar char="§"/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Section Topics</a:t>
            </a:r>
          </a:p>
          <a:p>
            <a:pPr lvl="2"/>
            <a:r>
              <a:rPr lang="en-US" dirty="0"/>
              <a:t>Sub Section Topic</a:t>
            </a:r>
          </a:p>
        </p:txBody>
      </p:sp>
    </p:spTree>
    <p:extLst>
      <p:ext uri="{BB962C8B-B14F-4D97-AF65-F5344CB8AC3E}">
        <p14:creationId xmlns:p14="http://schemas.microsoft.com/office/powerpoint/2010/main" val="33751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5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Lab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762000" y="448962"/>
            <a:ext cx="10668000" cy="685800"/>
          </a:xfrm>
          <a:prstGeom prst="rect">
            <a:avLst/>
          </a:prstGeom>
        </p:spPr>
        <p:txBody>
          <a:bodyPr/>
          <a:lstStyle>
            <a:lvl1pPr>
              <a:defRPr sz="3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Student Lab: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62000" y="2362200"/>
            <a:ext cx="10668000" cy="31242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400" b="0" baseline="0"/>
            </a:lvl1pPr>
            <a:lvl2pPr>
              <a:buClr>
                <a:schemeClr val="accent1"/>
              </a:buClr>
              <a:defRPr/>
            </a:lvl2pPr>
          </a:lstStyle>
          <a:p>
            <a:r>
              <a:rPr lang="en-US" altLang="en-US" dirty="0"/>
              <a:t>Objectives</a:t>
            </a:r>
          </a:p>
          <a:p>
            <a:pPr lvl="1"/>
            <a:r>
              <a:rPr lang="en-US" altLang="en-US" dirty="0" err="1"/>
              <a:t>Objectve</a:t>
            </a:r>
            <a:r>
              <a:rPr lang="en-US" altLang="en-US" dirty="0"/>
              <a:t> 1</a:t>
            </a:r>
          </a:p>
          <a:p>
            <a:pPr lvl="1"/>
            <a:r>
              <a:rPr lang="en-US" altLang="en-US" dirty="0"/>
              <a:t>Objective 2</a:t>
            </a:r>
          </a:p>
          <a:p>
            <a:pPr lvl="1"/>
            <a:r>
              <a:rPr lang="en-US" altLang="en-US" dirty="0"/>
              <a:t>Objective 3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295400"/>
            <a:ext cx="10668000" cy="914400"/>
          </a:xfrm>
          <a:prstGeom prst="rect">
            <a:avLst/>
          </a:prstGeom>
        </p:spPr>
        <p:txBody>
          <a:bodyPr/>
          <a:lstStyle>
            <a:lvl1pPr algn="r">
              <a:buNone/>
              <a:defRPr sz="2800" baseline="0"/>
            </a:lvl1pPr>
          </a:lstStyle>
          <a:p>
            <a:pPr lvl="0"/>
            <a:r>
              <a:rPr lang="en-US" dirty="0"/>
              <a:t>Click to edit Lab Name</a:t>
            </a:r>
            <a:br>
              <a:rPr lang="en-US" dirty="0"/>
            </a:br>
            <a:r>
              <a:rPr lang="en-US" dirty="0"/>
              <a:t>Click to enter page range</a:t>
            </a:r>
          </a:p>
        </p:txBody>
      </p:sp>
    </p:spTree>
    <p:extLst>
      <p:ext uri="{BB962C8B-B14F-4D97-AF65-F5344CB8AC3E}">
        <p14:creationId xmlns:p14="http://schemas.microsoft.com/office/powerpoint/2010/main" val="77016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9EBF8E7-7251-420B-A8C9-9BEB7F785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987425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210752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ra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11398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752600"/>
            <a:ext cx="10668000" cy="3733800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q"/>
              <a:defRPr baseline="0"/>
            </a:lvl1pPr>
            <a:lvl2pPr>
              <a:buClr>
                <a:schemeClr val="accent1"/>
              </a:buClr>
              <a:defRPr/>
            </a:lvl2pPr>
            <a:lvl4pPr>
              <a:buClr>
                <a:schemeClr val="accent1"/>
              </a:buClr>
              <a:defRPr/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496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880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b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8797"/>
          </a:xfrm>
          <a:prstGeom prst="rect">
            <a:avLst/>
          </a:prstGeom>
        </p:spPr>
        <p:txBody>
          <a:bodyPr/>
          <a:lstStyle>
            <a:lvl1pPr marL="0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72630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528FC5F6-F338-4AE4-BB23-26385BCFC423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097280" y="175260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1096963" y="1371600"/>
            <a:ext cx="8123237" cy="365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 smtClean="0"/>
              <a:t>Duration: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871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812800" y="457200"/>
            <a:ext cx="105664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V="1">
            <a:off x="812801" y="5562600"/>
            <a:ext cx="10511368" cy="46038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pic>
        <p:nvPicPr>
          <p:cNvPr id="7" name="Picture 11" descr="onlc_logo_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044" y="5608638"/>
            <a:ext cx="2875156" cy="117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2801" y="457200"/>
            <a:ext cx="10164233" cy="685800"/>
          </a:xfrm>
        </p:spPr>
        <p:txBody>
          <a:bodyPr/>
          <a:lstStyle>
            <a:lvl1pPr>
              <a:defRPr sz="4000" b="0"/>
            </a:lvl1pPr>
          </a:lstStyle>
          <a:p>
            <a:r>
              <a:rPr lang="en-US" altLang="en-US" dirty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12800" y="2286000"/>
            <a:ext cx="8737600" cy="3048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/>
            </a:lvl1pPr>
          </a:lstStyle>
          <a:p>
            <a:r>
              <a:rPr lang="en-US" altLang="en-US" dirty="0"/>
              <a:t>Click to edit Master subtitle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812800" y="1143000"/>
            <a:ext cx="10160000" cy="1066800"/>
          </a:xfrm>
          <a:prstGeom prst="rect">
            <a:avLst/>
          </a:prstGeom>
        </p:spPr>
        <p:txBody>
          <a:bodyPr/>
          <a:lstStyle>
            <a:lvl1pPr algn="l">
              <a:buNone/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0" y="0"/>
            <a:ext cx="0" cy="0"/>
          </a:xfrm>
        </p:spPr>
        <p:txBody>
          <a:bodyPr/>
          <a:lstStyle>
            <a:lvl1pPr algn="ctr"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F0C20B7F-367F-DD41-AA09-A4E849F634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4035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 flipV="1">
            <a:off x="481264" y="6179051"/>
            <a:ext cx="877824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5562600"/>
            <a:ext cx="2286000" cy="8915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15" r:id="rId1"/>
    <p:sldLayoutId id="2147484308" r:id="rId2"/>
    <p:sldLayoutId id="2147484303" r:id="rId3"/>
    <p:sldLayoutId id="2147484313" r:id="rId4"/>
    <p:sldLayoutId id="2147484316" r:id="rId5"/>
    <p:sldLayoutId id="2147484307" r:id="rId6"/>
    <p:sldLayoutId id="2147484304" r:id="rId7"/>
    <p:sldLayoutId id="2147484319" r:id="rId8"/>
    <p:sldLayoutId id="2147484321" r:id="rId9"/>
    <p:sldLayoutId id="2147484322" r:id="rId10"/>
    <p:sldLayoutId id="2147484323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5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5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nc@onlc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en-US/app/operational_intelligence/search?q=search%20index%3D_internal%20%7C%20top%20component&amp;display.page.search.mode=smart&amp;dispatch.sample_ratio=1&amp;workload_pool=&amp;earliest=-24h%40h&amp;latest=now&amp;sid=1576729698.366&amp;display.page.search.tab=statistics&amp;display.general.type=statistic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lunk.com/Splexicon:Transformingcommand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lunk.com/Documentation/Splunk/8.0.0/Search/Quicktipsforoptimization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lunk.com/Documentation/Splunk/8.0.0/Search/Quicktipsforoptimization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file:///c:\Splunk\etc\apps" TargetMode="External"/><Relationship Id="rId2" Type="http://schemas.openxmlformats.org/officeDocument/2006/relationships/hyperlink" Target="file:///c:\Splunk\etc\system\local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file:///c:\Splunk\etc\users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localhost:8000/en-US/manager/launcher/data/inputs/win-event-log-collections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localhost:8000/en-US/manager/launcher/datainputstats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plunk.com/en_us/resources/videos/splunk-education-getting-data-in-with-forwarders.html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splunkbase.splunk.com/app/2686/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localhost:8000/en-US/manager/launcher/data/props/extractions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localhost:8000/en-US/manager/XSPLK2_App/saved/eventtypes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00/en-US/manager/search/admin/tags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../../Splunk/etc/apps/OpsDataGen/data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ONLCXSPLK2" TargetMode="External"/><Relationship Id="rId2" Type="http://schemas.openxmlformats.org/officeDocument/2006/relationships/hyperlink" Target="https://github.com/PacktPublishing/Improving-your-Splunk-skills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en-US/app/operational_intelligence/search?q=search%20index%3Dmain%20sourcetype%3Daccess_combined%20%7C%20iplocation%20clientip%20%7C%20fillnull%20value%3D%22Unknown%22%20Country%20%7C%20stats%20count%20by%20Country%20%7C%20fields%20Country%2C%20count%20%7C%20geom%20geo_countries%20featureIdField%3DCountry&amp;display.page.search.mode=smart&amp;dispatch.sample_ratio=1&amp;workload_pool=&amp;earliest=-24h%40h&amp;latest=now&amp;display.general.type=statistics&amp;display.page.search.tab=statistics&amp;display.visualizations.mapping.type=choropleth&amp;sid=1576631602.373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://localhost:8000/en-US/app/operational_intelligence/search?q=search%20index%3Dmain%20sourcetype%3Daccess_combined%20%7C%20iplocation%20clientip%20%7C%20fillnull%20value%3D%22Unknown%22%20City%2C%20Country%2C%20Region%7C%20replace%20%22%22%20with%20%22Unknown%22%20in%20City%2C%20Country%2C%20Region%20%7C%20stats%20count%20by%20JSESSIONID%2C%20clientip%2C%20City%2C%20Country%2C%20Region%20%7C%20fields%20clientip%2C%20City%2C%20Region%2C%20Country&amp;display.page.search.mode=smart&amp;dispatch.sample_ratio=1&amp;workload_pool=&amp;earliest=-24h%40h&amp;latest=now&amp;display.page.search.tab=statistics&amp;display.general.type=statistics&amp;sid=1576703996.46" TargetMode="Externa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en-US/app/operational_intelligence/search?q=search%20index%3Dmain%20sourcetype%3Daccess_combined%20%7C%20transaction%20JSESSIONID%20startswith%3D%22GET%20%2Fhome%22%20endswith%3D%22checkout%22%20%7C%20stats%20avg(duration)%20AS%20Avg_Session_Time&amp;display.page.search.mode=smart&amp;dispatch.sample_ratio=1&amp;workload_pool=&amp;earliest=-24h%40h&amp;latest=now&amp;display.page.search.tab=statistics&amp;display.general.type=statistics&amp;sid=1576637317.1287" TargetMode="Externa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://localhost:8000/en-US/app/operational_intelligence/search?q=search%20index%3Dmain%20sourcetype%3Daccess_combined%20%7C%20transaction%20JSESSIONID%20startswith%3D%22GET%20%2Fhome%22%20endswith%3D%22checkout%22%20maxpause%3D30s%20maxspan%3D30m%20maxevents%3D300%20%7C%20stats%20avg(duration)%20AS%20Avg_Session_Time&amp;display.page.search.mode=smart&amp;dispatch.sample_ratio=1&amp;workload_pool=&amp;earliest=-24h%40h&amp;latest=now&amp;display.page.search.tab=statistics&amp;display.general.type=statistics&amp;sid=1576637923.1290" TargetMode="Externa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://localhost:8000/en-US/app/operational_intelligence/search?earliest=-24h%40h&amp;latest=now&amp;sid=admin__admin_b3BlcmF0aW9uYWxfaW50ZWxsaWdlbmNl__RMD5903655db59062663_at_1576638335_50&amp;q=search%20index%3Dmain%20sourcetype%3Daccess_combined%20%7C%20join%20JSESSIONID%20usetime%3Dtrue%20earlier%3Dfalse%20%5B%20search%20index%3Dmain%20sourcetype%3Dlog4j%20%7C%20transaction%20threadId%20maxspan%3D5m%20%7C%20eval%20JSESSIONID%3DsessionId%20%5D%20%7C%20stats%20avg(duration)%20AS%20Avg_Request_Execution_Time&amp;s=cp06_average_request_execution_time&amp;display.page.search.mode=fast&amp;dispatch.sample_ratio=1" TargetMode="Externa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hyperlink" Target="http://localhost:8000/en-US/app/operational_intelligence/search?q=search%20index%3Dmain%20sourcetype%3Daccess_combined%20NOT%20status%3D200%20%7C%20associate%20uri%20status%20supcnt%3D50%20%7C%20table%20Description%20Reference_Key%20Reference_Value%20Target_Key%20Top_Conditional_Value&amp;sid=1576639673.1331&amp;display.page.search.mode=smart&amp;dispatch.sample_ratio=1&amp;workload_pool=&amp;earliest=-24h%40h&amp;latest=now&amp;display.page.search.tab=statistics&amp;display.general.type=statistics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://localhost:8000/en-US/app/operational_intelligence/search?q=search%20index%3Dmain%20sourcetype%3D%22access_combined%22%20%20%7C%20timechart%20count%20%7C%20trendline%20sma10(count)%20AS%20moving_avg&amp;display.page.search.mode=smart&amp;dispatch.sample_ratio=1&amp;workload_pool=&amp;earliest=-24h%40h&amp;latest=now&amp;display.page.search.tab=visualizations&amp;display.general.type=visualizations&amp;sid=1576702712.45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hyperlink" Target="https://docs.splunk.com/Documentation/Splunk/8.0.0/Search/ViewsearchjobpropertieswiththeJobInspector" TargetMode="Externa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hyperlink" Target="http://localhost:8000/en-US/app/operational_intelligence/search?q=search%20index%3Dmain%20sourcetype%3Daccess_combined%20%7C%20timechart%20span%3D1h%20count%20%7C%20predict%20count&amp;display.page.search.mode=smart&amp;dispatch.sample_ratio=1&amp;workload_pool=&amp;earliest=-24h%40h&amp;latest=now&amp;display.page.search.tab=visualizations&amp;display.general.type=visualizations&amp;sid=1576640716.1352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7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hyperlink" Target="http://localhost:8000/en-US/app/operational_intelligence/search?q=search%20index%3Dmain%20sourcetype%3Daccess_combined%20%7C%20timechart%20span%3D1h%20count%20%7C%20fit%20LinearRegression%20fit_intercept%3Dtrue%20%22count%22%20from%20%22_time%22%20into%20%22ml_traffic_over_time%22&amp;sid=1576642562.1396&amp;display.page.search.mode=smart&amp;dispatch.sample_ratio=1&amp;workload_pool=&amp;earliest=-24h%40h&amp;latest=now&amp;display.page.search.tab=statistics&amp;display.general.type=statistics" TargetMode="Externa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hyperlink" Target="http://localhost:8000/en-US/app/operational_intelligence/search?q=search%20index%3Dmain%20sourcetype%3Daccess_combined%20%7C%20timechart%20span%3D1h%20count%20%7C%20apply%20%22ml_traffic_over_time%22%20%7C%20table%20_time%2C%20%22count%22%2C%20%22predicted(count)%22&amp;display.page.search.mode=smart&amp;dispatch.sample_ratio=1&amp;workload_pool=&amp;earliest=-24h%40h&amp;latest=now&amp;display.page.search.tab=visualizations&amp;display.general.type=visualizations&amp;sid=1576642733.1397" TargetMode="Externa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hyperlink" Target="https://docs.splunk.com/Documentation/Splunk/8.0.0/SearchReference/Eventstats" TargetMode="Externa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hyperlink" Target="http://localhost:8000/en-US/app/operational_intelligence/search?q=search%20index%3Dmain%20sourcetype%3Daccess_combined%20%7C%20anomalies%20field%3Dbytes%20threshold%3D0.03%20%7C%20table%20unexpectedness%2C%20_raw%20%7C%20sort%20%E2%80%93unexpectedness&amp;display.page.search.mode=smart&amp;dispatch.sample_ratio=1&amp;workload_pool=&amp;earliest=-24h%40h&amp;latest=now&amp;display.page.search.tab=statistics&amp;display.general.type=statistics&amp;sid=1576643729.1401" TargetMode="Externa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hyperlink" Target="http://localhost:8000/en-US/app/operational_intelligence/search?q=search%20index%3Dmain%20sourcetype%3Daccess_combined%20%7C%20anomalousvalue%20pthresh%3D0.03&amp;sid=1576680936.1429&amp;display.page.search.mode=smart&amp;dispatch.sample_ratio=1&amp;workload_pool=&amp;earliest=-24h%40h&amp;latest=now" TargetMode="Externa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en-US/app/operational_intelligence/search?q=search%20index%3Dmain%20sourcetype%3D%22access_combined%22%20%7C%20anomalydetection%20action%3Dfilter%20pthresh%3D0.03%20bytes&amp;sid=1576719017.229&amp;display.page.search.mode=smart&amp;dispatch.sample_ratio=1&amp;workload_pool=&amp;earliest=-24h%40h&amp;latest=now&amp;display.page.search.tab=events" TargetMode="External"/><Relationship Id="rId2" Type="http://schemas.openxmlformats.org/officeDocument/2006/relationships/hyperlink" Target="https://docs.splunk.com/Documentation/Splunk/latest/SearchReference/Anomalydetection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en-US/app/operational_intelligence/search?q=search%20index%3D_internal%20source%3D*splunkd.log*%20log_level!%3Dinfo%20%7C%20cluster%20showcount%3Dt%20%7C%20table%20cluster_count%20_raw%20%7C%20sort%20-cluster_count&amp;sid=1576725073.325&amp;display.page.search.mode=smart&amp;dispatch.sample_ratio=1&amp;workload_pool=&amp;earliest=-24h%40h&amp;latest=now&amp;display.page.search.tab=statistics&amp;display.general.type=statistics" TargetMode="External"/><Relationship Id="rId2" Type="http://schemas.openxmlformats.org/officeDocument/2006/relationships/hyperlink" Target="https://docs.splunk.com/Documentation/Splunk/latest/SearchReference/Cluster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4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en-US/app/Splunk_ML_Toolkit/showcase_outlier_detection" TargetMode="External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6.png"/><Relationship Id="rId4" Type="http://schemas.openxmlformats.org/officeDocument/2006/relationships/hyperlink" Target="http://localhost:8000/en-US/app/Splunk_ML_Toolkit/search?q=search%20index%3Dmain%20sourcetype%3D%22access_combined%22%20%7C%20table%20_time%20response%20%7C%20streamstats%20window%3D150%20current%3Dtrue%20median(%22response%22)%20as%20median%20%20%7C%20eval%20absDev%3D(abs(%27response%27-median))%20%7C%20streamstats%20window%3D150%20current%3Dtrue%20median(absDev)%20as%20medianAbsDev%20%20%7C%20eval%20lowerBound%3D(median-medianAbsDev*exact(15))%2C%20upperBound%3D(median%2BmedianAbsDev*exact(15))%20%7C%20eval%20isOutlier%3Dif(%27response%27%20%3C%20lowerBound%20OR%20%27response%27%20%3E%20upperBound%2C%201%2C%200)%20%20%7C%20fields%20_time%2C%20%22response%22%2C%20lowerBound%2C%20upperBound%2C%20isOutlier%2C%20*&amp;earliest=&amp;latest=&amp;display.page.search.tab=visualizations&amp;display.general.type=visualizations&amp;display.visualizations.type=custom&amp;display.visualizations.custom.type=Splunk_ML_Toolkit.OutliersViz&amp;sid=1576723483.263&amp;display.page.search.mode=smart&amp;dispatch.sample_ratio=1&amp;workload_pool=" TargetMode="Externa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en-US/app/Splunk_ML_Toolkit/search?q=search%20index%3Dmain%20sourcetype%3D%22access_combined%22%20%7C%20table%20_time%20response%20%7C%20streamstats%20window%3D150%20current%3Dtrue%20median(%22response%22)%20as%20median%20%20%7C%20eval%20absDev%3D(abs(%27response%27-median))%20%7C%20streamstats%20window%3D150%20current%3Dtrue%20median(absDev)%20as%20medianAbsDev%20%20%7C%20eval%20lowerBound%3D(median-medianAbsDev*exact(15))%2C%20upperBound%3D(median%2BmedianAbsDev*exact(15))%20%7C%20eval%20isOutlier%3Dif(%27response%27%20%3C%20lowerBound%20OR%20%27response%27%20%3E%20upperBound%2C%201%2C%200)%20%20%7C%20fields%20_time%2C%20%22response%22%2C%20lowerBound%2C%20upperBound%2C%20isOutlier%2C%20*&amp;earliest=&amp;latest=&amp;display.page.search.tab=visualizations&amp;display.general.type=visualizations&amp;display.visualizations.type=custom&amp;display.visualizations.custom.type=Splunk_ML_Toolkit.OutliersViz&amp;sid=1576723483.263&amp;display.page.search.mode=smart&amp;dispatch.sample_ratio=1&amp;workload_pool=" TargetMode="External"/><Relationship Id="rId2" Type="http://schemas.openxmlformats.org/officeDocument/2006/relationships/hyperlink" Target="http://localhost:8000/en-US/app/Splunk_ML_Toolkit/showcase_outlier_detection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5.png"/><Relationship Id="rId4" Type="http://schemas.openxmlformats.org/officeDocument/2006/relationships/image" Target="../media/image66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7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501804"/>
            <a:ext cx="7623175" cy="876300"/>
          </a:xfrm>
        </p:spPr>
        <p:txBody>
          <a:bodyPr>
            <a:normAutofit/>
          </a:bodyPr>
          <a:lstStyle/>
          <a:p>
            <a:r>
              <a:rPr lang="en-US" altLang="en-US" sz="3600" b="1" dirty="0"/>
              <a:t>Splunk Fundamentals: Level 2</a:t>
            </a:r>
            <a:endParaRPr lang="en-US" altLang="en-US" sz="2400" dirty="0"/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27249" y="2280502"/>
            <a:ext cx="6629400" cy="3200400"/>
          </a:xfrm>
        </p:spPr>
        <p:txBody>
          <a:bodyPr>
            <a:normAutofit/>
          </a:bodyPr>
          <a:lstStyle/>
          <a:p>
            <a:pPr lvl="1">
              <a:spcBef>
                <a:spcPts val="2400"/>
              </a:spcBef>
            </a:pPr>
            <a:r>
              <a:rPr lang="en-US" altLang="en-US" sz="2000" dirty="0"/>
              <a:t>Class begins at 10 Eastern time</a:t>
            </a:r>
          </a:p>
          <a:p>
            <a:pPr lvl="1">
              <a:spcBef>
                <a:spcPts val="1800"/>
              </a:spcBef>
            </a:pPr>
            <a:r>
              <a:rPr lang="en-US" altLang="en-US" sz="2000" dirty="0"/>
              <a:t>For Class Audio Connection: </a:t>
            </a:r>
          </a:p>
          <a:p>
            <a:pPr lvl="2">
              <a:spcBef>
                <a:spcPts val="1200"/>
              </a:spcBef>
              <a:buFont typeface="Wingdings" charset="2"/>
              <a:buChar char="§"/>
            </a:pPr>
            <a:r>
              <a:rPr lang="en-US" altLang="en-US" sz="1600" dirty="0"/>
              <a:t>ONLC Office Locations – </a:t>
            </a:r>
            <a:br>
              <a:rPr lang="en-US" altLang="en-US" sz="1600" dirty="0"/>
            </a:br>
            <a:r>
              <a:rPr lang="en-US" altLang="en-US" sz="1600" dirty="0"/>
              <a:t>Audio is connected over Jabra™ speaker</a:t>
            </a:r>
          </a:p>
          <a:p>
            <a:pPr lvl="2">
              <a:spcBef>
                <a:spcPts val="1200"/>
              </a:spcBef>
              <a:buFont typeface="Wingdings" charset="2"/>
              <a:buChar char="§"/>
            </a:pPr>
            <a:r>
              <a:rPr lang="en-US" altLang="en-US" sz="1600" dirty="0"/>
              <a:t>Home or Office – </a:t>
            </a:r>
            <a:br>
              <a:rPr lang="en-US" altLang="en-US" sz="1600" dirty="0"/>
            </a:br>
            <a:r>
              <a:rPr lang="en-US" altLang="en-US" sz="1600" dirty="0"/>
              <a:t>Call: ____ Access Code: ____ #</a:t>
            </a:r>
            <a:br>
              <a:rPr lang="en-US" altLang="en-US" sz="1600" dirty="0"/>
            </a:br>
            <a:r>
              <a:rPr lang="en-US" altLang="en-US" sz="1600" dirty="0"/>
              <a:t>Enter the audio pin shown in the GoToMeeting panel</a:t>
            </a:r>
          </a:p>
          <a:p>
            <a:pPr lvl="1">
              <a:spcBef>
                <a:spcPts val="1800"/>
              </a:spcBef>
            </a:pPr>
            <a:r>
              <a:rPr lang="en-US" altLang="en-US" sz="2000" dirty="0"/>
              <a:t>If you need assistance, call 800-288-8221</a:t>
            </a:r>
          </a:p>
        </p:txBody>
      </p:sp>
      <p:sp>
        <p:nvSpPr>
          <p:cNvPr id="614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667000" y="1425575"/>
            <a:ext cx="4876800" cy="1066800"/>
          </a:xfrm>
        </p:spPr>
        <p:txBody>
          <a:bodyPr/>
          <a:lstStyle/>
          <a:p>
            <a:pPr eaLnBrk="1" hangingPunct="1"/>
            <a:r>
              <a:rPr lang="en-US" altLang="en-US" sz="2400" b="1"/>
              <a:t>Instructor:  </a:t>
            </a:r>
            <a:r>
              <a:rPr lang="en-US" altLang="en-US" sz="2400"/>
              <a:t>Dan Costello</a:t>
            </a:r>
            <a:br>
              <a:rPr lang="en-US" altLang="en-US" sz="2400"/>
            </a:br>
            <a:r>
              <a:rPr lang="en-US" altLang="en-US" sz="2400" b="1"/>
              <a:t>   Email:  </a:t>
            </a:r>
            <a:r>
              <a:rPr lang="en-US" altLang="en-US" sz="2400">
                <a:hlinkClick r:id="rId3"/>
              </a:rPr>
              <a:t>danc@onlc.com</a:t>
            </a:r>
            <a:endParaRPr lang="en-US" altLang="en-US" sz="2400"/>
          </a:p>
        </p:txBody>
      </p:sp>
      <p:pic>
        <p:nvPicPr>
          <p:cNvPr id="6148" name="Picture 9" descr="Jabra.gi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2933700"/>
            <a:ext cx="16002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7426712" y="3710103"/>
            <a:ext cx="1336288" cy="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23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1: Introduction and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614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Splunk Enterprise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Server-based software that enables indexing and search of enterprise data</a:t>
            </a:r>
          </a:p>
          <a:p>
            <a:r>
              <a:rPr lang="en-US" dirty="0" smtClean="0"/>
              <a:t>Facilities for analysis and visualization</a:t>
            </a:r>
          </a:p>
          <a:p>
            <a:r>
              <a:rPr lang="en-US" dirty="0" smtClean="0"/>
              <a:t>Flexible, extensible, multi-platform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161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Splunk Enterprise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b="1" dirty="0"/>
              <a:t>Indexing: </a:t>
            </a:r>
            <a:r>
              <a:rPr lang="en-US" sz="2800" dirty="0"/>
              <a:t>organize data from websites, applications, servers, databases, operating systems, etc. for quick summarization and </a:t>
            </a:r>
            <a:r>
              <a:rPr lang="en-US" sz="2800" dirty="0" smtClean="0"/>
              <a:t>retrieval</a:t>
            </a:r>
            <a:endParaRPr lang="en-US" sz="2800" dirty="0"/>
          </a:p>
          <a:p>
            <a:r>
              <a:rPr lang="en-US" sz="2800" b="1" dirty="0"/>
              <a:t>Search: </a:t>
            </a:r>
            <a:r>
              <a:rPr lang="en-US" sz="2800" dirty="0"/>
              <a:t>query specified in Search Processing Language (SPL) to retrieve data from index. Searches can be saved for reuse</a:t>
            </a:r>
            <a:r>
              <a:rPr lang="en-US" sz="2800" dirty="0" smtClean="0"/>
              <a:t>.</a:t>
            </a:r>
            <a:endParaRPr lang="en-US" sz="2800" dirty="0"/>
          </a:p>
          <a:p>
            <a:r>
              <a:rPr lang="en-US" sz="2800" b="1" dirty="0"/>
              <a:t>Alerts: </a:t>
            </a:r>
            <a:r>
              <a:rPr lang="en-US" sz="2800" dirty="0"/>
              <a:t>automated notification when search criteria are </a:t>
            </a:r>
            <a:r>
              <a:rPr lang="en-US" sz="2800" dirty="0" smtClean="0"/>
              <a:t>met</a:t>
            </a:r>
          </a:p>
          <a:p>
            <a:r>
              <a:rPr lang="en-US" sz="2800" b="1" dirty="0"/>
              <a:t>Dashboards: </a:t>
            </a:r>
            <a:r>
              <a:rPr lang="en-US" sz="2800" dirty="0"/>
              <a:t>collections of panels of modules like search boxes, fields, charts, etc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7758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Splunk Enterprise Features </a:t>
            </a:r>
            <a:r>
              <a:rPr lang="en-US" dirty="0"/>
              <a:t>(</a:t>
            </a:r>
            <a:r>
              <a:rPr lang="en-US" dirty="0" err="1"/>
              <a:t>c’t’d</a:t>
            </a:r>
            <a:r>
              <a:rPr lang="en-US" dirty="0"/>
              <a:t>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b="1" dirty="0" smtClean="0"/>
              <a:t>Data </a:t>
            </a:r>
            <a:r>
              <a:rPr lang="en-US" sz="2800" b="1" dirty="0"/>
              <a:t>models: </a:t>
            </a:r>
            <a:r>
              <a:rPr lang="en-US" sz="2800" dirty="0"/>
              <a:t>pre-summarized and organized collections of data from one or more indexes </a:t>
            </a:r>
          </a:p>
          <a:p>
            <a:r>
              <a:rPr lang="en-US" sz="2800" b="1" dirty="0" smtClean="0"/>
              <a:t>Pivots</a:t>
            </a:r>
            <a:r>
              <a:rPr lang="en-US" sz="2800" b="1" dirty="0"/>
              <a:t>: </a:t>
            </a:r>
            <a:r>
              <a:rPr lang="en-US" sz="2800" dirty="0"/>
              <a:t>tables, charts, or data visualizations created using the Pivot Editor, which is based on a Data Model</a:t>
            </a:r>
          </a:p>
          <a:p>
            <a:r>
              <a:rPr lang="en-US" sz="2800" b="1" dirty="0" smtClean="0"/>
              <a:t>Reports</a:t>
            </a:r>
            <a:r>
              <a:rPr lang="en-US" sz="2800" b="1" dirty="0"/>
              <a:t>: </a:t>
            </a:r>
            <a:r>
              <a:rPr lang="en-US" sz="2800" dirty="0"/>
              <a:t>saved searches that can be run ad hoc or on a schedule, or can be embedded in one or more </a:t>
            </a:r>
            <a:r>
              <a:rPr lang="en-US" sz="2800" dirty="0" smtClean="0"/>
              <a:t>dashboards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5042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Review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Keyword searches: search for terms in the raw data</a:t>
            </a:r>
          </a:p>
          <a:p>
            <a:r>
              <a:rPr lang="en-US" dirty="0" smtClean="0"/>
              <a:t>Phrases: “enclosed in quotes”</a:t>
            </a:r>
          </a:p>
          <a:p>
            <a:r>
              <a:rPr lang="en-US" dirty="0" smtClean="0"/>
              <a:t>Field searches: match value of specific field, e.g., </a:t>
            </a:r>
            <a:r>
              <a:rPr lang="en-US" i="1" dirty="0" err="1" smtClean="0"/>
              <a:t>ip_address</a:t>
            </a:r>
            <a:r>
              <a:rPr lang="en-US" i="1" dirty="0" smtClean="0"/>
              <a:t>=1.2.3.4</a:t>
            </a:r>
            <a:endParaRPr lang="en-US" dirty="0" smtClean="0"/>
          </a:p>
          <a:p>
            <a:r>
              <a:rPr lang="en-US" dirty="0" smtClean="0"/>
              <a:t>Wildcard operator: *</a:t>
            </a:r>
          </a:p>
          <a:p>
            <a:r>
              <a:rPr lang="en-US" dirty="0" smtClean="0"/>
              <a:t>Boolean operators: AND, OR, NOT (case-sensitive)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376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Search pipeline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Output of one search phrase can be “piped” to the next using the | operator</a:t>
            </a:r>
            <a:endParaRPr lang="en-US" dirty="0"/>
          </a:p>
        </p:txBody>
      </p:sp>
      <p:pic>
        <p:nvPicPr>
          <p:cNvPr id="4" name="Picture 3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3200400"/>
            <a:ext cx="5772709" cy="85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73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commands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Courier"/>
              </a:rPr>
              <a:t>table</a:t>
            </a:r>
            <a:r>
              <a:rPr lang="en-US" dirty="0" smtClean="0"/>
              <a:t>: generates a table containing specified fields</a:t>
            </a:r>
          </a:p>
          <a:p>
            <a:r>
              <a:rPr lang="en-US" dirty="0">
                <a:latin typeface="Courier"/>
              </a:rPr>
              <a:t>rename</a:t>
            </a:r>
            <a:r>
              <a:rPr lang="en-US" dirty="0" smtClean="0"/>
              <a:t>: renames a field in results</a:t>
            </a:r>
          </a:p>
          <a:p>
            <a:r>
              <a:rPr lang="en-US" dirty="0">
                <a:latin typeface="Courier"/>
              </a:rPr>
              <a:t>sort</a:t>
            </a:r>
            <a:r>
              <a:rPr lang="en-US" dirty="0" smtClean="0"/>
              <a:t>: sorts results by specified field, ascending/descending</a:t>
            </a:r>
          </a:p>
          <a:p>
            <a:r>
              <a:rPr lang="en-US" dirty="0">
                <a:latin typeface="Courier"/>
              </a:rPr>
              <a:t>fields</a:t>
            </a:r>
            <a:r>
              <a:rPr lang="en-US" dirty="0" smtClean="0"/>
              <a:t>: includes or removes specified fields</a:t>
            </a:r>
          </a:p>
          <a:p>
            <a:r>
              <a:rPr lang="en-US" dirty="0">
                <a:latin typeface="Courier"/>
              </a:rPr>
              <a:t>lookup</a:t>
            </a:r>
            <a:r>
              <a:rPr lang="en-US" dirty="0" smtClean="0"/>
              <a:t>: looks up values from external data source</a:t>
            </a:r>
          </a:p>
        </p:txBody>
      </p:sp>
    </p:spTree>
    <p:extLst>
      <p:ext uri="{BB962C8B-B14F-4D97-AF65-F5344CB8AC3E}">
        <p14:creationId xmlns:p14="http://schemas.microsoft.com/office/powerpoint/2010/main" val="3579245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Transforming commands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Commands that convert results into a data table</a:t>
            </a:r>
          </a:p>
          <a:p>
            <a:r>
              <a:rPr lang="en-US" dirty="0" smtClean="0">
                <a:latin typeface="Courier"/>
              </a:rPr>
              <a:t>chart</a:t>
            </a:r>
            <a:r>
              <a:rPr lang="en-US" dirty="0">
                <a:latin typeface="Courier"/>
              </a:rPr>
              <a:t>, </a:t>
            </a:r>
            <a:r>
              <a:rPr lang="en-US" dirty="0" err="1">
                <a:latin typeface="Courier"/>
              </a:rPr>
              <a:t>timechart</a:t>
            </a:r>
            <a:r>
              <a:rPr lang="en-US" dirty="0">
                <a:latin typeface="Courier"/>
              </a:rPr>
              <a:t>, stats, top, rare, contingency, </a:t>
            </a:r>
            <a:r>
              <a:rPr lang="en-US" dirty="0" smtClean="0">
                <a:latin typeface="Courier"/>
              </a:rPr>
              <a:t>highlight, </a:t>
            </a:r>
            <a:r>
              <a:rPr lang="en-US" dirty="0" smtClean="0"/>
              <a:t>etc…</a:t>
            </a:r>
            <a:endParaRPr lang="en-US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503144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mode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Fast:</a:t>
            </a:r>
            <a:r>
              <a:rPr lang="en-US" dirty="0" smtClean="0"/>
              <a:t> speeds </a:t>
            </a:r>
            <a:r>
              <a:rPr lang="en-US" dirty="0"/>
              <a:t>up searches by limiting </a:t>
            </a:r>
            <a:r>
              <a:rPr lang="en-US" dirty="0" smtClean="0"/>
              <a:t>types </a:t>
            </a:r>
            <a:r>
              <a:rPr lang="en-US" dirty="0"/>
              <a:t>of data returned </a:t>
            </a:r>
            <a:endParaRPr lang="en-US" dirty="0" smtClean="0"/>
          </a:p>
          <a:p>
            <a:r>
              <a:rPr lang="en-US" b="1" dirty="0" smtClean="0"/>
              <a:t>Verbose:</a:t>
            </a:r>
            <a:r>
              <a:rPr lang="en-US" dirty="0" smtClean="0"/>
              <a:t> returns </a:t>
            </a:r>
            <a:r>
              <a:rPr lang="en-US" dirty="0"/>
              <a:t>as much event information as </a:t>
            </a:r>
            <a:r>
              <a:rPr lang="en-US" dirty="0" smtClean="0"/>
              <a:t>possible, </a:t>
            </a:r>
            <a:r>
              <a:rPr lang="en-US" dirty="0"/>
              <a:t>slower </a:t>
            </a:r>
            <a:r>
              <a:rPr lang="en-US" dirty="0" smtClean="0"/>
              <a:t>performance</a:t>
            </a:r>
            <a:r>
              <a:rPr lang="en-US" dirty="0"/>
              <a:t>.</a:t>
            </a:r>
          </a:p>
          <a:p>
            <a:r>
              <a:rPr lang="en-US" b="1" dirty="0" smtClean="0"/>
              <a:t>Smart:</a:t>
            </a:r>
            <a:r>
              <a:rPr lang="en-US" dirty="0" smtClean="0"/>
              <a:t> (default) toggles </a:t>
            </a:r>
            <a:r>
              <a:rPr lang="en-US" dirty="0"/>
              <a:t>search behavior based on whether </a:t>
            </a:r>
            <a:r>
              <a:rPr lang="en-US" dirty="0" smtClean="0"/>
              <a:t>the </a:t>
            </a:r>
            <a:r>
              <a:rPr lang="en-US" dirty="0"/>
              <a:t>search contains </a:t>
            </a:r>
            <a:r>
              <a:rPr lang="en-US" b="1" dirty="0">
                <a:hlinkClick r:id="rId2" tooltip="Splexicon:Transformingcommand"/>
              </a:rPr>
              <a:t>transforming commands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Transforming = fast</a:t>
            </a:r>
          </a:p>
          <a:p>
            <a:pPr lvl="1"/>
            <a:r>
              <a:rPr lang="en-US" dirty="0" smtClean="0"/>
              <a:t>Non-transforming = verbose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4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best practices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/>
              <a:t>All events indexed by </a:t>
            </a:r>
            <a:r>
              <a:rPr lang="en-US" sz="2800" dirty="0"/>
              <a:t>time </a:t>
            </a:r>
            <a:r>
              <a:rPr lang="en-US" sz="2800" dirty="0" smtClean="0"/>
              <a:t>∴ search by time whenever possible</a:t>
            </a:r>
          </a:p>
          <a:p>
            <a:r>
              <a:rPr lang="en-US" sz="2800" dirty="0"/>
              <a:t>Limit </a:t>
            </a:r>
            <a:r>
              <a:rPr lang="en-US" sz="2800" dirty="0" smtClean="0"/>
              <a:t>I/O</a:t>
            </a:r>
            <a:endParaRPr lang="en-US" sz="2800" dirty="0" smtClean="0"/>
          </a:p>
          <a:p>
            <a:pPr lvl="1"/>
            <a:r>
              <a:rPr lang="en-US" sz="2400" dirty="0"/>
              <a:t>Narrow the time </a:t>
            </a:r>
            <a:r>
              <a:rPr lang="en-US" sz="2400" dirty="0" smtClean="0"/>
              <a:t>window</a:t>
            </a:r>
          </a:p>
          <a:p>
            <a:pPr lvl="1"/>
            <a:r>
              <a:rPr lang="en-US" sz="2400" dirty="0"/>
              <a:t>Specify the index, source, or source </a:t>
            </a:r>
            <a:r>
              <a:rPr lang="en-US" sz="2400" dirty="0" smtClean="0"/>
              <a:t>type</a:t>
            </a:r>
          </a:p>
          <a:p>
            <a:pPr lvl="1"/>
            <a:r>
              <a:rPr lang="en-US" sz="2400" dirty="0" smtClean="0"/>
              <a:t>Be as specific as possible</a:t>
            </a:r>
          </a:p>
          <a:p>
            <a:pPr lvl="1"/>
            <a:r>
              <a:rPr lang="en-US" sz="2400" dirty="0" smtClean="0"/>
              <a:t>Limit number of events queried</a:t>
            </a:r>
          </a:p>
          <a:p>
            <a:pPr lvl="1"/>
            <a:r>
              <a:rPr lang="en-US" sz="2400" dirty="0" smtClean="0"/>
              <a:t>Avoid NOT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762000" y="5833646"/>
            <a:ext cx="8839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docs.splunk.com/Documentation/Splunk/8.0.0/Search/Quicktipsforoptimization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087494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Splunk Fundamentals: Level 2</a:t>
            </a:r>
          </a:p>
        </p:txBody>
      </p:sp>
    </p:spTree>
    <p:extLst>
      <p:ext uri="{BB962C8B-B14F-4D97-AF65-F5344CB8AC3E}">
        <p14:creationId xmlns:p14="http://schemas.microsoft.com/office/powerpoint/2010/main" val="391766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best practices (</a:t>
            </a:r>
            <a:r>
              <a:rPr lang="en-US" dirty="0" err="1" smtClean="0"/>
              <a:t>c’t’d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 smtClean="0"/>
              <a:t>Filter Early</a:t>
            </a:r>
          </a:p>
          <a:p>
            <a:pPr lvl="1"/>
            <a:r>
              <a:rPr lang="en-US" sz="2000" dirty="0"/>
              <a:t>Use field-value pairs before the first </a:t>
            </a:r>
            <a:r>
              <a:rPr lang="en-US" sz="2000" dirty="0" smtClean="0"/>
              <a:t>pipe</a:t>
            </a:r>
          </a:p>
          <a:p>
            <a:pPr lvl="1"/>
            <a:r>
              <a:rPr lang="en-US" sz="2000" dirty="0"/>
              <a:t>Use filtering commands before calculating </a:t>
            </a:r>
            <a:r>
              <a:rPr lang="en-US" sz="2000" dirty="0" smtClean="0"/>
              <a:t>commands</a:t>
            </a:r>
          </a:p>
          <a:p>
            <a:pPr lvl="1"/>
            <a:r>
              <a:rPr lang="en-US" sz="2000" dirty="0"/>
              <a:t>Filter unnecessary fields from search </a:t>
            </a:r>
            <a:r>
              <a:rPr lang="en-US" sz="2000" dirty="0" smtClean="0"/>
              <a:t>results</a:t>
            </a:r>
          </a:p>
          <a:p>
            <a:pPr lvl="1"/>
            <a:r>
              <a:rPr lang="en-US" sz="2000" dirty="0"/>
              <a:t>Use </a:t>
            </a:r>
            <a:r>
              <a:rPr lang="en-US" sz="2000" dirty="0" smtClean="0"/>
              <a:t>non-streaming (blocking) </a:t>
            </a:r>
            <a:r>
              <a:rPr lang="en-US" sz="2000" dirty="0"/>
              <a:t>commands as late as possible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5833646"/>
            <a:ext cx="8839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docs.splunk.com/Documentation/Splunk/8.0.0/Search/Quicktipsforoptimization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512011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3CC76-BC99-EC49-B9A1-EF6138898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</a:t>
            </a:r>
            <a:r>
              <a:rPr lang="en-US" dirty="0" smtClean="0"/>
              <a:t>2: </a:t>
            </a:r>
            <a:r>
              <a:rPr lang="en-US" dirty="0"/>
              <a:t>Getting Data Into Splunk</a:t>
            </a:r>
          </a:p>
        </p:txBody>
      </p:sp>
    </p:spTree>
    <p:extLst>
      <p:ext uri="{BB962C8B-B14F-4D97-AF65-F5344CB8AC3E}">
        <p14:creationId xmlns:p14="http://schemas.microsoft.com/office/powerpoint/2010/main" val="182449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Inputs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6968478" cy="3733800"/>
          </a:xfrm>
        </p:spPr>
        <p:txBody>
          <a:bodyPr/>
          <a:lstStyle/>
          <a:p>
            <a:r>
              <a:rPr lang="en-US" dirty="0" smtClean="0"/>
              <a:t>Splunk provides flexible, extensible connectors for getting data from a wide variety of sources</a:t>
            </a:r>
          </a:p>
          <a:p>
            <a:r>
              <a:rPr lang="en-US" dirty="0" smtClean="0"/>
              <a:t>Data may be directly consumed by the indexer or received from a forwarder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478" y="1597025"/>
            <a:ext cx="3724922" cy="357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138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Indexed data gets a </a:t>
            </a:r>
            <a:r>
              <a:rPr lang="en-US" i="1" dirty="0" err="1" smtClean="0"/>
              <a:t>sourcetype</a:t>
            </a:r>
            <a:r>
              <a:rPr lang="en-US" dirty="0" smtClean="0"/>
              <a:t> = specific schema for data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>
                <a:latin typeface="Courier"/>
              </a:rPr>
              <a:t>access_combined</a:t>
            </a:r>
            <a:r>
              <a:rPr lang="en-US" dirty="0" smtClean="0">
                <a:latin typeface="Courier"/>
              </a:rPr>
              <a:t>, </a:t>
            </a:r>
            <a:r>
              <a:rPr lang="en-US" dirty="0" err="1" smtClean="0">
                <a:latin typeface="Courier"/>
              </a:rPr>
              <a:t>cisco_syslog</a:t>
            </a:r>
            <a:r>
              <a:rPr lang="en-US" dirty="0" smtClean="0">
                <a:latin typeface="Courier"/>
              </a:rPr>
              <a:t>, log4j</a:t>
            </a:r>
          </a:p>
          <a:p>
            <a:r>
              <a:rPr lang="en-US" dirty="0" smtClean="0"/>
              <a:t>Splunk also collects certain </a:t>
            </a:r>
            <a:r>
              <a:rPr lang="en-US" i="1" dirty="0" smtClean="0"/>
              <a:t>default fields</a:t>
            </a:r>
            <a:endParaRPr lang="en-US" dirty="0" smtClean="0"/>
          </a:p>
          <a:p>
            <a:pPr lvl="1"/>
            <a:r>
              <a:rPr lang="en-US" dirty="0" smtClean="0">
                <a:latin typeface="Courier"/>
              </a:rPr>
              <a:t>timestamp, host, source, </a:t>
            </a:r>
            <a:r>
              <a:rPr lang="en-US" dirty="0" err="1" smtClean="0">
                <a:latin typeface="Courier"/>
              </a:rPr>
              <a:t>sourcetype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858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8077200" cy="3733800"/>
          </a:xfrm>
        </p:spPr>
        <p:txBody>
          <a:bodyPr/>
          <a:lstStyle/>
          <a:p>
            <a:r>
              <a:rPr lang="en-US" dirty="0" err="1" smtClean="0"/>
              <a:t>Settings</a:t>
            </a:r>
            <a:r>
              <a:rPr lang="en-US" dirty="0" err="1" smtClean="0">
                <a:sym typeface="Wingdings" panose="05000000000000000000" pitchFamily="2" charset="2"/>
              </a:rPr>
              <a:t>Data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InputsFiles</a:t>
            </a:r>
            <a:r>
              <a:rPr lang="en-US" dirty="0" smtClean="0">
                <a:sym typeface="Wingdings" panose="05000000000000000000" pitchFamily="2" charset="2"/>
              </a:rPr>
              <a:t> &amp; directories  + Add New</a:t>
            </a:r>
          </a:p>
          <a:p>
            <a:r>
              <a:rPr lang="en-US" dirty="0" smtClean="0"/>
              <a:t>Browse to file or directory</a:t>
            </a:r>
          </a:p>
          <a:p>
            <a:r>
              <a:rPr lang="en-US" dirty="0" smtClean="0"/>
              <a:t>Specify </a:t>
            </a:r>
            <a:r>
              <a:rPr lang="en-US" dirty="0" err="1" smtClean="0"/>
              <a:t>sourcetype</a:t>
            </a:r>
            <a:endParaRPr lang="en-US" dirty="0" smtClean="0"/>
          </a:p>
          <a:p>
            <a:r>
              <a:rPr lang="en-US" dirty="0" smtClean="0"/>
              <a:t>Enter any additional settings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494" y="457200"/>
            <a:ext cx="2724406" cy="47201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100" y="3733800"/>
            <a:ext cx="4010585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202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file or directory using the CLI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Splunk’s</a:t>
            </a:r>
            <a:r>
              <a:rPr lang="en-US" dirty="0" smtClean="0"/>
              <a:t> “add monitor” operation</a:t>
            </a:r>
          </a:p>
          <a:p>
            <a:r>
              <a:rPr lang="en-US" dirty="0" smtClean="0"/>
              <a:t>Parameters for choosing additional options, e.g., </a:t>
            </a:r>
            <a:r>
              <a:rPr lang="en-US" dirty="0" err="1" smtClean="0"/>
              <a:t>sourcetype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25" y="4038600"/>
            <a:ext cx="11376750" cy="32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66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file or directory input using </a:t>
            </a:r>
            <a:r>
              <a:rPr lang="en-US" dirty="0" err="1" smtClean="0"/>
              <a:t>inputs.conf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Manually edit </a:t>
            </a:r>
            <a:r>
              <a:rPr lang="en-US" dirty="0" err="1" smtClean="0">
                <a:latin typeface="Courier"/>
              </a:rPr>
              <a:t>inputs.conf</a:t>
            </a:r>
            <a:endParaRPr lang="en-US" dirty="0" smtClean="0">
              <a:latin typeface="Courier"/>
            </a:endParaRPr>
          </a:p>
          <a:p>
            <a:pPr lvl="1"/>
            <a:r>
              <a:rPr lang="en-US" dirty="0"/>
              <a:t>System: </a:t>
            </a:r>
            <a:r>
              <a:rPr lang="en-US" dirty="0">
                <a:latin typeface="Courier"/>
                <a:hlinkClick r:id="rId2" action="ppaction://hlinkfile"/>
              </a:rPr>
              <a:t>C:\</a:t>
            </a:r>
            <a:r>
              <a:rPr lang="en-US" dirty="0" smtClean="0">
                <a:latin typeface="Courier"/>
                <a:hlinkClick r:id="rId2" action="ppaction://hlinkfile"/>
              </a:rPr>
              <a:t>Splunk\etc\system\local</a:t>
            </a:r>
            <a:endParaRPr lang="en-US" dirty="0" smtClean="0">
              <a:latin typeface="Courier"/>
            </a:endParaRPr>
          </a:p>
          <a:p>
            <a:pPr lvl="1"/>
            <a:r>
              <a:rPr lang="en-US" dirty="0"/>
              <a:t>App: </a:t>
            </a:r>
            <a:r>
              <a:rPr lang="en-US" dirty="0">
                <a:latin typeface="Courier"/>
                <a:hlinkClick r:id="rId3" action="ppaction://hlinkfile"/>
              </a:rPr>
              <a:t>C:\Splunk\etc\apps\&lt;appName&gt;\local</a:t>
            </a:r>
            <a:endParaRPr lang="en-US" dirty="0">
              <a:latin typeface="Courier"/>
            </a:endParaRPr>
          </a:p>
          <a:p>
            <a:pPr lvl="1"/>
            <a:r>
              <a:rPr lang="en-US" dirty="0"/>
              <a:t>User: </a:t>
            </a:r>
            <a:r>
              <a:rPr lang="en-US" dirty="0">
                <a:latin typeface="Courier"/>
                <a:hlinkClick r:id="rId4" action="ppaction://hlinkfile"/>
              </a:rPr>
              <a:t>C:\Splunk\etc\users\&lt;userName&gt;\&lt;appName&gt;\local</a:t>
            </a:r>
            <a:endParaRPr lang="en-US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3698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One-time indexing of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CLI </a:t>
            </a:r>
            <a:r>
              <a:rPr lang="en-US" i="1" dirty="0" smtClean="0"/>
              <a:t>add </a:t>
            </a:r>
            <a:r>
              <a:rPr lang="en-US" i="1" dirty="0" err="1" smtClean="0"/>
              <a:t>oneshot</a:t>
            </a:r>
            <a:r>
              <a:rPr lang="en-US" dirty="0" smtClean="0"/>
              <a:t> command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971800"/>
            <a:ext cx="106680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92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the Windows Event Logs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4953000" cy="3733800"/>
          </a:xfrm>
        </p:spPr>
        <p:txBody>
          <a:bodyPr/>
          <a:lstStyle/>
          <a:p>
            <a:r>
              <a:rPr lang="en-US" dirty="0" smtClean="0"/>
              <a:t>Local via </a:t>
            </a:r>
            <a:r>
              <a:rPr lang="en-US" dirty="0" err="1" smtClean="0"/>
              <a:t>Settings</a:t>
            </a:r>
            <a:r>
              <a:rPr lang="en-US" dirty="0" err="1" smtClean="0">
                <a:sym typeface="Wingdings" panose="05000000000000000000" pitchFamily="2" charset="2"/>
              </a:rPr>
              <a:t>Data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inputsLocal</a:t>
            </a:r>
            <a:r>
              <a:rPr lang="en-US" dirty="0" smtClean="0">
                <a:sym typeface="Wingdings" panose="05000000000000000000" pitchFamily="2" charset="2"/>
              </a:rPr>
              <a:t> event log collection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Remote via </a:t>
            </a:r>
            <a:r>
              <a:rPr lang="en-US" i="1" dirty="0" smtClean="0">
                <a:sym typeface="Wingdings" panose="05000000000000000000" pitchFamily="2" charset="2"/>
              </a:rPr>
              <a:t>Universal Forwarder</a:t>
            </a:r>
            <a:endParaRPr lang="en-US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597025"/>
            <a:ext cx="5396538" cy="308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28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data through network ports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Settings</a:t>
            </a:r>
            <a:r>
              <a:rPr lang="en-US" dirty="0" smtClean="0">
                <a:sym typeface="Wingdings" panose="05000000000000000000" pitchFamily="2" charset="2"/>
                <a:hlinkClick r:id="rId2"/>
              </a:rPr>
              <a:t>Data inputs</a:t>
            </a:r>
            <a:r>
              <a:rPr lang="en-US" dirty="0" smtClean="0">
                <a:sym typeface="Wingdings" panose="05000000000000000000" pitchFamily="2" charset="2"/>
              </a:rPr>
              <a:t>[TCP|UDP]+Add new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Enter port, </a:t>
            </a:r>
            <a:r>
              <a:rPr lang="en-US" dirty="0" err="1" smtClean="0">
                <a:sym typeface="Wingdings" panose="05000000000000000000" pitchFamily="2" charset="2"/>
              </a:rPr>
              <a:t>sourcetype</a:t>
            </a:r>
            <a:r>
              <a:rPr lang="en-US" dirty="0" smtClean="0">
                <a:sym typeface="Wingdings" panose="05000000000000000000" pitchFamily="2" charset="2"/>
              </a:rPr>
              <a:t>, optional parameters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Can also be done via the CLI, </a:t>
            </a:r>
            <a:r>
              <a:rPr lang="en-US" dirty="0" err="1" smtClean="0">
                <a:sym typeface="Wingdings" panose="05000000000000000000" pitchFamily="2" charset="2"/>
              </a:rPr>
              <a:t>inputs.conf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4114800"/>
            <a:ext cx="6291110" cy="5048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4800600"/>
            <a:ext cx="2969129" cy="96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92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07" y="0"/>
            <a:ext cx="9077093" cy="740664"/>
          </a:xfrm>
        </p:spPr>
        <p:txBody>
          <a:bodyPr/>
          <a:lstStyle/>
          <a:p>
            <a:r>
              <a:rPr lang="en-US"/>
              <a:t>Student </a:t>
            </a:r>
            <a:r>
              <a:rPr lang="en-US" dirty="0"/>
              <a:t>introductions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133707" y="1081668"/>
            <a:ext cx="10972800" cy="5776332"/>
          </a:xfrm>
        </p:spPr>
        <p:txBody>
          <a:bodyPr/>
          <a:lstStyle/>
          <a:p>
            <a:r>
              <a:rPr lang="en-US" sz="2400" dirty="0"/>
              <a:t>Your name</a:t>
            </a:r>
          </a:p>
          <a:p>
            <a:r>
              <a:rPr lang="en-US" sz="2400" dirty="0"/>
              <a:t>Company affiliation</a:t>
            </a:r>
          </a:p>
          <a:p>
            <a:r>
              <a:rPr lang="en-US" sz="2400" dirty="0"/>
              <a:t>Title/function</a:t>
            </a:r>
          </a:p>
          <a:p>
            <a:r>
              <a:rPr lang="en-US" sz="2400" dirty="0"/>
              <a:t>Splunk experience</a:t>
            </a:r>
          </a:p>
          <a:p>
            <a:r>
              <a:rPr lang="en-US" sz="2400" dirty="0"/>
              <a:t>Your expectations for the course</a:t>
            </a:r>
          </a:p>
          <a:p>
            <a:endParaRPr lang="en-CA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664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Scripted inputs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4572000" cy="3733800"/>
          </a:xfrm>
        </p:spPr>
        <p:txBody>
          <a:bodyPr/>
          <a:lstStyle/>
          <a:p>
            <a:r>
              <a:rPr lang="en-US" dirty="0" smtClean="0"/>
              <a:t>Place your script in $SPLUNK_HOME\bin\scripts</a:t>
            </a:r>
          </a:p>
          <a:p>
            <a:r>
              <a:rPr lang="en-US" dirty="0" smtClean="0"/>
              <a:t>Specify a .bat, .</a:t>
            </a:r>
            <a:r>
              <a:rPr lang="en-US" dirty="0" err="1" smtClean="0"/>
              <a:t>sh</a:t>
            </a:r>
            <a:r>
              <a:rPr lang="en-US" dirty="0" smtClean="0"/>
              <a:t> or .</a:t>
            </a:r>
            <a:r>
              <a:rPr lang="en-US" dirty="0" err="1" smtClean="0"/>
              <a:t>py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Specify an interval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1143000"/>
            <a:ext cx="5982535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47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98CE7-EFD2-4141-A0DD-29E94DC23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Configuring a Universal Forwarder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8C169-4C3C-F140-8E75-9A6CB2BD57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Splunk Universal Forwarder can be installed on remote machines to forward their data to one or more indexers</a:t>
            </a:r>
          </a:p>
          <a:p>
            <a:r>
              <a:rPr lang="en-US" dirty="0" smtClean="0">
                <a:hlinkClick r:id="rId2"/>
              </a:rPr>
              <a:t>https://www.splunk.com/en_us/resources/videos/splunk-education-getting-data-in-with-forwarders.html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14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HTTP Event Collector (HEC)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Creates an HTTP Endpoint</a:t>
            </a:r>
          </a:p>
          <a:p>
            <a:r>
              <a:rPr lang="en-US" dirty="0" err="1" smtClean="0"/>
              <a:t>Settings</a:t>
            </a:r>
            <a:r>
              <a:rPr lang="en-US" dirty="0" err="1" smtClean="0">
                <a:sym typeface="Wingdings" panose="05000000000000000000" pitchFamily="2" charset="2"/>
              </a:rPr>
              <a:t></a:t>
            </a:r>
            <a:r>
              <a:rPr lang="en-US" dirty="0" err="1" smtClean="0"/>
              <a:t>Data</a:t>
            </a:r>
            <a:r>
              <a:rPr lang="en-US" dirty="0" smtClean="0"/>
              <a:t> </a:t>
            </a:r>
            <a:r>
              <a:rPr lang="en-US" dirty="0" err="1" smtClean="0"/>
              <a:t>inputs</a:t>
            </a:r>
            <a:r>
              <a:rPr lang="en-US" dirty="0" err="1" smtClean="0">
                <a:sym typeface="Wingdings" panose="05000000000000000000" pitchFamily="2" charset="2"/>
              </a:rPr>
              <a:t>Http</a:t>
            </a:r>
            <a:r>
              <a:rPr lang="en-US" dirty="0" smtClean="0">
                <a:sym typeface="Wingdings" panose="05000000000000000000" pitchFamily="2" charset="2"/>
              </a:rPr>
              <a:t> Event Collector+ Add New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Configure global settings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Create a new token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The token identifies the calling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6893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data from databases using DB Connect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Splunk DB Connect</a:t>
            </a:r>
            <a:r>
              <a:rPr lang="en-US" dirty="0" smtClean="0"/>
              <a:t> is available from the </a:t>
            </a:r>
            <a:r>
              <a:rPr lang="en-US" dirty="0" smtClean="0">
                <a:hlinkClick r:id="rId2"/>
              </a:rPr>
              <a:t>Splunkbase</a:t>
            </a:r>
            <a:endParaRPr lang="en-US" dirty="0" smtClean="0"/>
          </a:p>
          <a:p>
            <a:r>
              <a:rPr lang="en-US" dirty="0" smtClean="0"/>
              <a:t>Allows connection to popular RDBMSs via JDBC drivers</a:t>
            </a:r>
          </a:p>
          <a:p>
            <a:r>
              <a:rPr lang="en-US" dirty="0" smtClean="0"/>
              <a:t>Requires install of JRE, necessary drivers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58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structure to data with field extractions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Field extractions use delimiters or a regex to extract specific data from unstructured data</a:t>
            </a:r>
          </a:p>
          <a:p>
            <a:r>
              <a:rPr lang="en-US" dirty="0" smtClean="0"/>
              <a:t>Add using wizard or directly from </a:t>
            </a:r>
            <a:r>
              <a:rPr lang="en-US" dirty="0" smtClean="0">
                <a:hlinkClick r:id="rId2"/>
              </a:rPr>
              <a:t>extractions page</a:t>
            </a:r>
            <a:r>
              <a:rPr lang="en-US" dirty="0" smtClean="0"/>
              <a:t> in settings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1" y="4303293"/>
            <a:ext cx="10668000" cy="42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04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457200"/>
            <a:ext cx="10668000" cy="1139825"/>
          </a:xfrm>
        </p:spPr>
        <p:txBody>
          <a:bodyPr/>
          <a:lstStyle/>
          <a:p>
            <a:r>
              <a:rPr lang="en-US" dirty="0" smtClean="0"/>
              <a:t>Adding meaning to data with event </a:t>
            </a:r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5638800" cy="3733800"/>
          </a:xfrm>
        </p:spPr>
        <p:txBody>
          <a:bodyPr/>
          <a:lstStyle/>
          <a:p>
            <a:r>
              <a:rPr lang="en-US" sz="2800" dirty="0" smtClean="0"/>
              <a:t>Event=one record in a log</a:t>
            </a:r>
          </a:p>
          <a:p>
            <a:r>
              <a:rPr lang="en-US" sz="2800" dirty="0" smtClean="0"/>
              <a:t>Event </a:t>
            </a:r>
            <a:r>
              <a:rPr lang="en-US" sz="2800" dirty="0" smtClean="0"/>
              <a:t>types convert a chunk of SPL to a key-value </a:t>
            </a:r>
            <a:r>
              <a:rPr lang="en-US" sz="2800" dirty="0" smtClean="0"/>
              <a:t>pair</a:t>
            </a:r>
          </a:p>
          <a:p>
            <a:pPr lvl="1"/>
            <a:r>
              <a:rPr lang="en-US" sz="2400" dirty="0" smtClean="0"/>
              <a:t>Characterize events, e.g. </a:t>
            </a:r>
            <a:r>
              <a:rPr lang="en-US" sz="2400" dirty="0" err="1" smtClean="0"/>
              <a:t>eventtype</a:t>
            </a:r>
            <a:r>
              <a:rPr lang="en-US" sz="2400" dirty="0" smtClean="0"/>
              <a:t>=“</a:t>
            </a:r>
            <a:r>
              <a:rPr lang="en-US" sz="2400" dirty="0" err="1" smtClean="0"/>
              <a:t>HttpRequest</a:t>
            </a:r>
            <a:r>
              <a:rPr lang="en-US" sz="2400" dirty="0" smtClean="0"/>
              <a:t>-Success”</a:t>
            </a:r>
          </a:p>
          <a:p>
            <a:r>
              <a:rPr lang="en-US" sz="2800" dirty="0" smtClean="0"/>
              <a:t>Created from </a:t>
            </a:r>
            <a:r>
              <a:rPr lang="en-US" sz="2800" dirty="0" smtClean="0">
                <a:hlinkClick r:id="rId2"/>
              </a:rPr>
              <a:t>event types page</a:t>
            </a:r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524000"/>
            <a:ext cx="5399351" cy="224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4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meaning to data with </a:t>
            </a:r>
            <a:r>
              <a:rPr lang="en-US" dirty="0" smtClean="0"/>
              <a:t>tags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Tags </a:t>
            </a:r>
            <a:r>
              <a:rPr lang="en-US" dirty="0" smtClean="0"/>
              <a:t>allow grouping of other criteria with a </a:t>
            </a:r>
            <a:r>
              <a:rPr lang="en-US" dirty="0" smtClean="0"/>
              <a:t>label</a:t>
            </a:r>
          </a:p>
          <a:p>
            <a:r>
              <a:rPr lang="en-US" dirty="0" smtClean="0"/>
              <a:t>Assigned to </a:t>
            </a:r>
            <a:r>
              <a:rPr lang="en-US" dirty="0" smtClean="0">
                <a:latin typeface="Courier"/>
              </a:rPr>
              <a:t>field=value</a:t>
            </a:r>
            <a:r>
              <a:rPr lang="en-US" dirty="0" smtClean="0"/>
              <a:t> pairs</a:t>
            </a:r>
          </a:p>
          <a:p>
            <a:r>
              <a:rPr lang="en-US" dirty="0" smtClean="0"/>
              <a:t>Create on </a:t>
            </a:r>
            <a:r>
              <a:rPr lang="en-US" dirty="0" smtClean="0">
                <a:hlinkClick r:id="rId2"/>
              </a:rPr>
              <a:t>tags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28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Data for this class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Meant to mimic N-tier e-commerce web application</a:t>
            </a:r>
          </a:p>
          <a:p>
            <a:r>
              <a:rPr lang="en-US" dirty="0">
                <a:hlinkClick r:id="rId2" action="ppaction://hlinkfile"/>
              </a:rPr>
              <a:t>C:\</a:t>
            </a:r>
            <a:r>
              <a:rPr lang="en-US" dirty="0" smtClean="0">
                <a:hlinkClick r:id="rId2" action="ppaction://hlinkfile"/>
              </a:rPr>
              <a:t>Splunk\etc\apps\OpsDataGen\data</a:t>
            </a:r>
            <a:endParaRPr lang="en-US" dirty="0" smtClean="0"/>
          </a:p>
          <a:p>
            <a:pPr lvl="1"/>
            <a:r>
              <a:rPr lang="en-US" dirty="0" err="1" smtClean="0"/>
              <a:t>access_log</a:t>
            </a:r>
            <a:r>
              <a:rPr lang="en-US" dirty="0" smtClean="0"/>
              <a:t>: web access log, </a:t>
            </a:r>
            <a:r>
              <a:rPr lang="en-US" i="1" dirty="0" err="1" smtClean="0"/>
              <a:t>access_combined</a:t>
            </a:r>
            <a:r>
              <a:rPr lang="en-US" dirty="0" smtClean="0"/>
              <a:t> source type</a:t>
            </a:r>
          </a:p>
          <a:p>
            <a:pPr lvl="1"/>
            <a:r>
              <a:rPr lang="en-US" dirty="0" err="1" smtClean="0"/>
              <a:t>app_log</a:t>
            </a:r>
            <a:r>
              <a:rPr lang="en-US" dirty="0" smtClean="0"/>
              <a:t>: application log, </a:t>
            </a:r>
            <a:r>
              <a:rPr lang="en-US" i="1" dirty="0" smtClean="0"/>
              <a:t>log4j</a:t>
            </a:r>
            <a:r>
              <a:rPr lang="en-US" dirty="0" smtClean="0"/>
              <a:t> source type</a:t>
            </a:r>
          </a:p>
          <a:p>
            <a:pPr lvl="1"/>
            <a:r>
              <a:rPr lang="en-US" dirty="0" err="1" smtClean="0"/>
              <a:t>hvac_log</a:t>
            </a:r>
            <a:r>
              <a:rPr lang="en-US" dirty="0" smtClean="0"/>
              <a:t>: csv sensor data, </a:t>
            </a:r>
            <a:r>
              <a:rPr lang="en-US" i="1" dirty="0" err="1" smtClean="0"/>
              <a:t>metrics_csv</a:t>
            </a:r>
            <a:r>
              <a:rPr lang="en-US" dirty="0" smtClean="0"/>
              <a:t> source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56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2: Getting Data In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Indexing files and directories p 386</a:t>
            </a:r>
          </a:p>
          <a:p>
            <a:r>
              <a:rPr lang="en-US" sz="2000" dirty="0"/>
              <a:t>Getting data through network ports p 394</a:t>
            </a:r>
          </a:p>
          <a:p>
            <a:r>
              <a:rPr lang="en-US" sz="2000" dirty="0"/>
              <a:t>Using scripted inputs p 398</a:t>
            </a:r>
          </a:p>
          <a:p>
            <a:r>
              <a:rPr lang="en-US" sz="2000" dirty="0"/>
              <a:t>Receiving data using the HTTP Event Collector p 410</a:t>
            </a:r>
          </a:p>
          <a:p>
            <a:r>
              <a:rPr lang="en-US" sz="2000" dirty="0"/>
              <a:t>Loading the sample data for this book p 421</a:t>
            </a:r>
          </a:p>
          <a:p>
            <a:r>
              <a:rPr lang="en-US" sz="2000" dirty="0"/>
              <a:t>Defining field extractions p 426</a:t>
            </a:r>
          </a:p>
          <a:p>
            <a:r>
              <a:rPr lang="en-US" sz="2000" dirty="0"/>
              <a:t>Defining event types and tags p 429</a:t>
            </a:r>
          </a:p>
          <a:p>
            <a:r>
              <a:rPr lang="en-US" sz="2000" dirty="0"/>
              <a:t>Installing the Machine Learning Toolkit p 432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6113E31D-E2AB-40D1-8B51-AFA5AFEF393A}" type="slidenum">
              <a:rPr lang="en-US" smtClean="0"/>
              <a:t>38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97280" y="1308100"/>
            <a:ext cx="6096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Duration: 60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23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3: Building an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28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540" y="0"/>
            <a:ext cx="9014260" cy="740664"/>
          </a:xfrm>
        </p:spPr>
        <p:txBody>
          <a:bodyPr/>
          <a:lstStyle/>
          <a:p>
            <a:r>
              <a:rPr lang="en-US" dirty="0" smtClean="0"/>
              <a:t>Housekeeping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196540" y="1037063"/>
            <a:ext cx="8229600" cy="524107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Class </a:t>
            </a:r>
            <a:r>
              <a:rPr lang="en-US" sz="2000" dirty="0" smtClean="0"/>
              <a:t>hours: 10:00-16:45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/>
              <a:t>A.M./P.M. Breaks: 15 min.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/>
              <a:t>Lunch Break: 1 hr.</a:t>
            </a:r>
            <a:endParaRPr lang="en-US" sz="20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/>
              <a:t>ONLC </a:t>
            </a:r>
            <a:r>
              <a:rPr lang="en-US" sz="2000" dirty="0" err="1" smtClean="0"/>
              <a:t>Wifi</a:t>
            </a:r>
            <a:r>
              <a:rPr lang="en-US" sz="2000" dirty="0" smtClean="0"/>
              <a:t> access code (if present): 0123456789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/>
              <a:t>If you need anything, </a:t>
            </a:r>
            <a:r>
              <a:rPr lang="en-US" sz="2000" i="1" dirty="0" smtClean="0"/>
              <a:t>please</a:t>
            </a:r>
            <a:r>
              <a:rPr lang="en-US" sz="2000" dirty="0" smtClean="0"/>
              <a:t> let us know!</a:t>
            </a:r>
            <a:endParaRPr lang="en-US" sz="2000" dirty="0"/>
          </a:p>
          <a:p>
            <a:endParaRPr lang="en-CA" sz="2400" dirty="0"/>
          </a:p>
          <a:p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7924800" y="1371600"/>
            <a:ext cx="2767989" cy="3186795"/>
            <a:chOff x="5438950" y="1438007"/>
            <a:chExt cx="2767989" cy="318679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5829" y="1921468"/>
              <a:ext cx="1202732" cy="1202732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24064" y="1438007"/>
              <a:ext cx="1082875" cy="1686193"/>
            </a:xfrm>
            <a:prstGeom prst="rect">
              <a:avLst/>
            </a:prstGeom>
          </p:spPr>
        </p:pic>
        <p:grpSp>
          <p:nvGrpSpPr>
            <p:cNvPr id="39" name="Group 38"/>
            <p:cNvGrpSpPr>
              <a:grpSpLocks noChangeAspect="1"/>
            </p:cNvGrpSpPr>
            <p:nvPr/>
          </p:nvGrpSpPr>
          <p:grpSpPr>
            <a:xfrm>
              <a:off x="5438950" y="3363329"/>
              <a:ext cx="1424169" cy="1015708"/>
              <a:chOff x="975600" y="4290620"/>
              <a:chExt cx="2006088" cy="1430728"/>
            </a:xfrm>
          </p:grpSpPr>
          <p:grpSp>
            <p:nvGrpSpPr>
              <p:cNvPr id="40" name="Group 39"/>
              <p:cNvGrpSpPr>
                <a:grpSpLocks noChangeAspect="1"/>
              </p:cNvGrpSpPr>
              <p:nvPr/>
            </p:nvGrpSpPr>
            <p:grpSpPr>
              <a:xfrm>
                <a:off x="975600" y="4290620"/>
                <a:ext cx="2006088" cy="1430728"/>
                <a:chOff x="1918853" y="3044496"/>
                <a:chExt cx="666391" cy="475141"/>
              </a:xfrm>
            </p:grpSpPr>
            <p:sp>
              <p:nvSpPr>
                <p:cNvPr id="42" name="Round Same Side Corner Rectangle 11"/>
                <p:cNvSpPr/>
                <p:nvPr/>
              </p:nvSpPr>
              <p:spPr>
                <a:xfrm>
                  <a:off x="1970085" y="3044496"/>
                  <a:ext cx="564520" cy="361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520" h="361776">
                      <a:moveTo>
                        <a:pt x="21117" y="19360"/>
                      </a:moveTo>
                      <a:lnTo>
                        <a:pt x="21117" y="345592"/>
                      </a:lnTo>
                      <a:lnTo>
                        <a:pt x="543404" y="345592"/>
                      </a:lnTo>
                      <a:lnTo>
                        <a:pt x="543404" y="19360"/>
                      </a:lnTo>
                      <a:close/>
                      <a:moveTo>
                        <a:pt x="17539" y="0"/>
                      </a:moveTo>
                      <a:lnTo>
                        <a:pt x="546981" y="0"/>
                      </a:lnTo>
                      <a:cubicBezTo>
                        <a:pt x="556668" y="0"/>
                        <a:pt x="564520" y="7852"/>
                        <a:pt x="564520" y="17539"/>
                      </a:cubicBezTo>
                      <a:lnTo>
                        <a:pt x="564520" y="361776"/>
                      </a:lnTo>
                      <a:lnTo>
                        <a:pt x="0" y="361776"/>
                      </a:lnTo>
                      <a:lnTo>
                        <a:pt x="0" y="17539"/>
                      </a:lnTo>
                      <a:cubicBezTo>
                        <a:pt x="0" y="7852"/>
                        <a:pt x="7852" y="0"/>
                        <a:pt x="17539" y="0"/>
                      </a:cubicBezTo>
                      <a:close/>
                    </a:path>
                  </a:pathLst>
                </a:custGeom>
                <a:solidFill>
                  <a:srgbClr val="008A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Segoe"/>
                  </a:endParaRPr>
                </a:p>
              </p:txBody>
            </p:sp>
            <p:sp>
              <p:nvSpPr>
                <p:cNvPr id="43" name="Trapezoid 12"/>
                <p:cNvSpPr/>
                <p:nvPr/>
              </p:nvSpPr>
              <p:spPr>
                <a:xfrm>
                  <a:off x="1918853" y="3419324"/>
                  <a:ext cx="666391" cy="728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6391" h="84127">
                      <a:moveTo>
                        <a:pt x="257990" y="52557"/>
                      </a:moveTo>
                      <a:lnTo>
                        <a:pt x="241755" y="79989"/>
                      </a:lnTo>
                      <a:lnTo>
                        <a:pt x="424635" y="79989"/>
                      </a:lnTo>
                      <a:lnTo>
                        <a:pt x="408400" y="52557"/>
                      </a:lnTo>
                      <a:close/>
                      <a:moveTo>
                        <a:pt x="49787" y="0"/>
                      </a:moveTo>
                      <a:lnTo>
                        <a:pt x="616604" y="0"/>
                      </a:lnTo>
                      <a:lnTo>
                        <a:pt x="666391" y="84127"/>
                      </a:lnTo>
                      <a:lnTo>
                        <a:pt x="0" y="84127"/>
                      </a:lnTo>
                      <a:close/>
                    </a:path>
                  </a:pathLst>
                </a:custGeom>
                <a:solidFill>
                  <a:srgbClr val="008A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Segoe"/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1919446" y="3492205"/>
                  <a:ext cx="665798" cy="27432"/>
                </a:xfrm>
                <a:prstGeom prst="rect">
                  <a:avLst/>
                </a:prstGeom>
                <a:solidFill>
                  <a:srgbClr val="008A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Segoe"/>
                  </a:endParaRPr>
                </a:p>
              </p:txBody>
            </p:sp>
          </p:grpSp>
          <p:sp>
            <p:nvSpPr>
              <p:cNvPr id="41" name="Rectangle 40"/>
              <p:cNvSpPr/>
              <p:nvPr/>
            </p:nvSpPr>
            <p:spPr bwMode="auto">
              <a:xfrm>
                <a:off x="1183880" y="4340003"/>
                <a:ext cx="1572768" cy="990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949478" y="3124200"/>
              <a:ext cx="758815" cy="150060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597339" y="3222722"/>
              <a:ext cx="609600" cy="1402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866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Architecture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 Splunk App is a container for:</a:t>
            </a:r>
          </a:p>
          <a:p>
            <a:pPr lvl="1"/>
            <a:r>
              <a:rPr lang="en-US" dirty="0" smtClean="0"/>
              <a:t>Reports</a:t>
            </a:r>
          </a:p>
          <a:p>
            <a:pPr lvl="1"/>
            <a:r>
              <a:rPr lang="en-US" dirty="0" smtClean="0"/>
              <a:t>Dashboards</a:t>
            </a:r>
          </a:p>
          <a:p>
            <a:pPr lvl="1"/>
            <a:r>
              <a:rPr lang="en-US" dirty="0" smtClean="0"/>
              <a:t>Custom Assets</a:t>
            </a:r>
          </a:p>
          <a:p>
            <a:r>
              <a:rPr lang="en-US" dirty="0" smtClean="0"/>
              <a:t>Stored as a folder in $SPLUNK_HOME/</a:t>
            </a:r>
            <a:r>
              <a:rPr lang="en-US" dirty="0" err="1" smtClean="0"/>
              <a:t>etc</a:t>
            </a:r>
            <a:r>
              <a:rPr lang="en-US" dirty="0" smtClean="0"/>
              <a:t>/apps</a:t>
            </a:r>
          </a:p>
          <a:p>
            <a:r>
              <a:rPr lang="en-US" dirty="0" smtClean="0"/>
              <a:t>Can be packages as .</a:t>
            </a:r>
            <a:r>
              <a:rPr lang="en-US" dirty="0" err="1" smtClean="0"/>
              <a:t>tgz</a:t>
            </a:r>
            <a:r>
              <a:rPr lang="en-US" dirty="0" smtClean="0"/>
              <a:t> or .</a:t>
            </a:r>
            <a:r>
              <a:rPr lang="en-US" dirty="0" err="1" smtClean="0"/>
              <a:t>spl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62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folder structure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/>
              <a:t>bin – binary assets, e.g. Python files</a:t>
            </a:r>
          </a:p>
          <a:p>
            <a:r>
              <a:rPr lang="en-US" sz="2800" dirty="0" smtClean="0"/>
              <a:t>default – publisher’s configurations &amp; views</a:t>
            </a:r>
          </a:p>
          <a:p>
            <a:r>
              <a:rPr lang="en-US" sz="2800" dirty="0" smtClean="0"/>
              <a:t>local – end user configurations &amp; views</a:t>
            </a:r>
          </a:p>
          <a:p>
            <a:r>
              <a:rPr lang="en-US" sz="2800" dirty="0" smtClean="0"/>
              <a:t>lookups – csv files used as lookups for app</a:t>
            </a:r>
          </a:p>
          <a:p>
            <a:r>
              <a:rPr lang="en-US" sz="2800" dirty="0" smtClean="0"/>
              <a:t>metadata – app permissions</a:t>
            </a:r>
          </a:p>
          <a:p>
            <a:r>
              <a:rPr lang="en-US" sz="2800" dirty="0" smtClean="0"/>
              <a:t>static – static assets, e.g. icons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1752600"/>
            <a:ext cx="1666969" cy="36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67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app from the UI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2400" dirty="0" smtClean="0"/>
              <a:t>Manage Apps</a:t>
            </a:r>
          </a:p>
          <a:p>
            <a:pPr>
              <a:buFont typeface="+mj-lt"/>
              <a:buAutoNum type="arabicPeriod"/>
            </a:pPr>
            <a:r>
              <a:rPr lang="en-US" sz="2400" dirty="0" smtClean="0"/>
              <a:t>Click “Create app”</a:t>
            </a:r>
          </a:p>
          <a:p>
            <a:pPr>
              <a:buFont typeface="+mj-lt"/>
              <a:buAutoNum type="arabicPeriod"/>
            </a:pPr>
            <a:r>
              <a:rPr lang="en-US" sz="2400" dirty="0" smtClean="0"/>
              <a:t>Fill in the form</a:t>
            </a:r>
          </a:p>
          <a:p>
            <a:pPr lvl="1"/>
            <a:r>
              <a:rPr lang="en-US" sz="2000" dirty="0" smtClean="0"/>
              <a:t>App name</a:t>
            </a:r>
          </a:p>
          <a:p>
            <a:pPr lvl="1"/>
            <a:r>
              <a:rPr lang="en-US" sz="2000" dirty="0" smtClean="0"/>
              <a:t>App directory</a:t>
            </a:r>
          </a:p>
          <a:p>
            <a:pPr lvl="1"/>
            <a:r>
              <a:rPr lang="en-US" sz="2000" dirty="0" smtClean="0"/>
              <a:t>Version </a:t>
            </a:r>
          </a:p>
          <a:p>
            <a:pPr lvl="1"/>
            <a:r>
              <a:rPr lang="en-US" sz="2000" dirty="0" smtClean="0"/>
              <a:t>Author</a:t>
            </a:r>
          </a:p>
          <a:p>
            <a:pPr lvl="1"/>
            <a:r>
              <a:rPr lang="en-US" sz="2000" dirty="0" smtClean="0"/>
              <a:t>Etc.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900" y="969840"/>
            <a:ext cx="1219200" cy="4048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900" y="1682698"/>
            <a:ext cx="1000265" cy="3715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2900" y="2362200"/>
            <a:ext cx="3434443" cy="283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21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app from another app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Copy app directory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Edit default\</a:t>
            </a:r>
            <a:r>
              <a:rPr lang="en-US" dirty="0" err="1" smtClean="0"/>
              <a:t>app.conf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Restart Splunk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4943" y="1812471"/>
            <a:ext cx="2915057" cy="24863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320248"/>
            <a:ext cx="10668000" cy="3351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8941" y="4416318"/>
            <a:ext cx="3561059" cy="42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0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Assets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Create reports &amp; dashboards</a:t>
            </a:r>
          </a:p>
          <a:p>
            <a:r>
              <a:rPr lang="en-US" dirty="0" smtClean="0"/>
              <a:t>Copy/move reports &amp; dashboards from existing apps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919" y="3267052"/>
            <a:ext cx="2048161" cy="3238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863" y="3810000"/>
            <a:ext cx="5706271" cy="22101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0733" y="3590946"/>
            <a:ext cx="1195937" cy="256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0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Object Permissions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Owner=only visible to user</a:t>
            </a:r>
          </a:p>
          <a:p>
            <a:pPr lvl="1"/>
            <a:r>
              <a:rPr lang="en-US" sz="1800" dirty="0"/>
              <a:t>Stored in </a:t>
            </a:r>
            <a:r>
              <a:rPr lang="en-US" sz="1800" dirty="0">
                <a:latin typeface="Courier"/>
              </a:rPr>
              <a:t>$SPLUNK_HOME\</a:t>
            </a:r>
            <a:r>
              <a:rPr lang="en-US" sz="1800" dirty="0" err="1">
                <a:latin typeface="Courier"/>
              </a:rPr>
              <a:t>etc</a:t>
            </a:r>
            <a:r>
              <a:rPr lang="en-US" sz="1800" dirty="0">
                <a:latin typeface="Courier"/>
              </a:rPr>
              <a:t>\users\&lt;username&gt;\&lt;</a:t>
            </a:r>
            <a:r>
              <a:rPr lang="en-US" sz="1800" dirty="0" err="1">
                <a:latin typeface="Courier"/>
              </a:rPr>
              <a:t>appname</a:t>
            </a:r>
            <a:r>
              <a:rPr lang="en-US" sz="1800" dirty="0">
                <a:latin typeface="Courier"/>
              </a:rPr>
              <a:t>&gt;\local\</a:t>
            </a:r>
            <a:r>
              <a:rPr lang="en-US" sz="1800" dirty="0" err="1">
                <a:latin typeface="Courier"/>
              </a:rPr>
              <a:t>savedsearches.conf</a:t>
            </a:r>
            <a:endParaRPr lang="en-US" sz="1800" dirty="0">
              <a:latin typeface="Courier"/>
            </a:endParaRPr>
          </a:p>
          <a:p>
            <a:r>
              <a:rPr lang="en-US" dirty="0" smtClean="0"/>
              <a:t>App=visible </a:t>
            </a:r>
            <a:r>
              <a:rPr lang="en-US" dirty="0"/>
              <a:t>to </a:t>
            </a:r>
            <a:r>
              <a:rPr lang="en-US" dirty="0" smtClean="0"/>
              <a:t>all users of the app</a:t>
            </a:r>
            <a:endParaRPr lang="en-US" dirty="0"/>
          </a:p>
          <a:p>
            <a:pPr lvl="1"/>
            <a:r>
              <a:rPr lang="en-US" sz="1800" dirty="0" smtClean="0"/>
              <a:t>“Part of” the app</a:t>
            </a:r>
          </a:p>
          <a:p>
            <a:pPr lvl="1"/>
            <a:r>
              <a:rPr lang="en-US" sz="1800" dirty="0" smtClean="0"/>
              <a:t>Stored </a:t>
            </a:r>
            <a:r>
              <a:rPr lang="en-US" sz="1800" dirty="0"/>
              <a:t>in </a:t>
            </a:r>
            <a:r>
              <a:rPr lang="en-US" sz="1800" dirty="0">
                <a:latin typeface="Courier"/>
              </a:rPr>
              <a:t>$</a:t>
            </a:r>
            <a:r>
              <a:rPr lang="en-US" sz="1800" dirty="0" smtClean="0">
                <a:latin typeface="Courier"/>
              </a:rPr>
              <a:t>SPLUNK_HOME\</a:t>
            </a:r>
            <a:r>
              <a:rPr lang="en-US" sz="1800" dirty="0" err="1" smtClean="0">
                <a:latin typeface="Courier"/>
              </a:rPr>
              <a:t>etc</a:t>
            </a:r>
            <a:r>
              <a:rPr lang="en-US" sz="1800" dirty="0" smtClean="0">
                <a:latin typeface="Courier"/>
              </a:rPr>
              <a:t>\apps\&lt;</a:t>
            </a:r>
            <a:r>
              <a:rPr lang="en-US" sz="1800" dirty="0" err="1">
                <a:latin typeface="Courier"/>
              </a:rPr>
              <a:t>appname</a:t>
            </a:r>
            <a:r>
              <a:rPr lang="en-US" sz="1800" dirty="0">
                <a:latin typeface="Courier"/>
              </a:rPr>
              <a:t>&gt;\local\</a:t>
            </a:r>
            <a:r>
              <a:rPr lang="en-US" sz="1800" dirty="0" err="1">
                <a:latin typeface="Courier"/>
              </a:rPr>
              <a:t>savedsearches.conf</a:t>
            </a:r>
            <a:endParaRPr lang="en-US" sz="1800" dirty="0">
              <a:latin typeface="Courier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468086"/>
            <a:ext cx="1547214" cy="17947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424543"/>
            <a:ext cx="1152939" cy="167640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8811039" y="1198329"/>
            <a:ext cx="752061" cy="33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4876524"/>
            <a:ext cx="2619740" cy="198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51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 Dashboards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 the UI using the integrated editor</a:t>
            </a:r>
          </a:p>
          <a:p>
            <a:r>
              <a:rPr lang="en-US" dirty="0" smtClean="0"/>
              <a:t>By directly modifying the Simple XML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352800"/>
            <a:ext cx="3810000" cy="242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7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Drilldown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Run a search when a row or cell is clicked</a:t>
            </a:r>
          </a:p>
          <a:p>
            <a:r>
              <a:rPr lang="en-US" dirty="0" smtClean="0"/>
              <a:t>Enable from UI or XML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4876800"/>
            <a:ext cx="3743847" cy="438211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7239000" y="2790534"/>
            <a:ext cx="3886742" cy="2524477"/>
            <a:chOff x="5638800" y="2994580"/>
            <a:chExt cx="3886742" cy="252447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38800" y="2994580"/>
              <a:ext cx="3886742" cy="2524477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6108700" y="4737100"/>
              <a:ext cx="2667000" cy="152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40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form to your dashboard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2743200"/>
            <a:ext cx="10668000" cy="2743200"/>
          </a:xfrm>
        </p:spPr>
        <p:txBody>
          <a:bodyPr/>
          <a:lstStyle/>
          <a:p>
            <a:r>
              <a:rPr lang="en-US" dirty="0" smtClean="0"/>
              <a:t>Add controls</a:t>
            </a:r>
          </a:p>
          <a:p>
            <a:r>
              <a:rPr lang="en-US" dirty="0" smtClean="0"/>
              <a:t>Modify search to include tokens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87" y="1447800"/>
            <a:ext cx="11117226" cy="10574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193698"/>
            <a:ext cx="5620534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94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geographical maps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24239"/>
            <a:ext cx="8926171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65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Courseware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1066800"/>
            <a:ext cx="7162800" cy="5105400"/>
          </a:xfrm>
        </p:spPr>
        <p:txBody>
          <a:bodyPr/>
          <a:lstStyle/>
          <a:p>
            <a:r>
              <a:rPr lang="en-US" dirty="0"/>
              <a:t>Improving Your Splunk </a:t>
            </a:r>
            <a:r>
              <a:rPr lang="en-US" dirty="0" smtClean="0"/>
              <a:t>Skills</a:t>
            </a:r>
          </a:p>
          <a:p>
            <a:pPr lvl="1"/>
            <a:r>
              <a:rPr lang="en-US" dirty="0" smtClean="0"/>
              <a:t>Contains selected material from </a:t>
            </a:r>
            <a:r>
              <a:rPr lang="en-US" i="1" dirty="0" err="1" smtClean="0"/>
              <a:t>Implemeting</a:t>
            </a:r>
            <a:r>
              <a:rPr lang="en-US" i="1" dirty="0" smtClean="0"/>
              <a:t> Splunk 7</a:t>
            </a:r>
            <a:r>
              <a:rPr lang="en-US" dirty="0" smtClean="0"/>
              <a:t> and </a:t>
            </a:r>
            <a:r>
              <a:rPr lang="en-US" i="1" dirty="0" smtClean="0"/>
              <a:t>Splunk Operational Intelligence Cookbook</a:t>
            </a:r>
            <a:endParaRPr lang="en-US" dirty="0"/>
          </a:p>
          <a:p>
            <a:r>
              <a:rPr lang="en-US" dirty="0"/>
              <a:t>GitHub site for code files:</a:t>
            </a:r>
            <a:br>
              <a:rPr lang="en-US" dirty="0"/>
            </a:br>
            <a:r>
              <a:rPr lang="en-US" dirty="0">
                <a:hlinkClick r:id="rId2"/>
              </a:rPr>
              <a:t>https://github.com/PacktPublishing/Improving-your-Splunk-skills</a:t>
            </a:r>
            <a:endParaRPr lang="en-US" dirty="0"/>
          </a:p>
          <a:p>
            <a:r>
              <a:rPr lang="en-US" dirty="0"/>
              <a:t>Supplemental notes:</a:t>
            </a:r>
            <a:br>
              <a:rPr lang="en-US" dirty="0"/>
            </a:br>
            <a:r>
              <a:rPr lang="en-US" dirty="0">
                <a:hlinkClick r:id="rId3"/>
              </a:rPr>
              <a:t>https://bit.ly/ONLCXSPLK2</a:t>
            </a:r>
            <a:endParaRPr lang="en-US" dirty="0"/>
          </a:p>
        </p:txBody>
      </p:sp>
      <p:pic>
        <p:nvPicPr>
          <p:cNvPr id="1026" name="Picture 2" descr="Improving Your Splunk Skills">
            <a:extLst>
              <a:ext uri="{FF2B5EF4-FFF2-40B4-BE49-F238E27FC236}">
                <a16:creationId xmlns:a16="http://schemas.microsoft.com/office/drawing/2014/main" id="{F7C652D6-EEA7-9245-9C1F-9E806A128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914400"/>
            <a:ext cx="3579672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1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geographical maps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2133600"/>
            <a:ext cx="10668000" cy="3352800"/>
          </a:xfrm>
        </p:spPr>
        <p:txBody>
          <a:bodyPr/>
          <a:lstStyle/>
          <a:p>
            <a:r>
              <a:rPr lang="en-US" dirty="0" err="1" smtClean="0"/>
              <a:t>iplocation</a:t>
            </a:r>
            <a:r>
              <a:rPr lang="en-US" dirty="0" smtClean="0"/>
              <a:t> – look up location information</a:t>
            </a:r>
          </a:p>
          <a:p>
            <a:pPr lvl="1"/>
            <a:r>
              <a:rPr lang="en-US" dirty="0" smtClean="0"/>
              <a:t>City, country, metro code, region, time zone, latitude, longitude</a:t>
            </a:r>
          </a:p>
          <a:p>
            <a:r>
              <a:rPr lang="en-US" dirty="0" err="1" smtClean="0"/>
              <a:t>geostats</a:t>
            </a:r>
            <a:r>
              <a:rPr lang="en-US" dirty="0" smtClean="0"/>
              <a:t> – generates statistics for rendering maps, e.g., “count of occurrences in geographical area”</a:t>
            </a:r>
          </a:p>
          <a:p>
            <a:r>
              <a:rPr lang="en-US" dirty="0" err="1" smtClean="0"/>
              <a:t>geom</a:t>
            </a:r>
            <a:r>
              <a:rPr lang="en-US" dirty="0" smtClean="0"/>
              <a:t> – adds a “</a:t>
            </a:r>
            <a:r>
              <a:rPr lang="en-US" dirty="0" err="1" smtClean="0"/>
              <a:t>geom</a:t>
            </a:r>
            <a:r>
              <a:rPr lang="en-US" dirty="0" smtClean="0"/>
              <a:t>” field containing polygons to be used by </a:t>
            </a:r>
            <a:r>
              <a:rPr lang="en-US" dirty="0" err="1" smtClean="0"/>
              <a:t>chloropleth</a:t>
            </a:r>
            <a:r>
              <a:rPr lang="en-US" dirty="0" smtClean="0"/>
              <a:t> maps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992" y="239031"/>
            <a:ext cx="4351008" cy="189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63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Chloropleth</a:t>
            </a:r>
            <a:r>
              <a:rPr lang="en-US" dirty="0" smtClean="0"/>
              <a:t> maps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2133600"/>
            <a:ext cx="10668000" cy="3352800"/>
          </a:xfrm>
        </p:spPr>
        <p:txBody>
          <a:bodyPr/>
          <a:lstStyle/>
          <a:p>
            <a:r>
              <a:rPr lang="en-US" dirty="0" smtClean="0"/>
              <a:t>Show regions with color density</a:t>
            </a:r>
          </a:p>
          <a:p>
            <a:r>
              <a:rPr lang="en-US" dirty="0" err="1" smtClean="0"/>
              <a:t>geom</a:t>
            </a:r>
            <a:r>
              <a:rPr lang="en-US" dirty="0" smtClean="0"/>
              <a:t> – adds a “</a:t>
            </a:r>
            <a:r>
              <a:rPr lang="en-US" dirty="0" err="1" smtClean="0"/>
              <a:t>geom</a:t>
            </a:r>
            <a:r>
              <a:rPr lang="en-US" dirty="0" smtClean="0"/>
              <a:t>” field containing polygons to be used by </a:t>
            </a:r>
            <a:r>
              <a:rPr lang="en-US" dirty="0" err="1" smtClean="0"/>
              <a:t>chloropleth</a:t>
            </a:r>
            <a:r>
              <a:rPr lang="en-US" dirty="0" smtClean="0"/>
              <a:t> maps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886" y="424543"/>
            <a:ext cx="3429000" cy="18954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9600" y="4207093"/>
            <a:ext cx="8382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://localhost:8000/en-US/app/operational_intelligence/search?q=search%20index%3Dmain%20sourcetype%3Daccess_combined%20%7C%20iplocation%20clientip%20%7C%20fillnull%20value%3D%22Unknown%22%20Country%20%7C%20stats%20count%20by%20Country%20%7C%20fields%20Country%2C%20count%20%7C%20geom%20geo_countries%20featureIdField%3DCountry&amp;display.page.search.mode=smart&amp;dispatch.sample_ratio=1&amp;workload_pool=&amp;earliest=-24h%40h&amp;latest=now&amp;display.general.type=statistics&amp;display.page.search.tab=statistics&amp;display.visualizations.mapping.type=choropleth&amp;sid=1576631602.373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4578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Highlighting Data by Range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5156493" cy="3733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029" y="855975"/>
            <a:ext cx="3940628" cy="17932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493" y="2897777"/>
            <a:ext cx="5544164" cy="234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2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PDF Delivery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6858000" cy="3733800"/>
          </a:xfrm>
        </p:spPr>
        <p:txBody>
          <a:bodyPr/>
          <a:lstStyle/>
          <a:p>
            <a:r>
              <a:rPr lang="en-US" dirty="0" smtClean="0"/>
              <a:t>Export </a:t>
            </a:r>
            <a:r>
              <a:rPr lang="en-US" dirty="0" smtClean="0">
                <a:sym typeface="Wingdings" panose="05000000000000000000" pitchFamily="2" charset="2"/>
              </a:rPr>
              <a:t> Schedule PDF Delivery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Populate form fields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Requires valid SMTP server configuration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312" y="361756"/>
            <a:ext cx="2781688" cy="13908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705" y="2236468"/>
            <a:ext cx="3434295" cy="324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01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84997"/>
          </a:xfrm>
        </p:spPr>
        <p:txBody>
          <a:bodyPr/>
          <a:lstStyle/>
          <a:p>
            <a:r>
              <a:rPr lang="en-US" dirty="0" smtClean="0"/>
              <a:t>Lab 3: Building an Operational Intelligence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Creating an Operational Intelligence application p 437</a:t>
            </a:r>
          </a:p>
          <a:p>
            <a:r>
              <a:rPr lang="en-US" sz="1800" dirty="0"/>
              <a:t>Adding dashboards and reports p 441</a:t>
            </a:r>
          </a:p>
          <a:p>
            <a:r>
              <a:rPr lang="en-US" sz="1800" dirty="0"/>
              <a:t>Organizing the dashboards more efficiently p 448</a:t>
            </a:r>
          </a:p>
          <a:p>
            <a:r>
              <a:rPr lang="en-US" sz="1800" dirty="0"/>
              <a:t>Dynamically drilling down on activity reports p 454</a:t>
            </a:r>
          </a:p>
          <a:p>
            <a:r>
              <a:rPr lang="en-US" sz="1800" dirty="0"/>
              <a:t>Creating a form to search web activities p 459</a:t>
            </a:r>
          </a:p>
          <a:p>
            <a:r>
              <a:rPr lang="en-US" sz="1800" dirty="0"/>
              <a:t>Linking web page activity reports to the form p 466</a:t>
            </a:r>
          </a:p>
          <a:p>
            <a:r>
              <a:rPr lang="en-US" sz="1800" dirty="0"/>
              <a:t>Displaying a geographical map of visitors p 471</a:t>
            </a:r>
          </a:p>
          <a:p>
            <a:r>
              <a:rPr lang="en-US" sz="1800" dirty="0"/>
              <a:t>Highlighting Average Product Price p 477</a:t>
            </a:r>
          </a:p>
          <a:p>
            <a:r>
              <a:rPr lang="en-US" sz="1800" dirty="0"/>
              <a:t>Scheduling the PDF delivery of a dashboard p 482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7280" y="1308100"/>
            <a:ext cx="6096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Duration: 60 minutes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00258" y="2233943"/>
            <a:ext cx="3200400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NOTE:</a:t>
            </a:r>
            <a:r>
              <a:rPr lang="en-US" dirty="0">
                <a:latin typeface="Calibri" panose="020F0502020204030204" pitchFamily="34" charset="0"/>
              </a:rPr>
              <a:t> The lab instructions assume that the assets you will move into your application are located in the default </a:t>
            </a:r>
            <a:r>
              <a:rPr lang="en-US" i="1" dirty="0">
                <a:latin typeface="Calibri" panose="020F0502020204030204" pitchFamily="34" charset="0"/>
              </a:rPr>
              <a:t>Search</a:t>
            </a:r>
            <a:r>
              <a:rPr lang="en-US" dirty="0">
                <a:latin typeface="Calibri" panose="020F0502020204030204" pitchFamily="34" charset="0"/>
              </a:rPr>
              <a:t> app, but in our environment they are located in the </a:t>
            </a:r>
            <a:r>
              <a:rPr lang="en-US" i="1" dirty="0">
                <a:latin typeface="Calibri" panose="020F0502020204030204" pitchFamily="34" charset="0"/>
              </a:rPr>
              <a:t>ONLC Splunk Fundamentals 2</a:t>
            </a:r>
            <a:r>
              <a:rPr lang="en-US" dirty="0">
                <a:latin typeface="Calibri" panose="020F0502020204030204" pitchFamily="34" charset="0"/>
              </a:rPr>
              <a:t> app.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3563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4: Advanced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44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AAFE6-03A8-4140-B16B-6AC57D3B9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Custom Field Extractions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D3187-92C3-0443-9012-9F3A8F844F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 fields pre-defined</a:t>
            </a:r>
          </a:p>
          <a:p>
            <a:pPr lvl="1"/>
            <a:r>
              <a:rPr lang="en-US" dirty="0"/>
              <a:t>Built-in </a:t>
            </a:r>
            <a:r>
              <a:rPr lang="en-US" dirty="0" err="1"/>
              <a:t>sourcetypes</a:t>
            </a:r>
            <a:r>
              <a:rPr lang="en-US" dirty="0"/>
              <a:t>, e.g. timestamp, hostname</a:t>
            </a:r>
          </a:p>
          <a:p>
            <a:pPr lvl="1"/>
            <a:r>
              <a:rPr lang="en-US" dirty="0"/>
              <a:t>Extraction of key-value pairs from JSON-formatted logs</a:t>
            </a:r>
          </a:p>
          <a:p>
            <a:r>
              <a:rPr lang="en-US" dirty="0"/>
              <a:t>Some must be user-defined</a:t>
            </a:r>
          </a:p>
          <a:p>
            <a:pPr lvl="1"/>
            <a:r>
              <a:rPr lang="en-US" dirty="0"/>
              <a:t>Delimited</a:t>
            </a:r>
          </a:p>
          <a:p>
            <a:pPr lvl="1"/>
            <a:r>
              <a:rPr lang="en-US" dirty="0"/>
              <a:t>Regex</a:t>
            </a:r>
          </a:p>
        </p:txBody>
      </p:sp>
    </p:spTree>
    <p:extLst>
      <p:ext uri="{BB962C8B-B14F-4D97-AF65-F5344CB8AC3E}">
        <p14:creationId xmlns:p14="http://schemas.microsoft.com/office/powerpoint/2010/main" val="361839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AE91-6F6D-6941-8097-844FBC111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(“</a:t>
            </a:r>
            <a:r>
              <a:rPr lang="en-US" dirty="0" err="1"/>
              <a:t>rex”,”regex</a:t>
            </a:r>
            <a:r>
              <a:rPr lang="en-US" dirty="0"/>
              <a:t>”) in Splunk field extractions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97B64-96F7-C442-95F3-6328B37001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Capture group: </a:t>
            </a:r>
            <a:br>
              <a:rPr lang="en-US" b="1" dirty="0"/>
            </a:br>
            <a:r>
              <a:rPr lang="en-US" sz="2000" dirty="0">
                <a:latin typeface="Courier" pitchFamily="2" charset="0"/>
              </a:rPr>
              <a:t>matching text (?&lt;</a:t>
            </a:r>
            <a:r>
              <a:rPr lang="en-US" sz="2000" dirty="0" err="1">
                <a:latin typeface="Courier" pitchFamily="2" charset="0"/>
              </a:rPr>
              <a:t>field_name</a:t>
            </a:r>
            <a:r>
              <a:rPr lang="en-US" sz="2000" dirty="0">
                <a:latin typeface="Courier" pitchFamily="2" charset="0"/>
              </a:rPr>
              <a:t>&gt;capture pattern) more matching text</a:t>
            </a:r>
          </a:p>
          <a:p>
            <a:r>
              <a:rPr lang="en-US" b="1" dirty="0"/>
              <a:t>Non-capturing group: </a:t>
            </a:r>
            <a:br>
              <a:rPr lang="en-US" b="1" dirty="0"/>
            </a:br>
            <a:r>
              <a:rPr lang="en-US" sz="2000" dirty="0">
                <a:latin typeface="Courier" pitchFamily="2" charset="0"/>
              </a:rPr>
              <a:t>matching text (?:pattern) more matching text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2B8BAD-4A67-3847-8821-64C2A3936E02}"/>
              </a:ext>
            </a:extLst>
          </p:cNvPr>
          <p:cNvSpPr txBox="1"/>
          <p:nvPr/>
        </p:nvSpPr>
        <p:spPr>
          <a:xfrm>
            <a:off x="907473" y="4114800"/>
            <a:ext cx="105156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marL="0" indent="0">
              <a:buNone/>
            </a:pPr>
            <a:r>
              <a:rPr lang="en-US" b="1" dirty="0">
                <a:latin typeface="Courier" pitchFamily="2" charset="0"/>
              </a:rPr>
              <a:t>Example: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131.253.24.135 logon </a:t>
            </a:r>
            <a:r>
              <a:rPr lang="en-US" dirty="0" err="1">
                <a:latin typeface="Courier" pitchFamily="2" charset="0"/>
              </a:rPr>
              <a:t>test_user</a:t>
            </a:r>
            <a:r>
              <a:rPr lang="en-US" dirty="0">
                <a:latin typeface="Courier" pitchFamily="2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(?&lt;</a:t>
            </a:r>
            <a:r>
              <a:rPr lang="en-US" dirty="0" err="1">
                <a:latin typeface="Courier" pitchFamily="2" charset="0"/>
              </a:rPr>
              <a:t>ip</a:t>
            </a:r>
            <a:r>
              <a:rPr lang="en-US" dirty="0">
                <a:latin typeface="Courier" pitchFamily="2" charset="0"/>
              </a:rPr>
              <a:t>&gt;\d+\.\d+\.\d+\.\d+) (?&lt;result&gt;\w+) (?&lt;user&gt;.*)</a:t>
            </a:r>
          </a:p>
          <a:p>
            <a:pPr marL="0" indent="0">
              <a:buNone/>
            </a:pPr>
            <a:r>
              <a:rPr lang="en-US" i="1" dirty="0" err="1">
                <a:latin typeface="Courier" pitchFamily="2" charset="0"/>
              </a:rPr>
              <a:t>ip</a:t>
            </a:r>
            <a:r>
              <a:rPr lang="en-US" dirty="0">
                <a:latin typeface="Courier" pitchFamily="2" charset="0"/>
              </a:rPr>
              <a:t> field=“131.253.24.135”, </a:t>
            </a:r>
            <a:r>
              <a:rPr lang="en-US" i="1" dirty="0">
                <a:latin typeface="Courier" pitchFamily="2" charset="0"/>
              </a:rPr>
              <a:t>result</a:t>
            </a:r>
            <a:r>
              <a:rPr lang="en-US" dirty="0">
                <a:latin typeface="Courier" pitchFamily="2" charset="0"/>
              </a:rPr>
              <a:t> field=“logon”, </a:t>
            </a:r>
            <a:r>
              <a:rPr lang="en-US" i="1" dirty="0">
                <a:latin typeface="Courier" pitchFamily="2" charset="0"/>
              </a:rPr>
              <a:t>user</a:t>
            </a:r>
            <a:r>
              <a:rPr lang="en-US" dirty="0">
                <a:latin typeface="Courier" pitchFamily="2" charset="0"/>
              </a:rPr>
              <a:t> field=“</a:t>
            </a:r>
            <a:r>
              <a:rPr lang="en-US" dirty="0" err="1">
                <a:latin typeface="Courier" pitchFamily="2" charset="0"/>
              </a:rPr>
              <a:t>test_user</a:t>
            </a:r>
            <a:r>
              <a:rPr lang="en-US" dirty="0">
                <a:latin typeface="Courier" pitchFamily="2" charset="0"/>
              </a:rPr>
              <a:t>”</a:t>
            </a:r>
            <a:endParaRPr lang="en-US" i="1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38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"/>
              </a:rPr>
              <a:t>search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Add an inline filter</a:t>
            </a:r>
          </a:p>
        </p:txBody>
      </p:sp>
    </p:spTree>
    <p:extLst>
      <p:ext uri="{BB962C8B-B14F-4D97-AF65-F5344CB8AC3E}">
        <p14:creationId xmlns:p14="http://schemas.microsoft.com/office/powerpoint/2010/main" val="246193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</a:t>
            </a:r>
            <a:r>
              <a:rPr lang="en-US" smtClean="0">
                <a:latin typeface="Courier"/>
              </a:rPr>
              <a:t>where</a:t>
            </a:r>
            <a:r>
              <a:rPr lang="en-US" smtClean="0"/>
              <a:t> </a:t>
            </a:r>
            <a:r>
              <a:rPr lang="en-US" dirty="0" smtClean="0"/>
              <a:t>command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Another way of adding an inline filter</a:t>
            </a:r>
          </a:p>
        </p:txBody>
      </p:sp>
    </p:spTree>
    <p:extLst>
      <p:ext uri="{BB962C8B-B14F-4D97-AF65-F5344CB8AC3E}">
        <p14:creationId xmlns:p14="http://schemas.microsoft.com/office/powerpoint/2010/main" val="321006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 Setup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Windows 10</a:t>
            </a:r>
          </a:p>
          <a:p>
            <a:pPr lvl="1"/>
            <a:r>
              <a:rPr lang="en-US" dirty="0" smtClean="0"/>
              <a:t>Machine username: </a:t>
            </a:r>
            <a:r>
              <a:rPr lang="en-US" dirty="0" smtClean="0">
                <a:latin typeface="Courier"/>
              </a:rPr>
              <a:t>student</a:t>
            </a:r>
          </a:p>
          <a:p>
            <a:pPr lvl="1"/>
            <a:r>
              <a:rPr lang="en-US" dirty="0" smtClean="0"/>
              <a:t>Machine password: </a:t>
            </a:r>
            <a:r>
              <a:rPr lang="en-US" dirty="0" smtClean="0">
                <a:latin typeface="Courier"/>
              </a:rPr>
              <a:t>Pa55w.rd</a:t>
            </a:r>
            <a:endParaRPr lang="en-US" dirty="0" smtClean="0">
              <a:latin typeface="Courier"/>
            </a:endParaRPr>
          </a:p>
          <a:p>
            <a:pPr lvl="1"/>
            <a:r>
              <a:rPr lang="en-US" dirty="0" smtClean="0"/>
              <a:t>Splunk </a:t>
            </a:r>
            <a:r>
              <a:rPr lang="en-US" dirty="0"/>
              <a:t>8.01, Python 2 (for compatibility w/book files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Splunk username: </a:t>
            </a:r>
            <a:r>
              <a:rPr lang="en-US" dirty="0" smtClean="0">
                <a:latin typeface="Courier"/>
              </a:rPr>
              <a:t>admin</a:t>
            </a:r>
          </a:p>
          <a:p>
            <a:pPr lvl="2"/>
            <a:r>
              <a:rPr lang="en-US" dirty="0" smtClean="0"/>
              <a:t>Splunk password: </a:t>
            </a:r>
            <a:r>
              <a:rPr lang="en-US" dirty="0" smtClean="0">
                <a:latin typeface="Courier"/>
              </a:rPr>
              <a:t>password</a:t>
            </a:r>
            <a:endParaRPr lang="en-US" dirty="0"/>
          </a:p>
          <a:p>
            <a:r>
              <a:rPr lang="en-US" dirty="0"/>
              <a:t>Course </a:t>
            </a:r>
            <a:r>
              <a:rPr lang="en-US" dirty="0" smtClean="0"/>
              <a:t>Files:</a:t>
            </a:r>
          </a:p>
          <a:p>
            <a:pPr lvl="1"/>
            <a:r>
              <a:rPr lang="en-US" dirty="0" smtClean="0"/>
              <a:t>C:\Improving-your-Splunk-skills-master</a:t>
            </a:r>
          </a:p>
          <a:p>
            <a:pPr lvl="1"/>
            <a:r>
              <a:rPr lang="en-US" dirty="0" smtClean="0"/>
              <a:t>C:\XSPLK2ClassFiles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41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urier"/>
              </a:rPr>
              <a:t>eval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General-purpose command for</a:t>
            </a:r>
          </a:p>
          <a:p>
            <a:pPr lvl="1"/>
            <a:r>
              <a:rPr lang="en-US" dirty="0" smtClean="0"/>
              <a:t>Performing calculations</a:t>
            </a:r>
          </a:p>
          <a:p>
            <a:pPr lvl="1"/>
            <a:r>
              <a:rPr lang="en-US" dirty="0" smtClean="0"/>
              <a:t>Formatting, data conversion</a:t>
            </a:r>
          </a:p>
          <a:p>
            <a:pPr lvl="1"/>
            <a:r>
              <a:rPr lang="en-US" dirty="0" smtClean="0"/>
              <a:t>Branching logic</a:t>
            </a:r>
          </a:p>
          <a:p>
            <a:r>
              <a:rPr lang="en-US" dirty="0" smtClean="0"/>
              <a:t>Allows in-line generation of new fields</a:t>
            </a:r>
          </a:p>
        </p:txBody>
      </p:sp>
    </p:spTree>
    <p:extLst>
      <p:ext uri="{BB962C8B-B14F-4D97-AF65-F5344CB8AC3E}">
        <p14:creationId xmlns:p14="http://schemas.microsoft.com/office/powerpoint/2010/main" val="132515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"/>
              </a:rPr>
              <a:t>fields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Keeps or removes fields from search results based on the field list criteria</a:t>
            </a:r>
            <a:endParaRPr lang="en-US" dirty="0" smtClean="0"/>
          </a:p>
          <a:p>
            <a:pPr lvl="1"/>
            <a:r>
              <a:rPr lang="en-US" dirty="0" smtClean="0">
                <a:latin typeface="Courier"/>
              </a:rPr>
              <a:t>Fields [+/-] &lt;</a:t>
            </a:r>
            <a:r>
              <a:rPr lang="en-US" dirty="0" err="1" smtClean="0">
                <a:latin typeface="Courier"/>
              </a:rPr>
              <a:t>fieldlist</a:t>
            </a:r>
            <a:r>
              <a:rPr lang="en-US" dirty="0" smtClean="0">
                <a:latin typeface="Courier"/>
              </a:rPr>
              <a:t>&gt;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173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urier"/>
              </a:rPr>
              <a:t>fillnull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Replaces null values in fields</a:t>
            </a:r>
          </a:p>
          <a:p>
            <a:r>
              <a:rPr lang="en-US" sz="2800" dirty="0" err="1" smtClean="0">
                <a:latin typeface="Courier"/>
              </a:rPr>
              <a:t>fillnull</a:t>
            </a:r>
            <a:r>
              <a:rPr lang="en-US" sz="2800" dirty="0" smtClean="0">
                <a:latin typeface="Courier"/>
              </a:rPr>
              <a:t> value=“&lt;string&gt;” &lt;field1&gt; &lt;field2&gt; …</a:t>
            </a:r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733800"/>
            <a:ext cx="5776336" cy="16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79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"/>
              </a:rPr>
              <a:t>transaction</a:t>
            </a:r>
            <a:r>
              <a:rPr lang="en-US" dirty="0" smtClean="0"/>
              <a:t> and </a:t>
            </a:r>
            <a:r>
              <a:rPr lang="en-US" dirty="0">
                <a:latin typeface="Courier"/>
              </a:rPr>
              <a:t>stats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2222544"/>
            <a:ext cx="10668000" cy="3263856"/>
          </a:xfrm>
        </p:spPr>
        <p:txBody>
          <a:bodyPr/>
          <a:lstStyle/>
          <a:p>
            <a:r>
              <a:rPr lang="en-US" dirty="0" smtClean="0"/>
              <a:t>transaction – group events based on attribute</a:t>
            </a:r>
          </a:p>
          <a:p>
            <a:pPr lvl="1"/>
            <a:r>
              <a:rPr lang="en-US" dirty="0" smtClean="0"/>
              <a:t>Adds a “duration” field = time between first and last events</a:t>
            </a:r>
          </a:p>
          <a:p>
            <a:r>
              <a:rPr lang="en-US" dirty="0" smtClean="0"/>
              <a:t>stats – aggregates values</a:t>
            </a:r>
          </a:p>
          <a:p>
            <a:pPr lvl="1"/>
            <a:r>
              <a:rPr lang="en-US" dirty="0" smtClean="0"/>
              <a:t>SUM(), AVG(), MIN(), MAX(), COUNT(), etc…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752600"/>
            <a:ext cx="7116168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4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/>
              </a:rPr>
              <a:t>transaction</a:t>
            </a:r>
            <a:r>
              <a:rPr lang="en-US" dirty="0" smtClean="0"/>
              <a:t> parameters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2222544"/>
            <a:ext cx="10668000" cy="3263856"/>
          </a:xfrm>
        </p:spPr>
        <p:txBody>
          <a:bodyPr/>
          <a:lstStyle/>
          <a:p>
            <a:r>
              <a:rPr lang="en-US" dirty="0" err="1" smtClean="0"/>
              <a:t>startswith,endswith</a:t>
            </a:r>
            <a:r>
              <a:rPr lang="en-US" dirty="0" smtClean="0"/>
              <a:t> – define transaction boundaries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52600"/>
            <a:ext cx="10002646" cy="3143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0600" y="4191000"/>
            <a:ext cx="97740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://localhost:8000/en-US/app/operational_intelligence/search?q=search%20index%3Dmain%20sourcetype%3Daccess_combined%20%7C%20transaction%20JSESSIONID%20startswith%3D%22GET%20%2Fhome%22%20endswith%3D%22checkout%22%20%7C%20stats%20avg(duration)%20AS%20Avg_Session_Time&amp;display.page.search.mode=smart&amp;dispatch.sample_ratio=1&amp;workload_pool=&amp;earliest=-</a:t>
            </a:r>
            <a:r>
              <a:rPr lang="en-US" sz="1200" dirty="0" smtClean="0">
                <a:hlinkClick r:id="rId3"/>
              </a:rPr>
              <a:t>24h%40h&amp;latest=now&amp;display.page.search.tab=statistics&amp;display.general.type=statistics&amp;sid=1576637317.1287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81427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/>
              </a:rPr>
              <a:t>transaction</a:t>
            </a:r>
            <a:r>
              <a:rPr lang="en-US" dirty="0" smtClean="0"/>
              <a:t> parameters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maxpause</a:t>
            </a:r>
            <a:r>
              <a:rPr lang="en-US" dirty="0" smtClean="0"/>
              <a:t> – limit pause between events for grouping</a:t>
            </a:r>
          </a:p>
          <a:p>
            <a:r>
              <a:rPr lang="en-US" dirty="0" err="1" smtClean="0"/>
              <a:t>maxspan</a:t>
            </a:r>
            <a:r>
              <a:rPr lang="en-US" dirty="0" smtClean="0"/>
              <a:t> – limit transaction duration</a:t>
            </a:r>
          </a:p>
          <a:p>
            <a:r>
              <a:rPr lang="en-US" dirty="0" err="1" smtClean="0"/>
              <a:t>maxevents</a:t>
            </a:r>
            <a:r>
              <a:rPr lang="en-US" dirty="0" smtClean="0"/>
              <a:t> – limit total # of events per transaction</a:t>
            </a:r>
            <a:endParaRPr lang="en-US" dirty="0"/>
          </a:p>
        </p:txBody>
      </p:sp>
      <p:pic>
        <p:nvPicPr>
          <p:cNvPr id="6" name="Picture 5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343400"/>
            <a:ext cx="1021389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10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"/>
              </a:rPr>
              <a:t>join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Matches events between searches based on a specified field</a:t>
            </a:r>
          </a:p>
          <a:p>
            <a:r>
              <a:rPr lang="en-US" dirty="0" smtClean="0"/>
              <a:t>Can be used with </a:t>
            </a:r>
            <a:r>
              <a:rPr lang="en-US" dirty="0" err="1" smtClean="0"/>
              <a:t>subsearches</a:t>
            </a:r>
            <a:endParaRPr lang="en-US" dirty="0" smtClean="0"/>
          </a:p>
          <a:p>
            <a:r>
              <a:rPr lang="en-US" dirty="0" smtClean="0"/>
              <a:t>Possible (probable) performance concerns</a:t>
            </a:r>
            <a:endParaRPr lang="en-US" dirty="0"/>
          </a:p>
        </p:txBody>
      </p:sp>
      <p:pic>
        <p:nvPicPr>
          <p:cNvPr id="5" name="Picture 4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648200"/>
            <a:ext cx="8153400" cy="119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78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"/>
              </a:rPr>
              <a:t>concurrency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Find concurrent number of events of given duration with the same start time</a:t>
            </a:r>
          </a:p>
          <a:p>
            <a:r>
              <a:rPr lang="en-US" dirty="0" smtClean="0"/>
              <a:t>Generates a “concurrency” field with number of concurrent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60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"/>
              </a:rPr>
              <a:t>associate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Identify correlations between fields</a:t>
            </a:r>
          </a:p>
          <a:p>
            <a:pPr lvl="1"/>
            <a:r>
              <a:rPr lang="en-US" dirty="0" err="1" smtClean="0">
                <a:latin typeface="Courier"/>
              </a:rPr>
              <a:t>Reference_Key</a:t>
            </a:r>
            <a:r>
              <a:rPr lang="en-US" dirty="0" smtClean="0"/>
              <a:t>, </a:t>
            </a:r>
            <a:r>
              <a:rPr lang="en-US" dirty="0" err="1">
                <a:latin typeface="Courier"/>
              </a:rPr>
              <a:t>Reference_Value</a:t>
            </a:r>
            <a:r>
              <a:rPr lang="en-US" dirty="0" smtClean="0"/>
              <a:t>, </a:t>
            </a:r>
            <a:r>
              <a:rPr lang="en-US" dirty="0" err="1">
                <a:latin typeface="Courier"/>
              </a:rPr>
              <a:t>Target_Key</a:t>
            </a:r>
            <a:r>
              <a:rPr lang="en-US" dirty="0" smtClean="0"/>
              <a:t> fields = fields being analyzed</a:t>
            </a:r>
          </a:p>
          <a:p>
            <a:pPr lvl="1"/>
            <a:r>
              <a:rPr lang="en-US" dirty="0">
                <a:latin typeface="Courier"/>
              </a:rPr>
              <a:t>Description</a:t>
            </a:r>
            <a:r>
              <a:rPr lang="en-US" dirty="0" smtClean="0"/>
              <a:t> field = more easily readable result</a:t>
            </a:r>
            <a:endParaRPr lang="en-US" dirty="0"/>
          </a:p>
        </p:txBody>
      </p:sp>
      <p:pic>
        <p:nvPicPr>
          <p:cNvPr id="6" name="Picture 5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070659"/>
            <a:ext cx="7598472" cy="8314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743" y="4121475"/>
            <a:ext cx="10802204" cy="53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78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urier"/>
              </a:rPr>
              <a:t>trendline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Generates a moving average</a:t>
            </a:r>
          </a:p>
          <a:p>
            <a:pPr lvl="1"/>
            <a:r>
              <a:rPr lang="en-US" dirty="0" err="1" smtClean="0">
                <a:latin typeface="Courier"/>
              </a:rPr>
              <a:t>trendline</a:t>
            </a:r>
            <a:r>
              <a:rPr lang="en-US" dirty="0" smtClean="0">
                <a:latin typeface="Courier"/>
              </a:rPr>
              <a:t> &lt;</a:t>
            </a:r>
            <a:r>
              <a:rPr lang="en-US" dirty="0" err="1" smtClean="0">
                <a:latin typeface="Courier"/>
              </a:rPr>
              <a:t>trendtype</a:t>
            </a:r>
            <a:r>
              <a:rPr lang="en-US" dirty="0" smtClean="0">
                <a:latin typeface="Courier"/>
              </a:rPr>
              <a:t>&gt;&lt;lag&gt;(field)</a:t>
            </a:r>
            <a:endParaRPr lang="en-US" dirty="0" smtClean="0"/>
          </a:p>
          <a:p>
            <a:pPr lvl="1"/>
            <a:r>
              <a:rPr lang="en-US" dirty="0" err="1" smtClean="0"/>
              <a:t>Trendtype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sma</a:t>
            </a:r>
            <a:r>
              <a:rPr lang="en-US" dirty="0"/>
              <a:t> </a:t>
            </a:r>
            <a:r>
              <a:rPr lang="en-US" dirty="0" smtClean="0"/>
              <a:t>= simple moving average</a:t>
            </a:r>
          </a:p>
          <a:p>
            <a:pPr lvl="2"/>
            <a:r>
              <a:rPr lang="en-US" dirty="0" err="1" smtClean="0"/>
              <a:t>ema</a:t>
            </a:r>
            <a:r>
              <a:rPr lang="en-US" dirty="0" smtClean="0"/>
              <a:t> = exponential moving average</a:t>
            </a:r>
          </a:p>
          <a:p>
            <a:pPr lvl="2"/>
            <a:r>
              <a:rPr lang="en-US" dirty="0" err="1" smtClean="0"/>
              <a:t>wma</a:t>
            </a:r>
            <a:r>
              <a:rPr lang="en-US" dirty="0" smtClean="0"/>
              <a:t> = weighted moving average</a:t>
            </a:r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43" y="5121250"/>
            <a:ext cx="4123578" cy="10414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0939" y="3505200"/>
            <a:ext cx="4552604" cy="132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83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9600" y="1066800"/>
            <a:ext cx="10972800" cy="4343400"/>
          </a:xfrm>
        </p:spPr>
        <p:txBody>
          <a:bodyPr numCol="1"/>
          <a:lstStyle/>
          <a:p>
            <a:r>
              <a:rPr lang="en-US" sz="1800" dirty="0" smtClean="0"/>
              <a:t>Module 1: Introduction and review</a:t>
            </a:r>
          </a:p>
          <a:p>
            <a:r>
              <a:rPr lang="en-US" sz="1800" dirty="0" smtClean="0"/>
              <a:t>Module 2: Getting data into Splunk</a:t>
            </a:r>
          </a:p>
          <a:p>
            <a:r>
              <a:rPr lang="en-US" sz="1800" dirty="0" smtClean="0"/>
              <a:t>Module 3: Building an Operational Intelligence App</a:t>
            </a:r>
          </a:p>
          <a:p>
            <a:r>
              <a:rPr lang="en-US" sz="1800" dirty="0" smtClean="0"/>
              <a:t>Module 4: Advanced Querying</a:t>
            </a:r>
          </a:p>
          <a:p>
            <a:r>
              <a:rPr lang="en-US" sz="1800" dirty="0" smtClean="0"/>
              <a:t>Module 5: Analytics and Machine Learning</a:t>
            </a:r>
          </a:p>
          <a:p>
            <a:r>
              <a:rPr lang="en-US" sz="1800" dirty="0" smtClean="0"/>
              <a:t>Module 6: Optimization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9652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Job Inspector to optimize your search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848600" cy="3733800"/>
          </a:xfrm>
        </p:spPr>
        <p:txBody>
          <a:bodyPr/>
          <a:lstStyle/>
          <a:p>
            <a:r>
              <a:rPr lang="en-US" dirty="0" smtClean="0"/>
              <a:t>Shows execution costs &amp; job properties</a:t>
            </a:r>
          </a:p>
          <a:p>
            <a:r>
              <a:rPr lang="en-US" dirty="0" smtClean="0"/>
              <a:t>Allows identification of longest-running steps in a search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4572000"/>
            <a:ext cx="1112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docs.splunk.com/Documentation/Splunk/8.0.0/Search/ViewsearchjobpropertieswiththeJobInspector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7875" y="1512669"/>
            <a:ext cx="2686425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94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urier"/>
              </a:rPr>
              <a:t>cmd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fields</a:t>
            </a:r>
          </a:p>
          <a:p>
            <a:pPr lvl="1"/>
            <a:r>
              <a:rPr lang="en-US" dirty="0" smtClean="0">
                <a:latin typeface="Courier"/>
              </a:rPr>
              <a:t>field</a:t>
            </a:r>
            <a:r>
              <a:rPr lang="en-US" dirty="0" smtClean="0"/>
              <a:t>, </a:t>
            </a:r>
            <a:r>
              <a:rPr lang="en-US" dirty="0" smtClean="0">
                <a:latin typeface="Courier"/>
              </a:rPr>
              <a:t>field</a:t>
            </a:r>
            <a:r>
              <a:rPr lang="en-US" dirty="0" smtClean="0"/>
              <a:t> fields</a:t>
            </a:r>
          </a:p>
          <a:p>
            <a:pPr lvl="1"/>
            <a:r>
              <a:rPr lang="en-US" dirty="0"/>
              <a:t>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489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5: Analytics and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01981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"/>
              </a:rPr>
              <a:t>predict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Linear regression on </a:t>
            </a:r>
            <a:r>
              <a:rPr lang="en-US" dirty="0" err="1" smtClean="0"/>
              <a:t>timeseries</a:t>
            </a:r>
            <a:endParaRPr lang="en-US" dirty="0" smtClean="0"/>
          </a:p>
          <a:p>
            <a:r>
              <a:rPr lang="en-US" dirty="0" smtClean="0"/>
              <a:t>Confidence interval</a:t>
            </a:r>
            <a:endParaRPr lang="en-US" dirty="0"/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4876801"/>
            <a:ext cx="4284525" cy="10985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3624" y="2598041"/>
            <a:ext cx="6210933" cy="180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94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"/>
              </a:rPr>
              <a:t>fit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From the Machine Learning Toolkit</a:t>
            </a:r>
          </a:p>
          <a:p>
            <a:r>
              <a:rPr lang="en-US" dirty="0" smtClean="0"/>
              <a:t>Fits a machine learning model to search results</a:t>
            </a:r>
          </a:p>
          <a:p>
            <a:r>
              <a:rPr lang="en-US" dirty="0" smtClean="0"/>
              <a:t>Linear or logistic regression</a:t>
            </a:r>
          </a:p>
          <a:p>
            <a:r>
              <a:rPr lang="en-US" dirty="0" smtClean="0"/>
              <a:t>Use “into” to store model for use with </a:t>
            </a:r>
            <a:r>
              <a:rPr lang="en-US" dirty="0" smtClean="0">
                <a:latin typeface="Courier"/>
              </a:rPr>
              <a:t>apply</a:t>
            </a:r>
            <a:endParaRPr lang="en-US" dirty="0">
              <a:latin typeface="Courier"/>
            </a:endParaRPr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29" y="4871718"/>
            <a:ext cx="7375339" cy="80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63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"/>
              </a:rPr>
              <a:t>apply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From the Machine Learning Toolkit</a:t>
            </a:r>
          </a:p>
          <a:p>
            <a:r>
              <a:rPr lang="en-US" dirty="0" smtClean="0"/>
              <a:t>Fits a machine learning model to search results</a:t>
            </a:r>
          </a:p>
          <a:p>
            <a:r>
              <a:rPr lang="en-US" dirty="0" smtClean="0"/>
              <a:t>Linear or logistic regression</a:t>
            </a:r>
          </a:p>
          <a:p>
            <a:r>
              <a:rPr lang="en-US" dirty="0" smtClean="0"/>
              <a:t>Use “into” to store model for use with </a:t>
            </a:r>
            <a:r>
              <a:rPr lang="en-US" dirty="0" smtClean="0">
                <a:latin typeface="Courier"/>
              </a:rPr>
              <a:t>apply</a:t>
            </a:r>
            <a:endParaRPr lang="en-US" dirty="0">
              <a:latin typeface="Courier"/>
            </a:endParaRPr>
          </a:p>
        </p:txBody>
      </p:sp>
      <p:pic>
        <p:nvPicPr>
          <p:cNvPr id="10" name="Picture 9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800600"/>
            <a:ext cx="4440514" cy="126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88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urier"/>
              </a:rPr>
              <a:t>eventstats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Compute summary information</a:t>
            </a:r>
            <a:endParaRPr lang="en-US" dirty="0"/>
          </a:p>
        </p:txBody>
      </p:sp>
      <p:pic>
        <p:nvPicPr>
          <p:cNvPr id="11" name="Picture 10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362200"/>
            <a:ext cx="6601746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56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"/>
              </a:rPr>
              <a:t>anomalies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Assigns an “unexpectedness score” to each event</a:t>
            </a:r>
          </a:p>
          <a:p>
            <a:r>
              <a:rPr lang="en-US" dirty="0" smtClean="0"/>
              <a:t>Uses a proprietary algorithm</a:t>
            </a:r>
            <a:endParaRPr lang="en-US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114800"/>
            <a:ext cx="5429895" cy="103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20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urier"/>
              </a:rPr>
              <a:t>anomalousvalues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Computes </a:t>
            </a:r>
            <a:r>
              <a:rPr lang="en-US" dirty="0"/>
              <a:t>an anomaly score for each field of each event, relative to the values of this field across other </a:t>
            </a:r>
            <a:r>
              <a:rPr lang="en-US" dirty="0" smtClean="0"/>
              <a:t>events</a:t>
            </a:r>
          </a:p>
          <a:p>
            <a:endParaRPr lang="en-US" dirty="0"/>
          </a:p>
        </p:txBody>
      </p:sp>
      <p:pic>
        <p:nvPicPr>
          <p:cNvPr id="5" name="Picture 4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495800"/>
            <a:ext cx="7545294" cy="5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48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urier"/>
              </a:rPr>
              <a:t>anomalydetection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Identifies anomalous events</a:t>
            </a:r>
          </a:p>
          <a:p>
            <a:r>
              <a:rPr lang="en-US" dirty="0" smtClean="0"/>
              <a:t>Combines capabilities of </a:t>
            </a:r>
            <a:r>
              <a:rPr lang="en-US" dirty="0" err="1" smtClean="0">
                <a:latin typeface="Courier"/>
              </a:rPr>
              <a:t>anomalousvalue</a:t>
            </a:r>
            <a:r>
              <a:rPr lang="en-US" dirty="0" smtClean="0">
                <a:latin typeface="Courier"/>
              </a:rPr>
              <a:t> </a:t>
            </a:r>
            <a:r>
              <a:rPr lang="en-US" dirty="0" smtClean="0"/>
              <a:t>and</a:t>
            </a:r>
            <a:r>
              <a:rPr lang="en-US" dirty="0" smtClean="0">
                <a:latin typeface="Courier"/>
              </a:rPr>
              <a:t> outlier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81000" y="5641975"/>
            <a:ext cx="9677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docs.splunk.com/Documentation/Splunk/latest/SearchReference/Anomalydetection</a:t>
            </a:r>
            <a:endParaRPr lang="en-US" sz="1600" dirty="0" smtClean="0"/>
          </a:p>
        </p:txBody>
      </p:sp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4378271"/>
            <a:ext cx="5563556" cy="79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81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Classes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1066800"/>
            <a:ext cx="8229600" cy="5105400"/>
          </a:xfrm>
        </p:spPr>
        <p:txBody>
          <a:bodyPr>
            <a:normAutofit/>
          </a:bodyPr>
          <a:lstStyle/>
          <a:p>
            <a:r>
              <a:rPr lang="en-US" sz="2400" dirty="0"/>
              <a:t>Splunk Fundamentals – Level 1</a:t>
            </a:r>
          </a:p>
        </p:txBody>
      </p:sp>
      <p:pic>
        <p:nvPicPr>
          <p:cNvPr id="5" name="Picture 11" descr="onlc_logo_smal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8892" y="4999038"/>
            <a:ext cx="2875156" cy="117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325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"/>
              </a:rPr>
              <a:t>cluster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Groups </a:t>
            </a:r>
            <a:r>
              <a:rPr lang="en-US" dirty="0"/>
              <a:t>events together based on how similar they are to each </a:t>
            </a:r>
            <a:r>
              <a:rPr lang="en-US" dirty="0" smtClean="0"/>
              <a:t>other</a:t>
            </a:r>
          </a:p>
          <a:p>
            <a:r>
              <a:rPr lang="en-US" dirty="0" smtClean="0"/>
              <a:t>Use to identify patterns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5791200"/>
            <a:ext cx="838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docs.splunk.com/Documentation/Splunk/latest/SearchReference/Cluster</a:t>
            </a:r>
            <a:endParaRPr lang="en-US" sz="1600" dirty="0" smtClean="0"/>
          </a:p>
        </p:txBody>
      </p:sp>
      <p:pic>
        <p:nvPicPr>
          <p:cNvPr id="7" name="Picture 6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4299857"/>
            <a:ext cx="5105734" cy="117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00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outliers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Machine Learning Toolkit can detect numeric and categorical outliers</a:t>
            </a:r>
          </a:p>
          <a:p>
            <a:r>
              <a:rPr lang="en-US" dirty="0" smtClean="0"/>
              <a:t>Threshold methods (numeric):</a:t>
            </a:r>
          </a:p>
          <a:p>
            <a:pPr lvl="1"/>
            <a:r>
              <a:rPr lang="en-US" dirty="0" smtClean="0"/>
              <a:t>Standard deviation</a:t>
            </a:r>
          </a:p>
          <a:p>
            <a:pPr lvl="1"/>
            <a:r>
              <a:rPr lang="en-US" dirty="0" smtClean="0"/>
              <a:t>Median absolute deviation</a:t>
            </a:r>
          </a:p>
          <a:p>
            <a:pPr lvl="1"/>
            <a:r>
              <a:rPr lang="en-US" dirty="0" smtClean="0"/>
              <a:t>Interquartile range</a:t>
            </a:r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531786"/>
            <a:ext cx="990652" cy="99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87765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outliers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Create a search, specify method and multiplier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531786"/>
            <a:ext cx="990652" cy="99065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62000" y="5641975"/>
            <a:ext cx="838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3"/>
              </a:rPr>
              <a:t>http://</a:t>
            </a:r>
            <a:r>
              <a:rPr lang="en-US" sz="1600" dirty="0" smtClean="0">
                <a:hlinkClick r:id="rId3"/>
              </a:rPr>
              <a:t>localhost:8000/en-US/app/Splunk_ML_Toolkit/showcase_outlier_detection</a:t>
            </a:r>
            <a:endParaRPr lang="en-US" sz="1600" dirty="0" smtClean="0"/>
          </a:p>
        </p:txBody>
      </p:sp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9700" y="3048000"/>
            <a:ext cx="9372600" cy="217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03867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outliers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Conceptual flow:</a:t>
            </a:r>
          </a:p>
          <a:p>
            <a:pPr lvl="1"/>
            <a:r>
              <a:rPr lang="en-US" sz="2400" dirty="0" smtClean="0"/>
              <a:t>Generate table of values to analyze</a:t>
            </a:r>
          </a:p>
          <a:p>
            <a:pPr lvl="1"/>
            <a:r>
              <a:rPr lang="en-US" sz="2400" dirty="0" smtClean="0"/>
              <a:t>Find the median, compute absolute deviation from median for each record</a:t>
            </a:r>
          </a:p>
          <a:p>
            <a:pPr lvl="1"/>
            <a:r>
              <a:rPr lang="en-US" sz="2400" dirty="0" smtClean="0"/>
              <a:t>Find median of all deviations (</a:t>
            </a:r>
            <a:r>
              <a:rPr lang="en-US" sz="2400" i="1" dirty="0" err="1" smtClean="0"/>
              <a:t>medianAbsDev</a:t>
            </a:r>
            <a:r>
              <a:rPr lang="en-US" sz="2400" i="1" dirty="0" smtClean="0"/>
              <a:t>)</a:t>
            </a:r>
            <a:endParaRPr lang="en-US" sz="2400" dirty="0" smtClean="0"/>
          </a:p>
          <a:p>
            <a:pPr lvl="1"/>
            <a:r>
              <a:rPr lang="en-US" sz="2400" dirty="0" smtClean="0"/>
              <a:t>Multiply </a:t>
            </a:r>
            <a:r>
              <a:rPr lang="en-US" sz="2400" i="1" dirty="0" err="1" smtClean="0"/>
              <a:t>medianAbsDev</a:t>
            </a:r>
            <a:r>
              <a:rPr lang="en-US" sz="2400" dirty="0" smtClean="0"/>
              <a:t> by a constant to find upper &amp; lower bounds</a:t>
            </a:r>
          </a:p>
          <a:p>
            <a:pPr lvl="1"/>
            <a:r>
              <a:rPr lang="en-US" sz="2400" dirty="0" smtClean="0"/>
              <a:t>Anything outside the bounds is an outlier</a:t>
            </a:r>
          </a:p>
          <a:p>
            <a:pPr lvl="1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5641975"/>
            <a:ext cx="838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localhost:8000/en-US/app/Splunk_ML_Toolkit/showcase_outlier_detection</a:t>
            </a:r>
            <a:endParaRPr lang="en-US" sz="1600" dirty="0" smtClean="0"/>
          </a:p>
        </p:txBody>
      </p:sp>
      <p:pic>
        <p:nvPicPr>
          <p:cNvPr id="9" name="Picture 8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300" y="1295400"/>
            <a:ext cx="4838700" cy="11212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531786"/>
            <a:ext cx="990652" cy="99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63562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Forecasting Time Series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Machine Learning Toolkit provide several algorithms for predictive 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531786"/>
            <a:ext cx="990652" cy="9906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2955550"/>
            <a:ext cx="6335009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77866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Splunk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58737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Workflow Action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Settings </a:t>
            </a:r>
            <a:r>
              <a:rPr lang="en-US" dirty="0" smtClean="0">
                <a:sym typeface="Wingdings" panose="05000000000000000000" pitchFamily="2" charset="2"/>
              </a:rPr>
              <a:t> Fields  Workflow actions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64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  <a:p>
            <a:r>
              <a:rPr lang="en-US" dirty="0"/>
              <a:t>Survey: http://</a:t>
            </a:r>
            <a:r>
              <a:rPr lang="en-US" dirty="0" err="1"/>
              <a:t>www.onlc.com</a:t>
            </a:r>
            <a:r>
              <a:rPr lang="en-US" dirty="0"/>
              <a:t>/</a:t>
            </a:r>
            <a:r>
              <a:rPr lang="en-US" dirty="0" err="1"/>
              <a:t>eval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65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3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Edge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NLC OnDemand Master Final" id="{76EFC82E-3E3D-4067-A02D-BCE9F92FA70E}" vid="{7996A0E1-4167-41C3-A99B-65BBF2CAF6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17D0A5D2A94D41851BD81F437949EB" ma:contentTypeVersion="4" ma:contentTypeDescription="Create a new document." ma:contentTypeScope="" ma:versionID="86394c489d6ea242463219402424de30">
  <xsd:schema xmlns:xsd="http://www.w3.org/2001/XMLSchema" xmlns:xs="http://www.w3.org/2001/XMLSchema" xmlns:p="http://schemas.microsoft.com/office/2006/metadata/properties" xmlns:ns2="8ae4afce-818c-4ab4-8e35-377c82201c18" xmlns:ns3="6549f357-ea04-4fdc-a4ff-01e398dbae1f" targetNamespace="http://schemas.microsoft.com/office/2006/metadata/properties" ma:root="true" ma:fieldsID="fe252f9ea815bb7a68216b40880644e9" ns2:_="" ns3:_="">
    <xsd:import namespace="8ae4afce-818c-4ab4-8e35-377c82201c18"/>
    <xsd:import namespace="6549f357-ea04-4fdc-a4ff-01e398dbae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e4afce-818c-4ab4-8e35-377c82201c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49f357-ea04-4fdc-a4ff-01e398dbae1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59C5BB-F795-4F02-AFC2-70EF9316FD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e4afce-818c-4ab4-8e35-377c82201c18"/>
    <ds:schemaRef ds:uri="6549f357-ea04-4fdc-a4ff-01e398dbae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FBE9ADF-F1D8-4E9F-83D5-C6625824914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9AC6B8-7021-4B23-A9AF-61295A177099}">
  <ds:schemaRefs>
    <ds:schemaRef ds:uri="http://schemas.microsoft.com/office/infopath/2007/PartnerControls"/>
    <ds:schemaRef ds:uri="http://purl.org/dc/elements/1.1/"/>
    <ds:schemaRef ds:uri="8ae4afce-818c-4ab4-8e35-377c82201c18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6549f357-ea04-4fdc-a4ff-01e398dbae1f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ONLC OnDemand Master Final</Template>
  <TotalTime>33124</TotalTime>
  <Words>2365</Words>
  <Application>Microsoft Office PowerPoint</Application>
  <PresentationFormat>Widescreen</PresentationFormat>
  <Paragraphs>388</Paragraphs>
  <Slides>87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7" baseType="lpstr">
      <vt:lpstr>Arial</vt:lpstr>
      <vt:lpstr>Calibri</vt:lpstr>
      <vt:lpstr>Century Gothic</vt:lpstr>
      <vt:lpstr>Courier</vt:lpstr>
      <vt:lpstr>Segoe</vt:lpstr>
      <vt:lpstr>Segoe UI</vt:lpstr>
      <vt:lpstr>Segoe UI Light</vt:lpstr>
      <vt:lpstr>Verdana</vt:lpstr>
      <vt:lpstr>Wingdings</vt:lpstr>
      <vt:lpstr>Edge</vt:lpstr>
      <vt:lpstr>Splunk Fundamentals: Level 2</vt:lpstr>
      <vt:lpstr>PowerPoint Presentation</vt:lpstr>
      <vt:lpstr>Student introductions</vt:lpstr>
      <vt:lpstr>Housekeeping</vt:lpstr>
      <vt:lpstr>The Courseware</vt:lpstr>
      <vt:lpstr>Classroom Setup</vt:lpstr>
      <vt:lpstr>Course Outline</vt:lpstr>
      <vt:lpstr>Related Classes</vt:lpstr>
      <vt:lpstr>Questions?</vt:lpstr>
      <vt:lpstr>Module 1: Introduction and Review</vt:lpstr>
      <vt:lpstr>Splunk Enterprise</vt:lpstr>
      <vt:lpstr>Splunk Enterprise Features</vt:lpstr>
      <vt:lpstr>Splunk Enterprise Features (c’t’d)</vt:lpstr>
      <vt:lpstr>Search Review</vt:lpstr>
      <vt:lpstr>The Search pipeline</vt:lpstr>
      <vt:lpstr>Common commands</vt:lpstr>
      <vt:lpstr>Transforming commands</vt:lpstr>
      <vt:lpstr>Search mode</vt:lpstr>
      <vt:lpstr>Search best practices</vt:lpstr>
      <vt:lpstr>Search best practices (c’t’d)</vt:lpstr>
      <vt:lpstr>Module 2: Getting Data Into Splunk</vt:lpstr>
      <vt:lpstr>Data Inputs</vt:lpstr>
      <vt:lpstr>Indexing</vt:lpstr>
      <vt:lpstr>Indexing files and directories</vt:lpstr>
      <vt:lpstr>Adding a file or directory using the CLI</vt:lpstr>
      <vt:lpstr>Adding a file or directory input using inputs.conf</vt:lpstr>
      <vt:lpstr>One-time indexing of files</vt:lpstr>
      <vt:lpstr>Indexing the Windows Event Logs</vt:lpstr>
      <vt:lpstr>Getting data through network ports</vt:lpstr>
      <vt:lpstr>Scripted inputs</vt:lpstr>
      <vt:lpstr>Configuring a Universal Forwarder</vt:lpstr>
      <vt:lpstr>Using the HTTP Event Collector (HEC)</vt:lpstr>
      <vt:lpstr>Getting data from databases using DB Connect</vt:lpstr>
      <vt:lpstr>Adding structure to data with field extractions</vt:lpstr>
      <vt:lpstr>Adding meaning to data with event types</vt:lpstr>
      <vt:lpstr>Adding meaning to data with tags</vt:lpstr>
      <vt:lpstr>Sample Data for this class</vt:lpstr>
      <vt:lpstr>Lab 2: Getting Data In</vt:lpstr>
      <vt:lpstr>Module 3: Building an Application</vt:lpstr>
      <vt:lpstr>Application Architecture</vt:lpstr>
      <vt:lpstr>App folder structure</vt:lpstr>
      <vt:lpstr>Creating an app from the UI</vt:lpstr>
      <vt:lpstr>Creating an app from another app</vt:lpstr>
      <vt:lpstr>Adding Assets</vt:lpstr>
      <vt:lpstr>Changing Object Permissions</vt:lpstr>
      <vt:lpstr>Customizing Dashboards</vt:lpstr>
      <vt:lpstr>Dynamic Drilldown</vt:lpstr>
      <vt:lpstr>Adding a form to your dashboard</vt:lpstr>
      <vt:lpstr>Adding geographical maps</vt:lpstr>
      <vt:lpstr>Adding geographical maps</vt:lpstr>
      <vt:lpstr>Chloropleth maps</vt:lpstr>
      <vt:lpstr>Highlighting Data by Range</vt:lpstr>
      <vt:lpstr>Scheduling PDF Delivery</vt:lpstr>
      <vt:lpstr>Lab 3: Building an Operational Intelligence Application</vt:lpstr>
      <vt:lpstr>Module 4: Advanced Search</vt:lpstr>
      <vt:lpstr>Adding Custom Field Extractions</vt:lpstr>
      <vt:lpstr>Regular Expressions (“rex”,”regex”) in Splunk field extractions</vt:lpstr>
      <vt:lpstr>The search command</vt:lpstr>
      <vt:lpstr>The where command</vt:lpstr>
      <vt:lpstr>The eval command</vt:lpstr>
      <vt:lpstr>The fields command</vt:lpstr>
      <vt:lpstr>The fillnull command</vt:lpstr>
      <vt:lpstr>The transaction and stats commands</vt:lpstr>
      <vt:lpstr>transaction parameters</vt:lpstr>
      <vt:lpstr>transaction parameters</vt:lpstr>
      <vt:lpstr>The join command</vt:lpstr>
      <vt:lpstr>The concurrency command</vt:lpstr>
      <vt:lpstr>The associate command</vt:lpstr>
      <vt:lpstr>The trendline command</vt:lpstr>
      <vt:lpstr>Using the Job Inspector to optimize your search</vt:lpstr>
      <vt:lpstr>The cmd command</vt:lpstr>
      <vt:lpstr>Module 5: Analytics and Machine Learning</vt:lpstr>
      <vt:lpstr>The predict command</vt:lpstr>
      <vt:lpstr>The fit command</vt:lpstr>
      <vt:lpstr>The apply command</vt:lpstr>
      <vt:lpstr>The eventstats command</vt:lpstr>
      <vt:lpstr>The anomalies command</vt:lpstr>
      <vt:lpstr>The anomalousvalues command</vt:lpstr>
      <vt:lpstr>The anomalydetection command</vt:lpstr>
      <vt:lpstr>The cluster command</vt:lpstr>
      <vt:lpstr>Detecting outliers</vt:lpstr>
      <vt:lpstr>Detecting outliers</vt:lpstr>
      <vt:lpstr>Detecting outliers</vt:lpstr>
      <vt:lpstr>Forecasting Time Series</vt:lpstr>
      <vt:lpstr>Extending Splunk</vt:lpstr>
      <vt:lpstr>Creating a Workflow Action</vt:lpstr>
      <vt:lpstr>Thank you!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Dan Costello</cp:lastModifiedBy>
  <cp:revision>270</cp:revision>
  <cp:lastPrinted>2016-11-17T13:26:17Z</cp:lastPrinted>
  <dcterms:created xsi:type="dcterms:W3CDTF">2018-12-12T15:57:24Z</dcterms:created>
  <dcterms:modified xsi:type="dcterms:W3CDTF">2019-12-19T14:56:25Z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0x010100DF17D0A5D2A94D41851BD81F437949EB</vt:lpwstr>
  </property>
</Properties>
</file>