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5"/>
  </p:notesMasterIdLst>
  <p:handoutMasterIdLst>
    <p:handoutMasterId r:id="rId106"/>
  </p:handoutMasterIdLst>
  <p:sldIdLst>
    <p:sldId id="323" r:id="rId5"/>
    <p:sldId id="309" r:id="rId6"/>
    <p:sldId id="325" r:id="rId7"/>
    <p:sldId id="326" r:id="rId8"/>
    <p:sldId id="327" r:id="rId9"/>
    <p:sldId id="328" r:id="rId10"/>
    <p:sldId id="329" r:id="rId11"/>
    <p:sldId id="330" r:id="rId12"/>
    <p:sldId id="331" r:id="rId13"/>
    <p:sldId id="390" r:id="rId14"/>
    <p:sldId id="391" r:id="rId15"/>
    <p:sldId id="393" r:id="rId16"/>
    <p:sldId id="392" r:id="rId17"/>
    <p:sldId id="394" r:id="rId18"/>
    <p:sldId id="395" r:id="rId19"/>
    <p:sldId id="396" r:id="rId20"/>
    <p:sldId id="398" r:id="rId21"/>
    <p:sldId id="397" r:id="rId22"/>
    <p:sldId id="400" r:id="rId23"/>
    <p:sldId id="399" r:id="rId24"/>
    <p:sldId id="341" r:id="rId25"/>
    <p:sldId id="401" r:id="rId26"/>
    <p:sldId id="402" r:id="rId27"/>
    <p:sldId id="403" r:id="rId28"/>
    <p:sldId id="404" r:id="rId29"/>
    <p:sldId id="405" r:id="rId30"/>
    <p:sldId id="406" r:id="rId31"/>
    <p:sldId id="407" r:id="rId32"/>
    <p:sldId id="408" r:id="rId33"/>
    <p:sldId id="409" r:id="rId34"/>
    <p:sldId id="342" r:id="rId35"/>
    <p:sldId id="410" r:id="rId36"/>
    <p:sldId id="411" r:id="rId37"/>
    <p:sldId id="420" r:id="rId38"/>
    <p:sldId id="421" r:id="rId39"/>
    <p:sldId id="416" r:id="rId40"/>
    <p:sldId id="417" r:id="rId41"/>
    <p:sldId id="413" r:id="rId42"/>
    <p:sldId id="412" r:id="rId43"/>
    <p:sldId id="414" r:id="rId44"/>
    <p:sldId id="345" r:id="rId45"/>
    <p:sldId id="346" r:id="rId46"/>
    <p:sldId id="347" r:id="rId47"/>
    <p:sldId id="348" r:id="rId48"/>
    <p:sldId id="349" r:id="rId49"/>
    <p:sldId id="419" r:id="rId50"/>
    <p:sldId id="350" r:id="rId51"/>
    <p:sldId id="351" r:id="rId52"/>
    <p:sldId id="352" r:id="rId53"/>
    <p:sldId id="353" r:id="rId54"/>
    <p:sldId id="354" r:id="rId55"/>
    <p:sldId id="356" r:id="rId56"/>
    <p:sldId id="357" r:id="rId57"/>
    <p:sldId id="355" r:id="rId58"/>
    <p:sldId id="358" r:id="rId59"/>
    <p:sldId id="359" r:id="rId60"/>
    <p:sldId id="418" r:id="rId61"/>
    <p:sldId id="372" r:id="rId62"/>
    <p:sldId id="380" r:id="rId63"/>
    <p:sldId id="379" r:id="rId64"/>
    <p:sldId id="377" r:id="rId65"/>
    <p:sldId id="378" r:id="rId66"/>
    <p:sldId id="381" r:id="rId67"/>
    <p:sldId id="360" r:id="rId68"/>
    <p:sldId id="362" r:id="rId69"/>
    <p:sldId id="361" r:id="rId70"/>
    <p:sldId id="365" r:id="rId71"/>
    <p:sldId id="366" r:id="rId72"/>
    <p:sldId id="375" r:id="rId73"/>
    <p:sldId id="367" r:id="rId74"/>
    <p:sldId id="374" r:id="rId75"/>
    <p:sldId id="423" r:id="rId76"/>
    <p:sldId id="415" r:id="rId77"/>
    <p:sldId id="368" r:id="rId78"/>
    <p:sldId id="369" r:id="rId79"/>
    <p:sldId id="370" r:id="rId80"/>
    <p:sldId id="364" r:id="rId81"/>
    <p:sldId id="371" r:id="rId82"/>
    <p:sldId id="373" r:id="rId83"/>
    <p:sldId id="384" r:id="rId84"/>
    <p:sldId id="383" r:id="rId85"/>
    <p:sldId id="386" r:id="rId86"/>
    <p:sldId id="388" r:id="rId87"/>
    <p:sldId id="387" r:id="rId88"/>
    <p:sldId id="389" r:id="rId89"/>
    <p:sldId id="431" r:id="rId90"/>
    <p:sldId id="424" r:id="rId91"/>
    <p:sldId id="385" r:id="rId92"/>
    <p:sldId id="425" r:id="rId93"/>
    <p:sldId id="427" r:id="rId94"/>
    <p:sldId id="428" r:id="rId95"/>
    <p:sldId id="429" r:id="rId96"/>
    <p:sldId id="430" r:id="rId97"/>
    <p:sldId id="426" r:id="rId98"/>
    <p:sldId id="432" r:id="rId99"/>
    <p:sldId id="433" r:id="rId100"/>
    <p:sldId id="434" r:id="rId101"/>
    <p:sldId id="435" r:id="rId102"/>
    <p:sldId id="436" r:id="rId103"/>
    <p:sldId id="340" r:id="rId104"/>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9703D8E3-B7C9-4CDD-B576-2385DAC94201}">
          <p14:sldIdLst>
            <p14:sldId id="323"/>
            <p14:sldId id="309"/>
            <p14:sldId id="325"/>
            <p14:sldId id="326"/>
            <p14:sldId id="327"/>
            <p14:sldId id="328"/>
            <p14:sldId id="329"/>
            <p14:sldId id="330"/>
            <p14:sldId id="331"/>
          </p14:sldIdLst>
        </p14:section>
        <p14:section name="Module 1: Introduction and Review" id="{98F94D3A-15E3-4D17-80BB-8918625923CE}">
          <p14:sldIdLst>
            <p14:sldId id="390"/>
            <p14:sldId id="391"/>
            <p14:sldId id="393"/>
            <p14:sldId id="392"/>
            <p14:sldId id="394"/>
            <p14:sldId id="395"/>
            <p14:sldId id="396"/>
            <p14:sldId id="398"/>
            <p14:sldId id="397"/>
            <p14:sldId id="400"/>
            <p14:sldId id="399"/>
          </p14:sldIdLst>
        </p14:section>
        <p14:section name="Module 2: Getting Data Into Splunk" id="{434F00C6-D8EE-4E65-8EC1-FF4B740BE73A}">
          <p14:sldIdLst>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14"/>
          </p14:sldIdLst>
        </p14:section>
        <p14:section name="Module 3: Building an Operational Intelligence Application" id="{59097E1D-EB3E-4FEF-9D7C-8F308EA365A1}">
          <p14:sldIdLst>
            <p14:sldId id="345"/>
            <p14:sldId id="346"/>
            <p14:sldId id="347"/>
            <p14:sldId id="348"/>
            <p14:sldId id="349"/>
            <p14:sldId id="419"/>
            <p14:sldId id="350"/>
            <p14:sldId id="351"/>
            <p14:sldId id="352"/>
            <p14:sldId id="353"/>
            <p14:sldId id="354"/>
            <p14:sldId id="356"/>
            <p14:sldId id="357"/>
            <p14:sldId id="355"/>
            <p14:sldId id="358"/>
            <p14:sldId id="359"/>
            <p14:sldId id="418"/>
          </p14:sldIdLst>
        </p14:section>
        <p14:section name="Module 4: Next-Level Search" id="{8898DCAF-DB7A-4916-AF94-66F401DCD592}">
          <p14:sldIdLst>
            <p14:sldId id="372"/>
            <p14:sldId id="380"/>
            <p14:sldId id="379"/>
            <p14:sldId id="377"/>
            <p14:sldId id="378"/>
            <p14:sldId id="381"/>
            <p14:sldId id="360"/>
            <p14:sldId id="362"/>
            <p14:sldId id="361"/>
            <p14:sldId id="365"/>
            <p14:sldId id="366"/>
            <p14:sldId id="375"/>
            <p14:sldId id="367"/>
            <p14:sldId id="374"/>
            <p14:sldId id="423"/>
          </p14:sldIdLst>
        </p14:section>
        <p14:section name="Module 5: Analytics and Machine Learning" id="{27FDB366-F1DF-4EE7-BF00-C18552948619}">
          <p14:sldIdLst>
            <p14:sldId id="415"/>
            <p14:sldId id="368"/>
            <p14:sldId id="369"/>
            <p14:sldId id="370"/>
            <p14:sldId id="364"/>
            <p14:sldId id="371"/>
            <p14:sldId id="373"/>
            <p14:sldId id="384"/>
            <p14:sldId id="383"/>
            <p14:sldId id="386"/>
            <p14:sldId id="388"/>
            <p14:sldId id="387"/>
            <p14:sldId id="389"/>
            <p14:sldId id="431"/>
            <p14:sldId id="424"/>
          </p14:sldIdLst>
        </p14:section>
        <p14:section name="Module 6: Optimizing Search" id="{FA72BA3C-7D11-4E9D-9A6B-139EAC8AE3A0}">
          <p14:sldIdLst>
            <p14:sldId id="385"/>
            <p14:sldId id="425"/>
            <p14:sldId id="427"/>
            <p14:sldId id="428"/>
            <p14:sldId id="429"/>
            <p14:sldId id="430"/>
            <p14:sldId id="426"/>
          </p14:sldIdLst>
        </p14:section>
        <p14:section name="Appendix: Advanced Techniques" id="{860CF1E5-9751-4499-8A37-8347B142DB06}">
          <p14:sldIdLst>
            <p14:sldId id="432"/>
            <p14:sldId id="433"/>
            <p14:sldId id="434"/>
            <p14:sldId id="435"/>
            <p14:sldId id="436"/>
          </p14:sldIdLst>
        </p14:section>
        <p14:section name="Conclusion" id="{437119FA-B2B2-43B2-BA16-8275F50D5A56}">
          <p14:sldIdLst>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6336" autoAdjust="0"/>
  </p:normalViewPr>
  <p:slideViewPr>
    <p:cSldViewPr>
      <p:cViewPr varScale="1">
        <p:scale>
          <a:sx n="98" d="100"/>
          <a:sy n="98" d="100"/>
        </p:scale>
        <p:origin x="252" y="90"/>
      </p:cViewPr>
      <p:guideLst>
        <p:guide orient="horz" pos="2160"/>
        <p:guide pos="3840"/>
      </p:guideLst>
    </p:cSldViewPr>
  </p:slideViewPr>
  <p:outlineViewPr>
    <p:cViewPr>
      <p:scale>
        <a:sx n="33" d="100"/>
        <a:sy n="33" d="100"/>
      </p:scale>
      <p:origin x="0" y="-10776"/>
    </p:cViewPr>
  </p:outlineViewPr>
  <p:notesTextViewPr>
    <p:cViewPr>
      <p:scale>
        <a:sx n="3" d="2"/>
        <a:sy n="3" d="2"/>
      </p:scale>
      <p:origin x="0" y="0"/>
    </p:cViewPr>
  </p:notesTextViewPr>
  <p:sorterViewPr>
    <p:cViewPr>
      <p:scale>
        <a:sx n="66" d="100"/>
        <a:sy n="66" d="100"/>
      </p:scale>
      <p:origin x="0" y="-11814"/>
    </p:cViewPr>
  </p:sorterViewPr>
  <p:notesViewPr>
    <p:cSldViewPr>
      <p:cViewPr varScale="1">
        <p:scale>
          <a:sx n="70" d="100"/>
          <a:sy n="70" d="100"/>
        </p:scale>
        <p:origin x="-2814" y="-102"/>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presProps" Target="presProp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heme" Target="theme/theme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1/22/2020</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1/22/2020</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25986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66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1024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15</a:t>
            </a:fld>
            <a:endParaRPr lang="en-US"/>
          </a:p>
        </p:txBody>
      </p:sp>
    </p:spTree>
    <p:extLst>
      <p:ext uri="{BB962C8B-B14F-4D97-AF65-F5344CB8AC3E}">
        <p14:creationId xmlns:p14="http://schemas.microsoft.com/office/powerpoint/2010/main" val="91689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85</a:t>
            </a:fld>
            <a:endParaRPr lang="en-US"/>
          </a:p>
        </p:txBody>
      </p:sp>
    </p:spTree>
    <p:extLst>
      <p:ext uri="{BB962C8B-B14F-4D97-AF65-F5344CB8AC3E}">
        <p14:creationId xmlns:p14="http://schemas.microsoft.com/office/powerpoint/2010/main" val="353299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1"/>
                </a:solidFill>
                <a:latin typeface="Arial" panose="020B0604020202020204" pitchFamily="34" charset="0"/>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7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108816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Arial" panose="020B0604020202020204" pitchFamily="34" charset="0"/>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3pPr marL="1014412" indent="-342900">
              <a:buFont typeface="Wingdings" panose="05000000000000000000" pitchFamily="2" charset="2"/>
              <a:buChar char="§"/>
              <a:defRPr baseline="0"/>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1"/>
                </a:solidFill>
                <a:latin typeface="Arial" panose="020B0604020202020204" pitchFamily="34" charset="0"/>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lvl1pPr>
            <a:lvl2pPr>
              <a:buClr>
                <a:schemeClr val="accent1"/>
              </a:buClr>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1"/>
                </a:solidFill>
                <a:latin typeface="Arial" panose="020B0604020202020204" pitchFamily="34" charset="0"/>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mn-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2pPr>
              <a:buClr>
                <a:schemeClr val="accent1"/>
              </a:buClr>
              <a:defRPr/>
            </a:lvl2pPr>
            <a:lvl4pPr>
              <a:buClr>
                <a:schemeClr val="accent1"/>
              </a:buCl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1/22/2020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a:t>Duration: </a:t>
            </a:r>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Freeform 7"/>
          <p:cNvSpPr>
            <a:spLocks noChangeArrowheads="1"/>
          </p:cNvSpPr>
          <p:nvPr/>
        </p:nvSpPr>
        <p:spPr bwMode="auto">
          <a:xfrm>
            <a:off x="812800" y="457200"/>
            <a:ext cx="105664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 name="Line 8"/>
          <p:cNvSpPr>
            <a:spLocks noChangeShapeType="1"/>
          </p:cNvSpPr>
          <p:nvPr/>
        </p:nvSpPr>
        <p:spPr bwMode="auto">
          <a:xfrm flipV="1">
            <a:off x="812801" y="5562600"/>
            <a:ext cx="10511368" cy="46038"/>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pic>
        <p:nvPicPr>
          <p:cNvPr id="7" name="Picture 11" descr="onlc_logo_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044" y="56086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812801" y="457200"/>
            <a:ext cx="10164233" cy="685800"/>
          </a:xfrm>
        </p:spPr>
        <p:txBody>
          <a:bodyPr/>
          <a:lstStyle>
            <a:lvl1pPr>
              <a:defRPr sz="4000" b="0"/>
            </a:lvl1pPr>
          </a:lstStyle>
          <a:p>
            <a:r>
              <a:rPr lang="en-US" altLang="en-US" dirty="0"/>
              <a:t>Click to edit Master title style</a:t>
            </a:r>
          </a:p>
        </p:txBody>
      </p:sp>
      <p:sp>
        <p:nvSpPr>
          <p:cNvPr id="5123" name="Rectangle 3"/>
          <p:cNvSpPr>
            <a:spLocks noGrp="1" noChangeArrowheads="1"/>
          </p:cNvSpPr>
          <p:nvPr>
            <p:ph type="subTitle" idx="1"/>
          </p:nvPr>
        </p:nvSpPr>
        <p:spPr>
          <a:xfrm>
            <a:off x="812800" y="2286000"/>
            <a:ext cx="8737600" cy="3048000"/>
          </a:xfrm>
          <a:prstGeom prst="rect">
            <a:avLst/>
          </a:prstGeom>
        </p:spPr>
        <p:txBody>
          <a:bodyPr/>
          <a:lstStyle>
            <a:lvl1pPr marL="0" indent="0">
              <a:buFontTx/>
              <a:buNone/>
              <a:defRPr sz="2400" b="0"/>
            </a:lvl1pPr>
          </a:lstStyle>
          <a:p>
            <a:r>
              <a:rPr lang="en-US" altLang="en-US" dirty="0"/>
              <a:t>Click to edit Master subtitle style</a:t>
            </a:r>
          </a:p>
        </p:txBody>
      </p:sp>
      <p:sp>
        <p:nvSpPr>
          <p:cNvPr id="12" name="Text Placeholder 11"/>
          <p:cNvSpPr>
            <a:spLocks noGrp="1"/>
          </p:cNvSpPr>
          <p:nvPr>
            <p:ph type="body" sz="quarter" idx="10"/>
          </p:nvPr>
        </p:nvSpPr>
        <p:spPr>
          <a:xfrm>
            <a:off x="812800" y="1143000"/>
            <a:ext cx="10160000" cy="1066800"/>
          </a:xfrm>
          <a:prstGeom prst="rect">
            <a:avLst/>
          </a:prstGeom>
        </p:spPr>
        <p:txBody>
          <a:bodyPr/>
          <a:lstStyle>
            <a:lvl1pPr algn="l">
              <a:buNone/>
              <a:defRPr sz="2800"/>
            </a:lvl1pPr>
          </a:lstStyle>
          <a:p>
            <a:pPr lvl="0"/>
            <a:r>
              <a:rPr lang="en-US" dirty="0"/>
              <a:t>Click to edit Master text styles</a:t>
            </a:r>
          </a:p>
        </p:txBody>
      </p:sp>
      <p:sp>
        <p:nvSpPr>
          <p:cNvPr id="8" name="Rectangle 4"/>
          <p:cNvSpPr>
            <a:spLocks noGrp="1" noChangeArrowheads="1"/>
          </p:cNvSpPr>
          <p:nvPr>
            <p:ph type="dt" sz="half" idx="11"/>
          </p:nvPr>
        </p:nvSpPr>
        <p:spPr>
          <a:xfrm>
            <a:off x="0" y="0"/>
            <a:ext cx="0" cy="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9" name="Rectangle 5"/>
          <p:cNvSpPr>
            <a:spLocks noGrp="1" noChangeArrowheads="1"/>
          </p:cNvSpPr>
          <p:nvPr>
            <p:ph type="ftr" sz="quarter" idx="12"/>
          </p:nvPr>
        </p:nvSpPr>
        <p:spPr>
          <a:xfrm>
            <a:off x="4165600" y="6243638"/>
            <a:ext cx="3860800" cy="45720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10" name="Rectangle 6"/>
          <p:cNvSpPr>
            <a:spLocks noGrp="1" noChangeArrowheads="1"/>
          </p:cNvSpPr>
          <p:nvPr>
            <p:ph type="sldNum" sz="quarter" idx="13"/>
          </p:nvPr>
        </p:nvSpPr>
        <p:spPr>
          <a:xfrm>
            <a:off x="0" y="0"/>
            <a:ext cx="0" cy="0"/>
          </a:xfrm>
        </p:spPr>
        <p:txBody>
          <a:bodyPr/>
          <a:lstStyle>
            <a:lvl1pPr algn="ctr">
              <a:defRPr>
                <a:latin typeface="Verdana" panose="020B0604030504040204" pitchFamily="34" charset="0"/>
              </a:defRPr>
            </a:lvl1pPr>
          </a:lstStyle>
          <a:p>
            <a:pPr>
              <a:defRPr/>
            </a:pPr>
            <a:fld id="{F0C20B7F-367F-DD41-AA09-A4E849F634A4}" type="slidenum">
              <a:rPr lang="en-US" altLang="en-US"/>
              <a:pPr>
                <a:defRPr/>
              </a:pPr>
              <a:t>‹#›</a:t>
            </a:fld>
            <a:endParaRPr lang="en-US" altLang="en-US"/>
          </a:p>
        </p:txBody>
      </p:sp>
    </p:spTree>
    <p:extLst>
      <p:ext uri="{BB962C8B-B14F-4D97-AF65-F5344CB8AC3E}">
        <p14:creationId xmlns:p14="http://schemas.microsoft.com/office/powerpoint/2010/main" val="39940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144000" y="5562600"/>
            <a:ext cx="2286000" cy="891540"/>
          </a:xfrm>
          <a:prstGeom prst="rect">
            <a:avLst/>
          </a:prstGeom>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2" r:id="rId10"/>
    <p:sldLayoutId id="2147484323"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c@onlc.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splunk.com/Splexicon:Transformingcomman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system\local" TargetMode="External"/><Relationship Id="rId1" Type="http://schemas.openxmlformats.org/officeDocument/2006/relationships/slideLayout" Target="../slideLayouts/slideLayout3.xml"/><Relationship Id="rId4" Type="http://schemas.openxmlformats.org/officeDocument/2006/relationships/hyperlink" Target="file:///c:\Splunk\etc\user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8000/en-US/manager/launcher/data/inputs/win-event-log-collections"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en-US/manager/launcher/datainputstats" TargetMode="Externa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splunk.com/en_us/resources/videos/splunk-education-getting-data-in-with-forwarders.html"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splunkbase.splunk.com/app/2686/"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00/en-US/manager/XSPLK2_App/saved/eventtype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Splunk/etc/apps/OpsDataGen/dat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users" TargetMode="Externa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bit.ly/ONLCXSPLK2" TargetMode="External"/><Relationship Id="rId2" Type="http://schemas.openxmlformats.org/officeDocument/2006/relationships/hyperlink" Target="https://github.com/PacktPublishing/Improving-your-Splunk-skills" TargetMode="Externa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localhost:8000/en-US/app/operational_intelligence/search?q=search%20index%3Dmain%20sourcetype%3Daccess_combined%20%7C%20iplocation%20clientip%20%7C%20fillnull%20value%3D%22Unknown%22%20City%2C%20Country%2C%20Region%7C%20replace%20%22%22%20with%20%22Unknown%22%20in%20City%2C%20Country%2C%20Region%20%7C%20stats%20count%20by%20JSESSIONID%2C%20clientip%2C%20City%2C%20Country%2C%20Region%20%7C%20fields%20clientip%2C%20City%2C%20Region%2C%20Country&amp;display.page.search.mode=smart&amp;dispatch.sample_ratio=1&amp;workload_pool=&amp;earliest=-24h%40h&amp;latest=now&amp;display.page.search.tab=statistics&amp;display.general.type=statistics&amp;sid=1576703996.46" TargetMode="Externa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000/en-US/app/operational_intelligence/search?q=search%20index%3Dmain%20sourcetype%3Daccess_combined%20%7C%20transaction%20JSESSIONID%20%7C%20stats%20avg(duration)%20AS%20Avg_Session_Time&amp;display.page.search.mode=smart&amp;dispatch.sample_ratio=1&amp;workload_pool=&amp;earliest=-24h%40h&amp;latest=now&amp;display.page.search.tab=statistics&amp;display.general.type=statistics&amp;sid=1576808108.6"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localhost:8000/en-US/app/operational_intelligence/search?q=search%20index%3Dmain%20sourcetype%3Daccess_combined%20%7C%20transaction%20JSESSIONID%20startswith%3D%22GET%20%2Fhome%22%20endswith%3D%22checkout%22%20%7C%20stats%20avg(duration)%20AS%20Avg_Session_Time&amp;display.page.search.mode=smart&amp;dispatch.sample_ratio=1&amp;workload_pool=&amp;earliest=-24h%40h&amp;latest=now&amp;display.page.search.tab=statistics&amp;display.general.type=statistics&amp;sid=1576808226.7"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localhost:8000/en-US/app/operational_intelligence/search?q=search%20index%3Dmain%20sourcetype%3Daccess_combined%20%7C%20transaction%20JSESSIONID%20startswith%3D%22GET%20%2Fhome%22%20endswith%3D%22checkout%22%20maxpause%3D30s%20maxspan%3D30m%20maxevents%3D300%20%7C%20stats%20avg(duration)%20AS%20Avg_Session_Time&amp;display.page.search.mode=smart&amp;dispatch.sample_ratio=1&amp;workload_pool=&amp;earliest=-24h%40h&amp;latest=now&amp;display.page.search.tab=statistics&amp;display.general.type=statistics&amp;sid=1576637923.1290"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localhost:8000/en-US/app/operational_intelligence/search?earliest=-24h%40h&amp;latest=now&amp;sid=admin__admin_b3BlcmF0aW9uYWxfaW50ZWxsaWdlbmNl__RMD5903655db59062663_at_1576638335_50&amp;q=search%20index%3Dmain%20sourcetype%3Daccess_combined%20%7C%20join%20JSESSIONID%20usetime%3Dtrue%20earlier%3Dfalse%20%5B%20search%20index%3Dmain%20sourcetype%3Dlog4j%20%7C%20transaction%20threadId%20maxspan%3D5m%20%7C%20eval%20JSESSIONID%3DsessionId%20%5D%20%7C%20stats%20avg(duration)%20AS%20Avg_Request_Execution_Time&amp;s=cp06_average_request_execution_time&amp;display.page.search.mode=fast&amp;dispatch.sample_ratio=1"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operational_intelligence/search?q=search%20index%3Dmain%20sourcetype%3Daccess_combined%20NOT%20status%3D200%20%7C%20associate%20uri%20status%20supcnt%3D50%20%7C%20table%20Description%20Reference_Key%20Reference_Value%20Target_Key%20Top_Conditional_Value&amp;sid=1576639673.1331&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localhost:8000/en-US/app/operational_intelligence/search?q=search%20index%3Dmain%20sourcetype%3D%22access_combined%22%20%20%7C%20timechart%20count%20%7C%20trendline%20sma10(count)%20AS%20moving_avg&amp;display.page.search.mode=smart&amp;dispatch.sample_ratio=1&amp;workload_pool=&amp;earliest=-24h%40h&amp;latest=now&amp;display.page.search.tab=visualizations&amp;display.general.type=visualizations&amp;sid=1576702712.45" TargetMode="Externa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s://docs.splunk.com/Documentation/Splunk/8.0.0/Search/ViewsearchjobpropertieswiththeJobInspector"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localhost:8000/en-US/app/operational_intelligence/search?q=search%20index%3Dmain%20sourcetype%3Daccess_combined%20%7C%20timechart%20span%3D1h%20count%20%7C%20predict%20count&amp;display.page.search.mode=smart&amp;dispatch.sample_ratio=1&amp;workload_pool=&amp;earliest=-24h%40h&amp;latest=now&amp;display.page.search.tab=visualizations&amp;display.general.type=visualizations&amp;sid=1576640716.1352" TargetMode="Externa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s://docs.splunk.com/Documentation/Splunk/8.0.0/SearchReference/Eventstats"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 Id="rId2" Type="http://schemas.openxmlformats.org/officeDocument/2006/relationships/hyperlink" Target="https://docs.splunk.com/Documentation/Splunk/latest/SearchReference/Anomalydetection" TargetMode="Externa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81.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 Id="rId2" Type="http://schemas.openxmlformats.org/officeDocument/2006/relationships/hyperlink" Target="https://docs.splunk.com/Documentation/Splunk/latest/SearchReference/Cluster" TargetMode="Externa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8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69.png"/><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69.png"/><Relationship Id="rId4" Type="http://schemas.openxmlformats.org/officeDocument/2006/relationships/image" Target="../media/image70.png"/></Relationships>
</file>

<file path=ppt/slides/_rels/slide8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8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hyperlink" Target="../Scripts" TargetMode="Externa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2133601" y="501804"/>
            <a:ext cx="7623175" cy="876300"/>
          </a:xfrm>
        </p:spPr>
        <p:txBody>
          <a:bodyPr>
            <a:normAutofit/>
          </a:bodyPr>
          <a:lstStyle/>
          <a:p>
            <a:r>
              <a:rPr lang="en-US" altLang="en-US" sz="3600" b="1" dirty="0"/>
              <a:t>Splunk Fundamentals: Level 2</a:t>
            </a:r>
            <a:endParaRPr lang="en-US" altLang="en-US" sz="2400" dirty="0"/>
          </a:p>
        </p:txBody>
      </p:sp>
      <p:sp>
        <p:nvSpPr>
          <p:cNvPr id="6146" name="Rectangle 3"/>
          <p:cNvSpPr>
            <a:spLocks noGrp="1" noChangeArrowheads="1"/>
          </p:cNvSpPr>
          <p:nvPr>
            <p:ph type="subTitle" idx="1"/>
          </p:nvPr>
        </p:nvSpPr>
        <p:spPr>
          <a:xfrm>
            <a:off x="2427249" y="2280502"/>
            <a:ext cx="6629400" cy="3200400"/>
          </a:xfrm>
        </p:spPr>
        <p:txBody>
          <a:bodyPr>
            <a:normAutofit/>
          </a:bodyPr>
          <a:lstStyle/>
          <a:p>
            <a:pPr lvl="1">
              <a:spcBef>
                <a:spcPts val="2400"/>
              </a:spcBef>
            </a:pPr>
            <a:r>
              <a:rPr lang="en-US" altLang="en-US" sz="2000" dirty="0"/>
              <a:t>Class begins at 10 Eastern time</a:t>
            </a:r>
          </a:p>
          <a:p>
            <a:pPr lvl="1">
              <a:spcBef>
                <a:spcPts val="1800"/>
              </a:spcBef>
            </a:pPr>
            <a:r>
              <a:rPr lang="en-US" altLang="en-US" sz="2000" dirty="0"/>
              <a:t>For Class Audio Connection: </a:t>
            </a:r>
          </a:p>
          <a:p>
            <a:pPr lvl="2">
              <a:spcBef>
                <a:spcPts val="1200"/>
              </a:spcBef>
              <a:buFont typeface="Wingdings" charset="2"/>
              <a:buChar char="§"/>
            </a:pPr>
            <a:r>
              <a:rPr lang="en-US" altLang="en-US" sz="1600" dirty="0"/>
              <a:t>ONLC Office Locations – </a:t>
            </a:r>
            <a:br>
              <a:rPr lang="en-US" altLang="en-US" sz="1600" dirty="0"/>
            </a:br>
            <a:r>
              <a:rPr lang="en-US" altLang="en-US" sz="1600" dirty="0"/>
              <a:t>Audio is connected over Jabra™ speaker</a:t>
            </a:r>
          </a:p>
          <a:p>
            <a:pPr lvl="2">
              <a:spcBef>
                <a:spcPts val="1200"/>
              </a:spcBef>
              <a:buFont typeface="Wingdings" charset="2"/>
              <a:buChar char="§"/>
            </a:pPr>
            <a:r>
              <a:rPr lang="en-US" altLang="en-US" sz="1600" dirty="0"/>
              <a:t>Home or Office – </a:t>
            </a:r>
            <a:br>
              <a:rPr lang="en-US" altLang="en-US" sz="1600" dirty="0"/>
            </a:br>
            <a:r>
              <a:rPr lang="en-US" altLang="en-US" sz="1600" dirty="0"/>
              <a:t>Call: ____ Access Code: ____ #</a:t>
            </a:r>
            <a:br>
              <a:rPr lang="en-US" altLang="en-US" sz="1600" dirty="0"/>
            </a:br>
            <a:r>
              <a:rPr lang="en-US" altLang="en-US" sz="1600" dirty="0"/>
              <a:t>Enter the audio pin shown in the GoToMeeting panel</a:t>
            </a:r>
          </a:p>
          <a:p>
            <a:pPr lvl="1">
              <a:spcBef>
                <a:spcPts val="1800"/>
              </a:spcBef>
            </a:pPr>
            <a:r>
              <a:rPr lang="en-US" altLang="en-US" sz="2000" dirty="0"/>
              <a:t>If you need assistance, call 800-288-8221</a:t>
            </a:r>
          </a:p>
        </p:txBody>
      </p:sp>
      <p:sp>
        <p:nvSpPr>
          <p:cNvPr id="6147" name="Text Placeholder 6"/>
          <p:cNvSpPr>
            <a:spLocks noGrp="1"/>
          </p:cNvSpPr>
          <p:nvPr>
            <p:ph type="body" sz="quarter" idx="10"/>
          </p:nvPr>
        </p:nvSpPr>
        <p:spPr>
          <a:xfrm>
            <a:off x="2667000" y="1425575"/>
            <a:ext cx="4876800" cy="1066800"/>
          </a:xfrm>
        </p:spPr>
        <p:txBody>
          <a:bodyPr/>
          <a:lstStyle/>
          <a:p>
            <a:pPr eaLnBrk="1" hangingPunct="1"/>
            <a:r>
              <a:rPr lang="en-US" altLang="en-US" sz="2400" b="1"/>
              <a:t>Instructor:  </a:t>
            </a:r>
            <a:r>
              <a:rPr lang="en-US" altLang="en-US" sz="2400"/>
              <a:t>Dan Costello</a:t>
            </a:r>
            <a:br>
              <a:rPr lang="en-US" altLang="en-US" sz="2400"/>
            </a:br>
            <a:r>
              <a:rPr lang="en-US" altLang="en-US" sz="2400" b="1"/>
              <a:t>   Email:  </a:t>
            </a:r>
            <a:r>
              <a:rPr lang="en-US" altLang="en-US" sz="2400">
                <a:hlinkClick r:id="rId3"/>
              </a:rPr>
              <a:t>danc@onlc.com</a:t>
            </a:r>
            <a:endParaRPr lang="en-US" altLang="en-US" sz="2400"/>
          </a:p>
        </p:txBody>
      </p:sp>
      <p:pic>
        <p:nvPicPr>
          <p:cNvPr id="6148" name="Picture 9" descr="Jabr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200" y="2933700"/>
            <a:ext cx="1600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7426712" y="3710103"/>
            <a:ext cx="1336288"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3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Introduction and Review</a:t>
            </a:r>
          </a:p>
        </p:txBody>
      </p:sp>
    </p:spTree>
    <p:extLst>
      <p:ext uri="{BB962C8B-B14F-4D97-AF65-F5344CB8AC3E}">
        <p14:creationId xmlns:p14="http://schemas.microsoft.com/office/powerpoint/2010/main" val="28776148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r>
              <a:rPr lang="en-US" dirty="0"/>
              <a:t>Questions?</a:t>
            </a:r>
          </a:p>
          <a:p>
            <a:r>
              <a:rPr lang="en-US" dirty="0"/>
              <a:t>Survey: http://</a:t>
            </a:r>
            <a:r>
              <a:rPr lang="en-US" dirty="0" err="1"/>
              <a:t>www.onlc.com</a:t>
            </a:r>
            <a:r>
              <a:rPr lang="en-US" dirty="0"/>
              <a:t>/</a:t>
            </a:r>
            <a:r>
              <a:rPr lang="en-US" dirty="0" err="1"/>
              <a:t>eval</a:t>
            </a:r>
            <a:endParaRPr lang="en-US" dirty="0"/>
          </a:p>
        </p:txBody>
      </p:sp>
    </p:spTree>
    <p:extLst>
      <p:ext uri="{BB962C8B-B14F-4D97-AF65-F5344CB8AC3E}">
        <p14:creationId xmlns:p14="http://schemas.microsoft.com/office/powerpoint/2010/main" val="176865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a:t>
            </a:r>
          </a:p>
        </p:txBody>
      </p:sp>
      <p:sp>
        <p:nvSpPr>
          <p:cNvPr id="3" name="Text Placeholder 2"/>
          <p:cNvSpPr>
            <a:spLocks noGrp="1"/>
          </p:cNvSpPr>
          <p:nvPr>
            <p:ph type="body" sz="quarter" idx="10"/>
          </p:nvPr>
        </p:nvSpPr>
        <p:spPr/>
        <p:txBody>
          <a:bodyPr/>
          <a:lstStyle/>
          <a:p>
            <a:r>
              <a:rPr lang="en-US" dirty="0"/>
              <a:t>Server-based software that enables indexing and search of enterprise data</a:t>
            </a:r>
          </a:p>
          <a:p>
            <a:r>
              <a:rPr lang="en-US" dirty="0"/>
              <a:t>Facilities for analysis and visualization</a:t>
            </a:r>
          </a:p>
          <a:p>
            <a:r>
              <a:rPr lang="en-US" dirty="0"/>
              <a:t>Flexible, extensible, multi-platform</a:t>
            </a:r>
          </a:p>
        </p:txBody>
      </p:sp>
    </p:spTree>
    <p:extLst>
      <p:ext uri="{BB962C8B-B14F-4D97-AF65-F5344CB8AC3E}">
        <p14:creationId xmlns:p14="http://schemas.microsoft.com/office/powerpoint/2010/main" val="3026161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a:t>
            </a:r>
          </a:p>
        </p:txBody>
      </p:sp>
      <p:sp>
        <p:nvSpPr>
          <p:cNvPr id="3" name="Text Placeholder 2"/>
          <p:cNvSpPr>
            <a:spLocks noGrp="1"/>
          </p:cNvSpPr>
          <p:nvPr>
            <p:ph type="body" sz="quarter" idx="10"/>
          </p:nvPr>
        </p:nvSpPr>
        <p:spPr/>
        <p:txBody>
          <a:bodyPr/>
          <a:lstStyle/>
          <a:p>
            <a:r>
              <a:rPr lang="en-US" sz="2800" b="1" dirty="0"/>
              <a:t>Indexing: </a:t>
            </a:r>
            <a:r>
              <a:rPr lang="en-US" sz="2800" dirty="0"/>
              <a:t>organize data from websites, applications, servers, databases, operating systems, etc. for quick summarization and retrieval</a:t>
            </a:r>
          </a:p>
          <a:p>
            <a:r>
              <a:rPr lang="en-US" sz="2800" b="1" dirty="0"/>
              <a:t>Search: </a:t>
            </a:r>
            <a:r>
              <a:rPr lang="en-US" sz="2800" dirty="0"/>
              <a:t>query specified in Search Processing Language (SPL) to retrieve data from index. Searches can be saved for reuse.</a:t>
            </a:r>
          </a:p>
          <a:p>
            <a:r>
              <a:rPr lang="en-US" sz="2800" b="1" dirty="0"/>
              <a:t>Alerts: </a:t>
            </a:r>
            <a:r>
              <a:rPr lang="en-US" sz="2800" dirty="0"/>
              <a:t>automated notification when search criteria are met</a:t>
            </a:r>
          </a:p>
          <a:p>
            <a:r>
              <a:rPr lang="en-US" sz="2800" b="1" dirty="0"/>
              <a:t>Dashboards: </a:t>
            </a:r>
            <a:r>
              <a:rPr lang="en-US" sz="2800" dirty="0"/>
              <a:t>collections of panels of modules like search boxes, fields, charts, etc.</a:t>
            </a:r>
          </a:p>
        </p:txBody>
      </p:sp>
    </p:spTree>
    <p:extLst>
      <p:ext uri="{BB962C8B-B14F-4D97-AF65-F5344CB8AC3E}">
        <p14:creationId xmlns:p14="http://schemas.microsoft.com/office/powerpoint/2010/main" val="28775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a:t>Data models: </a:t>
            </a:r>
            <a:r>
              <a:rPr lang="en-US" sz="2800" dirty="0"/>
              <a:t>pre-summarized and organized collections of data from one or more indexes </a:t>
            </a:r>
          </a:p>
          <a:p>
            <a:r>
              <a:rPr lang="en-US" sz="2800" b="1" dirty="0"/>
              <a:t>Pivots: </a:t>
            </a:r>
            <a:r>
              <a:rPr lang="en-US" sz="2800" dirty="0"/>
              <a:t>tables, charts, or data visualizations created using the Pivot Editor, which is based on a Data Model</a:t>
            </a:r>
          </a:p>
          <a:p>
            <a:r>
              <a:rPr lang="en-US" sz="2800" b="1" dirty="0"/>
              <a:t>Reports: </a:t>
            </a:r>
            <a:r>
              <a:rPr lang="en-US" sz="2800" dirty="0"/>
              <a:t>saved searches that can be run ad hoc or on a schedule, or can be embedded in one or more dashboards</a:t>
            </a:r>
          </a:p>
        </p:txBody>
      </p:sp>
    </p:spTree>
    <p:extLst>
      <p:ext uri="{BB962C8B-B14F-4D97-AF65-F5344CB8AC3E}">
        <p14:creationId xmlns:p14="http://schemas.microsoft.com/office/powerpoint/2010/main" val="353504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Review</a:t>
            </a:r>
          </a:p>
        </p:txBody>
      </p:sp>
      <p:sp>
        <p:nvSpPr>
          <p:cNvPr id="3" name="Text Placeholder 2"/>
          <p:cNvSpPr>
            <a:spLocks noGrp="1"/>
          </p:cNvSpPr>
          <p:nvPr>
            <p:ph type="body" sz="quarter" idx="10"/>
          </p:nvPr>
        </p:nvSpPr>
        <p:spPr/>
        <p:txBody>
          <a:bodyPr/>
          <a:lstStyle/>
          <a:p>
            <a:r>
              <a:rPr lang="en-US" dirty="0"/>
              <a:t>Keyword searches: search for terms in the raw data</a:t>
            </a:r>
          </a:p>
          <a:p>
            <a:r>
              <a:rPr lang="en-US" dirty="0"/>
              <a:t>Phrases: “enclosed in quotes”</a:t>
            </a:r>
          </a:p>
          <a:p>
            <a:r>
              <a:rPr lang="en-US" dirty="0"/>
              <a:t>Field searches: match value of specific field, e.g., </a:t>
            </a:r>
            <a:r>
              <a:rPr lang="en-US" i="1" dirty="0" err="1"/>
              <a:t>ip_address</a:t>
            </a:r>
            <a:r>
              <a:rPr lang="en-US" i="1" dirty="0"/>
              <a:t>=1.2.3.4</a:t>
            </a:r>
            <a:endParaRPr lang="en-US" dirty="0"/>
          </a:p>
          <a:p>
            <a:r>
              <a:rPr lang="en-US" dirty="0"/>
              <a:t>Wildcard operator: *</a:t>
            </a:r>
          </a:p>
          <a:p>
            <a:r>
              <a:rPr lang="en-US" dirty="0"/>
              <a:t>Boolean operators: AND, OR, NOT (case-sensitive)</a:t>
            </a:r>
          </a:p>
          <a:p>
            <a:endParaRPr lang="en-US" dirty="0"/>
          </a:p>
        </p:txBody>
      </p:sp>
    </p:spTree>
    <p:extLst>
      <p:ext uri="{BB962C8B-B14F-4D97-AF65-F5344CB8AC3E}">
        <p14:creationId xmlns:p14="http://schemas.microsoft.com/office/powerpoint/2010/main" val="385537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Search pipeline</a:t>
            </a:r>
          </a:p>
        </p:txBody>
      </p:sp>
      <p:sp>
        <p:nvSpPr>
          <p:cNvPr id="3" name="Text Placeholder 2"/>
          <p:cNvSpPr>
            <a:spLocks noGrp="1"/>
          </p:cNvSpPr>
          <p:nvPr>
            <p:ph type="body" sz="quarter" idx="10"/>
          </p:nvPr>
        </p:nvSpPr>
        <p:spPr/>
        <p:txBody>
          <a:bodyPr/>
          <a:lstStyle/>
          <a:p>
            <a:r>
              <a:rPr lang="en-US" dirty="0"/>
              <a:t>Output of one search phrase can be “piped” to the next using the | operator</a:t>
            </a:r>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70167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commands</a:t>
            </a:r>
          </a:p>
        </p:txBody>
      </p:sp>
      <p:sp>
        <p:nvSpPr>
          <p:cNvPr id="3" name="Text Placeholder 2"/>
          <p:cNvSpPr>
            <a:spLocks noGrp="1"/>
          </p:cNvSpPr>
          <p:nvPr>
            <p:ph type="body" sz="quarter" idx="10"/>
          </p:nvPr>
        </p:nvSpPr>
        <p:spPr/>
        <p:txBody>
          <a:bodyPr/>
          <a:lstStyle/>
          <a:p>
            <a:r>
              <a:rPr lang="en-US" dirty="0">
                <a:latin typeface="Courier"/>
              </a:rPr>
              <a:t>table</a:t>
            </a:r>
            <a:r>
              <a:rPr lang="en-US" dirty="0"/>
              <a:t>: generates a table containing specified fields</a:t>
            </a:r>
          </a:p>
          <a:p>
            <a:r>
              <a:rPr lang="en-US" dirty="0">
                <a:latin typeface="Courier"/>
              </a:rPr>
              <a:t>rename</a:t>
            </a:r>
            <a:r>
              <a:rPr lang="en-US" dirty="0"/>
              <a:t>: renames a field in results</a:t>
            </a:r>
          </a:p>
          <a:p>
            <a:r>
              <a:rPr lang="en-US" dirty="0">
                <a:latin typeface="Courier"/>
              </a:rPr>
              <a:t>sort</a:t>
            </a:r>
            <a:r>
              <a:rPr lang="en-US" dirty="0"/>
              <a:t>: sorts results by specified field, ascending/descending</a:t>
            </a:r>
          </a:p>
          <a:p>
            <a:r>
              <a:rPr lang="en-US" dirty="0">
                <a:latin typeface="Courier"/>
              </a:rPr>
              <a:t>fields</a:t>
            </a:r>
            <a:r>
              <a:rPr lang="en-US" dirty="0"/>
              <a:t>: includes or removes specified fields</a:t>
            </a:r>
          </a:p>
          <a:p>
            <a:r>
              <a:rPr lang="en-US" dirty="0">
                <a:latin typeface="Courier"/>
              </a:rPr>
              <a:t>lookup</a:t>
            </a:r>
            <a:r>
              <a:rPr lang="en-US" dirty="0"/>
              <a:t>: looks up values from external data source</a:t>
            </a:r>
          </a:p>
        </p:txBody>
      </p:sp>
    </p:spTree>
    <p:extLst>
      <p:ext uri="{BB962C8B-B14F-4D97-AF65-F5344CB8AC3E}">
        <p14:creationId xmlns:p14="http://schemas.microsoft.com/office/powerpoint/2010/main" val="3579245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commands</a:t>
            </a:r>
          </a:p>
        </p:txBody>
      </p:sp>
      <p:sp>
        <p:nvSpPr>
          <p:cNvPr id="3" name="Text Placeholder 2"/>
          <p:cNvSpPr>
            <a:spLocks noGrp="1"/>
          </p:cNvSpPr>
          <p:nvPr>
            <p:ph type="body" sz="quarter" idx="10"/>
          </p:nvPr>
        </p:nvSpPr>
        <p:spPr/>
        <p:txBody>
          <a:bodyPr/>
          <a:lstStyle/>
          <a:p>
            <a:r>
              <a:rPr lang="en-US" dirty="0"/>
              <a:t>Commands that convert results into a data table</a:t>
            </a:r>
          </a:p>
          <a:p>
            <a:r>
              <a:rPr lang="en-US" dirty="0">
                <a:latin typeface="Courier"/>
              </a:rPr>
              <a:t>chart, </a:t>
            </a:r>
            <a:r>
              <a:rPr lang="en-US" dirty="0" err="1">
                <a:latin typeface="Courier"/>
              </a:rPr>
              <a:t>timechart</a:t>
            </a:r>
            <a:r>
              <a:rPr lang="en-US" dirty="0">
                <a:latin typeface="Courier"/>
              </a:rPr>
              <a:t>, stats, top, rare, contingency, highlight, </a:t>
            </a:r>
            <a:r>
              <a:rPr lang="en-US" dirty="0"/>
              <a:t>etc…</a:t>
            </a:r>
            <a:endParaRPr lang="en-US" dirty="0">
              <a:latin typeface="Courier"/>
            </a:endParaRPr>
          </a:p>
        </p:txBody>
      </p:sp>
    </p:spTree>
    <p:extLst>
      <p:ext uri="{BB962C8B-B14F-4D97-AF65-F5344CB8AC3E}">
        <p14:creationId xmlns:p14="http://schemas.microsoft.com/office/powerpoint/2010/main" val="2503144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mode</a:t>
            </a:r>
          </a:p>
        </p:txBody>
      </p:sp>
      <p:sp>
        <p:nvSpPr>
          <p:cNvPr id="3" name="Text Placeholder 2"/>
          <p:cNvSpPr>
            <a:spLocks noGrp="1"/>
          </p:cNvSpPr>
          <p:nvPr>
            <p:ph type="body" sz="quarter" idx="10"/>
          </p:nvPr>
        </p:nvSpPr>
        <p:spPr/>
        <p:txBody>
          <a:bodyPr/>
          <a:lstStyle/>
          <a:p>
            <a:r>
              <a:rPr lang="en-US" b="1" dirty="0"/>
              <a:t>Fast:</a:t>
            </a:r>
            <a:r>
              <a:rPr lang="en-US" dirty="0"/>
              <a:t> speeds up searches by limiting types of data returned </a:t>
            </a:r>
          </a:p>
          <a:p>
            <a:r>
              <a:rPr lang="en-US" b="1" dirty="0"/>
              <a:t>Verbose:</a:t>
            </a:r>
            <a:r>
              <a:rPr lang="en-US" dirty="0"/>
              <a:t> returns as much event information as possible, slower performance.</a:t>
            </a:r>
          </a:p>
          <a:p>
            <a:r>
              <a:rPr lang="en-US" b="1" dirty="0"/>
              <a:t>Smart:</a:t>
            </a:r>
            <a:r>
              <a:rPr lang="en-US" dirty="0"/>
              <a:t> (default) toggles search behavior based on whether the search contains </a:t>
            </a:r>
            <a:r>
              <a:rPr lang="en-US" b="1" dirty="0">
                <a:hlinkClick r:id="rId2" tooltip="Splexicon:Transformingcommand"/>
              </a:rPr>
              <a:t>transforming commands</a:t>
            </a:r>
            <a:r>
              <a:rPr lang="en-US" dirty="0"/>
              <a:t>.</a:t>
            </a:r>
          </a:p>
          <a:p>
            <a:pPr lvl="1"/>
            <a:r>
              <a:rPr lang="en-US" dirty="0"/>
              <a:t>Transforming = fast</a:t>
            </a:r>
          </a:p>
          <a:p>
            <a:pPr lvl="1"/>
            <a:r>
              <a:rPr lang="en-US" dirty="0"/>
              <a:t>Non-transforming = verbose</a:t>
            </a:r>
          </a:p>
          <a:p>
            <a:endParaRPr lang="en-US" dirty="0"/>
          </a:p>
        </p:txBody>
      </p:sp>
    </p:spTree>
    <p:extLst>
      <p:ext uri="{BB962C8B-B14F-4D97-AF65-F5344CB8AC3E}">
        <p14:creationId xmlns:p14="http://schemas.microsoft.com/office/powerpoint/2010/main" val="137142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a:t>
            </a:r>
          </a:p>
        </p:txBody>
      </p:sp>
      <p:sp>
        <p:nvSpPr>
          <p:cNvPr id="3" name="Text Placeholder 2"/>
          <p:cNvSpPr>
            <a:spLocks noGrp="1"/>
          </p:cNvSpPr>
          <p:nvPr>
            <p:ph type="body" sz="quarter" idx="10"/>
          </p:nvPr>
        </p:nvSpPr>
        <p:spPr/>
        <p:txBody>
          <a:bodyPr/>
          <a:lstStyle/>
          <a:p>
            <a:r>
              <a:rPr lang="en-US" sz="2800" dirty="0"/>
              <a:t>All events indexed by time ∴ search by time whenever possible</a:t>
            </a:r>
          </a:p>
          <a:p>
            <a:r>
              <a:rPr lang="en-US" sz="2800" dirty="0"/>
              <a:t>Limit I/O</a:t>
            </a:r>
          </a:p>
          <a:p>
            <a:pPr lvl="1"/>
            <a:r>
              <a:rPr lang="en-US" sz="2400" dirty="0"/>
              <a:t>Narrow the time window</a:t>
            </a:r>
          </a:p>
          <a:p>
            <a:pPr lvl="1"/>
            <a:r>
              <a:rPr lang="en-US" sz="2400" dirty="0"/>
              <a:t>Specify the index, source, or source type</a:t>
            </a:r>
          </a:p>
          <a:p>
            <a:pPr lvl="1"/>
            <a:r>
              <a:rPr lang="en-US" sz="2400" dirty="0"/>
              <a:t>Be as specific as possible</a:t>
            </a:r>
          </a:p>
          <a:p>
            <a:pPr lvl="1"/>
            <a:r>
              <a:rPr lang="en-US" sz="2400" dirty="0"/>
              <a:t>Limit number of events queried</a:t>
            </a:r>
          </a:p>
          <a:p>
            <a:pPr lvl="1"/>
            <a:r>
              <a:rPr lang="en-US" sz="2400" dirty="0"/>
              <a:t>Avoid NOT</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408749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400" dirty="0"/>
              <a:t>Filter Early</a:t>
            </a:r>
          </a:p>
          <a:p>
            <a:pPr lvl="1"/>
            <a:r>
              <a:rPr lang="en-US" sz="2000" dirty="0"/>
              <a:t>Use field-value pairs before the first pipe</a:t>
            </a:r>
          </a:p>
          <a:p>
            <a:pPr lvl="1"/>
            <a:r>
              <a:rPr lang="en-US" sz="2000" dirty="0"/>
              <a:t>Use filtering commands before calculating commands</a:t>
            </a:r>
          </a:p>
          <a:p>
            <a:pPr lvl="1"/>
            <a:r>
              <a:rPr lang="en-US" sz="2000" dirty="0"/>
              <a:t>Filter unnecessary fields from search results</a:t>
            </a:r>
          </a:p>
          <a:p>
            <a:pPr lvl="1"/>
            <a:r>
              <a:rPr lang="en-US" sz="2000" dirty="0"/>
              <a:t>Use non-streaming (blocking) 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512011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Tree>
    <p:extLst>
      <p:ext uri="{BB962C8B-B14F-4D97-AF65-F5344CB8AC3E}">
        <p14:creationId xmlns:p14="http://schemas.microsoft.com/office/powerpoint/2010/main" val="1824498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Inputs</a:t>
            </a:r>
          </a:p>
        </p:txBody>
      </p:sp>
      <p:sp>
        <p:nvSpPr>
          <p:cNvPr id="4" name="Text Placeholder 3"/>
          <p:cNvSpPr>
            <a:spLocks noGrp="1"/>
          </p:cNvSpPr>
          <p:nvPr>
            <p:ph type="body" sz="quarter" idx="10"/>
          </p:nvPr>
        </p:nvSpPr>
        <p:spPr>
          <a:xfrm>
            <a:off x="762000" y="1752600"/>
            <a:ext cx="6968478" cy="3733800"/>
          </a:xfrm>
        </p:spPr>
        <p:txBody>
          <a:bodyPr/>
          <a:lstStyle/>
          <a:p>
            <a:r>
              <a:rPr lang="en-US" dirty="0"/>
              <a:t>Splunk provides flexible, extensible connectors for getting data from a wide variety of sources</a:t>
            </a:r>
          </a:p>
          <a:p>
            <a:r>
              <a:rPr lang="en-US" dirty="0"/>
              <a:t>Data may be directly consumed by the indexer or received from a forwarder</a:t>
            </a:r>
          </a:p>
        </p:txBody>
      </p:sp>
      <p:pic>
        <p:nvPicPr>
          <p:cNvPr id="5" name="Picture 4"/>
          <p:cNvPicPr>
            <a:picLocks noChangeAspect="1"/>
          </p:cNvPicPr>
          <p:nvPr/>
        </p:nvPicPr>
        <p:blipFill>
          <a:blip r:embed="rId2"/>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308138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Text Placeholder 2"/>
          <p:cNvSpPr>
            <a:spLocks noGrp="1"/>
          </p:cNvSpPr>
          <p:nvPr>
            <p:ph type="body" sz="quarter" idx="10"/>
          </p:nvPr>
        </p:nvSpPr>
        <p:spPr/>
        <p:txBody>
          <a:bodyPr/>
          <a:lstStyle/>
          <a:p>
            <a:r>
              <a:rPr lang="en-US" dirty="0"/>
              <a:t>Indexed data gets a </a:t>
            </a:r>
            <a:r>
              <a:rPr lang="en-US" i="1" dirty="0" err="1"/>
              <a:t>sourcetype</a:t>
            </a:r>
            <a:r>
              <a:rPr lang="en-US" dirty="0"/>
              <a:t> = specific schema for data</a:t>
            </a:r>
          </a:p>
          <a:p>
            <a:pPr lvl="1"/>
            <a:r>
              <a:rPr lang="en-US" dirty="0"/>
              <a:t>e.g. </a:t>
            </a:r>
            <a:r>
              <a:rPr lang="en-US" dirty="0" err="1">
                <a:latin typeface="Courier"/>
              </a:rPr>
              <a:t>access_combined</a:t>
            </a:r>
            <a:r>
              <a:rPr lang="en-US" dirty="0">
                <a:latin typeface="Courier"/>
              </a:rPr>
              <a:t>, </a:t>
            </a:r>
            <a:r>
              <a:rPr lang="en-US" dirty="0" err="1">
                <a:latin typeface="Courier"/>
              </a:rPr>
              <a:t>cisco_syslog</a:t>
            </a:r>
            <a:r>
              <a:rPr lang="en-US" dirty="0">
                <a:latin typeface="Courier"/>
              </a:rPr>
              <a:t>, log4j</a:t>
            </a:r>
          </a:p>
          <a:p>
            <a:r>
              <a:rPr lang="en-US" dirty="0"/>
              <a:t>Splunk also collects certain </a:t>
            </a:r>
            <a:r>
              <a:rPr lang="en-US" i="1" dirty="0"/>
              <a:t>default fields</a:t>
            </a:r>
            <a:endParaRPr lang="en-US" dirty="0"/>
          </a:p>
          <a:p>
            <a:pPr lvl="1"/>
            <a:r>
              <a:rPr lang="en-US" dirty="0">
                <a:latin typeface="Courier"/>
              </a:rPr>
              <a:t>timestamp, host, source, </a:t>
            </a:r>
            <a:r>
              <a:rPr lang="en-US" dirty="0" err="1">
                <a:latin typeface="Courier"/>
              </a:rPr>
              <a:t>sourcetype</a:t>
            </a:r>
            <a:endParaRPr lang="en-US" dirty="0"/>
          </a:p>
        </p:txBody>
      </p:sp>
    </p:spTree>
    <p:extLst>
      <p:ext uri="{BB962C8B-B14F-4D97-AF65-F5344CB8AC3E}">
        <p14:creationId xmlns:p14="http://schemas.microsoft.com/office/powerpoint/2010/main" val="1061858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files and directories</a:t>
            </a:r>
          </a:p>
        </p:txBody>
      </p:sp>
      <p:sp>
        <p:nvSpPr>
          <p:cNvPr id="3" name="Text Placeholder 2"/>
          <p:cNvSpPr>
            <a:spLocks noGrp="1"/>
          </p:cNvSpPr>
          <p:nvPr>
            <p:ph type="body" sz="quarter" idx="10"/>
          </p:nvPr>
        </p:nvSpPr>
        <p:spPr>
          <a:xfrm>
            <a:off x="762000" y="1752600"/>
            <a:ext cx="8077200" cy="3733800"/>
          </a:xfrm>
        </p:spPr>
        <p:txBody>
          <a:bodyPr/>
          <a:lstStyle/>
          <a:p>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InputsFiles</a:t>
            </a:r>
            <a:r>
              <a:rPr lang="en-US" dirty="0">
                <a:sym typeface="Wingdings" panose="05000000000000000000" pitchFamily="2" charset="2"/>
              </a:rPr>
              <a:t> &amp; directories  + Add New</a:t>
            </a:r>
          </a:p>
          <a:p>
            <a:r>
              <a:rPr lang="en-US" dirty="0"/>
              <a:t>Browse to file or directory</a:t>
            </a:r>
          </a:p>
          <a:p>
            <a:r>
              <a:rPr lang="en-US" dirty="0"/>
              <a:t>Specify </a:t>
            </a:r>
            <a:r>
              <a:rPr lang="en-US" dirty="0" err="1"/>
              <a:t>sourcetype</a:t>
            </a:r>
            <a:endParaRPr lang="en-US" dirty="0"/>
          </a:p>
          <a:p>
            <a:r>
              <a:rPr lang="en-US" dirty="0"/>
              <a:t>Enter any additional settings </a:t>
            </a:r>
          </a:p>
        </p:txBody>
      </p:sp>
      <p:pic>
        <p:nvPicPr>
          <p:cNvPr id="5" name="Picture 4"/>
          <p:cNvPicPr>
            <a:picLocks noChangeAspect="1"/>
          </p:cNvPicPr>
          <p:nvPr/>
        </p:nvPicPr>
        <p:blipFill>
          <a:blip r:embed="rId2"/>
          <a:stretch>
            <a:fillRect/>
          </a:stretch>
        </p:blipFill>
        <p:spPr>
          <a:xfrm>
            <a:off x="8667494" y="457200"/>
            <a:ext cx="2724406" cy="4720115"/>
          </a:xfrm>
          <a:prstGeom prst="rect">
            <a:avLst/>
          </a:prstGeom>
        </p:spPr>
      </p:pic>
      <p:pic>
        <p:nvPicPr>
          <p:cNvPr id="6" name="Picture 5"/>
          <p:cNvPicPr>
            <a:picLocks noChangeAspect="1"/>
          </p:cNvPicPr>
          <p:nvPr/>
        </p:nvPicPr>
        <p:blipFill>
          <a:blip r:embed="rId3"/>
          <a:stretch>
            <a:fillRect/>
          </a:stretch>
        </p:blipFill>
        <p:spPr>
          <a:xfrm>
            <a:off x="4737100" y="3733800"/>
            <a:ext cx="4010585" cy="438211"/>
          </a:xfrm>
          <a:prstGeom prst="rect">
            <a:avLst/>
          </a:prstGeom>
        </p:spPr>
      </p:pic>
    </p:spTree>
    <p:extLst>
      <p:ext uri="{BB962C8B-B14F-4D97-AF65-F5344CB8AC3E}">
        <p14:creationId xmlns:p14="http://schemas.microsoft.com/office/powerpoint/2010/main" val="3846202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using the CLI</a:t>
            </a:r>
          </a:p>
        </p:txBody>
      </p:sp>
      <p:sp>
        <p:nvSpPr>
          <p:cNvPr id="3" name="Text Placeholder 2"/>
          <p:cNvSpPr>
            <a:spLocks noGrp="1"/>
          </p:cNvSpPr>
          <p:nvPr>
            <p:ph type="body" sz="quarter" idx="10"/>
          </p:nvPr>
        </p:nvSpPr>
        <p:spPr/>
        <p:txBody>
          <a:bodyPr/>
          <a:lstStyle/>
          <a:p>
            <a:r>
              <a:rPr lang="en-US" dirty="0" err="1"/>
              <a:t>Splunk’s</a:t>
            </a:r>
            <a:r>
              <a:rPr lang="en-US" dirty="0"/>
              <a:t> “add monitor” operation</a:t>
            </a:r>
          </a:p>
          <a:p>
            <a:r>
              <a:rPr lang="en-US" dirty="0"/>
              <a:t>Parameters for choosing additional options, e.g., </a:t>
            </a:r>
            <a:r>
              <a:rPr lang="en-US" dirty="0" err="1"/>
              <a:t>sourcetype</a:t>
            </a:r>
            <a:endParaRPr lang="en-US" dirty="0"/>
          </a:p>
        </p:txBody>
      </p:sp>
      <p:pic>
        <p:nvPicPr>
          <p:cNvPr id="4" name="Picture 3"/>
          <p:cNvPicPr>
            <a:picLocks noChangeAspect="1"/>
          </p:cNvPicPr>
          <p:nvPr/>
        </p:nvPicPr>
        <p:blipFill>
          <a:blip r:embed="rId2"/>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3322663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input using </a:t>
            </a:r>
            <a:r>
              <a:rPr lang="en-US" dirty="0" err="1"/>
              <a:t>inputs.conf</a:t>
            </a:r>
            <a:endParaRPr lang="en-US" dirty="0"/>
          </a:p>
        </p:txBody>
      </p:sp>
      <p:sp>
        <p:nvSpPr>
          <p:cNvPr id="3" name="Text Placeholder 2"/>
          <p:cNvSpPr>
            <a:spLocks noGrp="1"/>
          </p:cNvSpPr>
          <p:nvPr>
            <p:ph type="body" sz="quarter" idx="10"/>
          </p:nvPr>
        </p:nvSpPr>
        <p:spPr/>
        <p:txBody>
          <a:bodyPr/>
          <a:lstStyle/>
          <a:p>
            <a:r>
              <a:rPr lang="en-US" dirty="0"/>
              <a:t>Manually edit </a:t>
            </a:r>
            <a:r>
              <a:rPr lang="en-US" dirty="0" err="1">
                <a:latin typeface="Courier"/>
              </a:rPr>
              <a:t>inputs.conf</a:t>
            </a:r>
            <a:endParaRPr lang="en-US" dirty="0">
              <a:latin typeface="Courier"/>
            </a:endParaRPr>
          </a:p>
          <a:p>
            <a:pPr lvl="1"/>
            <a:r>
              <a:rPr lang="en-US" dirty="0"/>
              <a:t>System: </a:t>
            </a:r>
            <a:r>
              <a:rPr lang="en-US" dirty="0">
                <a:latin typeface="Courier"/>
                <a:hlinkClick r:id="rId2" action="ppaction://hlinkfile"/>
              </a:rPr>
              <a:t>C:\Splunk\etc\system\local</a:t>
            </a:r>
            <a:endParaRPr lang="en-US" dirty="0">
              <a:latin typeface="Courier"/>
            </a:endParaRPr>
          </a:p>
          <a:p>
            <a:pPr lvl="1"/>
            <a:r>
              <a:rPr lang="en-US" dirty="0"/>
              <a:t>App: </a:t>
            </a:r>
            <a:r>
              <a:rPr lang="en-US" dirty="0">
                <a:latin typeface="Courier"/>
                <a:hlinkClick r:id="rId3" action="ppaction://hlinkfile"/>
              </a:rPr>
              <a:t>C:\Splunk\etc\apps\&lt;appName&gt;\local</a:t>
            </a:r>
            <a:endParaRPr lang="en-US" dirty="0">
              <a:latin typeface="Courier"/>
            </a:endParaRPr>
          </a:p>
          <a:p>
            <a:pPr lvl="1"/>
            <a:r>
              <a:rPr lang="en-US" dirty="0"/>
              <a:t>User: </a:t>
            </a:r>
            <a:r>
              <a:rPr lang="en-US" dirty="0">
                <a:latin typeface="Courier"/>
                <a:hlinkClick r:id="rId4"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736989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indexing of files</a:t>
            </a:r>
          </a:p>
        </p:txBody>
      </p:sp>
      <p:sp>
        <p:nvSpPr>
          <p:cNvPr id="3" name="Text Placeholder 2"/>
          <p:cNvSpPr>
            <a:spLocks noGrp="1"/>
          </p:cNvSpPr>
          <p:nvPr>
            <p:ph type="body" sz="quarter" idx="10"/>
          </p:nvPr>
        </p:nvSpPr>
        <p:spPr/>
        <p:txBody>
          <a:bodyPr/>
          <a:lstStyle/>
          <a:p>
            <a:r>
              <a:rPr lang="en-US" dirty="0"/>
              <a:t>CLI </a:t>
            </a:r>
            <a:r>
              <a:rPr lang="en-US" i="1" dirty="0"/>
              <a:t>add </a:t>
            </a:r>
            <a:r>
              <a:rPr lang="en-US" i="1" dirty="0" err="1"/>
              <a:t>oneshot</a:t>
            </a:r>
            <a:r>
              <a:rPr lang="en-US" dirty="0"/>
              <a:t> command</a:t>
            </a:r>
          </a:p>
        </p:txBody>
      </p:sp>
      <p:pic>
        <p:nvPicPr>
          <p:cNvPr id="4" name="Picture 3"/>
          <p:cNvPicPr>
            <a:picLocks noChangeAspect="1"/>
          </p:cNvPicPr>
          <p:nvPr/>
        </p:nvPicPr>
        <p:blipFill>
          <a:blip r:embed="rId2"/>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043927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the Windows Event Logs</a:t>
            </a:r>
          </a:p>
        </p:txBody>
      </p:sp>
      <p:sp>
        <p:nvSpPr>
          <p:cNvPr id="3" name="Text Placeholder 2"/>
          <p:cNvSpPr>
            <a:spLocks noGrp="1"/>
          </p:cNvSpPr>
          <p:nvPr>
            <p:ph type="body" sz="quarter" idx="10"/>
          </p:nvPr>
        </p:nvSpPr>
        <p:spPr>
          <a:xfrm>
            <a:off x="762000" y="1752600"/>
            <a:ext cx="4953000" cy="3733800"/>
          </a:xfrm>
        </p:spPr>
        <p:txBody>
          <a:bodyPr/>
          <a:lstStyle/>
          <a:p>
            <a:r>
              <a:rPr lang="en-US" dirty="0"/>
              <a:t>Local via </a:t>
            </a:r>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inputsLocal</a:t>
            </a:r>
            <a:r>
              <a:rPr lang="en-US" dirty="0">
                <a:sym typeface="Wingdings" panose="05000000000000000000" pitchFamily="2" charset="2"/>
              </a:rPr>
              <a:t> event log collection</a:t>
            </a:r>
          </a:p>
          <a:p>
            <a:r>
              <a:rPr lang="en-US" dirty="0">
                <a:sym typeface="Wingdings" panose="05000000000000000000" pitchFamily="2" charset="2"/>
              </a:rPr>
              <a:t>Remote via </a:t>
            </a:r>
            <a:r>
              <a:rPr lang="en-US" i="1" dirty="0">
                <a:sym typeface="Wingdings" panose="05000000000000000000" pitchFamily="2" charset="2"/>
              </a:rPr>
              <a:t>Universal Forwarder</a:t>
            </a:r>
            <a:endParaRPr lang="en-US" dirty="0"/>
          </a:p>
        </p:txBody>
      </p:sp>
      <p:pic>
        <p:nvPicPr>
          <p:cNvPr id="4" name="Picture 3">
            <a:hlinkClick r:id="rId2"/>
          </p:cNvPr>
          <p:cNvPicPr>
            <a:picLocks noChangeAspect="1"/>
          </p:cNvPicPr>
          <p:nvPr/>
        </p:nvPicPr>
        <p:blipFill>
          <a:blip r:embed="rId3"/>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1276289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through network ports</a:t>
            </a:r>
          </a:p>
        </p:txBody>
      </p:sp>
      <p:sp>
        <p:nvSpPr>
          <p:cNvPr id="3" name="Text Placeholder 2"/>
          <p:cNvSpPr>
            <a:spLocks noGrp="1"/>
          </p:cNvSpPr>
          <p:nvPr>
            <p:ph type="body" sz="quarter" idx="10"/>
          </p:nvPr>
        </p:nvSpPr>
        <p:spPr/>
        <p:txBody>
          <a:bodyPr/>
          <a:lstStyle/>
          <a:p>
            <a:r>
              <a:rPr lang="en-US" dirty="0">
                <a:hlinkClick r:id="rId2"/>
              </a:rPr>
              <a:t>Settings</a:t>
            </a:r>
            <a:r>
              <a:rPr lang="en-US" dirty="0">
                <a:sym typeface="Wingdings" panose="05000000000000000000" pitchFamily="2" charset="2"/>
                <a:hlinkClick r:id="rId2"/>
              </a:rPr>
              <a:t>Data inputs</a:t>
            </a:r>
            <a:r>
              <a:rPr lang="en-US" dirty="0">
                <a:sym typeface="Wingdings" panose="05000000000000000000" pitchFamily="2" charset="2"/>
              </a:rPr>
              <a:t>[TCP|UDP]+Add new</a:t>
            </a:r>
          </a:p>
          <a:p>
            <a:r>
              <a:rPr lang="en-US" dirty="0">
                <a:sym typeface="Wingdings" panose="05000000000000000000" pitchFamily="2" charset="2"/>
              </a:rPr>
              <a:t>Enter port, </a:t>
            </a:r>
            <a:r>
              <a:rPr lang="en-US" dirty="0" err="1">
                <a:sym typeface="Wingdings" panose="05000000000000000000" pitchFamily="2" charset="2"/>
              </a:rPr>
              <a:t>sourcetype</a:t>
            </a:r>
            <a:r>
              <a:rPr lang="en-US" dirty="0">
                <a:sym typeface="Wingdings" panose="05000000000000000000" pitchFamily="2" charset="2"/>
              </a:rPr>
              <a:t>, optional parameters</a:t>
            </a:r>
          </a:p>
          <a:p>
            <a:r>
              <a:rPr lang="en-US" dirty="0">
                <a:sym typeface="Wingdings" panose="05000000000000000000" pitchFamily="2" charset="2"/>
              </a:rPr>
              <a:t>Can also be done via the CLI, </a:t>
            </a:r>
            <a:r>
              <a:rPr lang="en-US" dirty="0" err="1">
                <a:sym typeface="Wingdings" panose="05000000000000000000" pitchFamily="2" charset="2"/>
              </a:rPr>
              <a:t>inputs.conf</a:t>
            </a:r>
            <a:endParaRPr lang="en-US" dirty="0"/>
          </a:p>
        </p:txBody>
      </p:sp>
      <p:pic>
        <p:nvPicPr>
          <p:cNvPr id="4" name="Picture 3"/>
          <p:cNvPicPr>
            <a:picLocks noChangeAspect="1"/>
          </p:cNvPicPr>
          <p:nvPr/>
        </p:nvPicPr>
        <p:blipFill>
          <a:blip r:embed="rId3"/>
          <a:stretch>
            <a:fillRect/>
          </a:stretch>
        </p:blipFill>
        <p:spPr>
          <a:xfrm>
            <a:off x="1295400" y="4114800"/>
            <a:ext cx="6291110" cy="504843"/>
          </a:xfrm>
          <a:prstGeom prst="rect">
            <a:avLst/>
          </a:prstGeom>
        </p:spPr>
      </p:pic>
      <p:pic>
        <p:nvPicPr>
          <p:cNvPr id="5" name="Picture 4"/>
          <p:cNvPicPr>
            <a:picLocks noChangeAspect="1"/>
          </p:cNvPicPr>
          <p:nvPr/>
        </p:nvPicPr>
        <p:blipFill>
          <a:blip r:embed="rId4"/>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29689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707" y="0"/>
            <a:ext cx="9077093" cy="740664"/>
          </a:xfrm>
        </p:spPr>
        <p:txBody>
          <a:bodyPr/>
          <a:lstStyle/>
          <a:p>
            <a:r>
              <a:rPr lang="en-US"/>
              <a:t>Student </a:t>
            </a:r>
            <a:r>
              <a:rPr lang="en-US" dirty="0"/>
              <a:t>introductions</a:t>
            </a:r>
          </a:p>
        </p:txBody>
      </p:sp>
      <p:sp>
        <p:nvSpPr>
          <p:cNvPr id="3" name="Text Placeholder 2"/>
          <p:cNvSpPr>
            <a:spLocks noGrp="1"/>
          </p:cNvSpPr>
          <p:nvPr>
            <p:ph type="body" sz="quarter" idx="13"/>
          </p:nvPr>
        </p:nvSpPr>
        <p:spPr>
          <a:xfrm>
            <a:off x="1133707" y="1081668"/>
            <a:ext cx="10972800" cy="5776332"/>
          </a:xfrm>
        </p:spPr>
        <p:txBody>
          <a:bodyPr/>
          <a:lstStyle/>
          <a:p>
            <a:r>
              <a:rPr lang="en-US" sz="2400" dirty="0"/>
              <a:t>Your name</a:t>
            </a:r>
          </a:p>
          <a:p>
            <a:r>
              <a:rPr lang="en-US" sz="2400" dirty="0"/>
              <a:t>Company affiliation</a:t>
            </a:r>
          </a:p>
          <a:p>
            <a:r>
              <a:rPr lang="en-US" sz="2400" dirty="0"/>
              <a:t>Title/function</a:t>
            </a:r>
          </a:p>
          <a:p>
            <a:r>
              <a:rPr lang="en-US" sz="2400" dirty="0"/>
              <a:t>Splunk 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1236649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Scripted inputs</a:t>
            </a:r>
          </a:p>
        </p:txBody>
      </p:sp>
      <p:sp>
        <p:nvSpPr>
          <p:cNvPr id="3" name="Text Placeholder 2"/>
          <p:cNvSpPr>
            <a:spLocks noGrp="1"/>
          </p:cNvSpPr>
          <p:nvPr>
            <p:ph type="body" sz="quarter" idx="10"/>
          </p:nvPr>
        </p:nvSpPr>
        <p:spPr>
          <a:xfrm>
            <a:off x="762000" y="1752600"/>
            <a:ext cx="4572000" cy="3733800"/>
          </a:xfrm>
        </p:spPr>
        <p:txBody>
          <a:bodyPr/>
          <a:lstStyle/>
          <a:p>
            <a:r>
              <a:rPr lang="en-US" dirty="0"/>
              <a:t>Place your script in $SPLUNK_HOME\bin\scripts</a:t>
            </a:r>
          </a:p>
          <a:p>
            <a:r>
              <a:rPr lang="en-US" dirty="0"/>
              <a:t>Specify a .bat, .</a:t>
            </a:r>
            <a:r>
              <a:rPr lang="en-US" dirty="0" err="1"/>
              <a:t>sh</a:t>
            </a:r>
            <a:r>
              <a:rPr lang="en-US" dirty="0"/>
              <a:t> or .</a:t>
            </a:r>
            <a:r>
              <a:rPr lang="en-US" dirty="0" err="1"/>
              <a:t>py</a:t>
            </a:r>
            <a:r>
              <a:rPr lang="en-US" dirty="0"/>
              <a:t> file</a:t>
            </a:r>
          </a:p>
          <a:p>
            <a:r>
              <a:rPr lang="en-US" dirty="0"/>
              <a:t>Specify an interval</a:t>
            </a:r>
          </a:p>
        </p:txBody>
      </p:sp>
      <p:pic>
        <p:nvPicPr>
          <p:cNvPr id="4" name="Picture 3"/>
          <p:cNvPicPr>
            <a:picLocks noChangeAspect="1"/>
          </p:cNvPicPr>
          <p:nvPr/>
        </p:nvPicPr>
        <p:blipFill>
          <a:blip r:embed="rId2"/>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2677478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a:t>Configuring a Universal Forwarder</a:t>
            </a:r>
            <a:endParaRPr lang="en-US" dirty="0"/>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p:txBody>
          <a:bodyPr/>
          <a:lstStyle/>
          <a:p>
            <a:r>
              <a:rPr lang="en-US" dirty="0"/>
              <a:t>The Splunk Universal Forwarder can be installed on remote machines to forward their data to one or more indexers</a:t>
            </a:r>
          </a:p>
          <a:p>
            <a:r>
              <a:rPr lang="en-US" dirty="0">
                <a:hlinkClick r:id="rId2"/>
              </a:rPr>
              <a:t>https://www.splunk.com/en_us/resources/videos/splunk-education-getting-data-in-with-forwarders.html</a:t>
            </a:r>
            <a:endParaRPr lang="en-US" dirty="0"/>
          </a:p>
          <a:p>
            <a:endParaRPr lang="en-US" dirty="0"/>
          </a:p>
          <a:p>
            <a:endParaRPr lang="en-US" dirty="0"/>
          </a:p>
        </p:txBody>
      </p:sp>
    </p:spTree>
    <p:extLst>
      <p:ext uri="{BB962C8B-B14F-4D97-AF65-F5344CB8AC3E}">
        <p14:creationId xmlns:p14="http://schemas.microsoft.com/office/powerpoint/2010/main" val="2847149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HTTP Event Collector (HEC)</a:t>
            </a:r>
          </a:p>
        </p:txBody>
      </p:sp>
      <p:sp>
        <p:nvSpPr>
          <p:cNvPr id="3" name="Text Placeholder 2"/>
          <p:cNvSpPr>
            <a:spLocks noGrp="1"/>
          </p:cNvSpPr>
          <p:nvPr>
            <p:ph type="body" sz="quarter" idx="10"/>
          </p:nvPr>
        </p:nvSpPr>
        <p:spPr/>
        <p:txBody>
          <a:bodyPr/>
          <a:lstStyle/>
          <a:p>
            <a:r>
              <a:rPr lang="en-US" dirty="0"/>
              <a:t>Creates an HTTP Endpoint</a:t>
            </a:r>
          </a:p>
          <a:p>
            <a:r>
              <a:rPr lang="en-US" dirty="0" err="1"/>
              <a:t>Settings</a:t>
            </a:r>
            <a:r>
              <a:rPr lang="en-US" dirty="0" err="1">
                <a:sym typeface="Wingdings" panose="05000000000000000000" pitchFamily="2" charset="2"/>
              </a:rPr>
              <a:t></a:t>
            </a:r>
            <a:r>
              <a:rPr lang="en-US" dirty="0" err="1"/>
              <a:t>Data</a:t>
            </a:r>
            <a:r>
              <a:rPr lang="en-US" dirty="0"/>
              <a:t> </a:t>
            </a:r>
            <a:r>
              <a:rPr lang="en-US" dirty="0" err="1"/>
              <a:t>inputs</a:t>
            </a:r>
            <a:r>
              <a:rPr lang="en-US" dirty="0" err="1">
                <a:sym typeface="Wingdings" panose="05000000000000000000" pitchFamily="2" charset="2"/>
              </a:rPr>
              <a:t>Http</a:t>
            </a:r>
            <a:r>
              <a:rPr lang="en-US" dirty="0">
                <a:sym typeface="Wingdings" panose="05000000000000000000" pitchFamily="2" charset="2"/>
              </a:rPr>
              <a:t> Event Collector+ Add New</a:t>
            </a:r>
          </a:p>
          <a:p>
            <a:r>
              <a:rPr lang="en-US" dirty="0">
                <a:sym typeface="Wingdings" panose="05000000000000000000" pitchFamily="2" charset="2"/>
              </a:rPr>
              <a:t>Configure global settings</a:t>
            </a:r>
          </a:p>
          <a:p>
            <a:r>
              <a:rPr lang="en-US" dirty="0">
                <a:sym typeface="Wingdings" panose="05000000000000000000" pitchFamily="2" charset="2"/>
              </a:rPr>
              <a:t>Create a new token</a:t>
            </a:r>
          </a:p>
          <a:p>
            <a:pPr lvl="1"/>
            <a:r>
              <a:rPr lang="en-US" dirty="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3971689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from databases using DB Connect</a:t>
            </a:r>
          </a:p>
        </p:txBody>
      </p:sp>
      <p:sp>
        <p:nvSpPr>
          <p:cNvPr id="3" name="Text Placeholder 2"/>
          <p:cNvSpPr>
            <a:spLocks noGrp="1"/>
          </p:cNvSpPr>
          <p:nvPr>
            <p:ph type="body" sz="quarter" idx="10"/>
          </p:nvPr>
        </p:nvSpPr>
        <p:spPr/>
        <p:txBody>
          <a:bodyPr/>
          <a:lstStyle/>
          <a:p>
            <a:r>
              <a:rPr lang="en-US" b="1" dirty="0"/>
              <a:t>Splunk DB Connect</a:t>
            </a:r>
            <a:r>
              <a:rPr lang="en-US" dirty="0"/>
              <a:t> is available from the </a:t>
            </a:r>
            <a:r>
              <a:rPr lang="en-US" dirty="0">
                <a:hlinkClick r:id="rId2"/>
              </a:rPr>
              <a:t>Splunkbase</a:t>
            </a:r>
            <a:endParaRPr lang="en-US" dirty="0"/>
          </a:p>
          <a:p>
            <a:r>
              <a:rPr lang="en-US" dirty="0"/>
              <a:t>Allows connection to popular RDBMSs via JDBC drivers</a:t>
            </a:r>
          </a:p>
          <a:p>
            <a:r>
              <a:rPr lang="en-US" dirty="0"/>
              <a:t>Requires install of JRE, necessary drivers</a:t>
            </a:r>
          </a:p>
        </p:txBody>
      </p:sp>
    </p:spTree>
    <p:extLst>
      <p:ext uri="{BB962C8B-B14F-4D97-AF65-F5344CB8AC3E}">
        <p14:creationId xmlns:p14="http://schemas.microsoft.com/office/powerpoint/2010/main" val="403558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2381762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1796288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data with field extractions</a:t>
            </a:r>
          </a:p>
        </p:txBody>
      </p:sp>
      <p:sp>
        <p:nvSpPr>
          <p:cNvPr id="3" name="Text Placeholder 2"/>
          <p:cNvSpPr>
            <a:spLocks noGrp="1"/>
          </p:cNvSpPr>
          <p:nvPr>
            <p:ph type="body" sz="quarter" idx="10"/>
          </p:nvPr>
        </p:nvSpPr>
        <p:spPr/>
        <p:txBody>
          <a:bodyPr/>
          <a:lstStyle/>
          <a:p>
            <a:r>
              <a:rPr lang="en-US" dirty="0"/>
              <a:t>Field extractions use delimiters or a regex to extract specific data from unstructured data</a:t>
            </a:r>
          </a:p>
          <a:p>
            <a:r>
              <a:rPr lang="en-US" dirty="0"/>
              <a:t>Add using wizard or directly from </a:t>
            </a:r>
            <a:r>
              <a:rPr lang="en-US" dirty="0">
                <a:hlinkClick r:id="rId2"/>
              </a:rPr>
              <a:t>extractions page</a:t>
            </a:r>
            <a:r>
              <a:rPr lang="en-US" dirty="0"/>
              <a:t> in settings</a:t>
            </a:r>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4016045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a:t>Adding meaning to data with event types</a:t>
            </a:r>
          </a:p>
        </p:txBody>
      </p:sp>
      <p:sp>
        <p:nvSpPr>
          <p:cNvPr id="3" name="Text Placeholder 2"/>
          <p:cNvSpPr>
            <a:spLocks noGrp="1"/>
          </p:cNvSpPr>
          <p:nvPr>
            <p:ph type="body" sz="quarter" idx="10"/>
          </p:nvPr>
        </p:nvSpPr>
        <p:spPr>
          <a:xfrm>
            <a:off x="762000" y="1752600"/>
            <a:ext cx="5638800" cy="3733800"/>
          </a:xfrm>
        </p:spPr>
        <p:txBody>
          <a:bodyPr/>
          <a:lstStyle/>
          <a:p>
            <a:r>
              <a:rPr lang="en-US" sz="2800" dirty="0"/>
              <a:t>Event=one record in a log</a:t>
            </a:r>
          </a:p>
          <a:p>
            <a:r>
              <a:rPr lang="en-US" sz="2800" dirty="0"/>
              <a:t>Event types convert a chunk of SPL to a key-value pair</a:t>
            </a:r>
          </a:p>
          <a:p>
            <a:pPr lvl="1"/>
            <a:r>
              <a:rPr lang="en-US" sz="2400" dirty="0"/>
              <a:t>Characterize events, e.g. </a:t>
            </a:r>
            <a:r>
              <a:rPr lang="en-US" sz="2400" dirty="0" err="1"/>
              <a:t>eventtype</a:t>
            </a:r>
            <a:r>
              <a:rPr lang="en-US" sz="2400" dirty="0"/>
              <a:t>=“</a:t>
            </a:r>
            <a:r>
              <a:rPr lang="en-US" sz="2400" dirty="0" err="1"/>
              <a:t>HttpRequest</a:t>
            </a:r>
            <a:r>
              <a:rPr lang="en-US" sz="2400" dirty="0"/>
              <a:t>-Success”</a:t>
            </a:r>
          </a:p>
          <a:p>
            <a:r>
              <a:rPr lang="en-US" sz="2800" dirty="0"/>
              <a:t>Created from </a:t>
            </a:r>
            <a:r>
              <a:rPr lang="en-US" sz="2800" dirty="0">
                <a:hlinkClick r:id="rId2"/>
              </a:rPr>
              <a:t>event types page</a:t>
            </a:r>
            <a:endParaRPr lang="en-US" sz="2800" dirty="0"/>
          </a:p>
        </p:txBody>
      </p:sp>
      <p:pic>
        <p:nvPicPr>
          <p:cNvPr id="4" name="Picture 3"/>
          <p:cNvPicPr>
            <a:picLocks noChangeAspect="1"/>
          </p:cNvPicPr>
          <p:nvPr/>
        </p:nvPicPr>
        <p:blipFill>
          <a:blip r:embed="rId3"/>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1876047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meaning to data with tags</a:t>
            </a:r>
          </a:p>
        </p:txBody>
      </p:sp>
      <p:sp>
        <p:nvSpPr>
          <p:cNvPr id="3" name="Text Placeholder 2"/>
          <p:cNvSpPr>
            <a:spLocks noGrp="1"/>
          </p:cNvSpPr>
          <p:nvPr>
            <p:ph type="body" sz="quarter" idx="10"/>
          </p:nvPr>
        </p:nvSpPr>
        <p:spPr/>
        <p:txBody>
          <a:bodyPr/>
          <a:lstStyle/>
          <a:p>
            <a:r>
              <a:rPr lang="en-US" dirty="0"/>
              <a:t>Tags allow grouping of other criteria with a label</a:t>
            </a:r>
          </a:p>
          <a:p>
            <a:r>
              <a:rPr lang="en-US" dirty="0"/>
              <a:t>Assigned to </a:t>
            </a:r>
            <a:r>
              <a:rPr lang="en-US" dirty="0">
                <a:latin typeface="Courier"/>
              </a:rPr>
              <a:t>field=value</a:t>
            </a:r>
            <a:r>
              <a:rPr lang="en-US" dirty="0"/>
              <a:t> pairs</a:t>
            </a:r>
          </a:p>
          <a:p>
            <a:r>
              <a:rPr lang="en-US" dirty="0"/>
              <a:t>Create on </a:t>
            </a:r>
            <a:r>
              <a:rPr lang="en-US" dirty="0">
                <a:hlinkClick r:id="rId2"/>
              </a:rPr>
              <a:t>tags page</a:t>
            </a:r>
            <a:endParaRPr lang="en-US" dirty="0"/>
          </a:p>
        </p:txBody>
      </p:sp>
    </p:spTree>
    <p:extLst>
      <p:ext uri="{BB962C8B-B14F-4D97-AF65-F5344CB8AC3E}">
        <p14:creationId xmlns:p14="http://schemas.microsoft.com/office/powerpoint/2010/main" val="1481287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this class</a:t>
            </a:r>
          </a:p>
        </p:txBody>
      </p:sp>
      <p:sp>
        <p:nvSpPr>
          <p:cNvPr id="3" name="Text Placeholder 2"/>
          <p:cNvSpPr>
            <a:spLocks noGrp="1"/>
          </p:cNvSpPr>
          <p:nvPr>
            <p:ph type="body" sz="quarter" idx="10"/>
          </p:nvPr>
        </p:nvSpPr>
        <p:spPr/>
        <p:txBody>
          <a:bodyPr/>
          <a:lstStyle/>
          <a:p>
            <a:r>
              <a:rPr lang="en-US" dirty="0"/>
              <a:t>Meant to mimic N-tier e-commerce web application</a:t>
            </a:r>
          </a:p>
          <a:p>
            <a:r>
              <a:rPr lang="en-US" dirty="0">
                <a:hlinkClick r:id="rId2" action="ppaction://hlinkfile"/>
              </a:rPr>
              <a:t>C:\Splunk\etc\apps\OpsDataGen\data</a:t>
            </a:r>
            <a:endParaRPr lang="en-US" dirty="0"/>
          </a:p>
          <a:p>
            <a:pPr lvl="1"/>
            <a:r>
              <a:rPr lang="en-US" dirty="0" err="1"/>
              <a:t>access_log</a:t>
            </a:r>
            <a:r>
              <a:rPr lang="en-US" dirty="0"/>
              <a:t>: web access log, </a:t>
            </a:r>
            <a:r>
              <a:rPr lang="en-US" i="1" dirty="0" err="1"/>
              <a:t>access_combined</a:t>
            </a:r>
            <a:r>
              <a:rPr lang="en-US" dirty="0"/>
              <a:t> source type</a:t>
            </a:r>
          </a:p>
          <a:p>
            <a:pPr lvl="1"/>
            <a:r>
              <a:rPr lang="en-US" dirty="0" err="1"/>
              <a:t>app_log</a:t>
            </a:r>
            <a:r>
              <a:rPr lang="en-US" dirty="0"/>
              <a:t>: application log, </a:t>
            </a:r>
            <a:r>
              <a:rPr lang="en-US" i="1" dirty="0"/>
              <a:t>log4j</a:t>
            </a:r>
            <a:r>
              <a:rPr lang="en-US" dirty="0"/>
              <a:t> source type</a:t>
            </a:r>
          </a:p>
          <a:p>
            <a:pPr lvl="1"/>
            <a:r>
              <a:rPr lang="en-US" dirty="0" err="1"/>
              <a:t>hvac_log</a:t>
            </a:r>
            <a:r>
              <a:rPr lang="en-US" dirty="0"/>
              <a:t>: csv sensor data, </a:t>
            </a:r>
            <a:r>
              <a:rPr lang="en-US" i="1" dirty="0" err="1"/>
              <a:t>metrics_csv</a:t>
            </a:r>
            <a:r>
              <a:rPr lang="en-US" dirty="0"/>
              <a:t> source type</a:t>
            </a:r>
          </a:p>
        </p:txBody>
      </p:sp>
    </p:spTree>
    <p:extLst>
      <p:ext uri="{BB962C8B-B14F-4D97-AF65-F5344CB8AC3E}">
        <p14:creationId xmlns:p14="http://schemas.microsoft.com/office/powerpoint/2010/main" val="184156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540" y="0"/>
            <a:ext cx="9014260" cy="740664"/>
          </a:xfrm>
        </p:spPr>
        <p:txBody>
          <a:bodyPr/>
          <a:lstStyle/>
          <a:p>
            <a:r>
              <a:rPr lang="en-US" dirty="0"/>
              <a:t>Housekeeping</a:t>
            </a:r>
          </a:p>
        </p:txBody>
      </p:sp>
      <p:sp>
        <p:nvSpPr>
          <p:cNvPr id="3" name="Text Placeholder 2"/>
          <p:cNvSpPr>
            <a:spLocks noGrp="1"/>
          </p:cNvSpPr>
          <p:nvPr>
            <p:ph type="body" sz="quarter" idx="13"/>
          </p:nvPr>
        </p:nvSpPr>
        <p:spPr>
          <a:xfrm>
            <a:off x="1196540" y="1037063"/>
            <a:ext cx="8229600" cy="5241074"/>
          </a:xfrm>
        </p:spPr>
        <p:txBody>
          <a:bodyPr/>
          <a:lstStyle/>
          <a:p>
            <a:pPr>
              <a:spcBef>
                <a:spcPts val="0"/>
              </a:spcBef>
              <a:spcAft>
                <a:spcPts val="600"/>
              </a:spcAft>
            </a:pPr>
            <a:r>
              <a:rPr lang="en-US" sz="2000" dirty="0"/>
              <a:t>Class hours: 10:00-16:45</a:t>
            </a:r>
          </a:p>
          <a:p>
            <a:pPr>
              <a:spcBef>
                <a:spcPts val="0"/>
              </a:spcBef>
              <a:spcAft>
                <a:spcPts val="600"/>
              </a:spcAft>
            </a:pPr>
            <a:r>
              <a:rPr lang="en-US" sz="2000" dirty="0"/>
              <a:t>A.M./P.M. Breaks: 15 min.</a:t>
            </a:r>
          </a:p>
          <a:p>
            <a:pPr>
              <a:spcBef>
                <a:spcPts val="0"/>
              </a:spcBef>
              <a:spcAft>
                <a:spcPts val="600"/>
              </a:spcAft>
            </a:pPr>
            <a:r>
              <a:rPr lang="en-US" sz="2000" dirty="0"/>
              <a:t>Lunch Break: 1 hr.</a:t>
            </a:r>
          </a:p>
          <a:p>
            <a:pPr>
              <a:spcBef>
                <a:spcPts val="0"/>
              </a:spcBef>
              <a:spcAft>
                <a:spcPts val="600"/>
              </a:spcAft>
            </a:pPr>
            <a:r>
              <a:rPr lang="en-US" sz="2000" dirty="0"/>
              <a:t>ONLC </a:t>
            </a:r>
            <a:r>
              <a:rPr lang="en-US" sz="2000" dirty="0" err="1"/>
              <a:t>Wifi</a:t>
            </a:r>
            <a:r>
              <a:rPr lang="en-US" sz="2000" dirty="0"/>
              <a:t> access code (if present): 0123456789</a:t>
            </a:r>
          </a:p>
          <a:p>
            <a:pPr>
              <a:spcBef>
                <a:spcPts val="0"/>
              </a:spcBef>
              <a:spcAft>
                <a:spcPts val="600"/>
              </a:spcAft>
            </a:pPr>
            <a:r>
              <a:rPr lang="en-US" sz="2000" dirty="0"/>
              <a:t>If you need anything, </a:t>
            </a:r>
            <a:r>
              <a:rPr lang="en-US" sz="2000" i="1" dirty="0"/>
              <a:t>please</a:t>
            </a:r>
            <a:r>
              <a:rPr lang="en-US" sz="2000" dirty="0"/>
              <a:t> let us know!</a:t>
            </a:r>
          </a:p>
          <a:p>
            <a:endParaRPr lang="en-CA" sz="2400" dirty="0"/>
          </a:p>
          <a:p>
            <a:endParaRPr lang="en-US" sz="2400" dirty="0"/>
          </a:p>
        </p:txBody>
      </p:sp>
      <p:grpSp>
        <p:nvGrpSpPr>
          <p:cNvPr id="4" name="Group 3"/>
          <p:cNvGrpSpPr/>
          <p:nvPr/>
        </p:nvGrpSpPr>
        <p:grpSpPr>
          <a:xfrm>
            <a:off x="7924800" y="1371600"/>
            <a:ext cx="2767989" cy="3186795"/>
            <a:chOff x="5438950" y="1438007"/>
            <a:chExt cx="2767989" cy="3186795"/>
          </a:xfrm>
        </p:grpSpPr>
        <p:pic>
          <p:nvPicPr>
            <p:cNvPr id="6" name="Picture 5"/>
            <p:cNvPicPr>
              <a:picLocks noChangeAspect="1"/>
            </p:cNvPicPr>
            <p:nvPr/>
          </p:nvPicPr>
          <p:blipFill>
            <a:blip r:embed="rId3"/>
            <a:stretch>
              <a:fillRect/>
            </a:stretch>
          </p:blipFill>
          <p:spPr>
            <a:xfrm>
              <a:off x="5545829" y="1921468"/>
              <a:ext cx="1202732" cy="1202732"/>
            </a:xfrm>
            <a:prstGeom prst="rect">
              <a:avLst/>
            </a:prstGeom>
          </p:spPr>
        </p:pic>
        <p:pic>
          <p:nvPicPr>
            <p:cNvPr id="32" name="Picture 31"/>
            <p:cNvPicPr>
              <a:picLocks noChangeAspect="1"/>
            </p:cNvPicPr>
            <p:nvPr/>
          </p:nvPicPr>
          <p:blipFill>
            <a:blip r:embed="rId4"/>
            <a:stretch>
              <a:fillRect/>
            </a:stretch>
          </p:blipFill>
          <p:spPr>
            <a:xfrm>
              <a:off x="7124064" y="1438007"/>
              <a:ext cx="1082875" cy="1686193"/>
            </a:xfrm>
            <a:prstGeom prst="rect">
              <a:avLst/>
            </a:prstGeom>
          </p:spPr>
        </p:pic>
        <p:grpSp>
          <p:nvGrpSpPr>
            <p:cNvPr id="39" name="Group 38"/>
            <p:cNvGrpSpPr>
              <a:grpSpLocks noChangeAspect="1"/>
            </p:cNvGrpSpPr>
            <p:nvPr/>
          </p:nvGrpSpPr>
          <p:grpSpPr>
            <a:xfrm>
              <a:off x="5438950" y="3363329"/>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949478" y="3124200"/>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97339" y="3222722"/>
              <a:ext cx="609600" cy="1402080"/>
            </a:xfrm>
            <a:prstGeom prst="rect">
              <a:avLst/>
            </a:prstGeom>
          </p:spPr>
        </p:pic>
      </p:grpSp>
    </p:spTree>
    <p:extLst>
      <p:ext uri="{BB962C8B-B14F-4D97-AF65-F5344CB8AC3E}">
        <p14:creationId xmlns:p14="http://schemas.microsoft.com/office/powerpoint/2010/main" val="1988663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Getting Data In</a:t>
            </a:r>
          </a:p>
        </p:txBody>
      </p:sp>
      <p:sp>
        <p:nvSpPr>
          <p:cNvPr id="7" name="Content Placeholder 6"/>
          <p:cNvSpPr>
            <a:spLocks noGrp="1"/>
          </p:cNvSpPr>
          <p:nvPr>
            <p:ph idx="1"/>
          </p:nvPr>
        </p:nvSpPr>
        <p:spPr/>
        <p:txBody>
          <a:bodyPr/>
          <a:lstStyle/>
          <a:p>
            <a:r>
              <a:rPr lang="en-US" sz="2000" dirty="0"/>
              <a:t>Indexing files and directories p 386</a:t>
            </a:r>
          </a:p>
          <a:p>
            <a:r>
              <a:rPr lang="en-US" sz="2000" dirty="0"/>
              <a:t>Getting data through network ports p 394</a:t>
            </a:r>
          </a:p>
          <a:p>
            <a:r>
              <a:rPr lang="en-US" sz="2000" dirty="0"/>
              <a:t>Using scripted inputs p 398</a:t>
            </a:r>
          </a:p>
          <a:p>
            <a:r>
              <a:rPr lang="en-US" sz="2000" dirty="0"/>
              <a:t>Receiving data using the HTTP Event Collector p 410</a:t>
            </a:r>
          </a:p>
          <a:p>
            <a:r>
              <a:rPr lang="en-US" sz="2000" dirty="0"/>
              <a:t>Loading the sample data for this book p 421</a:t>
            </a:r>
          </a:p>
          <a:p>
            <a:r>
              <a:rPr lang="en-US" sz="2000" dirty="0"/>
              <a:t>Defining field extractions p 426</a:t>
            </a:r>
          </a:p>
          <a:p>
            <a:r>
              <a:rPr lang="en-US" sz="2000" dirty="0"/>
              <a:t>Defining event types and tags p 429</a:t>
            </a:r>
          </a:p>
          <a:p>
            <a:r>
              <a:rPr lang="en-US" sz="2000" dirty="0"/>
              <a:t>Installing the Machine Learning Toolkit p 432</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113E31D-E2AB-40D1-8B51-AFA5AFEF393A}" type="slidenum">
              <a:rPr lang="en-US" smtClean="0"/>
              <a:t>40</a:t>
            </a:fld>
            <a:endParaRPr lang="en-US" dirty="0"/>
          </a:p>
        </p:txBody>
      </p:sp>
      <p:sp>
        <p:nvSpPr>
          <p:cNvPr id="8" name="TextBox 7"/>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Tree>
    <p:extLst>
      <p:ext uri="{BB962C8B-B14F-4D97-AF65-F5344CB8AC3E}">
        <p14:creationId xmlns:p14="http://schemas.microsoft.com/office/powerpoint/2010/main" val="2325238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Tree>
    <p:extLst>
      <p:ext uri="{BB962C8B-B14F-4D97-AF65-F5344CB8AC3E}">
        <p14:creationId xmlns:p14="http://schemas.microsoft.com/office/powerpoint/2010/main" val="949284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Architecture</a:t>
            </a:r>
          </a:p>
        </p:txBody>
      </p:sp>
      <p:sp>
        <p:nvSpPr>
          <p:cNvPr id="4" name="Text Placeholder 3"/>
          <p:cNvSpPr>
            <a:spLocks noGrp="1"/>
          </p:cNvSpPr>
          <p:nvPr>
            <p:ph type="body" sz="quarter" idx="10"/>
          </p:nvPr>
        </p:nvSpPr>
        <p:spPr/>
        <p:txBody>
          <a:bodyPr/>
          <a:lstStyle/>
          <a:p>
            <a:r>
              <a:rPr lang="en-US" dirty="0"/>
              <a:t>A Splunk App is a container for:</a:t>
            </a:r>
          </a:p>
          <a:p>
            <a:pPr lvl="1"/>
            <a:r>
              <a:rPr lang="en-US" dirty="0"/>
              <a:t>Reports</a:t>
            </a:r>
          </a:p>
          <a:p>
            <a:pPr lvl="1"/>
            <a:r>
              <a:rPr lang="en-US" dirty="0"/>
              <a:t>Dashboards</a:t>
            </a:r>
          </a:p>
          <a:p>
            <a:pPr lvl="1"/>
            <a:r>
              <a:rPr lang="en-US" dirty="0"/>
              <a:t>Custom Assets</a:t>
            </a:r>
          </a:p>
          <a:p>
            <a:r>
              <a:rPr lang="en-US" dirty="0"/>
              <a:t>Stored as a folder in $SPLUNK_HOME/</a:t>
            </a:r>
            <a:r>
              <a:rPr lang="en-US" dirty="0" err="1"/>
              <a:t>etc</a:t>
            </a:r>
            <a:r>
              <a:rPr lang="en-US" dirty="0"/>
              <a:t>/apps</a:t>
            </a:r>
          </a:p>
          <a:p>
            <a:r>
              <a:rPr lang="en-US" dirty="0"/>
              <a:t>Can be packaged as .</a:t>
            </a:r>
            <a:r>
              <a:rPr lang="en-US" dirty="0" err="1"/>
              <a:t>tgz</a:t>
            </a:r>
            <a:r>
              <a:rPr lang="en-US" dirty="0"/>
              <a:t> or .</a:t>
            </a:r>
            <a:r>
              <a:rPr lang="en-US" dirty="0" err="1"/>
              <a:t>spl</a:t>
            </a:r>
            <a:endParaRPr lang="en-US" dirty="0"/>
          </a:p>
        </p:txBody>
      </p:sp>
    </p:spTree>
    <p:extLst>
      <p:ext uri="{BB962C8B-B14F-4D97-AF65-F5344CB8AC3E}">
        <p14:creationId xmlns:p14="http://schemas.microsoft.com/office/powerpoint/2010/main" val="2019621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folder structure</a:t>
            </a:r>
          </a:p>
        </p:txBody>
      </p:sp>
      <p:sp>
        <p:nvSpPr>
          <p:cNvPr id="3" name="Text Placeholder 2"/>
          <p:cNvSpPr>
            <a:spLocks noGrp="1"/>
          </p:cNvSpPr>
          <p:nvPr>
            <p:ph type="body" sz="quarter" idx="10"/>
          </p:nvPr>
        </p:nvSpPr>
        <p:spPr/>
        <p:txBody>
          <a:bodyPr/>
          <a:lstStyle/>
          <a:p>
            <a:r>
              <a:rPr lang="en-US" sz="2800" dirty="0"/>
              <a:t>bin – binary assets, e.g. Python files</a:t>
            </a:r>
          </a:p>
          <a:p>
            <a:r>
              <a:rPr lang="en-US" sz="2800" dirty="0"/>
              <a:t>default – publisher’s configurations &amp; views</a:t>
            </a:r>
          </a:p>
          <a:p>
            <a:r>
              <a:rPr lang="en-US" sz="2800" dirty="0"/>
              <a:t>local – end user configurations &amp; views</a:t>
            </a:r>
          </a:p>
          <a:p>
            <a:r>
              <a:rPr lang="en-US" sz="2800" dirty="0"/>
              <a:t>lookups – csv files used as lookups for app</a:t>
            </a:r>
          </a:p>
          <a:p>
            <a:r>
              <a:rPr lang="en-US" sz="2800" dirty="0"/>
              <a:t>metadata – app permissions</a:t>
            </a:r>
          </a:p>
          <a:p>
            <a:r>
              <a:rPr lang="en-US" sz="2800" dirty="0"/>
              <a:t>static – static assets, e.g. icons</a:t>
            </a:r>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the UI</a:t>
            </a:r>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a:t>Manage Apps</a:t>
            </a:r>
          </a:p>
          <a:p>
            <a:pPr>
              <a:buFont typeface="+mj-lt"/>
              <a:buAutoNum type="arabicPeriod"/>
            </a:pPr>
            <a:r>
              <a:rPr lang="en-US" sz="2400" dirty="0"/>
              <a:t>Click “Create app”</a:t>
            </a:r>
          </a:p>
          <a:p>
            <a:pPr>
              <a:buFont typeface="+mj-lt"/>
              <a:buAutoNum type="arabicPeriod"/>
            </a:pPr>
            <a:r>
              <a:rPr lang="en-US" sz="2400" dirty="0"/>
              <a:t>Fill in the form</a:t>
            </a:r>
          </a:p>
          <a:p>
            <a:pPr lvl="1"/>
            <a:r>
              <a:rPr lang="en-US" sz="2000" dirty="0"/>
              <a:t>App name</a:t>
            </a:r>
          </a:p>
          <a:p>
            <a:pPr lvl="1"/>
            <a:r>
              <a:rPr lang="en-US" sz="2000" dirty="0"/>
              <a:t>App directory</a:t>
            </a:r>
          </a:p>
          <a:p>
            <a:pPr lvl="1"/>
            <a:r>
              <a:rPr lang="en-US" sz="2000" dirty="0"/>
              <a:t>Version </a:t>
            </a:r>
          </a:p>
          <a:p>
            <a:pPr lvl="1"/>
            <a:r>
              <a:rPr lang="en-US" sz="2000" dirty="0"/>
              <a:t>Author</a:t>
            </a:r>
          </a:p>
          <a:p>
            <a:pPr lvl="1"/>
            <a:r>
              <a:rPr lang="en-US" sz="2000" dirty="0"/>
              <a:t>Etc.</a:t>
            </a:r>
          </a:p>
          <a:p>
            <a:endParaRPr lang="en-US" sz="2400" dirty="0"/>
          </a:p>
        </p:txBody>
      </p:sp>
      <p:pic>
        <p:nvPicPr>
          <p:cNvPr id="4" name="Picture 3"/>
          <p:cNvPicPr>
            <a:picLocks noChangeAspect="1"/>
          </p:cNvPicPr>
          <p:nvPr/>
        </p:nvPicPr>
        <p:blipFill>
          <a:blip r:embed="rId2"/>
          <a:stretch>
            <a:fillRect/>
          </a:stretch>
        </p:blipFill>
        <p:spPr>
          <a:xfrm>
            <a:off x="7962900" y="969840"/>
            <a:ext cx="1219200" cy="404883"/>
          </a:xfrm>
          <a:prstGeom prst="rect">
            <a:avLst/>
          </a:prstGeom>
        </p:spPr>
      </p:pic>
      <p:pic>
        <p:nvPicPr>
          <p:cNvPr id="5" name="Picture 4"/>
          <p:cNvPicPr>
            <a:picLocks noChangeAspect="1"/>
          </p:cNvPicPr>
          <p:nvPr/>
        </p:nvPicPr>
        <p:blipFill>
          <a:blip r:embed="rId3"/>
          <a:stretch>
            <a:fillRect/>
          </a:stretch>
        </p:blipFill>
        <p:spPr>
          <a:xfrm>
            <a:off x="7962900" y="1682698"/>
            <a:ext cx="1000265" cy="371527"/>
          </a:xfrm>
          <a:prstGeom prst="rect">
            <a:avLst/>
          </a:prstGeom>
        </p:spPr>
      </p:pic>
      <p:pic>
        <p:nvPicPr>
          <p:cNvPr id="6" name="Picture 5"/>
          <p:cNvPicPr>
            <a:picLocks noChangeAspect="1"/>
          </p:cNvPicPr>
          <p:nvPr/>
        </p:nvPicPr>
        <p:blipFill>
          <a:blip r:embed="rId4"/>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another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Copy app directory</a:t>
            </a:r>
          </a:p>
          <a:p>
            <a:pPr marL="514350" indent="-514350">
              <a:buFont typeface="+mj-lt"/>
              <a:buAutoNum type="arabicPeriod"/>
            </a:pPr>
            <a:r>
              <a:rPr lang="en-US" dirty="0"/>
              <a:t>Edit default\</a:t>
            </a:r>
            <a:r>
              <a:rPr lang="en-US" dirty="0" err="1"/>
              <a:t>app.conf</a:t>
            </a:r>
            <a:endParaRPr lang="en-US" dirty="0"/>
          </a:p>
          <a:p>
            <a:pPr marL="514350" indent="-514350">
              <a:buFont typeface="+mj-lt"/>
              <a:buAutoNum type="arabicPeriod"/>
            </a:pPr>
            <a:r>
              <a:rPr lang="en-US" dirty="0"/>
              <a:t>Restart Splunk</a:t>
            </a:r>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Delete the app directory</a:t>
            </a:r>
          </a:p>
          <a:p>
            <a:pPr marL="514350" indent="-514350">
              <a:buFont typeface="+mj-lt"/>
              <a:buAutoNum type="arabicPeriod"/>
            </a:pPr>
            <a:r>
              <a:rPr lang="en-US" dirty="0"/>
              <a:t>Restart Splunk</a:t>
            </a:r>
          </a:p>
        </p:txBody>
      </p:sp>
    </p:spTree>
    <p:extLst>
      <p:ext uri="{BB962C8B-B14F-4D97-AF65-F5344CB8AC3E}">
        <p14:creationId xmlns:p14="http://schemas.microsoft.com/office/powerpoint/2010/main" val="1748911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Assets</a:t>
            </a:r>
          </a:p>
        </p:txBody>
      </p:sp>
      <p:sp>
        <p:nvSpPr>
          <p:cNvPr id="3" name="Text Placeholder 2"/>
          <p:cNvSpPr>
            <a:spLocks noGrp="1"/>
          </p:cNvSpPr>
          <p:nvPr>
            <p:ph type="body" sz="quarter" idx="10"/>
          </p:nvPr>
        </p:nvSpPr>
        <p:spPr/>
        <p:txBody>
          <a:bodyPr/>
          <a:lstStyle/>
          <a:p>
            <a:r>
              <a:rPr lang="en-US" dirty="0"/>
              <a:t>Create reports &amp; dashboards</a:t>
            </a:r>
          </a:p>
          <a:p>
            <a:r>
              <a:rPr lang="en-US" dirty="0"/>
              <a:t>Copy/move reports &amp; dashboards from existing apps</a:t>
            </a:r>
          </a:p>
        </p:txBody>
      </p:sp>
      <p:pic>
        <p:nvPicPr>
          <p:cNvPr id="4" name="Picture 3"/>
          <p:cNvPicPr>
            <a:picLocks noChangeAspect="1"/>
          </p:cNvPicPr>
          <p:nvPr/>
        </p:nvPicPr>
        <p:blipFill>
          <a:blip r:embed="rId2"/>
          <a:stretch>
            <a:fillRect/>
          </a:stretch>
        </p:blipFill>
        <p:spPr>
          <a:xfrm>
            <a:off x="5071919" y="3267052"/>
            <a:ext cx="2048161" cy="323895"/>
          </a:xfrm>
          <a:prstGeom prst="rect">
            <a:avLst/>
          </a:prstGeom>
        </p:spPr>
      </p:pic>
      <p:pic>
        <p:nvPicPr>
          <p:cNvPr id="5" name="Picture 4"/>
          <p:cNvPicPr>
            <a:picLocks noChangeAspect="1"/>
          </p:cNvPicPr>
          <p:nvPr/>
        </p:nvPicPr>
        <p:blipFill>
          <a:blip r:embed="rId3"/>
          <a:stretch>
            <a:fillRect/>
          </a:stretch>
        </p:blipFill>
        <p:spPr>
          <a:xfrm>
            <a:off x="3242863" y="3810000"/>
            <a:ext cx="5706271" cy="2210108"/>
          </a:xfrm>
          <a:prstGeom prst="rect">
            <a:avLst/>
          </a:prstGeom>
        </p:spPr>
      </p:pic>
      <p:pic>
        <p:nvPicPr>
          <p:cNvPr id="6" name="Picture 5"/>
          <p:cNvPicPr>
            <a:picLocks noChangeAspect="1"/>
          </p:cNvPicPr>
          <p:nvPr/>
        </p:nvPicPr>
        <p:blipFill>
          <a:blip r:embed="rId4"/>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Object Permissions</a:t>
            </a:r>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2" action="ppaction://hlinkfile"/>
              </a:rPr>
              <a:t>$SPLUNK_HOME\</a:t>
            </a:r>
            <a:r>
              <a:rPr lang="en-US" sz="1800" dirty="0" err="1">
                <a:latin typeface="Courier"/>
                <a:hlinkClick r:id="rId2" action="ppaction://hlinkfile"/>
              </a:rPr>
              <a:t>etc</a:t>
            </a:r>
            <a:r>
              <a:rPr lang="en-US" sz="1800" dirty="0">
                <a:latin typeface="Courier"/>
                <a:hlinkClick r:id="rId2" action="ppaction://hlinkfile"/>
              </a:rPr>
              <a:t>\users</a:t>
            </a:r>
            <a:r>
              <a:rPr lang="en-US" sz="1800" dirty="0">
                <a:latin typeface="Courier"/>
              </a:rPr>
              <a:t>\&lt;username&gt;\&lt;</a:t>
            </a:r>
            <a:r>
              <a:rPr lang="en-US" sz="1800" dirty="0" err="1">
                <a:latin typeface="Courier"/>
              </a:rPr>
              <a:t>appname</a:t>
            </a:r>
            <a:r>
              <a:rPr lang="en-US" sz="1800" dirty="0">
                <a:latin typeface="Courier"/>
              </a:rPr>
              <a:t>&gt;\local\</a:t>
            </a:r>
          </a:p>
          <a:p>
            <a:r>
              <a:rPr lang="en-US" dirty="0"/>
              <a:t>App=visible to all users of the app</a:t>
            </a:r>
          </a:p>
          <a:p>
            <a:pPr lvl="1"/>
            <a:r>
              <a:rPr lang="en-US" sz="1800" dirty="0"/>
              <a:t>“Part of” the app</a:t>
            </a:r>
          </a:p>
          <a:p>
            <a:pPr lvl="1"/>
            <a:r>
              <a:rPr lang="en-US" sz="1800" dirty="0"/>
              <a:t>Stored in </a:t>
            </a:r>
            <a:r>
              <a:rPr lang="en-US" sz="1800" dirty="0">
                <a:latin typeface="Courier"/>
                <a:hlinkClick r:id="rId3" action="ppaction://hlinkfile"/>
              </a:rPr>
              <a:t>$SPLUNK_HOME\</a:t>
            </a:r>
            <a:r>
              <a:rPr lang="en-US" sz="1800" dirty="0" err="1">
                <a:latin typeface="Courier"/>
                <a:hlinkClick r:id="rId3" action="ppaction://hlinkfile"/>
              </a:rPr>
              <a:t>etc</a:t>
            </a:r>
            <a:r>
              <a:rPr lang="en-US" sz="1800" dirty="0">
                <a:latin typeface="Courier"/>
                <a:hlinkClick r:id="rId3" action="ppaction://hlinkfile"/>
              </a:rPr>
              <a:t>\apps</a:t>
            </a:r>
            <a:r>
              <a:rPr lang="en-US" sz="1800" dirty="0">
                <a:latin typeface="Courier"/>
              </a:rPr>
              <a:t>\&lt;</a:t>
            </a:r>
            <a:r>
              <a:rPr lang="en-US" sz="1800" dirty="0" err="1">
                <a:latin typeface="Courier"/>
              </a:rPr>
              <a:t>appname</a:t>
            </a:r>
            <a:r>
              <a:rPr lang="en-US" sz="1800" dirty="0">
                <a:latin typeface="Courier"/>
              </a:rPr>
              <a:t>&gt;\local\</a:t>
            </a:r>
          </a:p>
          <a:p>
            <a:endParaRPr lang="en-US" dirty="0"/>
          </a:p>
          <a:p>
            <a:endParaRPr lang="en-US" dirty="0"/>
          </a:p>
        </p:txBody>
      </p:sp>
      <p:pic>
        <p:nvPicPr>
          <p:cNvPr id="5" name="Picture 4"/>
          <p:cNvPicPr>
            <a:picLocks noChangeAspect="1"/>
          </p:cNvPicPr>
          <p:nvPr/>
        </p:nvPicPr>
        <p:blipFill>
          <a:blip r:embed="rId4"/>
          <a:stretch>
            <a:fillRect/>
          </a:stretch>
        </p:blipFill>
        <p:spPr>
          <a:xfrm>
            <a:off x="9677400" y="468086"/>
            <a:ext cx="1547214" cy="1794768"/>
          </a:xfrm>
          <a:prstGeom prst="rect">
            <a:avLst/>
          </a:prstGeom>
        </p:spPr>
      </p:pic>
      <p:pic>
        <p:nvPicPr>
          <p:cNvPr id="4" name="Picture 3"/>
          <p:cNvPicPr>
            <a:picLocks noChangeAspect="1"/>
          </p:cNvPicPr>
          <p:nvPr/>
        </p:nvPicPr>
        <p:blipFill>
          <a:blip r:embed="rId5"/>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Dashboards</a:t>
            </a:r>
          </a:p>
        </p:txBody>
      </p:sp>
      <p:sp>
        <p:nvSpPr>
          <p:cNvPr id="3" name="Text Placeholder 2"/>
          <p:cNvSpPr>
            <a:spLocks noGrp="1"/>
          </p:cNvSpPr>
          <p:nvPr>
            <p:ph type="body" sz="quarter" idx="10"/>
          </p:nvPr>
        </p:nvSpPr>
        <p:spPr/>
        <p:txBody>
          <a:bodyPr/>
          <a:lstStyle/>
          <a:p>
            <a:r>
              <a:rPr lang="en-US" dirty="0"/>
              <a:t>In the UI using the integrated editor</a:t>
            </a:r>
          </a:p>
          <a:p>
            <a:r>
              <a:rPr lang="en-US" dirty="0"/>
              <a:t>By directly modifying the Simple XML</a:t>
            </a:r>
          </a:p>
        </p:txBody>
      </p:sp>
      <p:pic>
        <p:nvPicPr>
          <p:cNvPr id="4" name="Picture 3"/>
          <p:cNvPicPr>
            <a:picLocks noChangeAspect="1"/>
          </p:cNvPicPr>
          <p:nvPr/>
        </p:nvPicPr>
        <p:blipFill>
          <a:blip r:embed="rId2"/>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Skills</a:t>
            </a:r>
          </a:p>
          <a:p>
            <a:pPr lvl="1"/>
            <a:r>
              <a:rPr lang="en-US" dirty="0"/>
              <a:t>Contains selected material from </a:t>
            </a:r>
            <a:r>
              <a:rPr lang="en-US" i="1" dirty="0"/>
              <a:t>Implementing Splunk 7</a:t>
            </a:r>
            <a:r>
              <a:rPr lang="en-US" dirty="0"/>
              <a:t> and </a:t>
            </a:r>
            <a:r>
              <a:rPr lang="en-US" i="1" dirty="0"/>
              <a:t>Splunk Operational Intelligence Cookbook</a:t>
            </a:r>
            <a:endParaRPr lang="en-US" dirty="0"/>
          </a:p>
          <a:p>
            <a:r>
              <a:rPr lang="en-US" dirty="0"/>
              <a:t>GitHub site for code files:</a:t>
            </a:r>
            <a:br>
              <a:rPr lang="en-US" dirty="0"/>
            </a:br>
            <a:r>
              <a:rPr lang="en-US" dirty="0">
                <a:hlinkClick r:id="rId2"/>
              </a:rPr>
              <a:t>https://github.com/PacktPublishing/Improving-your-Splunk-skills</a:t>
            </a:r>
            <a:endParaRPr lang="en-US" dirty="0"/>
          </a:p>
          <a:p>
            <a:r>
              <a:rPr lang="en-US" dirty="0"/>
              <a:t>Supplemental notes:</a:t>
            </a:r>
            <a:br>
              <a:rPr lang="en-US" dirty="0"/>
            </a:br>
            <a:r>
              <a:rPr lang="en-US" dirty="0">
                <a:hlinkClick r:id="rId3"/>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Drilldown</a:t>
            </a:r>
          </a:p>
        </p:txBody>
      </p:sp>
      <p:sp>
        <p:nvSpPr>
          <p:cNvPr id="3" name="Text Placeholder 2"/>
          <p:cNvSpPr>
            <a:spLocks noGrp="1"/>
          </p:cNvSpPr>
          <p:nvPr>
            <p:ph type="body" sz="quarter" idx="10"/>
          </p:nvPr>
        </p:nvSpPr>
        <p:spPr/>
        <p:txBody>
          <a:bodyPr/>
          <a:lstStyle/>
          <a:p>
            <a:r>
              <a:rPr lang="en-US" dirty="0"/>
              <a:t>Run a search when a row or cell is clicked</a:t>
            </a:r>
          </a:p>
          <a:p>
            <a:r>
              <a:rPr lang="en-US" dirty="0"/>
              <a:t>Enable from UI or XML</a:t>
            </a:r>
          </a:p>
        </p:txBody>
      </p:sp>
      <p:pic>
        <p:nvPicPr>
          <p:cNvPr id="4" name="Picture 3"/>
          <p:cNvPicPr>
            <a:picLocks noChangeAspect="1"/>
          </p:cNvPicPr>
          <p:nvPr/>
        </p:nvPicPr>
        <p:blipFill>
          <a:blip r:embed="rId2"/>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3"/>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form to your dashboard</a:t>
            </a:r>
          </a:p>
        </p:txBody>
      </p:sp>
      <p:sp>
        <p:nvSpPr>
          <p:cNvPr id="3" name="Text Placeholder 2"/>
          <p:cNvSpPr>
            <a:spLocks noGrp="1"/>
          </p:cNvSpPr>
          <p:nvPr>
            <p:ph type="body" sz="quarter" idx="10"/>
          </p:nvPr>
        </p:nvSpPr>
        <p:spPr>
          <a:xfrm>
            <a:off x="762000" y="2743200"/>
            <a:ext cx="10668000" cy="2743200"/>
          </a:xfrm>
        </p:spPr>
        <p:txBody>
          <a:bodyPr/>
          <a:lstStyle/>
          <a:p>
            <a:r>
              <a:rPr lang="en-US" dirty="0"/>
              <a:t>Add controls</a:t>
            </a:r>
          </a:p>
          <a:p>
            <a:r>
              <a:rPr lang="en-US" dirty="0"/>
              <a:t>Modify search to include tokens</a:t>
            </a:r>
          </a:p>
        </p:txBody>
      </p:sp>
      <p:pic>
        <p:nvPicPr>
          <p:cNvPr id="4" name="Picture 3"/>
          <p:cNvPicPr>
            <a:picLocks noChangeAspect="1"/>
          </p:cNvPicPr>
          <p:nvPr/>
        </p:nvPicPr>
        <p:blipFill>
          <a:blip r:embed="rId2"/>
          <a:stretch>
            <a:fillRect/>
          </a:stretch>
        </p:blipFill>
        <p:spPr>
          <a:xfrm>
            <a:off x="537387" y="1447800"/>
            <a:ext cx="11117226" cy="1057423"/>
          </a:xfrm>
          <a:prstGeom prst="rect">
            <a:avLst/>
          </a:prstGeom>
        </p:spPr>
      </p:pic>
      <p:pic>
        <p:nvPicPr>
          <p:cNvPr id="5" name="Picture 4"/>
          <p:cNvPicPr>
            <a:picLocks noChangeAspect="1"/>
          </p:cNvPicPr>
          <p:nvPr/>
        </p:nvPicPr>
        <p:blipFill>
          <a:blip r:embed="rId3"/>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524000" y="1624239"/>
            <a:ext cx="8926171" cy="3886742"/>
          </a:xfrm>
          <a:prstGeom prst="rect">
            <a:avLst/>
          </a:prstGeom>
        </p:spPr>
      </p:pic>
    </p:spTree>
    <p:extLst>
      <p:ext uri="{BB962C8B-B14F-4D97-AF65-F5344CB8AC3E}">
        <p14:creationId xmlns:p14="http://schemas.microsoft.com/office/powerpoint/2010/main" val="3495655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err="1"/>
              <a:t>iplocation</a:t>
            </a:r>
            <a:r>
              <a:rPr lang="en-US" dirty="0"/>
              <a:t> – look up location information</a:t>
            </a:r>
          </a:p>
          <a:p>
            <a:pPr lvl="1"/>
            <a:r>
              <a:rPr lang="en-US" dirty="0"/>
              <a:t>City, country, metro code, region, time zone, latitude, longitude</a:t>
            </a:r>
          </a:p>
          <a:p>
            <a:r>
              <a:rPr lang="en-US" dirty="0" err="1"/>
              <a:t>geostats</a:t>
            </a:r>
            <a:r>
              <a:rPr lang="en-US" dirty="0"/>
              <a:t> – generates statistics for rendering maps, e.g., “count of occurrences in geographical area”</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Chloropleth</a:t>
            </a:r>
            <a:r>
              <a:rPr lang="en-US" dirty="0"/>
              <a:t>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a:t>Show regions with color density</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Data by Range</a:t>
            </a:r>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2"/>
          <a:stretch>
            <a:fillRect/>
          </a:stretch>
        </p:blipFill>
        <p:spPr>
          <a:xfrm>
            <a:off x="7522029" y="855975"/>
            <a:ext cx="3940628" cy="1793249"/>
          </a:xfrm>
          <a:prstGeom prst="rect">
            <a:avLst/>
          </a:prstGeom>
        </p:spPr>
      </p:pic>
      <p:pic>
        <p:nvPicPr>
          <p:cNvPr id="5" name="Picture 4"/>
          <p:cNvPicPr>
            <a:picLocks noChangeAspect="1"/>
          </p:cNvPicPr>
          <p:nvPr/>
        </p:nvPicPr>
        <p:blipFill>
          <a:blip r:embed="rId3"/>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PDF Delivery</a:t>
            </a:r>
          </a:p>
        </p:txBody>
      </p:sp>
      <p:sp>
        <p:nvSpPr>
          <p:cNvPr id="3" name="Text Placeholder 2"/>
          <p:cNvSpPr>
            <a:spLocks noGrp="1"/>
          </p:cNvSpPr>
          <p:nvPr>
            <p:ph type="body" sz="quarter" idx="10"/>
          </p:nvPr>
        </p:nvSpPr>
        <p:spPr>
          <a:xfrm>
            <a:off x="762000" y="1752600"/>
            <a:ext cx="6858000" cy="3733800"/>
          </a:xfrm>
        </p:spPr>
        <p:txBody>
          <a:bodyPr/>
          <a:lstStyle/>
          <a:p>
            <a:r>
              <a:rPr lang="en-US" dirty="0"/>
              <a:t>Export </a:t>
            </a:r>
            <a:r>
              <a:rPr lang="en-US" dirty="0">
                <a:sym typeface="Wingdings" panose="05000000000000000000" pitchFamily="2" charset="2"/>
              </a:rPr>
              <a:t> Schedule PDF Delivery</a:t>
            </a:r>
          </a:p>
          <a:p>
            <a:r>
              <a:rPr lang="en-US" dirty="0">
                <a:sym typeface="Wingdings" panose="05000000000000000000" pitchFamily="2" charset="2"/>
              </a:rPr>
              <a:t>Populate form fields</a:t>
            </a:r>
          </a:p>
          <a:p>
            <a:r>
              <a:rPr lang="en-US" dirty="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2"/>
          <a:stretch>
            <a:fillRect/>
          </a:stretch>
        </p:blipFill>
        <p:spPr>
          <a:xfrm>
            <a:off x="8648312" y="361756"/>
            <a:ext cx="2781688" cy="1390844"/>
          </a:xfrm>
          <a:prstGeom prst="rect">
            <a:avLst/>
          </a:prstGeom>
        </p:spPr>
      </p:pic>
      <p:pic>
        <p:nvPicPr>
          <p:cNvPr id="5" name="Picture 4"/>
          <p:cNvPicPr>
            <a:picLocks noChangeAspect="1"/>
          </p:cNvPicPr>
          <p:nvPr/>
        </p:nvPicPr>
        <p:blipFill>
          <a:blip r:embed="rId3"/>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a:t>Lab 3: Building an Operational Intelligence Application</a:t>
            </a:r>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Tree>
    <p:extLst>
      <p:ext uri="{BB962C8B-B14F-4D97-AF65-F5344CB8AC3E}">
        <p14:creationId xmlns:p14="http://schemas.microsoft.com/office/powerpoint/2010/main" val="9033563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Tree>
    <p:extLst>
      <p:ext uri="{BB962C8B-B14F-4D97-AF65-F5344CB8AC3E}">
        <p14:creationId xmlns:p14="http://schemas.microsoft.com/office/powerpoint/2010/main" val="37414432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search</a:t>
            </a:r>
            <a:r>
              <a:rPr lang="en-US" dirty="0"/>
              <a:t> command</a:t>
            </a:r>
          </a:p>
        </p:txBody>
      </p:sp>
      <p:sp>
        <p:nvSpPr>
          <p:cNvPr id="3" name="Text Placeholder 2"/>
          <p:cNvSpPr>
            <a:spLocks noGrp="1"/>
          </p:cNvSpPr>
          <p:nvPr>
            <p:ph type="body" sz="quarter" idx="10"/>
          </p:nvPr>
        </p:nvSpPr>
        <p:spPr/>
        <p:txBody>
          <a:bodyPr/>
          <a:lstStyle/>
          <a:p>
            <a:r>
              <a:rPr lang="en-US" dirty="0"/>
              <a:t>Implied at the beginning of a search, generative</a:t>
            </a:r>
          </a:p>
          <a:p>
            <a:pPr lvl="1"/>
            <a:r>
              <a:rPr lang="en-US" dirty="0"/>
              <a:t>Also used in </a:t>
            </a:r>
            <a:r>
              <a:rPr lang="en-US" dirty="0" err="1"/>
              <a:t>subsearches</a:t>
            </a:r>
            <a:endParaRPr lang="en-US" dirty="0"/>
          </a:p>
          <a:p>
            <a:r>
              <a:rPr lang="en-US" dirty="0"/>
              <a:t>In the pipeline adds an inline filter, streaming</a:t>
            </a:r>
          </a:p>
          <a:p>
            <a:pPr lvl="1"/>
            <a:r>
              <a:rPr lang="en-US" dirty="0"/>
              <a:t>Allows for inline SPL semantics</a:t>
            </a:r>
          </a:p>
        </p:txBody>
      </p:sp>
      <p:pic>
        <p:nvPicPr>
          <p:cNvPr id="4" name="Picture 3"/>
          <p:cNvPicPr>
            <a:picLocks noChangeAspect="1"/>
          </p:cNvPicPr>
          <p:nvPr/>
        </p:nvPicPr>
        <p:blipFill>
          <a:blip r:embed="rId2"/>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a:t>Machine username: </a:t>
            </a:r>
            <a:r>
              <a:rPr lang="en-US" dirty="0">
                <a:latin typeface="Courier"/>
              </a:rPr>
              <a:t>student</a:t>
            </a:r>
          </a:p>
          <a:p>
            <a:pPr lvl="1"/>
            <a:r>
              <a:rPr lang="en-US" dirty="0"/>
              <a:t>Machine password: </a:t>
            </a:r>
            <a:r>
              <a:rPr lang="en-US" dirty="0">
                <a:latin typeface="Courier"/>
              </a:rPr>
              <a:t>Pa55w.rd</a:t>
            </a:r>
          </a:p>
          <a:p>
            <a:pPr lvl="1"/>
            <a:r>
              <a:rPr lang="en-US" dirty="0"/>
              <a:t>Splunk 8.01, Python 2 (for compatibility w/book files)</a:t>
            </a:r>
          </a:p>
          <a:p>
            <a:pPr lvl="2"/>
            <a:r>
              <a:rPr lang="en-US" dirty="0"/>
              <a:t>Splunk username: </a:t>
            </a:r>
            <a:r>
              <a:rPr lang="en-US" dirty="0">
                <a:latin typeface="Courier"/>
              </a:rPr>
              <a:t>admin</a:t>
            </a:r>
          </a:p>
          <a:p>
            <a:pPr lvl="2"/>
            <a:r>
              <a:rPr lang="en-US" dirty="0"/>
              <a:t>Splunk password: </a:t>
            </a:r>
            <a:r>
              <a:rPr lang="en-US" dirty="0">
                <a:latin typeface="Courier"/>
              </a:rPr>
              <a:t>password</a:t>
            </a:r>
            <a:endParaRPr lang="en-US" dirty="0"/>
          </a:p>
          <a:p>
            <a:r>
              <a:rPr lang="en-US" dirty="0"/>
              <a:t>Course Files:</a:t>
            </a:r>
          </a:p>
          <a:p>
            <a:pPr lvl="1"/>
            <a:r>
              <a:rPr lang="en-US" dirty="0"/>
              <a:t>C:\Improving-your-Splunk-skills-master</a:t>
            </a:r>
          </a:p>
          <a:p>
            <a:pPr lvl="1"/>
            <a:r>
              <a:rPr lang="en-US" dirty="0"/>
              <a:t>C:\XSPLK2ClassFiles</a:t>
            </a:r>
          </a:p>
        </p:txBody>
      </p:sp>
    </p:spTree>
    <p:extLst>
      <p:ext uri="{BB962C8B-B14F-4D97-AF65-F5344CB8AC3E}">
        <p14:creationId xmlns:p14="http://schemas.microsoft.com/office/powerpoint/2010/main" val="24704144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a:latin typeface="Courier"/>
              </a:rPr>
              <a:t>where</a:t>
            </a:r>
            <a:r>
              <a:rPr lang="en-US"/>
              <a:t> </a:t>
            </a:r>
            <a:r>
              <a:rPr lang="en-US" dirty="0"/>
              <a:t>command</a:t>
            </a:r>
          </a:p>
        </p:txBody>
      </p:sp>
      <p:sp>
        <p:nvSpPr>
          <p:cNvPr id="3" name="Text Placeholder 2"/>
          <p:cNvSpPr>
            <a:spLocks noGrp="1"/>
          </p:cNvSpPr>
          <p:nvPr>
            <p:ph type="body" sz="quarter" idx="10"/>
          </p:nvPr>
        </p:nvSpPr>
        <p:spPr/>
        <p:txBody>
          <a:bodyPr/>
          <a:lstStyle/>
          <a:p>
            <a:r>
              <a:rPr lang="en-US" dirty="0"/>
              <a:t>Another way of adding an inline filter</a:t>
            </a:r>
          </a:p>
          <a:p>
            <a:r>
              <a:rPr lang="en-US" dirty="0"/>
              <a:t>SQL-like semantics</a:t>
            </a:r>
          </a:p>
          <a:p>
            <a:r>
              <a:rPr lang="en-US" dirty="0"/>
              <a:t>Case-sensitive</a:t>
            </a:r>
          </a:p>
        </p:txBody>
      </p:sp>
      <p:pic>
        <p:nvPicPr>
          <p:cNvPr id="4" name="Picture 3">
            <a:hlinkClick r:id="rId2"/>
          </p:cNvPr>
          <p:cNvPicPr>
            <a:picLocks noChangeAspect="1"/>
          </p:cNvPicPr>
          <p:nvPr/>
        </p:nvPicPr>
        <p:blipFill>
          <a:blip r:embed="rId3"/>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eval</a:t>
            </a:r>
            <a:r>
              <a:rPr lang="en-US" dirty="0"/>
              <a:t> command</a:t>
            </a:r>
          </a:p>
        </p:txBody>
      </p:sp>
      <p:sp>
        <p:nvSpPr>
          <p:cNvPr id="3" name="Text Placeholder 2"/>
          <p:cNvSpPr>
            <a:spLocks noGrp="1"/>
          </p:cNvSpPr>
          <p:nvPr>
            <p:ph type="body" sz="quarter" idx="10"/>
          </p:nvPr>
        </p:nvSpPr>
        <p:spPr/>
        <p:txBody>
          <a:bodyPr/>
          <a:lstStyle/>
          <a:p>
            <a:r>
              <a:rPr lang="en-US" dirty="0"/>
              <a:t>General-purpose command for</a:t>
            </a:r>
          </a:p>
          <a:p>
            <a:pPr lvl="1"/>
            <a:r>
              <a:rPr lang="en-US" dirty="0"/>
              <a:t>Performing calculations</a:t>
            </a:r>
          </a:p>
          <a:p>
            <a:pPr lvl="1"/>
            <a:r>
              <a:rPr lang="en-US" dirty="0"/>
              <a:t>Formatting, data conversion</a:t>
            </a:r>
          </a:p>
          <a:p>
            <a:pPr lvl="1"/>
            <a:r>
              <a:rPr lang="en-US" dirty="0"/>
              <a:t>Branching logic</a:t>
            </a:r>
          </a:p>
          <a:p>
            <a:r>
              <a:rPr lang="en-US" dirty="0"/>
              <a:t>Allows in-line generation of new fields</a:t>
            </a:r>
          </a:p>
        </p:txBody>
      </p:sp>
      <p:pic>
        <p:nvPicPr>
          <p:cNvPr id="4" name="Picture 3">
            <a:hlinkClick r:id="rId2"/>
          </p:cNvPr>
          <p:cNvPicPr>
            <a:picLocks noChangeAspect="1"/>
          </p:cNvPicPr>
          <p:nvPr/>
        </p:nvPicPr>
        <p:blipFill>
          <a:blip r:embed="rId3"/>
          <a:stretch>
            <a:fillRect/>
          </a:stretch>
        </p:blipFill>
        <p:spPr>
          <a:xfrm>
            <a:off x="773229" y="5029200"/>
            <a:ext cx="3419952" cy="695422"/>
          </a:xfrm>
          <a:prstGeom prst="rect">
            <a:avLst/>
          </a:prstGeom>
        </p:spPr>
      </p:pic>
      <p:pic>
        <p:nvPicPr>
          <p:cNvPr id="5" name="Picture 4">
            <a:hlinkClick r:id="rId4"/>
          </p:cNvPr>
          <p:cNvPicPr>
            <a:picLocks noChangeAspect="1"/>
          </p:cNvPicPr>
          <p:nvPr/>
        </p:nvPicPr>
        <p:blipFill>
          <a:blip r:embed="rId5"/>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fields</a:t>
            </a:r>
            <a:r>
              <a:rPr lang="en-US" dirty="0"/>
              <a:t> command</a:t>
            </a:r>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p>
          <a:p>
            <a:pPr lvl="1"/>
            <a:r>
              <a:rPr lang="en-US" dirty="0">
                <a:latin typeface="Courier"/>
              </a:rPr>
              <a:t>Fields [+/-] &lt;</a:t>
            </a:r>
            <a:r>
              <a:rPr lang="en-US" dirty="0" err="1">
                <a:latin typeface="Courier"/>
              </a:rPr>
              <a:t>fieldlist</a:t>
            </a:r>
            <a:r>
              <a:rPr lang="en-US" dirty="0">
                <a:latin typeface="Courier"/>
              </a:rPr>
              <a:t>&gt;</a:t>
            </a:r>
            <a:endParaRPr lang="en-US" dirty="0"/>
          </a:p>
        </p:txBody>
      </p:sp>
    </p:spTree>
    <p:extLst>
      <p:ext uri="{BB962C8B-B14F-4D97-AF65-F5344CB8AC3E}">
        <p14:creationId xmlns:p14="http://schemas.microsoft.com/office/powerpoint/2010/main" val="4151735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fillnull</a:t>
            </a:r>
            <a:r>
              <a:rPr lang="en-US" dirty="0"/>
              <a:t> command</a:t>
            </a:r>
          </a:p>
        </p:txBody>
      </p:sp>
      <p:sp>
        <p:nvSpPr>
          <p:cNvPr id="3" name="Text Placeholder 2"/>
          <p:cNvSpPr>
            <a:spLocks noGrp="1"/>
          </p:cNvSpPr>
          <p:nvPr>
            <p:ph type="body" sz="quarter" idx="10"/>
          </p:nvPr>
        </p:nvSpPr>
        <p:spPr/>
        <p:txBody>
          <a:bodyPr/>
          <a:lstStyle/>
          <a:p>
            <a:r>
              <a:rPr lang="en-US" dirty="0"/>
              <a:t>Replaces null values in fields</a:t>
            </a:r>
          </a:p>
          <a:p>
            <a:r>
              <a:rPr lang="en-US" sz="2800" dirty="0" err="1">
                <a:latin typeface="Courier"/>
              </a:rPr>
              <a:t>fillnull</a:t>
            </a:r>
            <a:r>
              <a:rPr lang="en-US" sz="2800" dirty="0">
                <a:latin typeface="Courier"/>
              </a:rPr>
              <a:t> value=“&lt;string&gt;” &lt;field1&gt; &lt;field2&gt; …</a:t>
            </a:r>
          </a:p>
        </p:txBody>
      </p:sp>
      <p:pic>
        <p:nvPicPr>
          <p:cNvPr id="4" name="Picture 3">
            <a:hlinkClick r:id="rId2"/>
          </p:cNvPr>
          <p:cNvPicPr>
            <a:picLocks noChangeAspect="1"/>
          </p:cNvPicPr>
          <p:nvPr/>
        </p:nvPicPr>
        <p:blipFill>
          <a:blip r:embed="rId3"/>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transaction</a:t>
            </a:r>
            <a:r>
              <a:rPr lang="en-US" dirty="0"/>
              <a:t> and </a:t>
            </a:r>
            <a:r>
              <a:rPr lang="en-US" dirty="0">
                <a:latin typeface="Courier"/>
              </a:rPr>
              <a:t>stats</a:t>
            </a:r>
            <a:r>
              <a:rPr lang="en-US" dirty="0"/>
              <a:t> commands</a:t>
            </a:r>
          </a:p>
        </p:txBody>
      </p:sp>
      <p:sp>
        <p:nvSpPr>
          <p:cNvPr id="3" name="Text Placeholder 2"/>
          <p:cNvSpPr>
            <a:spLocks noGrp="1"/>
          </p:cNvSpPr>
          <p:nvPr>
            <p:ph type="body" sz="quarter" idx="10"/>
          </p:nvPr>
        </p:nvSpPr>
        <p:spPr/>
        <p:txBody>
          <a:bodyPr/>
          <a:lstStyle/>
          <a:p>
            <a:r>
              <a:rPr lang="en-US" dirty="0">
                <a:latin typeface="Courier"/>
              </a:rPr>
              <a:t>transaction</a:t>
            </a:r>
            <a:r>
              <a:rPr lang="en-US" dirty="0"/>
              <a:t> – group events based on attribute</a:t>
            </a:r>
          </a:p>
          <a:p>
            <a:pPr lvl="1"/>
            <a:r>
              <a:rPr lang="en-US" dirty="0"/>
              <a:t>Adds a “duration” field = time between first and last events</a:t>
            </a:r>
          </a:p>
          <a:p>
            <a:r>
              <a:rPr lang="en-US" dirty="0">
                <a:latin typeface="Courier"/>
              </a:rPr>
              <a:t>stats</a:t>
            </a:r>
            <a:r>
              <a:rPr lang="en-US" dirty="0"/>
              <a:t> – aggregates values</a:t>
            </a:r>
          </a:p>
          <a:p>
            <a:pPr lvl="1"/>
            <a:r>
              <a:rPr lang="en-US" dirty="0"/>
              <a:t>SUM(), AVG(), MIN(), MAX(), COUNT(), etc…</a:t>
            </a:r>
          </a:p>
        </p:txBody>
      </p:sp>
      <p:pic>
        <p:nvPicPr>
          <p:cNvPr id="5" name="Picture 4">
            <a:hlinkClick r:id="rId2"/>
          </p:cNvPr>
          <p:cNvPicPr>
            <a:picLocks noChangeAspect="1"/>
          </p:cNvPicPr>
          <p:nvPr/>
        </p:nvPicPr>
        <p:blipFill>
          <a:blip r:embed="rId3"/>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t>startswith,endswith</a:t>
            </a:r>
            <a:r>
              <a:rPr lang="en-US" dirty="0"/>
              <a:t> – define transaction boundaries</a:t>
            </a:r>
          </a:p>
        </p:txBody>
      </p:sp>
      <p:pic>
        <p:nvPicPr>
          <p:cNvPr id="6" name="Picture 5">
            <a:hlinkClick r:id="rId2"/>
          </p:cNvPr>
          <p:cNvPicPr>
            <a:picLocks noChangeAspect="1"/>
          </p:cNvPicPr>
          <p:nvPr/>
        </p:nvPicPr>
        <p:blipFill>
          <a:blip r:embed="rId3"/>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t>maxpause</a:t>
            </a:r>
            <a:r>
              <a:rPr lang="en-US" dirty="0"/>
              <a:t> – limit pause between events for grouping</a:t>
            </a:r>
          </a:p>
          <a:p>
            <a:r>
              <a:rPr lang="en-US" dirty="0" err="1"/>
              <a:t>maxspan</a:t>
            </a:r>
            <a:r>
              <a:rPr lang="en-US" dirty="0"/>
              <a:t> – limit transaction duration</a:t>
            </a:r>
          </a:p>
          <a:p>
            <a:r>
              <a:rPr lang="en-US" dirty="0" err="1"/>
              <a:t>maxevents</a:t>
            </a:r>
            <a:r>
              <a:rPr lang="en-US" dirty="0"/>
              <a:t> – limit total # of events per transaction</a:t>
            </a:r>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join</a:t>
            </a:r>
            <a:r>
              <a:rPr lang="en-US" dirty="0"/>
              <a:t> command</a:t>
            </a:r>
          </a:p>
        </p:txBody>
      </p:sp>
      <p:sp>
        <p:nvSpPr>
          <p:cNvPr id="3" name="Text Placeholder 2"/>
          <p:cNvSpPr>
            <a:spLocks noGrp="1"/>
          </p:cNvSpPr>
          <p:nvPr>
            <p:ph type="body" sz="quarter" idx="10"/>
          </p:nvPr>
        </p:nvSpPr>
        <p:spPr/>
        <p:txBody>
          <a:bodyPr/>
          <a:lstStyle/>
          <a:p>
            <a:r>
              <a:rPr lang="en-US" dirty="0"/>
              <a:t>Matches events between searches based on a specified field</a:t>
            </a:r>
          </a:p>
          <a:p>
            <a:r>
              <a:rPr lang="en-US" dirty="0"/>
              <a:t>Can be used with </a:t>
            </a:r>
            <a:r>
              <a:rPr lang="en-US" dirty="0" err="1"/>
              <a:t>subsearches</a:t>
            </a:r>
            <a:endParaRPr lang="en-US" dirty="0"/>
          </a:p>
          <a:p>
            <a:r>
              <a:rPr lang="en-US" dirty="0"/>
              <a:t>Possible (probable) performance concerns</a:t>
            </a:r>
          </a:p>
        </p:txBody>
      </p:sp>
      <p:pic>
        <p:nvPicPr>
          <p:cNvPr id="5" name="Picture 4">
            <a:hlinkClick r:id="rId2"/>
          </p:cNvPr>
          <p:cNvPicPr>
            <a:picLocks noChangeAspect="1"/>
          </p:cNvPicPr>
          <p:nvPr/>
        </p:nvPicPr>
        <p:blipFill>
          <a:blip r:embed="rId3"/>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concurrency</a:t>
            </a:r>
            <a:r>
              <a:rPr lang="en-US" dirty="0"/>
              <a:t> command</a:t>
            </a:r>
          </a:p>
        </p:txBody>
      </p:sp>
      <p:sp>
        <p:nvSpPr>
          <p:cNvPr id="3" name="Text Placeholder 2"/>
          <p:cNvSpPr>
            <a:spLocks noGrp="1"/>
          </p:cNvSpPr>
          <p:nvPr>
            <p:ph type="body" sz="quarter" idx="10"/>
          </p:nvPr>
        </p:nvSpPr>
        <p:spPr/>
        <p:txBody>
          <a:bodyPr/>
          <a:lstStyle/>
          <a:p>
            <a:r>
              <a:rPr lang="en-US" dirty="0"/>
              <a:t>Find concurrent number of events of given duration with the same start time</a:t>
            </a:r>
          </a:p>
          <a:p>
            <a:r>
              <a:rPr lang="en-US" dirty="0"/>
              <a:t>Generates a “concurrency” field with number of concurrent events</a:t>
            </a:r>
          </a:p>
        </p:txBody>
      </p:sp>
    </p:spTree>
    <p:extLst>
      <p:ext uri="{BB962C8B-B14F-4D97-AF65-F5344CB8AC3E}">
        <p14:creationId xmlns:p14="http://schemas.microsoft.com/office/powerpoint/2010/main" val="34116061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associate</a:t>
            </a:r>
            <a:r>
              <a:rPr lang="en-US" dirty="0"/>
              <a:t> command</a:t>
            </a:r>
          </a:p>
        </p:txBody>
      </p:sp>
      <p:sp>
        <p:nvSpPr>
          <p:cNvPr id="3" name="Text Placeholder 2"/>
          <p:cNvSpPr>
            <a:spLocks noGrp="1"/>
          </p:cNvSpPr>
          <p:nvPr>
            <p:ph type="body" sz="quarter" idx="10"/>
          </p:nvPr>
        </p:nvSpPr>
        <p:spPr/>
        <p:txBody>
          <a:bodyPr/>
          <a:lstStyle/>
          <a:p>
            <a:r>
              <a:rPr lang="en-US" dirty="0"/>
              <a:t>Identify correlations between fields</a:t>
            </a:r>
          </a:p>
          <a:p>
            <a:pPr lvl="1"/>
            <a:r>
              <a:rPr lang="en-US" dirty="0" err="1">
                <a:latin typeface="Courier"/>
              </a:rPr>
              <a:t>Reference_Key</a:t>
            </a:r>
            <a:r>
              <a:rPr lang="en-US" dirty="0"/>
              <a:t>, </a:t>
            </a:r>
            <a:r>
              <a:rPr lang="en-US" dirty="0" err="1">
                <a:latin typeface="Courier"/>
              </a:rPr>
              <a:t>Reference_Value</a:t>
            </a:r>
            <a:r>
              <a:rPr lang="en-US" dirty="0"/>
              <a:t>, </a:t>
            </a:r>
            <a:r>
              <a:rPr lang="en-US" dirty="0" err="1">
                <a:latin typeface="Courier"/>
              </a:rPr>
              <a:t>Target_Key</a:t>
            </a:r>
            <a:r>
              <a:rPr lang="en-US" dirty="0"/>
              <a:t> fields = fields being analyzed</a:t>
            </a:r>
          </a:p>
          <a:p>
            <a:pPr lvl="1"/>
            <a:r>
              <a:rPr lang="en-US" dirty="0">
                <a:latin typeface="Courier"/>
              </a:rPr>
              <a:t>Description</a:t>
            </a:r>
            <a:r>
              <a:rPr lang="en-US" dirty="0"/>
              <a:t> field = more easily readable result</a:t>
            </a:r>
          </a:p>
        </p:txBody>
      </p:sp>
      <p:pic>
        <p:nvPicPr>
          <p:cNvPr id="6" name="Picture 5">
            <a:hlinkClick r:id="rId2"/>
          </p:cNvPr>
          <p:cNvPicPr>
            <a:picLocks noChangeAspect="1"/>
          </p:cNvPicPr>
          <p:nvPr/>
        </p:nvPicPr>
        <p:blipFill>
          <a:blip r:embed="rId3"/>
          <a:stretch>
            <a:fillRect/>
          </a:stretch>
        </p:blipFill>
        <p:spPr>
          <a:xfrm>
            <a:off x="914400" y="5070659"/>
            <a:ext cx="7598472" cy="831482"/>
          </a:xfrm>
          <a:prstGeom prst="rect">
            <a:avLst/>
          </a:prstGeom>
        </p:spPr>
      </p:pic>
      <p:pic>
        <p:nvPicPr>
          <p:cNvPr id="7" name="Picture 6"/>
          <p:cNvPicPr>
            <a:picLocks noChangeAspect="1"/>
          </p:cNvPicPr>
          <p:nvPr/>
        </p:nvPicPr>
        <p:blipFill>
          <a:blip r:embed="rId4"/>
          <a:stretch>
            <a:fillRect/>
          </a:stretch>
        </p:blipFill>
        <p:spPr>
          <a:xfrm>
            <a:off x="881743" y="4121475"/>
            <a:ext cx="10802204" cy="533443"/>
          </a:xfrm>
          <a:prstGeom prst="rect">
            <a:avLst/>
          </a:prstGeom>
        </p:spPr>
      </p:pic>
    </p:spTree>
    <p:extLst>
      <p:ext uri="{BB962C8B-B14F-4D97-AF65-F5344CB8AC3E}">
        <p14:creationId xmlns:p14="http://schemas.microsoft.com/office/powerpoint/2010/main" val="94878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a:t>Module 1: Introduction and review</a:t>
            </a:r>
          </a:p>
          <a:p>
            <a:r>
              <a:rPr lang="en-US" sz="1800" dirty="0"/>
              <a:t>Module 2: Getting data into Splunk</a:t>
            </a:r>
          </a:p>
          <a:p>
            <a:r>
              <a:rPr lang="en-US" sz="1800" dirty="0"/>
              <a:t>Module 3: Building an Operational Intelligence App</a:t>
            </a:r>
          </a:p>
          <a:p>
            <a:r>
              <a:rPr lang="en-US" sz="1800" dirty="0"/>
              <a:t>Module 4: Advanced Querying</a:t>
            </a:r>
          </a:p>
          <a:p>
            <a:r>
              <a:rPr lang="en-US" sz="1800" dirty="0"/>
              <a:t>Module 5: Analytics and Machine Learning</a:t>
            </a:r>
          </a:p>
          <a:p>
            <a:r>
              <a:rPr lang="en-US" sz="1800" dirty="0"/>
              <a:t>Module 6: Optimization</a:t>
            </a:r>
          </a:p>
        </p:txBody>
      </p:sp>
    </p:spTree>
    <p:extLst>
      <p:ext uri="{BB962C8B-B14F-4D97-AF65-F5344CB8AC3E}">
        <p14:creationId xmlns:p14="http://schemas.microsoft.com/office/powerpoint/2010/main" val="27965212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trendline</a:t>
            </a:r>
            <a:r>
              <a:rPr lang="en-US" dirty="0"/>
              <a:t> command</a:t>
            </a:r>
          </a:p>
        </p:txBody>
      </p:sp>
      <p:sp>
        <p:nvSpPr>
          <p:cNvPr id="3" name="Text Placeholder 2"/>
          <p:cNvSpPr>
            <a:spLocks noGrp="1"/>
          </p:cNvSpPr>
          <p:nvPr>
            <p:ph type="body" sz="quarter" idx="10"/>
          </p:nvPr>
        </p:nvSpPr>
        <p:spPr/>
        <p:txBody>
          <a:bodyPr/>
          <a:lstStyle/>
          <a:p>
            <a:r>
              <a:rPr lang="en-US" dirty="0"/>
              <a:t>Generates a moving average</a:t>
            </a:r>
          </a:p>
          <a:p>
            <a:pPr lvl="1"/>
            <a:r>
              <a:rPr lang="en-US" dirty="0" err="1">
                <a:latin typeface="Courier"/>
              </a:rPr>
              <a:t>trendline</a:t>
            </a:r>
            <a:r>
              <a:rPr lang="en-US" dirty="0">
                <a:latin typeface="Courier"/>
              </a:rPr>
              <a:t> &lt;</a:t>
            </a:r>
            <a:r>
              <a:rPr lang="en-US" dirty="0" err="1">
                <a:latin typeface="Courier"/>
              </a:rPr>
              <a:t>trendtype</a:t>
            </a:r>
            <a:r>
              <a:rPr lang="en-US" dirty="0">
                <a:latin typeface="Courier"/>
              </a:rPr>
              <a:t>&gt;&lt;lag&gt;(field)</a:t>
            </a:r>
            <a:endParaRPr lang="en-US" dirty="0"/>
          </a:p>
          <a:p>
            <a:pPr lvl="1"/>
            <a:r>
              <a:rPr lang="en-US" dirty="0" err="1"/>
              <a:t>Trendtype</a:t>
            </a:r>
            <a:r>
              <a:rPr lang="en-US" dirty="0"/>
              <a:t>:</a:t>
            </a:r>
          </a:p>
          <a:p>
            <a:pPr lvl="2"/>
            <a:r>
              <a:rPr lang="en-US" dirty="0" err="1"/>
              <a:t>sma</a:t>
            </a:r>
            <a:r>
              <a:rPr lang="en-US" dirty="0"/>
              <a:t> = simple moving average</a:t>
            </a:r>
          </a:p>
          <a:p>
            <a:pPr lvl="2"/>
            <a:r>
              <a:rPr lang="en-US" dirty="0" err="1"/>
              <a:t>ema</a:t>
            </a:r>
            <a:r>
              <a:rPr lang="en-US" dirty="0"/>
              <a:t> = exponential moving average</a:t>
            </a:r>
          </a:p>
          <a:p>
            <a:pPr lvl="2"/>
            <a:r>
              <a:rPr lang="en-US" dirty="0" err="1"/>
              <a:t>wma</a:t>
            </a:r>
            <a:r>
              <a:rPr lang="en-US" dirty="0"/>
              <a:t> = weighted moving average</a:t>
            </a:r>
          </a:p>
        </p:txBody>
      </p:sp>
      <p:pic>
        <p:nvPicPr>
          <p:cNvPr id="4" name="Picture 3">
            <a:hlinkClick r:id="rId2"/>
          </p:cNvPr>
          <p:cNvPicPr>
            <a:picLocks noChangeAspect="1"/>
          </p:cNvPicPr>
          <p:nvPr/>
        </p:nvPicPr>
        <p:blipFill>
          <a:blip r:embed="rId3"/>
          <a:stretch>
            <a:fillRect/>
          </a:stretch>
        </p:blipFill>
        <p:spPr>
          <a:xfrm>
            <a:off x="729343" y="5121250"/>
            <a:ext cx="4123578" cy="1041449"/>
          </a:xfrm>
          <a:prstGeom prst="rect">
            <a:avLst/>
          </a:prstGeom>
        </p:spPr>
      </p:pic>
      <p:pic>
        <p:nvPicPr>
          <p:cNvPr id="5" name="Picture 4"/>
          <p:cNvPicPr>
            <a:picLocks noChangeAspect="1"/>
          </p:cNvPicPr>
          <p:nvPr/>
        </p:nvPicPr>
        <p:blipFill>
          <a:blip r:embed="rId4"/>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Job Inspector to optimize your search</a:t>
            </a:r>
          </a:p>
        </p:txBody>
      </p:sp>
      <p:sp>
        <p:nvSpPr>
          <p:cNvPr id="3" name="Text Placeholder 2"/>
          <p:cNvSpPr>
            <a:spLocks noGrp="1"/>
          </p:cNvSpPr>
          <p:nvPr>
            <p:ph type="body" sz="quarter" idx="10"/>
          </p:nvPr>
        </p:nvSpPr>
        <p:spPr>
          <a:xfrm>
            <a:off x="762000" y="1752600"/>
            <a:ext cx="7848600" cy="3733800"/>
          </a:xfrm>
        </p:spPr>
        <p:txBody>
          <a:bodyPr/>
          <a:lstStyle/>
          <a:p>
            <a:r>
              <a:rPr lang="en-US" dirty="0"/>
              <a:t>Shows execution costs &amp; job properties</a:t>
            </a:r>
          </a:p>
          <a:p>
            <a:r>
              <a:rPr lang="en-US" dirty="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2"/>
              </a:rPr>
              <a:t>https://docs.splunk.com/Documentation/Splunk/8.0.0/Search/ViewsearchjobpropertieswiththeJobInspector</a:t>
            </a:r>
            <a:endParaRPr lang="en-US" dirty="0"/>
          </a:p>
        </p:txBody>
      </p:sp>
      <p:pic>
        <p:nvPicPr>
          <p:cNvPr id="5" name="Picture 4"/>
          <p:cNvPicPr>
            <a:picLocks noChangeAspect="1"/>
          </p:cNvPicPr>
          <p:nvPr/>
        </p:nvPicPr>
        <p:blipFill>
          <a:blip r:embed="rId3"/>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Advanced Search</a:t>
            </a:r>
          </a:p>
        </p:txBody>
      </p:sp>
      <p:sp>
        <p:nvSpPr>
          <p:cNvPr id="3" name="Content Placeholder 2"/>
          <p:cNvSpPr>
            <a:spLocks noGrp="1"/>
          </p:cNvSpPr>
          <p:nvPr>
            <p:ph idx="1"/>
          </p:nvPr>
        </p:nvSpPr>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sp>
        <p:nvSpPr>
          <p:cNvPr id="4" name="Text Placeholder 3"/>
          <p:cNvSpPr>
            <a:spLocks noGrp="1"/>
          </p:cNvSpPr>
          <p:nvPr>
            <p:ph type="body" sz="quarter" idx="13"/>
          </p:nvPr>
        </p:nvSpPr>
        <p:spPr/>
        <p:txBody>
          <a:bodyPr/>
          <a:lstStyle/>
          <a:p>
            <a:r>
              <a:rPr lang="en-US" dirty="0"/>
              <a:t>Duration: 60 minutes</a:t>
            </a:r>
          </a:p>
        </p:txBody>
      </p:sp>
    </p:spTree>
    <p:extLst>
      <p:ext uri="{BB962C8B-B14F-4D97-AF65-F5344CB8AC3E}">
        <p14:creationId xmlns:p14="http://schemas.microsoft.com/office/powerpoint/2010/main" val="5843234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Tree>
    <p:extLst>
      <p:ext uri="{BB962C8B-B14F-4D97-AF65-F5344CB8AC3E}">
        <p14:creationId xmlns:p14="http://schemas.microsoft.com/office/powerpoint/2010/main" val="11630198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predict</a:t>
            </a:r>
            <a:r>
              <a:rPr lang="en-US" dirty="0"/>
              <a:t> command</a:t>
            </a:r>
          </a:p>
        </p:txBody>
      </p:sp>
      <p:sp>
        <p:nvSpPr>
          <p:cNvPr id="3" name="Text Placeholder 2"/>
          <p:cNvSpPr>
            <a:spLocks noGrp="1"/>
          </p:cNvSpPr>
          <p:nvPr>
            <p:ph type="body" sz="quarter" idx="10"/>
          </p:nvPr>
        </p:nvSpPr>
        <p:spPr/>
        <p:txBody>
          <a:bodyPr/>
          <a:lstStyle/>
          <a:p>
            <a:r>
              <a:rPr lang="en-US" dirty="0"/>
              <a:t>Linear regression on </a:t>
            </a:r>
            <a:r>
              <a:rPr lang="en-US" dirty="0" err="1"/>
              <a:t>timeseries</a:t>
            </a:r>
            <a:endParaRPr lang="en-US" dirty="0"/>
          </a:p>
          <a:p>
            <a:r>
              <a:rPr lang="en-US" dirty="0"/>
              <a:t>Confidence interval</a:t>
            </a:r>
          </a:p>
        </p:txBody>
      </p:sp>
      <p:pic>
        <p:nvPicPr>
          <p:cNvPr id="8" name="Picture 7">
            <a:hlinkClick r:id="rId2"/>
          </p:cNvPr>
          <p:cNvPicPr>
            <a:picLocks noChangeAspect="1"/>
          </p:cNvPicPr>
          <p:nvPr/>
        </p:nvPicPr>
        <p:blipFill>
          <a:blip r:embed="rId3"/>
          <a:stretch>
            <a:fillRect/>
          </a:stretch>
        </p:blipFill>
        <p:spPr>
          <a:xfrm>
            <a:off x="1371599" y="4876801"/>
            <a:ext cx="4284525" cy="1098596"/>
          </a:xfrm>
          <a:prstGeom prst="rect">
            <a:avLst/>
          </a:prstGeom>
        </p:spPr>
      </p:pic>
      <p:pic>
        <p:nvPicPr>
          <p:cNvPr id="9" name="Picture 8"/>
          <p:cNvPicPr>
            <a:picLocks noChangeAspect="1"/>
          </p:cNvPicPr>
          <p:nvPr/>
        </p:nvPicPr>
        <p:blipFill>
          <a:blip r:embed="rId4"/>
          <a:stretch>
            <a:fillRect/>
          </a:stretch>
        </p:blipFill>
        <p:spPr>
          <a:xfrm>
            <a:off x="5213624" y="2598041"/>
            <a:ext cx="6210933" cy="1800649"/>
          </a:xfrm>
          <a:prstGeom prst="rect">
            <a:avLst/>
          </a:prstGeom>
        </p:spPr>
      </p:pic>
    </p:spTree>
    <p:extLst>
      <p:ext uri="{BB962C8B-B14F-4D97-AF65-F5344CB8AC3E}">
        <p14:creationId xmlns:p14="http://schemas.microsoft.com/office/powerpoint/2010/main" val="5319492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fit</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4" name="Picture 3">
            <a:hlinkClick r:id="rId2"/>
          </p:cNvPr>
          <p:cNvPicPr>
            <a:picLocks noChangeAspect="1"/>
          </p:cNvPicPr>
          <p:nvPr/>
        </p:nvPicPr>
        <p:blipFill>
          <a:blip r:embed="rId3"/>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apply</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10" name="Picture 9">
            <a:hlinkClick r:id="rId2"/>
          </p:cNvPr>
          <p:cNvPicPr>
            <a:picLocks noChangeAspect="1"/>
          </p:cNvPicPr>
          <p:nvPr/>
        </p:nvPicPr>
        <p:blipFill>
          <a:blip r:embed="rId3"/>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eventstats</a:t>
            </a:r>
            <a:r>
              <a:rPr lang="en-US" dirty="0"/>
              <a:t> command</a:t>
            </a:r>
          </a:p>
        </p:txBody>
      </p:sp>
      <p:sp>
        <p:nvSpPr>
          <p:cNvPr id="3" name="Text Placeholder 2"/>
          <p:cNvSpPr>
            <a:spLocks noGrp="1"/>
          </p:cNvSpPr>
          <p:nvPr>
            <p:ph type="body" sz="quarter" idx="10"/>
          </p:nvPr>
        </p:nvSpPr>
        <p:spPr/>
        <p:txBody>
          <a:bodyPr/>
          <a:lstStyle/>
          <a:p>
            <a:r>
              <a:rPr lang="en-US" dirty="0"/>
              <a:t>Compute summary information</a:t>
            </a:r>
          </a:p>
        </p:txBody>
      </p:sp>
      <p:pic>
        <p:nvPicPr>
          <p:cNvPr id="11" name="Picture 10">
            <a:hlinkClick r:id="rId2"/>
          </p:cNvPr>
          <p:cNvPicPr>
            <a:picLocks noChangeAspect="1"/>
          </p:cNvPicPr>
          <p:nvPr/>
        </p:nvPicPr>
        <p:blipFill>
          <a:blip r:embed="rId3"/>
          <a:stretch>
            <a:fillRect/>
          </a:stretch>
        </p:blipFill>
        <p:spPr>
          <a:xfrm>
            <a:off x="1371600" y="2362200"/>
            <a:ext cx="6601746" cy="2857899"/>
          </a:xfrm>
          <a:prstGeom prst="rect">
            <a:avLst/>
          </a:prstGeom>
        </p:spPr>
      </p:pic>
    </p:spTree>
    <p:extLst>
      <p:ext uri="{BB962C8B-B14F-4D97-AF65-F5344CB8AC3E}">
        <p14:creationId xmlns:p14="http://schemas.microsoft.com/office/powerpoint/2010/main" val="10045626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anomalies</a:t>
            </a:r>
            <a:r>
              <a:rPr lang="en-US" dirty="0"/>
              <a:t> command</a:t>
            </a:r>
          </a:p>
        </p:txBody>
      </p:sp>
      <p:sp>
        <p:nvSpPr>
          <p:cNvPr id="3" name="Text Placeholder 2"/>
          <p:cNvSpPr>
            <a:spLocks noGrp="1"/>
          </p:cNvSpPr>
          <p:nvPr>
            <p:ph type="body" sz="quarter" idx="10"/>
          </p:nvPr>
        </p:nvSpPr>
        <p:spPr/>
        <p:txBody>
          <a:bodyPr/>
          <a:lstStyle/>
          <a:p>
            <a:r>
              <a:rPr lang="en-US" dirty="0"/>
              <a:t>Assigns an “unexpectedness score” to each event</a:t>
            </a:r>
          </a:p>
          <a:p>
            <a:r>
              <a:rPr lang="en-US" dirty="0"/>
              <a:t>Uses a proprietary algorithm</a:t>
            </a:r>
          </a:p>
        </p:txBody>
      </p:sp>
      <p:pic>
        <p:nvPicPr>
          <p:cNvPr id="4" name="Picture 3">
            <a:hlinkClick r:id="rId2"/>
          </p:cNvPr>
          <p:cNvPicPr>
            <a:picLocks noChangeAspect="1"/>
          </p:cNvPicPr>
          <p:nvPr/>
        </p:nvPicPr>
        <p:blipFill>
          <a:blip r:embed="rId3"/>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anomalousvalues</a:t>
            </a:r>
            <a:r>
              <a:rPr lang="en-US" dirty="0"/>
              <a:t> command</a:t>
            </a:r>
          </a:p>
        </p:txBody>
      </p:sp>
      <p:sp>
        <p:nvSpPr>
          <p:cNvPr id="3" name="Text Placeholder 2"/>
          <p:cNvSpPr>
            <a:spLocks noGrp="1"/>
          </p:cNvSpPr>
          <p:nvPr>
            <p:ph type="body" sz="quarter" idx="10"/>
          </p:nvPr>
        </p:nvSpPr>
        <p:spPr/>
        <p:txBody>
          <a:bodyPr/>
          <a:lstStyle/>
          <a:p>
            <a:r>
              <a:rPr lang="en-US" dirty="0"/>
              <a:t>Computes an anomaly score for each field of each event, relative to the values of this field across other events</a:t>
            </a:r>
          </a:p>
          <a:p>
            <a:endParaRPr lang="en-US" dirty="0"/>
          </a:p>
        </p:txBody>
      </p:sp>
      <p:pic>
        <p:nvPicPr>
          <p:cNvPr id="5" name="Picture 4">
            <a:hlinkClick r:id="rId2"/>
          </p:cNvPr>
          <p:cNvPicPr>
            <a:picLocks noChangeAspect="1"/>
          </p:cNvPicPr>
          <p:nvPr/>
        </p:nvPicPr>
        <p:blipFill>
          <a:blip r:embed="rId3"/>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Classes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sp>
        <p:nvSpPr>
          <p:cNvPr id="4" name="Text Placeholder 3"/>
          <p:cNvSpPr>
            <a:spLocks noGrp="1"/>
          </p:cNvSpPr>
          <p:nvPr>
            <p:ph type="body" sz="quarter" idx="13"/>
          </p:nvPr>
        </p:nvSpPr>
        <p:spPr>
          <a:xfrm>
            <a:off x="609600" y="1066800"/>
            <a:ext cx="8229600" cy="5105400"/>
          </a:xfrm>
        </p:spPr>
        <p:txBody>
          <a:bodyPr>
            <a:normAutofit/>
          </a:bodyPr>
          <a:lstStyle/>
          <a:p>
            <a:r>
              <a:rPr lang="en-US" sz="2400" dirty="0"/>
              <a:t>Splunk Fundamentals – Level 1</a:t>
            </a:r>
          </a:p>
        </p:txBody>
      </p:sp>
      <p:pic>
        <p:nvPicPr>
          <p:cNvPr id="5" name="Picture 11" descr="onlc_logo_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8892" y="49990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2547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anomalydetection</a:t>
            </a:r>
            <a:r>
              <a:rPr lang="en-US" dirty="0"/>
              <a:t> command</a:t>
            </a:r>
          </a:p>
        </p:txBody>
      </p:sp>
      <p:sp>
        <p:nvSpPr>
          <p:cNvPr id="3" name="Text Placeholder 2"/>
          <p:cNvSpPr>
            <a:spLocks noGrp="1"/>
          </p:cNvSpPr>
          <p:nvPr>
            <p:ph type="body" sz="quarter" idx="10"/>
          </p:nvPr>
        </p:nvSpPr>
        <p:spPr/>
        <p:txBody>
          <a:bodyPr/>
          <a:lstStyle/>
          <a:p>
            <a:r>
              <a:rPr lang="en-US" dirty="0"/>
              <a:t>Identifies anomalous events</a:t>
            </a:r>
          </a:p>
          <a:p>
            <a:r>
              <a:rPr lang="en-US" dirty="0"/>
              <a:t>Combines capabilities of </a:t>
            </a:r>
            <a:r>
              <a:rPr lang="en-US" dirty="0" err="1">
                <a:latin typeface="Courier"/>
              </a:rPr>
              <a:t>anomalousvalue</a:t>
            </a:r>
            <a:r>
              <a:rPr lang="en-US" dirty="0">
                <a:latin typeface="Courier"/>
              </a:rPr>
              <a:t> </a:t>
            </a:r>
            <a:r>
              <a:rPr lang="en-US" dirty="0"/>
              <a:t>and</a:t>
            </a:r>
            <a:r>
              <a:rPr lang="en-US" dirty="0">
                <a:latin typeface="Courier"/>
              </a:rPr>
              <a:t> outlier</a:t>
            </a:r>
            <a:endParaRPr lang="en-US" dirty="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2"/>
              </a:rPr>
              <a:t>https://docs.splunk.com/Documentation/Splunk/latest/SearchReference/Anomalydetection</a:t>
            </a:r>
            <a:endParaRPr lang="en-US" sz="1600" dirty="0"/>
          </a:p>
        </p:txBody>
      </p:sp>
      <p:pic>
        <p:nvPicPr>
          <p:cNvPr id="5" name="Picture 4">
            <a:hlinkClick r:id="rId3"/>
          </p:cNvPr>
          <p:cNvPicPr>
            <a:picLocks noChangeAspect="1"/>
          </p:cNvPicPr>
          <p:nvPr/>
        </p:nvPicPr>
        <p:blipFill>
          <a:blip r:embed="rId4"/>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cluster</a:t>
            </a:r>
            <a:r>
              <a:rPr lang="en-US" dirty="0"/>
              <a:t> command</a:t>
            </a:r>
          </a:p>
        </p:txBody>
      </p:sp>
      <p:sp>
        <p:nvSpPr>
          <p:cNvPr id="3" name="Text Placeholder 2"/>
          <p:cNvSpPr>
            <a:spLocks noGrp="1"/>
          </p:cNvSpPr>
          <p:nvPr>
            <p:ph type="body" sz="quarter" idx="10"/>
          </p:nvPr>
        </p:nvSpPr>
        <p:spPr/>
        <p:txBody>
          <a:bodyPr/>
          <a:lstStyle/>
          <a:p>
            <a:r>
              <a:rPr lang="en-US" dirty="0"/>
              <a:t>Groups events together based on how similar they are to each other</a:t>
            </a:r>
          </a:p>
          <a:p>
            <a:r>
              <a:rPr lang="en-US" dirty="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2"/>
              </a:rPr>
              <a:t>https://docs.splunk.com/Documentation/Splunk/latest/SearchReference/Cluster</a:t>
            </a:r>
            <a:endParaRPr lang="en-US" sz="1600" dirty="0"/>
          </a:p>
        </p:txBody>
      </p:sp>
      <p:pic>
        <p:nvPicPr>
          <p:cNvPr id="7" name="Picture 6">
            <a:hlinkClick r:id="rId3"/>
          </p:cNvPr>
          <p:cNvPicPr>
            <a:picLocks noChangeAspect="1"/>
          </p:cNvPicPr>
          <p:nvPr/>
        </p:nvPicPr>
        <p:blipFill>
          <a:blip r:embed="rId4"/>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a:t>Threshold methods (numeric):</a:t>
            </a:r>
          </a:p>
          <a:p>
            <a:pPr lvl="1"/>
            <a:r>
              <a:rPr lang="en-US" dirty="0"/>
              <a:t>Standard deviation</a:t>
            </a:r>
          </a:p>
          <a:p>
            <a:pPr lvl="1"/>
            <a:r>
              <a:rPr lang="en-US" dirty="0"/>
              <a:t>Median absolute deviation</a:t>
            </a:r>
          </a:p>
          <a:p>
            <a:pPr lvl="1"/>
            <a:r>
              <a:rPr lang="en-US" dirty="0"/>
              <a:t>Interquartile range</a:t>
            </a:r>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Create a search, specify method and multiplier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http://localhost:8000/en-US/app/Splunk_ML_Toolkit/showcase_outlier_detection</a:t>
            </a:r>
            <a:endParaRPr lang="en-US" sz="1600" dirty="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Conceptual flow:</a:t>
            </a:r>
          </a:p>
          <a:p>
            <a:pPr lvl="1"/>
            <a:r>
              <a:rPr lang="en-US" sz="2400" dirty="0"/>
              <a:t>Generate table of values to analyze</a:t>
            </a:r>
          </a:p>
          <a:p>
            <a:pPr lvl="1"/>
            <a:r>
              <a:rPr lang="en-US" sz="2400" dirty="0"/>
              <a:t>Find the median, compute absolute deviation from median for each record</a:t>
            </a:r>
          </a:p>
          <a:p>
            <a:pPr lvl="1"/>
            <a:r>
              <a:rPr lang="en-US" sz="2400" dirty="0"/>
              <a:t>Find median of all deviations (</a:t>
            </a:r>
            <a:r>
              <a:rPr lang="en-US" sz="2400" i="1" dirty="0" err="1"/>
              <a:t>medianAbsDev</a:t>
            </a:r>
            <a:r>
              <a:rPr lang="en-US" sz="2400" i="1" dirty="0"/>
              <a:t>)</a:t>
            </a:r>
            <a:endParaRPr lang="en-US" sz="2400" dirty="0"/>
          </a:p>
          <a:p>
            <a:pPr lvl="1"/>
            <a:r>
              <a:rPr lang="en-US" sz="2400" dirty="0"/>
              <a:t>Multiply </a:t>
            </a:r>
            <a:r>
              <a:rPr lang="en-US" sz="2400" i="1" dirty="0" err="1"/>
              <a:t>medianAbsDev</a:t>
            </a:r>
            <a:r>
              <a:rPr lang="en-US" sz="2400" dirty="0"/>
              <a:t> by a constant to find upper &amp; lower bounds</a:t>
            </a:r>
          </a:p>
          <a:p>
            <a:pPr lvl="1"/>
            <a:r>
              <a:rPr lang="en-US" sz="2400" dirty="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http://localhost:8000/en-US/app/Splunk_ML_Toolkit/showcase_outlier_detection</a:t>
            </a:r>
            <a:endParaRPr lang="en-US" sz="1600" dirty="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Time Series</a:t>
            </a:r>
          </a:p>
        </p:txBody>
      </p:sp>
      <p:sp>
        <p:nvSpPr>
          <p:cNvPr id="3" name="Text Placeholder 2"/>
          <p:cNvSpPr>
            <a:spLocks noGrp="1"/>
          </p:cNvSpPr>
          <p:nvPr>
            <p:ph type="body" sz="quarter" idx="10"/>
          </p:nvPr>
        </p:nvSpPr>
        <p:spPr/>
        <p:txBody>
          <a:bodyPr/>
          <a:lstStyle/>
          <a:p>
            <a:r>
              <a:rPr lang="en-US" dirty="0"/>
              <a:t>The Machine Learning Toolkit provide several algorithms for predictive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Text Placeholder 2"/>
          <p:cNvSpPr>
            <a:spLocks noGrp="1"/>
          </p:cNvSpPr>
          <p:nvPr>
            <p:ph type="body" sz="quarter" idx="10"/>
          </p:nvPr>
        </p:nvSpPr>
        <p:spPr>
          <a:xfrm>
            <a:off x="762000" y="1752600"/>
            <a:ext cx="5943600" cy="3733800"/>
          </a:xfrm>
        </p:spPr>
        <p:txBody>
          <a:bodyPr/>
          <a:lstStyle/>
          <a:p>
            <a:r>
              <a:rPr lang="en-US" sz="2400" dirty="0"/>
              <a:t>Chunk of SPL with a name</a:t>
            </a:r>
          </a:p>
          <a:p>
            <a:r>
              <a:rPr lang="en-US" sz="2400" dirty="0"/>
              <a:t>Can take parameters</a:t>
            </a:r>
          </a:p>
          <a:p>
            <a:r>
              <a:rPr lang="en-US" sz="2400" dirty="0"/>
              <a:t>Settings </a:t>
            </a:r>
            <a:r>
              <a:rPr lang="en-US" sz="2400" dirty="0">
                <a:sym typeface="Wingdings" panose="05000000000000000000" pitchFamily="2" charset="2"/>
              </a:rPr>
              <a:t></a:t>
            </a:r>
            <a:r>
              <a:rPr lang="en-US" sz="2400" dirty="0"/>
              <a:t> Advanced Search </a:t>
            </a:r>
            <a:r>
              <a:rPr lang="en-US" sz="2400" dirty="0">
                <a:sym typeface="Wingdings" panose="05000000000000000000" pitchFamily="2" charset="2"/>
              </a:rPr>
              <a:t></a:t>
            </a:r>
            <a:r>
              <a:rPr lang="en-US" sz="2400" dirty="0"/>
              <a:t> Search macros </a:t>
            </a:r>
            <a:r>
              <a:rPr lang="en-US" sz="2400" dirty="0">
                <a:sym typeface="Wingdings" panose="05000000000000000000" pitchFamily="2" charset="2"/>
              </a:rPr>
              <a:t>+ Add New</a:t>
            </a:r>
          </a:p>
          <a:p>
            <a:r>
              <a:rPr lang="en-US" sz="2400" dirty="0"/>
              <a:t>Invoke with `&lt;</a:t>
            </a:r>
            <a:r>
              <a:rPr lang="en-US" sz="2400"/>
              <a:t>macro name&gt;`</a:t>
            </a:r>
            <a:endParaRPr lang="en-US" sz="2400" dirty="0"/>
          </a:p>
        </p:txBody>
      </p:sp>
      <p:pic>
        <p:nvPicPr>
          <p:cNvPr id="4" name="Picture 3"/>
          <p:cNvPicPr>
            <a:picLocks noChangeAspect="1"/>
          </p:cNvPicPr>
          <p:nvPr/>
        </p:nvPicPr>
        <p:blipFill>
          <a:blip r:embed="rId2"/>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 Analytics and Machine Learning</a:t>
            </a:r>
          </a:p>
        </p:txBody>
      </p:sp>
      <p:sp>
        <p:nvSpPr>
          <p:cNvPr id="3" name="Content Placeholder 2"/>
          <p:cNvSpPr>
            <a:spLocks noGrp="1"/>
          </p:cNvSpPr>
          <p:nvPr>
            <p:ph idx="1"/>
          </p:nvPr>
        </p:nvSpPr>
        <p:spPr/>
        <p:txBody>
          <a:bodyPr/>
          <a:lstStyle/>
          <a:p>
            <a:r>
              <a:rPr lang="en-US" dirty="0"/>
              <a:t>Predicting website-traffic volumes p 517</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sp>
        <p:nvSpPr>
          <p:cNvPr id="4" name="Text Placeholder 3"/>
          <p:cNvSpPr>
            <a:spLocks noGrp="1"/>
          </p:cNvSpPr>
          <p:nvPr>
            <p:ph type="body" sz="quarter" idx="13"/>
          </p:nvPr>
        </p:nvSpPr>
        <p:spPr/>
        <p:txBody>
          <a:bodyPr/>
          <a:lstStyle/>
          <a:p>
            <a:r>
              <a:rPr lang="en-US" dirty="0"/>
              <a:t>Duration: 60 minutes</a:t>
            </a:r>
          </a:p>
        </p:txBody>
      </p:sp>
    </p:spTree>
    <p:extLst>
      <p:ext uri="{BB962C8B-B14F-4D97-AF65-F5344CB8AC3E}">
        <p14:creationId xmlns:p14="http://schemas.microsoft.com/office/powerpoint/2010/main" val="15858712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Tree>
    <p:extLst>
      <p:ext uri="{BB962C8B-B14F-4D97-AF65-F5344CB8AC3E}">
        <p14:creationId xmlns:p14="http://schemas.microsoft.com/office/powerpoint/2010/main" val="14085873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summarization</a:t>
            </a:r>
          </a:p>
        </p:txBody>
      </p:sp>
      <p:sp>
        <p:nvSpPr>
          <p:cNvPr id="3" name="Text Placeholder 2"/>
          <p:cNvSpPr>
            <a:spLocks noGrp="1"/>
          </p:cNvSpPr>
          <p:nvPr>
            <p:ph type="body" sz="quarter" idx="10"/>
          </p:nvPr>
        </p:nvSpPr>
        <p:spPr/>
        <p:txBody>
          <a:bodyPr/>
          <a:lstStyle/>
          <a:p>
            <a:r>
              <a:rPr lang="en-US" dirty="0"/>
              <a:t>Summary indexing – creation of separate indexes containing pre-aggregated data</a:t>
            </a:r>
          </a:p>
          <a:p>
            <a:r>
              <a:rPr lang="en-US" dirty="0"/>
              <a:t>Report acceleration – automates creation of summarized data associated with specific reports</a:t>
            </a:r>
          </a:p>
          <a:p>
            <a:r>
              <a:rPr lang="en-US" dirty="0"/>
              <a:t>Data model acceleration – similar to report acceleration but for data models</a:t>
            </a:r>
          </a:p>
        </p:txBody>
      </p:sp>
    </p:spTree>
    <p:extLst>
      <p:ext uri="{BB962C8B-B14F-4D97-AF65-F5344CB8AC3E}">
        <p14:creationId xmlns:p14="http://schemas.microsoft.com/office/powerpoint/2010/main" val="107782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Questions?</a:t>
            </a:r>
          </a:p>
        </p:txBody>
      </p:sp>
      <p:sp>
        <p:nvSpPr>
          <p:cNvPr id="9" name="Subtitle 8"/>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19327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indexing</a:t>
            </a:r>
          </a:p>
        </p:txBody>
      </p:sp>
      <p:sp>
        <p:nvSpPr>
          <p:cNvPr id="3" name="Text Placeholder 2"/>
          <p:cNvSpPr>
            <a:spLocks noGrp="1"/>
          </p:cNvSpPr>
          <p:nvPr>
            <p:ph type="body" sz="quarter" idx="10"/>
          </p:nvPr>
        </p:nvSpPr>
        <p:spPr>
          <a:xfrm>
            <a:off x="762000" y="1752600"/>
            <a:ext cx="7086600" cy="3733800"/>
          </a:xfrm>
        </p:spPr>
        <p:txBody>
          <a:bodyPr/>
          <a:lstStyle/>
          <a:p>
            <a:r>
              <a:rPr lang="en-US" dirty="0"/>
              <a:t>Scheduled report that summarizes data</a:t>
            </a:r>
          </a:p>
          <a:p>
            <a:r>
              <a:rPr lang="en-US" dirty="0"/>
              <a:t>Summarized values written to a separate index</a:t>
            </a:r>
          </a:p>
          <a:p>
            <a:r>
              <a:rPr lang="en-US" dirty="0"/>
              <a:t>Second report generated based on summary index</a:t>
            </a:r>
          </a:p>
        </p:txBody>
      </p:sp>
      <p:pic>
        <p:nvPicPr>
          <p:cNvPr id="4" name="Picture 3"/>
          <p:cNvPicPr>
            <a:picLocks noChangeAspect="1"/>
          </p:cNvPicPr>
          <p:nvPr/>
        </p:nvPicPr>
        <p:blipFill>
          <a:blip r:embed="rId2"/>
          <a:stretch>
            <a:fillRect/>
          </a:stretch>
        </p:blipFill>
        <p:spPr>
          <a:xfrm>
            <a:off x="8382000" y="228600"/>
            <a:ext cx="1619476" cy="3686689"/>
          </a:xfrm>
          <a:prstGeom prst="rect">
            <a:avLst/>
          </a:prstGeom>
        </p:spPr>
      </p:pic>
      <p:pic>
        <p:nvPicPr>
          <p:cNvPr id="5" name="Picture 4"/>
          <p:cNvPicPr>
            <a:picLocks noChangeAspect="1"/>
          </p:cNvPicPr>
          <p:nvPr/>
        </p:nvPicPr>
        <p:blipFill>
          <a:blip r:embed="rId3"/>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a summary index</a:t>
            </a:r>
          </a:p>
        </p:txBody>
      </p:sp>
      <p:sp>
        <p:nvSpPr>
          <p:cNvPr id="3" name="Text Placeholder 2"/>
          <p:cNvSpPr>
            <a:spLocks noGrp="1"/>
          </p:cNvSpPr>
          <p:nvPr>
            <p:ph type="body" sz="quarter" idx="10"/>
          </p:nvPr>
        </p:nvSpPr>
        <p:spPr/>
        <p:txBody>
          <a:bodyPr/>
          <a:lstStyle/>
          <a:p>
            <a:r>
              <a:rPr lang="en-US" dirty="0"/>
              <a:t>The </a:t>
            </a:r>
            <a:r>
              <a:rPr lang="en-US" dirty="0">
                <a:latin typeface="Courier"/>
              </a:rPr>
              <a:t>fill_summary_index.py</a:t>
            </a:r>
            <a:r>
              <a:rPr lang="en-US" dirty="0"/>
              <a:t> script</a:t>
            </a:r>
          </a:p>
          <a:p>
            <a:r>
              <a:rPr lang="en-US" dirty="0"/>
              <a:t>Included with Splunk, populates a summary index with historical data</a:t>
            </a:r>
          </a:p>
        </p:txBody>
      </p:sp>
      <p:pic>
        <p:nvPicPr>
          <p:cNvPr id="4" name="Picture 3"/>
          <p:cNvPicPr>
            <a:picLocks noChangeAspect="1"/>
          </p:cNvPicPr>
          <p:nvPr/>
        </p:nvPicPr>
        <p:blipFill rotWithShape="1">
          <a:blip r:embed="rId2"/>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with </a:t>
            </a:r>
            <a:r>
              <a:rPr lang="en-US" dirty="0" err="1">
                <a:latin typeface="Courier"/>
              </a:rPr>
              <a:t>addinfo</a:t>
            </a:r>
            <a:r>
              <a:rPr lang="en-US" dirty="0"/>
              <a:t> and </a:t>
            </a:r>
            <a:r>
              <a:rPr lang="en-US" dirty="0">
                <a:latin typeface="Courier"/>
              </a:rPr>
              <a:t>collect</a:t>
            </a:r>
          </a:p>
        </p:txBody>
      </p:sp>
      <p:sp>
        <p:nvSpPr>
          <p:cNvPr id="3" name="Text Placeholder 2"/>
          <p:cNvSpPr>
            <a:spLocks noGrp="1"/>
          </p:cNvSpPr>
          <p:nvPr>
            <p:ph type="body" sz="quarter" idx="10"/>
          </p:nvPr>
        </p:nvSpPr>
        <p:spPr/>
        <p:txBody>
          <a:bodyPr/>
          <a:lstStyle/>
          <a:p>
            <a:r>
              <a:rPr lang="en-US" dirty="0"/>
              <a:t>Execute search over timeframe to index</a:t>
            </a:r>
          </a:p>
          <a:p>
            <a:r>
              <a:rPr lang="en-US" dirty="0"/>
              <a:t>Use </a:t>
            </a:r>
            <a:r>
              <a:rPr lang="en-US" dirty="0" err="1">
                <a:latin typeface="Courier"/>
              </a:rPr>
              <a:t>addinfo</a:t>
            </a:r>
            <a:r>
              <a:rPr lang="en-US" dirty="0"/>
              <a:t> to add necessary information for summary indexing</a:t>
            </a:r>
          </a:p>
          <a:p>
            <a:r>
              <a:rPr lang="en-US" dirty="0"/>
              <a:t>Use </a:t>
            </a:r>
            <a:r>
              <a:rPr lang="en-US" dirty="0">
                <a:latin typeface="Courier"/>
              </a:rPr>
              <a:t>collect</a:t>
            </a:r>
            <a:r>
              <a:rPr lang="en-US" dirty="0"/>
              <a:t> to insert data from specified report into specified index</a:t>
            </a:r>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Acceleration</a:t>
            </a:r>
          </a:p>
        </p:txBody>
      </p:sp>
      <p:sp>
        <p:nvSpPr>
          <p:cNvPr id="3" name="Text Placeholder 2"/>
          <p:cNvSpPr>
            <a:spLocks noGrp="1"/>
          </p:cNvSpPr>
          <p:nvPr>
            <p:ph type="body" sz="quarter" idx="10"/>
          </p:nvPr>
        </p:nvSpPr>
        <p:spPr>
          <a:xfrm>
            <a:off x="762000" y="1752600"/>
            <a:ext cx="9220200" cy="3733800"/>
          </a:xfrm>
        </p:spPr>
        <p:txBody>
          <a:bodyPr/>
          <a:lstStyle/>
          <a:p>
            <a:r>
              <a:rPr lang="en-US" dirty="0" err="1"/>
              <a:t>Settings</a:t>
            </a:r>
            <a:r>
              <a:rPr lang="en-US" dirty="0" err="1">
                <a:sym typeface="Wingdings" panose="05000000000000000000" pitchFamily="2" charset="2"/>
              </a:rPr>
              <a:t>Searches</a:t>
            </a:r>
            <a:r>
              <a:rPr lang="en-US" dirty="0">
                <a:sym typeface="Wingdings" panose="05000000000000000000" pitchFamily="2" charset="2"/>
              </a:rPr>
              <a:t>, reports, and alerts&lt;</a:t>
            </a:r>
            <a:r>
              <a:rPr lang="en-US" dirty="0" err="1">
                <a:sym typeface="Wingdings" panose="05000000000000000000" pitchFamily="2" charset="2"/>
              </a:rPr>
              <a:t>report_to_accelerate</a:t>
            </a:r>
            <a:r>
              <a:rPr lang="en-US" dirty="0">
                <a:sym typeface="Wingdings" panose="05000000000000000000" pitchFamily="2" charset="2"/>
              </a:rPr>
              <a:t>&gt;Edit Acceleration</a:t>
            </a:r>
          </a:p>
          <a:p>
            <a:r>
              <a:rPr lang="en-US" dirty="0"/>
              <a:t>Choose time range to accelerate</a:t>
            </a:r>
          </a:p>
        </p:txBody>
      </p:sp>
      <p:pic>
        <p:nvPicPr>
          <p:cNvPr id="4" name="Picture 3"/>
          <p:cNvPicPr>
            <a:picLocks noChangeAspect="1"/>
          </p:cNvPicPr>
          <p:nvPr/>
        </p:nvPicPr>
        <p:blipFill>
          <a:blip r:embed="rId2"/>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6: Optimization</a:t>
            </a:r>
          </a:p>
        </p:txBody>
      </p:sp>
      <p:sp>
        <p:nvSpPr>
          <p:cNvPr id="3" name="Content Placeholder 2"/>
          <p:cNvSpPr>
            <a:spLocks noGrp="1"/>
          </p:cNvSpPr>
          <p:nvPr>
            <p:ph idx="1"/>
          </p:nvPr>
        </p:nvSpPr>
        <p:spPr/>
        <p:txBody>
          <a:bodyPr/>
          <a:lstStyle/>
          <a:p>
            <a:r>
              <a:rPr lang="en-US" dirty="0"/>
              <a:t>Calculating an hourly count of sessions versus completed transactions p 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p>
          <a:p>
            <a:r>
              <a:rPr lang="en-US" dirty="0"/>
              <a:t>Backfilling the number of purchases by city 571</a:t>
            </a:r>
          </a:p>
          <a:p>
            <a:r>
              <a:rPr lang="en-US" dirty="0"/>
              <a:t>Displaying the maximum number of concurrent sessions over time p 584</a:t>
            </a:r>
          </a:p>
        </p:txBody>
      </p:sp>
      <p:sp>
        <p:nvSpPr>
          <p:cNvPr id="4" name="Text Placeholder 3"/>
          <p:cNvSpPr>
            <a:spLocks noGrp="1"/>
          </p:cNvSpPr>
          <p:nvPr>
            <p:ph type="body" sz="quarter" idx="13"/>
          </p:nvPr>
        </p:nvSpPr>
        <p:spPr/>
        <p:txBody>
          <a:bodyPr/>
          <a:lstStyle/>
          <a:p>
            <a:r>
              <a:rPr lang="en-US" dirty="0"/>
              <a:t>Duration: 45 minutes</a:t>
            </a:r>
          </a:p>
        </p:txBody>
      </p:sp>
    </p:spTree>
    <p:extLst>
      <p:ext uri="{BB962C8B-B14F-4D97-AF65-F5344CB8AC3E}">
        <p14:creationId xmlns:p14="http://schemas.microsoft.com/office/powerpoint/2010/main" val="28626191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Tree>
    <p:extLst>
      <p:ext uri="{BB962C8B-B14F-4D97-AF65-F5344CB8AC3E}">
        <p14:creationId xmlns:p14="http://schemas.microsoft.com/office/powerpoint/2010/main" val="8800010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Customizing the application navigation</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412500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visuals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24329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Remotely querying </a:t>
            </a:r>
            <a:r>
              <a:rPr lang="en-US" dirty="0" err="1"/>
              <a:t>Splunk’s</a:t>
            </a:r>
            <a:r>
              <a:rPr lang="en-US"/>
              <a:t> REST API</a:t>
            </a:r>
          </a:p>
        </p:txBody>
      </p:sp>
      <p:sp>
        <p:nvSpPr>
          <p:cNvPr id="3" name="Text Placeholder 2"/>
          <p:cNvSpPr>
            <a:spLocks noGrp="1"/>
          </p:cNvSpPr>
          <p:nvPr>
            <p:ph type="body" sz="quarter" idx="10"/>
          </p:nvPr>
        </p:nvSpPr>
        <p:spPr/>
        <p:txBody>
          <a:bodyPr/>
          <a:lstStyle/>
          <a:p>
            <a:endParaRPr lang="en-US"/>
          </a:p>
        </p:txBody>
      </p:sp>
      <p:pic>
        <p:nvPicPr>
          <p:cNvPr id="4" name="Picture 3">
            <a:hlinkClick r:id="rId2" action="ppaction://hlinkfile"/>
            <a:extLst>
              <a:ext uri="{FF2B5EF4-FFF2-40B4-BE49-F238E27FC236}">
                <a16:creationId xmlns:a16="http://schemas.microsoft.com/office/drawing/2014/main" id="{F828083B-E8B3-4248-8611-B52D7EC66816}"/>
              </a:ext>
            </a:extLst>
          </p:cNvPr>
          <p:cNvPicPr>
            <a:picLocks noChangeAspect="1"/>
          </p:cNvPicPr>
          <p:nvPr/>
        </p:nvPicPr>
        <p:blipFill>
          <a:blip r:embed="rId3"/>
          <a:stretch>
            <a:fillRect/>
          </a:stretch>
        </p:blipFill>
        <p:spPr>
          <a:xfrm>
            <a:off x="762000" y="4638557"/>
            <a:ext cx="10698068" cy="847843"/>
          </a:xfrm>
          <a:prstGeom prst="rect">
            <a:avLst/>
          </a:prstGeom>
        </p:spPr>
      </p:pic>
    </p:spTree>
    <p:extLst>
      <p:ext uri="{BB962C8B-B14F-4D97-AF65-F5344CB8AC3E}">
        <p14:creationId xmlns:p14="http://schemas.microsoft.com/office/powerpoint/2010/main" val="20257646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C836-B50B-4D37-9245-B653C11EA01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65E2F7-F9C9-43A6-8111-33A7D49FB86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7342681"/>
      </p:ext>
    </p:extLst>
  </p:cSld>
  <p:clrMapOvr>
    <a:masterClrMapping/>
  </p:clrMapOvr>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2.xml><?xml version="1.0" encoding="utf-8"?>
<ds:datastoreItem xmlns:ds="http://schemas.openxmlformats.org/officeDocument/2006/customXml" ds:itemID="{FF9AC6B8-7021-4B23-A9AF-61295A177099}">
  <ds:schemaRefs>
    <ds:schemaRef ds:uri="http://purl.org/dc/dcmitype/"/>
    <ds:schemaRef ds:uri="8ae4afce-818c-4ab4-8e35-377c82201c18"/>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6549f357-ea04-4fdc-a4ff-01e398dbae1f"/>
    <ds:schemaRef ds:uri="http://schemas.microsoft.com/office/2006/metadata/properties"/>
  </ds:schemaRefs>
</ds:datastoreItem>
</file>

<file path=customXml/itemProps3.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33529</TotalTime>
  <Words>3217</Words>
  <Application>Microsoft Office PowerPoint</Application>
  <PresentationFormat>Widescreen</PresentationFormat>
  <Paragraphs>435</Paragraphs>
  <Slides>100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100</vt:i4>
      </vt:variant>
    </vt:vector>
  </HeadingPairs>
  <TitlesOfParts>
    <vt:vector size="110" baseType="lpstr">
      <vt:lpstr>Arial</vt:lpstr>
      <vt:lpstr>Calibri</vt:lpstr>
      <vt:lpstr>Century Gothic</vt:lpstr>
      <vt:lpstr>Courier</vt:lpstr>
      <vt:lpstr>Segoe</vt:lpstr>
      <vt:lpstr>Segoe UI</vt:lpstr>
      <vt:lpstr>Segoe UI Light</vt:lpstr>
      <vt:lpstr>Verdana</vt:lpstr>
      <vt:lpstr>Wingdings</vt:lpstr>
      <vt:lpstr>Edge</vt:lpstr>
      <vt:lpstr>Splunk Fundamentals: Level 2</vt:lpstr>
      <vt:lpstr>PowerPoint Presentation</vt:lpstr>
      <vt:lpstr>Student introductions</vt:lpstr>
      <vt:lpstr>Housekeeping</vt:lpstr>
      <vt:lpstr>The Courseware</vt:lpstr>
      <vt:lpstr>Classroom Setup</vt:lpstr>
      <vt:lpstr>Course Outline</vt:lpstr>
      <vt:lpstr>Related Classes</vt:lpstr>
      <vt:lpstr>Questions?</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Module 5: Analytics and Machine Learning</vt:lpstr>
      <vt:lpstr>The predict command</vt:lpstr>
      <vt:lpstr>The fit command</vt:lpstr>
      <vt:lpstr>The apply command</vt:lpstr>
      <vt:lpstr>The eventstats command</vt:lpstr>
      <vt:lpstr>The anomalies command</vt:lpstr>
      <vt:lpstr>The anomalousvalues command</vt:lpstr>
      <vt:lpstr>The anomalydetection command</vt:lpstr>
      <vt:lpstr>The cluster command</vt:lpstr>
      <vt:lpstr>Detecting outliers</vt:lpstr>
      <vt:lpstr>Detecting outliers</vt:lpstr>
      <vt:lpstr>Detecting outliers</vt:lpstr>
      <vt:lpstr>Forecasting Time Series</vt:lpstr>
      <vt:lpstr>Macros</vt:lpstr>
      <vt:lpstr>Lab 5: Analytics and Machine Learning</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Appendix: Customization</vt:lpstr>
      <vt:lpstr>Customizing the application navigation</vt:lpstr>
      <vt:lpstr>Custom visuals</vt:lpstr>
      <vt:lpstr>Remotely querying Splunk’s REST API</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Dan Costello</cp:lastModifiedBy>
  <cp:revision>293</cp:revision>
  <cp:lastPrinted>2016-11-17T13:26:17Z</cp:lastPrinted>
  <dcterms:created xsi:type="dcterms:W3CDTF">2018-12-12T15:57:24Z</dcterms:created>
  <dcterms:modified xsi:type="dcterms:W3CDTF">2020-01-22T21:35:20Z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