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5"/>
  </p:notesMasterIdLst>
  <p:handoutMasterIdLst>
    <p:handoutMasterId r:id="rId106"/>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341" r:id="rId25"/>
    <p:sldId id="401" r:id="rId26"/>
    <p:sldId id="402" r:id="rId27"/>
    <p:sldId id="403" r:id="rId28"/>
    <p:sldId id="404" r:id="rId29"/>
    <p:sldId id="405" r:id="rId30"/>
    <p:sldId id="406" r:id="rId31"/>
    <p:sldId id="407" r:id="rId32"/>
    <p:sldId id="408" r:id="rId33"/>
    <p:sldId id="409" r:id="rId34"/>
    <p:sldId id="342" r:id="rId35"/>
    <p:sldId id="410" r:id="rId36"/>
    <p:sldId id="411" r:id="rId37"/>
    <p:sldId id="420" r:id="rId38"/>
    <p:sldId id="421" r:id="rId39"/>
    <p:sldId id="416" r:id="rId40"/>
    <p:sldId id="417" r:id="rId41"/>
    <p:sldId id="413" r:id="rId42"/>
    <p:sldId id="412" r:id="rId43"/>
    <p:sldId id="414"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18" r:id="rId61"/>
    <p:sldId id="372" r:id="rId62"/>
    <p:sldId id="380" r:id="rId63"/>
    <p:sldId id="379" r:id="rId64"/>
    <p:sldId id="377" r:id="rId65"/>
    <p:sldId id="378" r:id="rId66"/>
    <p:sldId id="381" r:id="rId67"/>
    <p:sldId id="360" r:id="rId68"/>
    <p:sldId id="362" r:id="rId69"/>
    <p:sldId id="361" r:id="rId70"/>
    <p:sldId id="365" r:id="rId71"/>
    <p:sldId id="366" r:id="rId72"/>
    <p:sldId id="375" r:id="rId73"/>
    <p:sldId id="367" r:id="rId74"/>
    <p:sldId id="374" r:id="rId75"/>
    <p:sldId id="423" r:id="rId76"/>
    <p:sldId id="415" r:id="rId77"/>
    <p:sldId id="368" r:id="rId78"/>
    <p:sldId id="369" r:id="rId79"/>
    <p:sldId id="370" r:id="rId80"/>
    <p:sldId id="364" r:id="rId81"/>
    <p:sldId id="371" r:id="rId82"/>
    <p:sldId id="373" r:id="rId83"/>
    <p:sldId id="384" r:id="rId84"/>
    <p:sldId id="383" r:id="rId85"/>
    <p:sldId id="386" r:id="rId86"/>
    <p:sldId id="388" r:id="rId87"/>
    <p:sldId id="387" r:id="rId88"/>
    <p:sldId id="389" r:id="rId89"/>
    <p:sldId id="431" r:id="rId90"/>
    <p:sldId id="424" r:id="rId91"/>
    <p:sldId id="385" r:id="rId92"/>
    <p:sldId id="425" r:id="rId93"/>
    <p:sldId id="427" r:id="rId94"/>
    <p:sldId id="428" r:id="rId95"/>
    <p:sldId id="429" r:id="rId96"/>
    <p:sldId id="430" r:id="rId97"/>
    <p:sldId id="426" r:id="rId98"/>
    <p:sldId id="432" r:id="rId99"/>
    <p:sldId id="433" r:id="rId100"/>
    <p:sldId id="434" r:id="rId101"/>
    <p:sldId id="435" r:id="rId102"/>
    <p:sldId id="436" r:id="rId103"/>
    <p:sldId id="340" r:id="rId104"/>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86336" autoAdjust="0"/>
  </p:normalViewPr>
  <p:slideViewPr>
    <p:cSldViewPr>
      <p:cViewPr varScale="1">
        <p:scale>
          <a:sx n="98" d="100"/>
          <a:sy n="98" d="100"/>
        </p:scale>
        <p:origin x="252" y="90"/>
      </p:cViewPr>
      <p:guideLst>
        <p:guide orient="horz" pos="2160"/>
        <p:guide pos="3840"/>
      </p:guideLst>
    </p:cSldViewPr>
  </p:slideViewPr>
  <p:outlineViewPr>
    <p:cViewPr>
      <p:scale>
        <a:sx n="33" d="100"/>
        <a:sy n="33" d="100"/>
      </p:scale>
      <p:origin x="0" y="-10776"/>
    </p:cViewPr>
  </p:outlineViewPr>
  <p:notesTextViewPr>
    <p:cViewPr>
      <p:scale>
        <a:sx n="100" d="100"/>
        <a:sy n="100" d="100"/>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1/22/2020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1/22/2020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85</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1/22/2020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operational_intelligence/search?q=search%20index%3Dmain%20sourcetype%3Daccess_combined%20%7C%20iplocation%20clientip%20%7C%20fillnull%20value%3D%22Unknown%22%20City%2C%20Country%2C%20Region%7C%20replace%20%22%22%20with%20%22Unknown%22%20in%20City%2C%20Country%2C%20Region%20%7C%20stats%20count%20by%20JSESSIONID%2C%20clientip%2C%20City%2C%20Country%2C%20Region%20%7C%20fields%20clientip%2C%20City%2C%20Region%2C%20Country&amp;display.page.search.mode=smart&amp;dispatch.sample_ratio=1&amp;workload_pool=&amp;earliest=-24h%40h&amp;latest=now&amp;display.page.search.tab=statistics&amp;display.general.type=statistics&amp;sid=1576703996.46"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operational_intelligence/search?q=search%20index%3Dmain%20sourcetype%3Daccess_combined%20%7C%20transaction%20JSESSIONID%20%7C%20stats%20avg(duration)%20AS%20Avg_Session_Time&amp;display.page.search.mode=smart&amp;dispatch.sample_ratio=1&amp;workload_pool=&amp;earliest=-24h%40h&amp;latest=now&amp;display.page.search.tab=statistics&amp;display.general.type=statistics&amp;sid=1576808108.6"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7C%20stats%20avg(duration)%20AS%20Avg_Session_Time&amp;display.page.search.mode=smart&amp;dispatch.sample_ratio=1&amp;workload_pool=&amp;earliest=-24h%40h&amp;latest=now&amp;display.page.search.tab=statistics&amp;display.general.type=statistics&amp;sid=1576808226.7"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maxpause%3D30s%20maxspan%3D30m%20maxevents%3D300%20%7C%20stats%20avg(duration)%20AS%20Avg_Session_Time&amp;display.page.search.mode=smart&amp;dispatch.sample_ratio=1&amp;workload_pool=&amp;earliest=-24h%40h&amp;latest=now&amp;display.page.search.tab=statistics&amp;display.general.type=statistics&amp;sid=1576637923.1290"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localhost:8000/en-US/app/operational_intelligence/search?earliest=-24h%40h&amp;latest=now&amp;sid=admin__admin_b3BlcmF0aW9uYWxfaW50ZWxsaWdlbmNl__RMD5903655db59062663_at_1576638335_50&amp;q=search%20index%3Dmain%20sourcetype%3Daccess_combined%20%7C%20join%20JSESSIONID%20usetime%3Dtrue%20earlier%3Dfalse%20%5B%20search%20index%3Dmain%20sourcetype%3Dlog4j%20%7C%20transaction%20threadId%20maxspan%3D5m%20%7C%20eval%20JSESSIONID%3DsessionId%20%5D%20%7C%20stats%20avg(duration)%20AS%20Avg_Request_Execution_Time&amp;s=cp06_average_request_execution_time&amp;display.page.search.mode=fast&amp;dispatch.sample_ratio=1"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NOT%20status%3D200%20%7C%20associate%20uri%20status%20supcnt%3D50%20%7C%20table%20Description%20Reference_Key%20Reference_Value%20Target_Key%20Top_Conditional_Value&amp;sid=1576639673.133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operational_intelligence/search?q=search%20index%3Dmain%20sourcetype%3D%22access_combined%22%20%20%7C%20timechart%20count%20%7C%20trendline%20sma10(count)%20AS%20moving_avg&amp;display.page.search.mode=smart&amp;dispatch.sample_ratio=1&amp;workload_pool=&amp;earliest=-24h%40h&amp;latest=now&amp;display.page.search.tab=visualizations&amp;display.general.type=visualizations&amp;sid=1576702712.45" TargetMode="Externa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69.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____ Access Code: ____ #</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40</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Tree>
    <p:extLst>
      <p:ext uri="{BB962C8B-B14F-4D97-AF65-F5344CB8AC3E}">
        <p14:creationId xmlns:p14="http://schemas.microsoft.com/office/powerpoint/2010/main" val="2325238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Tree>
    <p:extLst>
      <p:ext uri="{BB962C8B-B14F-4D97-AF65-F5344CB8AC3E}">
        <p14:creationId xmlns:p14="http://schemas.microsoft.com/office/powerpoint/2010/main" val="9033563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p:cNvPicPr>
            <a:picLocks noChangeAspect="1"/>
          </p:cNvPicPr>
          <p:nvPr/>
        </p:nvPicPr>
        <p:blipFill>
          <a:blip r:embed="rId2"/>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spTree>
    <p:extLst>
      <p:ext uri="{BB962C8B-B14F-4D97-AF65-F5344CB8AC3E}">
        <p14:creationId xmlns:p14="http://schemas.microsoft.com/office/powerpoint/2010/main" val="415173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startswith,endswith</a:t>
            </a:r>
            <a:r>
              <a:rPr lang="en-US" dirty="0"/>
              <a:t> –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spTree>
    <p:extLst>
      <p:ext uri="{BB962C8B-B14F-4D97-AF65-F5344CB8AC3E}">
        <p14:creationId xmlns:p14="http://schemas.microsoft.com/office/powerpoint/2010/main" val="3411606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60 minutes</a:t>
            </a:r>
          </a:p>
        </p:txBody>
      </p:sp>
    </p:spTree>
    <p:extLst>
      <p:ext uri="{BB962C8B-B14F-4D97-AF65-F5344CB8AC3E}">
        <p14:creationId xmlns:p14="http://schemas.microsoft.com/office/powerpoint/2010/main" val="584323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 60 minutes</a:t>
            </a:r>
          </a:p>
        </p:txBody>
      </p:sp>
    </p:spTree>
    <p:extLst>
      <p:ext uri="{BB962C8B-B14F-4D97-AF65-F5344CB8AC3E}">
        <p14:creationId xmlns:p14="http://schemas.microsoft.com/office/powerpoint/2010/main" val="15858712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dirty="0" err="1"/>
              <a:t>Settings</a:t>
            </a:r>
            <a:r>
              <a:rPr lang="en-US" dirty="0" err="1">
                <a:sym typeface="Wingdings" panose="05000000000000000000" pitchFamily="2" charset="2"/>
              </a:rPr>
              <a:t>Searches</a:t>
            </a:r>
            <a:r>
              <a:rPr lang="en-US" dirty="0">
                <a:sym typeface="Wingdings" panose="05000000000000000000" pitchFamily="2" charset="2"/>
              </a:rPr>
              <a:t>, reports, and alerts&lt;</a:t>
            </a:r>
            <a:r>
              <a:rPr lang="en-US" dirty="0" err="1">
                <a:sym typeface="Wingdings" panose="05000000000000000000" pitchFamily="2" charset="2"/>
              </a:rPr>
              <a:t>report_to_accelerate</a:t>
            </a:r>
            <a:r>
              <a:rPr lang="en-US" dirty="0">
                <a:sym typeface="Wingdings" panose="05000000000000000000" pitchFamily="2" charset="2"/>
              </a:rPr>
              <a:t>&gt;Edit Acceleration</a:t>
            </a:r>
          </a:p>
          <a:p>
            <a:r>
              <a:rPr lang="en-US" dirty="0"/>
              <a:t>Choose time range to accelerate</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45 minutes</a:t>
            </a:r>
          </a:p>
        </p:txBody>
      </p:sp>
    </p:spTree>
    <p:extLst>
      <p:ext uri="{BB962C8B-B14F-4D97-AF65-F5344CB8AC3E}">
        <p14:creationId xmlns:p14="http://schemas.microsoft.com/office/powerpoint/2010/main" val="28626191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12500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329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57646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7342681"/>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33527</TotalTime>
  <Words>3217</Words>
  <Application>Microsoft Office PowerPoint</Application>
  <PresentationFormat>Widescreen</PresentationFormat>
  <Paragraphs>435</Paragraphs>
  <Slides>100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Arial</vt:lpstr>
      <vt:lpstr>Calibri</vt:lpstr>
      <vt:lpstr>Century Gothic</vt:lpstr>
      <vt:lpstr>Courier</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Dan Costello</cp:lastModifiedBy>
  <cp:revision>292</cp:revision>
  <cp:lastPrinted>2016-11-17T13:26:17Z</cp:lastPrinted>
  <dcterms:created xsi:type="dcterms:W3CDTF">2018-12-12T15:57:24Z</dcterms:created>
  <dcterms:modified xsi:type="dcterms:W3CDTF">2020-01-22T21:11:35Z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