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5"/>
  </p:notesMasterIdLst>
  <p:handoutMasterIdLst>
    <p:handoutMasterId r:id="rId106"/>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341" r:id="rId25"/>
    <p:sldId id="401" r:id="rId26"/>
    <p:sldId id="402" r:id="rId27"/>
    <p:sldId id="403" r:id="rId28"/>
    <p:sldId id="404" r:id="rId29"/>
    <p:sldId id="405" r:id="rId30"/>
    <p:sldId id="406" r:id="rId31"/>
    <p:sldId id="407" r:id="rId32"/>
    <p:sldId id="408" r:id="rId33"/>
    <p:sldId id="409" r:id="rId34"/>
    <p:sldId id="342" r:id="rId35"/>
    <p:sldId id="410" r:id="rId36"/>
    <p:sldId id="411" r:id="rId37"/>
    <p:sldId id="420" r:id="rId38"/>
    <p:sldId id="421" r:id="rId39"/>
    <p:sldId id="416" r:id="rId40"/>
    <p:sldId id="417" r:id="rId41"/>
    <p:sldId id="413" r:id="rId42"/>
    <p:sldId id="412" r:id="rId43"/>
    <p:sldId id="438" r:id="rId44"/>
    <p:sldId id="345" r:id="rId45"/>
    <p:sldId id="346" r:id="rId46"/>
    <p:sldId id="347" r:id="rId47"/>
    <p:sldId id="348" r:id="rId48"/>
    <p:sldId id="349" r:id="rId49"/>
    <p:sldId id="419" r:id="rId50"/>
    <p:sldId id="350" r:id="rId51"/>
    <p:sldId id="351" r:id="rId52"/>
    <p:sldId id="352" r:id="rId53"/>
    <p:sldId id="353" r:id="rId54"/>
    <p:sldId id="354" r:id="rId55"/>
    <p:sldId id="356" r:id="rId56"/>
    <p:sldId id="357" r:id="rId57"/>
    <p:sldId id="355" r:id="rId58"/>
    <p:sldId id="358" r:id="rId59"/>
    <p:sldId id="359" r:id="rId60"/>
    <p:sldId id="439" r:id="rId61"/>
    <p:sldId id="372" r:id="rId62"/>
    <p:sldId id="380" r:id="rId63"/>
    <p:sldId id="379" r:id="rId64"/>
    <p:sldId id="377" r:id="rId65"/>
    <p:sldId id="378" r:id="rId66"/>
    <p:sldId id="381" r:id="rId67"/>
    <p:sldId id="360" r:id="rId68"/>
    <p:sldId id="362" r:id="rId69"/>
    <p:sldId id="361" r:id="rId70"/>
    <p:sldId id="365" r:id="rId71"/>
    <p:sldId id="366" r:id="rId72"/>
    <p:sldId id="375" r:id="rId73"/>
    <p:sldId id="367" r:id="rId74"/>
    <p:sldId id="374" r:id="rId75"/>
    <p:sldId id="423" r:id="rId76"/>
    <p:sldId id="415" r:id="rId77"/>
    <p:sldId id="368" r:id="rId78"/>
    <p:sldId id="369" r:id="rId79"/>
    <p:sldId id="370" r:id="rId80"/>
    <p:sldId id="364" r:id="rId81"/>
    <p:sldId id="371" r:id="rId82"/>
    <p:sldId id="373" r:id="rId83"/>
    <p:sldId id="384" r:id="rId84"/>
    <p:sldId id="383" r:id="rId85"/>
    <p:sldId id="386" r:id="rId86"/>
    <p:sldId id="388" r:id="rId87"/>
    <p:sldId id="387" r:id="rId88"/>
    <p:sldId id="389" r:id="rId89"/>
    <p:sldId id="431" r:id="rId90"/>
    <p:sldId id="440" r:id="rId91"/>
    <p:sldId id="385" r:id="rId92"/>
    <p:sldId id="425" r:id="rId93"/>
    <p:sldId id="427" r:id="rId94"/>
    <p:sldId id="428" r:id="rId95"/>
    <p:sldId id="429" r:id="rId96"/>
    <p:sldId id="430" r:id="rId97"/>
    <p:sldId id="441" r:id="rId98"/>
    <p:sldId id="432" r:id="rId99"/>
    <p:sldId id="433" r:id="rId100"/>
    <p:sldId id="434" r:id="rId101"/>
    <p:sldId id="435" r:id="rId102"/>
    <p:sldId id="436" r:id="rId103"/>
    <p:sldId id="340" r:id="rId104"/>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38"/>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39"/>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40"/>
          </p14:sldIdLst>
        </p14:section>
        <p14:section name="Module 6: Optimizing Search" id="{FA72BA3C-7D11-4E9D-9A6B-139EAC8AE3A0}">
          <p14:sldIdLst>
            <p14:sldId id="385"/>
            <p14:sldId id="425"/>
            <p14:sldId id="427"/>
            <p14:sldId id="428"/>
            <p14:sldId id="429"/>
            <p14:sldId id="430"/>
            <p14:sldId id="441"/>
          </p14:sldIdLst>
        </p14:section>
        <p14:section name="Appendix: Advanced Techniques" id="{860CF1E5-9751-4499-8A37-8347B142DB06}">
          <p14:sldIdLst>
            <p14:sldId id="432"/>
            <p14:sldId id="433"/>
            <p14:sldId id="434"/>
            <p14:sldId id="435"/>
            <p14:sldId id="43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99" autoAdjust="0"/>
    <p:restoredTop sz="86336" autoAdjust="0"/>
  </p:normalViewPr>
  <p:slideViewPr>
    <p:cSldViewPr>
      <p:cViewPr varScale="1">
        <p:scale>
          <a:sx n="99" d="100"/>
          <a:sy n="99" d="100"/>
        </p:scale>
        <p:origin x="234" y="78"/>
      </p:cViewPr>
      <p:guideLst>
        <p:guide orient="horz" pos="2160"/>
        <p:guide pos="3840"/>
      </p:guideLst>
    </p:cSldViewPr>
  </p:slideViewPr>
  <p:outlineViewPr>
    <p:cViewPr>
      <p:scale>
        <a:sx n="33" d="100"/>
        <a:sy n="33" d="100"/>
      </p:scale>
      <p:origin x="0" y="-10776"/>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presProps" Target="pres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heme" Target="theme/theme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2/20/2020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2/20/2020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85</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2/20/2020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localhost:8000/en-US/app/search/search?q=search%20index%3D*%20sourcetype%3D%22access_combined%22%20%0A%7C%20rex%20field%3D_raw%20%22(%3F%3CCustomIpAddress%3E%5Cd%2B%5C.%5Cd%2B%5C.%5Cd%2B%5C.%5Cd%2B%3F)%22%20%0A%7C%20search%20CustomIpAddress%3D%22119.*%22&amp;display.page.search.mode=smart&amp;dispatch.sample_ratio=1&amp;workload_pool=&amp;earliest=-24h%40h&amp;latest=now&amp;sid=1579877031.2200"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localhost:8000/en-US/app/search/search?q=search%20index%3D*%20sourcetype%3D%22access_combined%22%20%7C%20fields%20method%2C%20uri%2C%20clientip&amp;display.page.search.mode=smart&amp;dispatch.sample_ratio=1&amp;workload_pool=&amp;earliest=-24h%40h&amp;latest=now&amp;display.page.search.tab=events&amp;display.general.type=events&amp;sid=1579877213.2209" TargetMode="Externa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localhost:8000/en-US/app/operational_intelligence/search?q=search%20index%3Dmain%20sourcetype%3Daccess_combined%20%0A%7C%20iplocation%20clientip%20%0A%7C%20fillnull%20value%3D%22Unknown%22%20City%2C%20Country%2C%20Region%0A%7C%20replace%20%22%22%20with%20%22Unknown%22%20in%20City%2C%20Country%2C%20Region%20%0A%7C%20stats%20count%20by%20JSESSIONID%2C%20clientip%2C%20City%2C%20Country%2C%20Region%20%0A%7C%20fields%20clientip%2C%20City%2C%20Region%2C%20Country&amp;display.page.search.mode=smart&amp;dispatch.sample_ratio=1&amp;workload_pool=&amp;earliest=-24h%40h&amp;latest=now&amp;display.page.search.tab=statistics&amp;display.general.type=statistics&amp;sid=1579877417.2211"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search/search?q=search%20index%3Dmain%20sourcetype%3Daccess_combined%20%0A%7C%20transaction%20JSESSIONID%20%0A%7C%20stats%20avg(duration)%20AS%20Avg_Session_Time&amp;sid=1579877469.2215&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localhost:8000/en-US/app/search/search?q=search%20index%3Dmain%20sourcetype%3Daccess_combined%20%0A%7C%20transaction%20JSESSIONID%20startswith%3D%22GET%20%2Fhome%22%20endswith%3D%22checkout%22%20%0A%7C%20stats%20avg(duration)%20AS%20Avg_Session_Time&amp;sid=1579877563.222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search/search?q=search%20index%3Dmain%20sourcetype%3Daccess_combined%20%0A%7C%20transaction%20JSESSIONID%20startswith%3D%22GET%20%2Fhome%22%20endswith%3D%22checkout%22%20maxpause%3D30s%20maxspan%3D30m%20maxevents%3D300%20%0A%7C%20stats%20avg(duration)%20AS%20Avg_Session_Time&amp;sid=1579877620.2230&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localhost:8000/en-US/app/search/search?q=search%20index%3Dmain%20sourcetype%3Daccess_combined%20%0A%7C%20join%20JSESSIONID%20usetime%3Dtrue%20earlier%3Dfalse%20%5B%20search%20index%3Dmain%20sourcetype%3Dlog4j%20%0A%7C%20transaction%20threadId%20maxspan%3D5m%20%0A%7C%20eval%20JSESSIONID%3DsessionId%20%5D%20%7C%20stats%20avg(duration)%20AS%20Avg_Request_Execution_Time&amp;display.page.search.mode=smart&amp;dispatch.sample_ratio=1&amp;workload_pool=&amp;earliest=-24h%40h&amp;latest=now&amp;display.page.search.tab=statistics&amp;display.general.type=statistics&amp;sid=1579877689.2236"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search/search?q=search%20index%3D_internal%20sourcetype%3Dsplunkd_ui_access%20%20%20%7C%20eval%20spent_in_seconds%20%3D%20spent%20%2F%201000%20%7C%20concurrency%20duration%3Dspent_in_seconds%20%7C%20search%20concurrency%3E%3D2&amp;display.page.search.mode=smart&amp;dispatch.sample_ratio=1&amp;workload_pool=&amp;earliest=-24h%40h&amp;latest=now&amp;sid=1579877896.2242"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localhost:8000/en-US/app/search/search?q=search%20index%3Dmain%20sourcetype%3Daccess_combined%20NOT%20status%3D200%20%0A%7C%20associate%20uri%20status%20supcnt%3D50%20%0A%7C%20table%20Description%20Reference_Key%20Reference_Value%20Target_Key%20Top_Conditional_Value&amp;sid=1579878077.2254&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localhost:8000/en-US/app/search/search?q=search%20index%3Dmain%20sourcetype%3D%22access_combined%22%20%20%0A%7C%20timechart%20count%20%0A%7C%20trendline%20sma10(count)%20AS%20moving_avg&amp;display.page.search.mode=smart&amp;dispatch.sample_ratio=1&amp;workload_pool=&amp;earliest=-24h%40h&amp;latest=now&amp;display.page.search.tab=visualizations&amp;display.general.type=visualizations&amp;display.visualizations.charting.chart=line&amp;sid=1579878135.2263" TargetMode="Externa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7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8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72.png"/><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72.png"/><Relationship Id="rId4" Type="http://schemas.openxmlformats.org/officeDocument/2006/relationships/image" Target="../media/image73.png"/></Relationships>
</file>

<file path=ppt/slides/_rels/slide8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8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5" Type="http://schemas.openxmlformats.org/officeDocument/2006/relationships/image" Target="../media/image84.png"/><Relationship Id="rId4" Type="http://schemas.openxmlformats.org/officeDocument/2006/relationships/image" Target="../media/image83.png"/></Relationships>
</file>

<file path=ppt/slides/_rels/slide9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hyperlink" Target="http://localhost:8000/en-US/app/search/search?q=search%20index%3Dmain%20sourcetype%3D%22access_combined%22%20%0A%7C%20rex%20field%3Dreferer%20%22https%3F%3A%2F%2F.*(%3F%3Creferer_path%3E%2F.*)%22%20%0A%7C%20stats%20count%2C%20avg(bytes)%20by%20referer_path%20uri_path&amp;sid=1579901288.556&amp;display.page.search.mode=smart&amp;dispatch.sample_ratio=1&amp;workload_pool=&amp;earliest=-24h%40h&amp;latest=now&amp;display.page.search.tab=visualizations&amp;display.general.type=visualizations&amp;display.visualizations.type=custom&amp;display.visualizations.custom.type=sankey_diagram_app.sankey_diagram" TargetMode="External"/><Relationship Id="rId1" Type="http://schemas.openxmlformats.org/officeDocument/2006/relationships/slideLayout" Target="../slideLayouts/slideLayout3.xml"/><Relationship Id="rId5" Type="http://schemas.openxmlformats.org/officeDocument/2006/relationships/image" Target="../media/image86.png"/><Relationship Id="rId4" Type="http://schemas.openxmlformats.org/officeDocument/2006/relationships/hyperlink" Target="https://splunkbase.splunk.com/app/3112/" TargetMode="External"/></Relationships>
</file>

<file path=ppt/slides/_rels/slide9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hyperlink" Target="../Scripts" TargetMode="Externa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a:t>
            </a:r>
            <a:r>
              <a:rPr lang="en-US" altLang="en-US" sz="1600" dirty="0" smtClean="0"/>
              <a:t>___ </a:t>
            </a:r>
            <a:r>
              <a:rPr lang="en-US" altLang="en-US" sz="1600" dirty="0"/>
              <a:t>Access Code: </a:t>
            </a:r>
            <a:r>
              <a:rPr lang="en-US" altLang="en-US" sz="1600" dirty="0" smtClean="0"/>
              <a:t>___ #</a:t>
            </a:r>
            <a:r>
              <a:rPr lang="en-US" altLang="en-US" sz="1600" dirty="0"/>
              <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2877614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3026161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retrieval</a:t>
            </a:r>
          </a:p>
          <a:p>
            <a:r>
              <a:rPr lang="en-US" sz="2800" b="1" dirty="0"/>
              <a:t>Search: </a:t>
            </a:r>
            <a:r>
              <a:rPr lang="en-US" sz="2800" dirty="0"/>
              <a:t>query specified in Search Processing Language (SPL) to retrieve data from index. Searches can be saved for reuse.</a:t>
            </a:r>
          </a:p>
          <a:p>
            <a:r>
              <a:rPr lang="en-US" sz="2800" b="1" dirty="0"/>
              <a:t>Alerts: </a:t>
            </a:r>
            <a:r>
              <a:rPr lang="en-US" sz="2800" dirty="0"/>
              <a:t>automated notification when search criteria are met</a:t>
            </a:r>
          </a:p>
          <a:p>
            <a:r>
              <a:rPr lang="en-US" sz="2800" b="1" dirty="0"/>
              <a:t>Dashboards: </a:t>
            </a:r>
            <a:r>
              <a:rPr lang="en-US" sz="2800" dirty="0"/>
              <a:t>collections of panels of modules like search boxes, fields, charts, etc.</a:t>
            </a:r>
          </a:p>
        </p:txBody>
      </p:sp>
    </p:spTree>
    <p:extLst>
      <p:ext uri="{BB962C8B-B14F-4D97-AF65-F5344CB8AC3E}">
        <p14:creationId xmlns:p14="http://schemas.microsoft.com/office/powerpoint/2010/main" val="28775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35042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579245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2"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13714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408749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512011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1824498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968478"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80772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2" action="ppaction://hlinkfile"/>
              </a:rPr>
              <a:t>C:\Splunk\etc\system\local</a:t>
            </a:r>
            <a:endParaRPr lang="en-US" dirty="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2"/>
              </a:rPr>
              <a:t>Settings</a:t>
            </a:r>
            <a:r>
              <a:rPr lang="en-US" dirty="0">
                <a:sym typeface="Wingdings" panose="05000000000000000000" pitchFamily="2" charset="2"/>
                <a:hlinkClick r:id="rId2"/>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a:t>The Splunk Universal Forwarder can be installed on remote machines to forward their data to one or more indexers</a:t>
            </a:r>
          </a:p>
          <a:p>
            <a:r>
              <a:rPr lang="en-US" dirty="0">
                <a:hlinkClick r:id="rId2"/>
              </a:rPr>
              <a:t>https://www.splunk.com/en_us/resources/videos/splunk-education-getting-data-in-with-forwarders.html</a:t>
            </a:r>
            <a:endParaRPr lang="en-US" dirty="0"/>
          </a:p>
          <a:p>
            <a:endParaRPr lang="en-US" dirty="0"/>
          </a:p>
          <a:p>
            <a:endParaRPr lang="en-US" dirty="0"/>
          </a:p>
        </p:txBody>
      </p:sp>
    </p:spTree>
    <p:extLst>
      <p:ext uri="{BB962C8B-B14F-4D97-AF65-F5344CB8AC3E}">
        <p14:creationId xmlns:p14="http://schemas.microsoft.com/office/powerpoint/2010/main" val="2847149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2"/>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4035583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2"/>
              </a:rPr>
              <a:t>event types page</a:t>
            </a:r>
            <a:endParaRPr lang="en-US" sz="2800" dirty="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2"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841560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a:t>Housekeeping</a:t>
            </a:r>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hours: 10:00-16:45</a:t>
            </a:r>
          </a:p>
          <a:p>
            <a:pPr>
              <a:spcBef>
                <a:spcPts val="0"/>
              </a:spcBef>
              <a:spcAft>
                <a:spcPts val="600"/>
              </a:spcAft>
            </a:pPr>
            <a:r>
              <a:rPr lang="en-US" sz="2000" dirty="0"/>
              <a:t>A.M./P.M. Breaks: 15 min.</a:t>
            </a:r>
          </a:p>
          <a:p>
            <a:pPr>
              <a:spcBef>
                <a:spcPts val="0"/>
              </a:spcBef>
              <a:spcAft>
                <a:spcPts val="600"/>
              </a:spcAft>
            </a:pPr>
            <a:r>
              <a:rPr lang="en-US" sz="2000" dirty="0"/>
              <a:t>Lunch Break: 1 hr.</a:t>
            </a:r>
          </a:p>
          <a:p>
            <a:pPr>
              <a:spcBef>
                <a:spcPts val="0"/>
              </a:spcBef>
              <a:spcAft>
                <a:spcPts val="600"/>
              </a:spcAft>
            </a:pPr>
            <a:r>
              <a:rPr lang="en-US" sz="2000" dirty="0"/>
              <a:t>ONLC </a:t>
            </a:r>
            <a:r>
              <a:rPr lang="en-US" sz="2000" dirty="0" err="1"/>
              <a:t>Wifi</a:t>
            </a:r>
            <a:r>
              <a:rPr lang="en-US" sz="2000" dirty="0"/>
              <a:t> access code (if present): 0123456789</a:t>
            </a:r>
          </a:p>
          <a:p>
            <a:pPr>
              <a:spcBef>
                <a:spcPts val="0"/>
              </a:spcBef>
              <a:spcAft>
                <a:spcPts val="600"/>
              </a:spcAft>
            </a:pPr>
            <a:r>
              <a:rPr lang="en-US" sz="2000" dirty="0"/>
              <a:t>If you need anything, </a:t>
            </a:r>
            <a:r>
              <a:rPr lang="en-US" sz="2000" i="1" dirty="0"/>
              <a:t>please</a:t>
            </a:r>
            <a:r>
              <a:rPr lang="en-US" sz="2000" dirty="0"/>
              <a:t> let us know!</a:t>
            </a:r>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40</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Tree>
    <p:extLst>
      <p:ext uri="{BB962C8B-B14F-4D97-AF65-F5344CB8AC3E}">
        <p14:creationId xmlns:p14="http://schemas.microsoft.com/office/powerpoint/2010/main" val="2188201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949284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Tree>
    <p:extLst>
      <p:ext uri="{BB962C8B-B14F-4D97-AF65-F5344CB8AC3E}">
        <p14:creationId xmlns:p14="http://schemas.microsoft.com/office/powerpoint/2010/main" val="41682239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37414432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a:hlinkClick r:id="rId2"/>
          </p:cNvPr>
          <p:cNvPicPr>
            <a:picLocks noChangeAspect="1"/>
          </p:cNvPicPr>
          <p:nvPr/>
        </p:nvPicPr>
        <p:blipFill>
          <a:blip r:embed="rId3"/>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urier"/>
              </a:rPr>
              <a:t>where</a:t>
            </a:r>
            <a:r>
              <a:rPr lang="en-US"/>
              <a:t> </a:t>
            </a:r>
            <a:r>
              <a:rPr lang="en-US" dirty="0"/>
              <a:t>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pic>
        <p:nvPicPr>
          <p:cNvPr id="4" name="Picture 3">
            <a:hlinkClick r:id="rId2"/>
          </p:cNvPr>
          <p:cNvPicPr>
            <a:picLocks noChangeAspect="1"/>
          </p:cNvPicPr>
          <p:nvPr/>
        </p:nvPicPr>
        <p:blipFill>
          <a:blip r:embed="rId3"/>
          <a:stretch>
            <a:fillRect/>
          </a:stretch>
        </p:blipFill>
        <p:spPr>
          <a:xfrm>
            <a:off x="1066800" y="3657600"/>
            <a:ext cx="3962400" cy="913367"/>
          </a:xfrm>
          <a:prstGeom prst="rect">
            <a:avLst/>
          </a:prstGeom>
        </p:spPr>
      </p:pic>
      <p:pic>
        <p:nvPicPr>
          <p:cNvPr id="5" name="Picture 4"/>
          <p:cNvPicPr>
            <a:picLocks noChangeAspect="1"/>
          </p:cNvPicPr>
          <p:nvPr/>
        </p:nvPicPr>
        <p:blipFill>
          <a:blip r:embed="rId4"/>
          <a:stretch>
            <a:fillRect/>
          </a:stretch>
        </p:blipFill>
        <p:spPr>
          <a:xfrm>
            <a:off x="6220661" y="3581400"/>
            <a:ext cx="5218864" cy="1676400"/>
          </a:xfrm>
          <a:prstGeom prst="rect">
            <a:avLst/>
          </a:prstGeom>
        </p:spPr>
      </p:pic>
      <p:sp>
        <p:nvSpPr>
          <p:cNvPr id="6" name="Right Arrow 5"/>
          <p:cNvSpPr/>
          <p:nvPr/>
        </p:nvSpPr>
        <p:spPr>
          <a:xfrm>
            <a:off x="5257800" y="3962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353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a:latin typeface="Courier"/>
              </a:rPr>
              <a:t>startswith</a:t>
            </a:r>
            <a:r>
              <a:rPr lang="en-US" dirty="0" smtClean="0"/>
              <a:t>, </a:t>
            </a:r>
            <a:r>
              <a:rPr lang="en-US" dirty="0" smtClean="0">
                <a:latin typeface="Courier"/>
              </a:rPr>
              <a:t>endswith</a:t>
            </a:r>
            <a:r>
              <a:rPr lang="en-US" dirty="0" smtClean="0"/>
              <a:t> </a:t>
            </a:r>
            <a:r>
              <a:rPr lang="en-US" dirty="0"/>
              <a:t>– define transaction boundaries</a:t>
            </a:r>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maxpause</a:t>
            </a:r>
            <a:r>
              <a:rPr lang="en-US" dirty="0"/>
              <a:t> – limit pause between events for grouping</a:t>
            </a:r>
          </a:p>
          <a:p>
            <a:r>
              <a:rPr lang="en-US" dirty="0" err="1"/>
              <a:t>maxspan</a:t>
            </a:r>
            <a:r>
              <a:rPr lang="en-US" dirty="0"/>
              <a:t> – limit transaction duration</a:t>
            </a:r>
          </a:p>
          <a:p>
            <a:r>
              <a:rPr lang="en-US" dirty="0" err="1"/>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pic>
        <p:nvPicPr>
          <p:cNvPr id="4" name="Picture 3">
            <a:hlinkClick r:id="rId2"/>
          </p:cNvPr>
          <p:cNvPicPr>
            <a:picLocks noChangeAspect="1"/>
          </p:cNvPicPr>
          <p:nvPr/>
        </p:nvPicPr>
        <p:blipFill>
          <a:blip r:embed="rId3"/>
          <a:stretch>
            <a:fillRect/>
          </a:stretch>
        </p:blipFill>
        <p:spPr>
          <a:xfrm>
            <a:off x="1066800" y="4267200"/>
            <a:ext cx="3924661" cy="1219200"/>
          </a:xfrm>
          <a:prstGeom prst="rect">
            <a:avLst/>
          </a:prstGeom>
        </p:spPr>
      </p:pic>
    </p:spTree>
    <p:extLst>
      <p:ext uri="{BB962C8B-B14F-4D97-AF65-F5344CB8AC3E}">
        <p14:creationId xmlns:p14="http://schemas.microsoft.com/office/powerpoint/2010/main" val="34116061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https://docs.splunk.com/Documentation/Splunk/8.0.0/Search/ViewsearchjobpropertieswiththeJobInspector</a:t>
            </a:r>
            <a:endParaRPr lang="en-US" dirty="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Tree>
    <p:extLst>
      <p:ext uri="{BB962C8B-B14F-4D97-AF65-F5344CB8AC3E}">
        <p14:creationId xmlns:p14="http://schemas.microsoft.com/office/powerpoint/2010/main" val="5843234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a:t>
            </a:r>
            <a:r>
              <a:rPr lang="en-US" dirty="0" err="1"/>
              <a:t>timeseries</a:t>
            </a:r>
            <a:endParaRPr lang="en-US" dirty="0"/>
          </a:p>
          <a:p>
            <a:r>
              <a:rPr lang="en-US" dirty="0"/>
              <a:t>Confidence interval</a:t>
            </a:r>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https://docs.splunk.com/Documentation/Splunk/latest/SearchReference/Anomalydetection</a:t>
            </a:r>
            <a:endParaRPr lang="en-US" sz="1600" dirty="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https://docs.splunk.com/Documentation/Splunk/latest/SearchReference/Cluster</a:t>
            </a:r>
            <a:endParaRPr lang="en-US" sz="1600" dirty="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a:t>
            </a:r>
            <a:r>
              <a:rPr lang="en-US" sz="240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Analytics and Machine Learning</a:t>
            </a:r>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Tree>
    <p:extLst>
      <p:ext uri="{BB962C8B-B14F-4D97-AF65-F5344CB8AC3E}">
        <p14:creationId xmlns:p14="http://schemas.microsoft.com/office/powerpoint/2010/main" val="14393787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sz="2000" dirty="0" err="1"/>
              <a:t>Settings</a:t>
            </a:r>
            <a:r>
              <a:rPr lang="en-US" sz="2000" dirty="0" err="1">
                <a:sym typeface="Wingdings" panose="05000000000000000000" pitchFamily="2" charset="2"/>
              </a:rPr>
              <a:t>Searches</a:t>
            </a:r>
            <a:r>
              <a:rPr lang="en-US" sz="2000" dirty="0">
                <a:sym typeface="Wingdings" panose="05000000000000000000" pitchFamily="2" charset="2"/>
              </a:rPr>
              <a:t>, reports, and alerts&lt;</a:t>
            </a:r>
            <a:r>
              <a:rPr lang="en-US" sz="2000" dirty="0" err="1">
                <a:sym typeface="Wingdings" panose="05000000000000000000" pitchFamily="2" charset="2"/>
              </a:rPr>
              <a:t>report_to_accelerate</a:t>
            </a:r>
            <a:r>
              <a:rPr lang="en-US" sz="2000" dirty="0">
                <a:sym typeface="Wingdings" panose="05000000000000000000" pitchFamily="2" charset="2"/>
              </a:rPr>
              <a:t>&gt;Edit Acceleration</a:t>
            </a:r>
          </a:p>
          <a:p>
            <a:r>
              <a:rPr lang="en-US" sz="2000" dirty="0"/>
              <a:t>Choose time range to </a:t>
            </a:r>
            <a:r>
              <a:rPr lang="en-US" sz="2000" dirty="0" smtClean="0"/>
              <a:t>accelerate</a:t>
            </a:r>
          </a:p>
          <a:p>
            <a:r>
              <a:rPr lang="en-US" sz="2000" i="1" dirty="0" smtClean="0"/>
              <a:t>Preferable to Summary Indexing</a:t>
            </a:r>
            <a:endParaRPr lang="en-US" sz="2000" dirty="0" smtClean="0"/>
          </a:p>
          <a:p>
            <a:pPr lvl="1"/>
            <a:r>
              <a:rPr lang="en-US" sz="1800" dirty="0"/>
              <a:t>Kicking off report acceleration = clicking a checkbox and selecting a time range</a:t>
            </a:r>
          </a:p>
          <a:p>
            <a:pPr lvl="1"/>
            <a:r>
              <a:rPr lang="en-US" sz="1800" dirty="0" err="1"/>
              <a:t>Splunk</a:t>
            </a:r>
            <a:r>
              <a:rPr lang="en-US" sz="1800" dirty="0"/>
              <a:t> </a:t>
            </a:r>
            <a:r>
              <a:rPr lang="en-US" sz="1800" dirty="0" smtClean="0"/>
              <a:t>automatically </a:t>
            </a:r>
            <a:r>
              <a:rPr lang="en-US" sz="1800" dirty="0"/>
              <a:t>shares report acceleration summaries with similar searches</a:t>
            </a:r>
          </a:p>
          <a:p>
            <a:pPr lvl="1"/>
            <a:r>
              <a:rPr lang="en-US" sz="1800" dirty="0" smtClean="0"/>
              <a:t>Automatic </a:t>
            </a:r>
            <a:r>
              <a:rPr lang="en-US" sz="1800" dirty="0"/>
              <a:t>backfill</a:t>
            </a:r>
          </a:p>
          <a:p>
            <a:pPr lvl="1"/>
            <a:r>
              <a:rPr lang="en-US" sz="1800" dirty="0"/>
              <a:t>Report acceleration summaries are stored alongside the buckets in your indexes</a:t>
            </a:r>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 Optimization</a:t>
            </a:r>
          </a:p>
        </p:txBody>
      </p:sp>
      <p:sp>
        <p:nvSpPr>
          <p:cNvPr id="3" name="Content Placeholder 2"/>
          <p:cNvSpPr>
            <a:spLocks noGrp="1"/>
          </p:cNvSpPr>
          <p:nvPr>
            <p:ph idx="1"/>
          </p:nvPr>
        </p:nvSpPr>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Tree>
    <p:extLst>
      <p:ext uri="{BB962C8B-B14F-4D97-AF65-F5344CB8AC3E}">
        <p14:creationId xmlns:p14="http://schemas.microsoft.com/office/powerpoint/2010/main" val="294635773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88000107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a:xfrm>
            <a:off x="762000" y="1752600"/>
            <a:ext cx="5943600" cy="3733800"/>
          </a:xfrm>
        </p:spPr>
        <p:txBody>
          <a:bodyPr/>
          <a:lstStyle/>
          <a:p>
            <a:r>
              <a:rPr lang="en-US" dirty="0"/>
              <a:t>Create </a:t>
            </a:r>
            <a:r>
              <a:rPr lang="en-US" dirty="0">
                <a:latin typeface="Courier"/>
              </a:rPr>
              <a:t>default.xml</a:t>
            </a:r>
            <a:r>
              <a:rPr lang="en-US" dirty="0"/>
              <a:t> at </a:t>
            </a:r>
            <a:r>
              <a:rPr lang="en-US" dirty="0" smtClean="0">
                <a:latin typeface="Courier"/>
              </a:rPr>
              <a:t>&lt;</a:t>
            </a:r>
            <a:r>
              <a:rPr lang="en-US" dirty="0" err="1" smtClean="0">
                <a:latin typeface="Courier"/>
              </a:rPr>
              <a:t>approot</a:t>
            </a:r>
            <a:r>
              <a:rPr lang="en-US" dirty="0" smtClean="0">
                <a:latin typeface="Courier"/>
              </a:rPr>
              <a:t>&gt;\data\</a:t>
            </a:r>
            <a:r>
              <a:rPr lang="en-US" dirty="0" err="1" smtClean="0">
                <a:latin typeface="Courier"/>
              </a:rPr>
              <a:t>ui</a:t>
            </a:r>
            <a:r>
              <a:rPr lang="en-US" dirty="0" smtClean="0">
                <a:latin typeface="Courier"/>
              </a:rPr>
              <a:t>\</a:t>
            </a:r>
            <a:r>
              <a:rPr lang="en-US" dirty="0" err="1" smtClean="0">
                <a:latin typeface="Courier"/>
              </a:rPr>
              <a:t>nav</a:t>
            </a:r>
            <a:endParaRPr lang="en-US" dirty="0" smtClean="0">
              <a:latin typeface="Courier"/>
            </a:endParaRPr>
          </a:p>
          <a:p>
            <a:r>
              <a:rPr lang="en-US" dirty="0" smtClean="0"/>
              <a:t>Hierarchy of menus</a:t>
            </a:r>
            <a:endParaRPr lang="en-US" dirty="0"/>
          </a:p>
        </p:txBody>
      </p:sp>
      <p:pic>
        <p:nvPicPr>
          <p:cNvPr id="2" name="Picture 1"/>
          <p:cNvPicPr>
            <a:picLocks noChangeAspect="1"/>
          </p:cNvPicPr>
          <p:nvPr/>
        </p:nvPicPr>
        <p:blipFill>
          <a:blip r:embed="rId2"/>
          <a:stretch>
            <a:fillRect/>
          </a:stretch>
        </p:blipFill>
        <p:spPr>
          <a:xfrm>
            <a:off x="7391401" y="1524000"/>
            <a:ext cx="3655558" cy="3994484"/>
          </a:xfrm>
          <a:prstGeom prst="rect">
            <a:avLst/>
          </a:prstGeom>
        </p:spPr>
      </p:pic>
      <p:pic>
        <p:nvPicPr>
          <p:cNvPr id="5" name="Picture 4"/>
          <p:cNvPicPr>
            <a:picLocks noChangeAspect="1"/>
          </p:cNvPicPr>
          <p:nvPr/>
        </p:nvPicPr>
        <p:blipFill>
          <a:blip r:embed="rId3"/>
          <a:stretch>
            <a:fillRect/>
          </a:stretch>
        </p:blipFill>
        <p:spPr>
          <a:xfrm>
            <a:off x="789568" y="3581400"/>
            <a:ext cx="5839832" cy="364990"/>
          </a:xfrm>
          <a:prstGeom prst="rect">
            <a:avLst/>
          </a:prstGeom>
        </p:spPr>
      </p:pic>
      <p:pic>
        <p:nvPicPr>
          <p:cNvPr id="6" name="Picture 5"/>
          <p:cNvPicPr>
            <a:picLocks noChangeAspect="1"/>
          </p:cNvPicPr>
          <p:nvPr/>
        </p:nvPicPr>
        <p:blipFill>
          <a:blip r:embed="rId4"/>
          <a:stretch>
            <a:fillRect/>
          </a:stretch>
        </p:blipFill>
        <p:spPr>
          <a:xfrm>
            <a:off x="1905000" y="4019696"/>
            <a:ext cx="2515036" cy="1265186"/>
          </a:xfrm>
          <a:prstGeom prst="rect">
            <a:avLst/>
          </a:prstGeom>
        </p:spPr>
      </p:pic>
      <p:pic>
        <p:nvPicPr>
          <p:cNvPr id="7" name="Picture 6"/>
          <p:cNvPicPr>
            <a:picLocks noChangeAspect="1"/>
          </p:cNvPicPr>
          <p:nvPr/>
        </p:nvPicPr>
        <p:blipFill>
          <a:blip r:embed="rId5"/>
          <a:stretch>
            <a:fillRect/>
          </a:stretch>
        </p:blipFill>
        <p:spPr>
          <a:xfrm>
            <a:off x="4343400" y="4386660"/>
            <a:ext cx="2001708" cy="2205829"/>
          </a:xfrm>
          <a:prstGeom prst="rect">
            <a:avLst/>
          </a:prstGeom>
        </p:spPr>
      </p:pic>
    </p:spTree>
    <p:extLst>
      <p:ext uri="{BB962C8B-B14F-4D97-AF65-F5344CB8AC3E}">
        <p14:creationId xmlns:p14="http://schemas.microsoft.com/office/powerpoint/2010/main" val="33412500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r>
              <a:rPr lang="en-US" dirty="0" smtClean="0"/>
              <a:t>Other ways of visualizing data, packaged as apps</a:t>
            </a:r>
            <a:endParaRPr lang="en-US" dirty="0"/>
          </a:p>
        </p:txBody>
      </p:sp>
      <p:pic>
        <p:nvPicPr>
          <p:cNvPr id="5" name="Picture 4">
            <a:hlinkClick r:id="rId2"/>
          </p:cNvPr>
          <p:cNvPicPr>
            <a:picLocks noChangeAspect="1"/>
          </p:cNvPicPr>
          <p:nvPr/>
        </p:nvPicPr>
        <p:blipFill>
          <a:blip r:embed="rId3"/>
          <a:stretch>
            <a:fillRect/>
          </a:stretch>
        </p:blipFill>
        <p:spPr>
          <a:xfrm>
            <a:off x="7391400" y="757939"/>
            <a:ext cx="3810532" cy="838317"/>
          </a:xfrm>
          <a:prstGeom prst="rect">
            <a:avLst/>
          </a:prstGeom>
        </p:spPr>
      </p:pic>
      <p:pic>
        <p:nvPicPr>
          <p:cNvPr id="6" name="Picture 5">
            <a:hlinkClick r:id="rId4"/>
          </p:cNvPr>
          <p:cNvPicPr>
            <a:picLocks noChangeAspect="1"/>
          </p:cNvPicPr>
          <p:nvPr/>
        </p:nvPicPr>
        <p:blipFill>
          <a:blip r:embed="rId5"/>
          <a:stretch>
            <a:fillRect/>
          </a:stretch>
        </p:blipFill>
        <p:spPr>
          <a:xfrm>
            <a:off x="776438" y="2274524"/>
            <a:ext cx="6950370" cy="3367451"/>
          </a:xfrm>
          <a:prstGeom prst="rect">
            <a:avLst/>
          </a:prstGeom>
        </p:spPr>
      </p:pic>
    </p:spTree>
    <p:extLst>
      <p:ext uri="{BB962C8B-B14F-4D97-AF65-F5344CB8AC3E}">
        <p14:creationId xmlns:p14="http://schemas.microsoft.com/office/powerpoint/2010/main" val="7243295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a:t>
            </a:r>
            <a:r>
              <a:rPr lang="en-US" dirty="0" err="1"/>
              <a:t>Splunk’s</a:t>
            </a:r>
            <a:r>
              <a:rPr lang="en-US"/>
              <a:t> REST API</a:t>
            </a:r>
          </a:p>
        </p:txBody>
      </p:sp>
      <p:sp>
        <p:nvSpPr>
          <p:cNvPr id="3" name="Text Placeholder 2"/>
          <p:cNvSpPr>
            <a:spLocks noGrp="1"/>
          </p:cNvSpPr>
          <p:nvPr>
            <p:ph type="body" sz="quarter" idx="10"/>
          </p:nvPr>
        </p:nvSpPr>
        <p:spPr/>
        <p:txBody>
          <a:bodyPr/>
          <a:lstStyle/>
          <a:p>
            <a:r>
              <a:rPr lang="en-US" dirty="0" smtClean="0"/>
              <a:t>Standard RESTful endpoint</a:t>
            </a:r>
          </a:p>
          <a:p>
            <a:r>
              <a:rPr lang="en-US" dirty="0" smtClean="0"/>
              <a:t>Exposes a large amount of </a:t>
            </a:r>
            <a:r>
              <a:rPr lang="en-US" dirty="0" err="1" smtClean="0"/>
              <a:t>Splunk</a:t>
            </a:r>
            <a:r>
              <a:rPr lang="en-US" dirty="0" smtClean="0"/>
              <a:t> functionality</a:t>
            </a:r>
            <a:endParaRPr lang="en-US" dirty="0"/>
          </a:p>
        </p:txBody>
      </p:sp>
      <p:pic>
        <p:nvPicPr>
          <p:cNvPr id="4" name="Picture 3">
            <a:hlinkClick r:id="rId2"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3"/>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202576466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C836-B50B-4D37-9245-B653C11EA01D}"/>
              </a:ext>
            </a:extLst>
          </p:cNvPr>
          <p:cNvSpPr>
            <a:spLocks noGrp="1"/>
          </p:cNvSpPr>
          <p:nvPr>
            <p:ph type="title"/>
          </p:nvPr>
        </p:nvSpPr>
        <p:spPr/>
        <p:txBody>
          <a:bodyPr/>
          <a:lstStyle/>
          <a:p>
            <a:r>
              <a:rPr lang="en-US" dirty="0" smtClean="0"/>
              <a:t>Supplementary </a:t>
            </a:r>
            <a:r>
              <a:rPr lang="en-US" smtClean="0"/>
              <a:t>Lab Exercises</a:t>
            </a:r>
            <a:endParaRPr lang="en-US"/>
          </a:p>
        </p:txBody>
      </p:sp>
      <p:sp>
        <p:nvSpPr>
          <p:cNvPr id="3" name="Text Placeholder 2">
            <a:extLst>
              <a:ext uri="{FF2B5EF4-FFF2-40B4-BE49-F238E27FC236}">
                <a16:creationId xmlns:a16="http://schemas.microsoft.com/office/drawing/2014/main" id="{CD65E2F7-F9C9-43A6-8111-33A7D49FB867}"/>
              </a:ext>
            </a:extLst>
          </p:cNvPr>
          <p:cNvSpPr>
            <a:spLocks noGrp="1"/>
          </p:cNvSpPr>
          <p:nvPr>
            <p:ph type="body" sz="quarter" idx="10"/>
          </p:nvPr>
        </p:nvSpPr>
        <p:spPr/>
        <p:txBody>
          <a:bodyPr/>
          <a:lstStyle/>
          <a:p>
            <a:r>
              <a:rPr lang="en-US" dirty="0" smtClean="0"/>
              <a:t>Customizing the application navigation p. 598</a:t>
            </a:r>
          </a:p>
          <a:p>
            <a:r>
              <a:rPr lang="en-US" dirty="0" smtClean="0"/>
              <a:t>Adding a Sankey diagram p. 603</a:t>
            </a:r>
          </a:p>
          <a:p>
            <a:r>
              <a:rPr lang="en-US" dirty="0" smtClean="0"/>
              <a:t>Remotely querying </a:t>
            </a:r>
            <a:r>
              <a:rPr lang="en-US" dirty="0" err="1" smtClean="0"/>
              <a:t>Splunk’s</a:t>
            </a:r>
            <a:r>
              <a:rPr lang="en-US" dirty="0" smtClean="0"/>
              <a:t> REST API p. 627</a:t>
            </a:r>
            <a:endParaRPr lang="en-US" dirty="0"/>
          </a:p>
        </p:txBody>
      </p:sp>
    </p:spTree>
    <p:extLst>
      <p:ext uri="{BB962C8B-B14F-4D97-AF65-F5344CB8AC3E}">
        <p14:creationId xmlns:p14="http://schemas.microsoft.com/office/powerpoint/2010/main" val="401734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36973</TotalTime>
  <Words>2816</Words>
  <Application>Microsoft Office PowerPoint</Application>
  <PresentationFormat>Widescreen</PresentationFormat>
  <Paragraphs>449</Paragraphs>
  <Slides>100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100</vt:i4>
      </vt:variant>
    </vt:vector>
  </HeadingPairs>
  <TitlesOfParts>
    <vt:vector size="110" baseType="lpstr">
      <vt:lpstr>Arial</vt:lpstr>
      <vt:lpstr>Calibri</vt:lpstr>
      <vt:lpstr>Century Gothic</vt:lpstr>
      <vt:lpstr>Courier</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Supplementary Lab Exercises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Student</cp:lastModifiedBy>
  <cp:revision>329</cp:revision>
  <cp:lastPrinted>2016-11-17T13:26:17Z</cp:lastPrinted>
  <dcterms:created xsi:type="dcterms:W3CDTF">2018-12-12T15:57:24Z</dcterms:created>
  <dcterms:modified xsi:type="dcterms:W3CDTF">2020-02-20T21:49:56Z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