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9"/>
  </p:notesMasterIdLst>
  <p:handoutMasterIdLst>
    <p:handoutMasterId r:id="rId80"/>
  </p:handoutMasterIdLst>
  <p:sldIdLst>
    <p:sldId id="323" r:id="rId5"/>
    <p:sldId id="309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6" r:id="rId21"/>
    <p:sldId id="423" r:id="rId22"/>
    <p:sldId id="424" r:id="rId23"/>
    <p:sldId id="425" r:id="rId24"/>
    <p:sldId id="427" r:id="rId25"/>
    <p:sldId id="428" r:id="rId26"/>
    <p:sldId id="429" r:id="rId27"/>
    <p:sldId id="430" r:id="rId28"/>
    <p:sldId id="431" r:id="rId29"/>
    <p:sldId id="432" r:id="rId30"/>
    <p:sldId id="433" r:id="rId31"/>
    <p:sldId id="342" r:id="rId32"/>
    <p:sldId id="343" r:id="rId33"/>
    <p:sldId id="344" r:id="rId34"/>
    <p:sldId id="345" r:id="rId35"/>
    <p:sldId id="346" r:id="rId36"/>
    <p:sldId id="409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10" r:id="rId46"/>
    <p:sldId id="396" r:id="rId47"/>
    <p:sldId id="397" r:id="rId48"/>
    <p:sldId id="398" r:id="rId49"/>
    <p:sldId id="399" r:id="rId50"/>
    <p:sldId id="400" r:id="rId51"/>
    <p:sldId id="411" r:id="rId52"/>
    <p:sldId id="392" r:id="rId53"/>
    <p:sldId id="393" r:id="rId54"/>
    <p:sldId id="394" r:id="rId55"/>
    <p:sldId id="395" r:id="rId56"/>
    <p:sldId id="412" r:id="rId57"/>
    <p:sldId id="386" r:id="rId58"/>
    <p:sldId id="387" r:id="rId59"/>
    <p:sldId id="388" r:id="rId60"/>
    <p:sldId id="389" r:id="rId61"/>
    <p:sldId id="390" r:id="rId62"/>
    <p:sldId id="391" r:id="rId63"/>
    <p:sldId id="413" r:id="rId64"/>
    <p:sldId id="374" r:id="rId65"/>
    <p:sldId id="375" r:id="rId66"/>
    <p:sldId id="376" r:id="rId67"/>
    <p:sldId id="377" r:id="rId68"/>
    <p:sldId id="378" r:id="rId69"/>
    <p:sldId id="379" r:id="rId70"/>
    <p:sldId id="414" r:id="rId71"/>
    <p:sldId id="381" r:id="rId72"/>
    <p:sldId id="382" r:id="rId73"/>
    <p:sldId id="383" r:id="rId74"/>
    <p:sldId id="384" r:id="rId75"/>
    <p:sldId id="385" r:id="rId76"/>
    <p:sldId id="415" r:id="rId77"/>
    <p:sldId id="340" r:id="rId78"/>
  </p:sldIdLst>
  <p:sldSz cx="12192000" cy="6858000"/>
  <p:notesSz cx="9309100" cy="70532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: Introduction" id="{9703D8E3-B7C9-4CDD-B576-2385DAC94201}">
          <p14:sldIdLst>
            <p14:sldId id="323"/>
            <p14:sldId id="309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Module 1: ETL" id="{2DA96C91-37FF-0A4F-82F0-9341DCD5D040}">
          <p14:sldIdLst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  <p14:sldId id="428"/>
            <p14:sldId id="429"/>
            <p14:sldId id="430"/>
            <p14:sldId id="431"/>
            <p14:sldId id="432"/>
            <p14:sldId id="433"/>
          </p14:sldIdLst>
        </p14:section>
        <p14:section name="Module 2: Introduction and Prep Builder" id="{98F94D3A-15E3-4D17-80BB-8918625923CE}">
          <p14:sldIdLst>
            <p14:sldId id="342"/>
            <p14:sldId id="343"/>
            <p14:sldId id="344"/>
            <p14:sldId id="345"/>
            <p14:sldId id="346"/>
            <p14:sldId id="409"/>
          </p14:sldIdLst>
        </p14:section>
        <p14:section name="Module 2: Input and Output" id="{434F00C6-D8EE-4E65-8EC1-FF4B740BE73A}">
          <p14:sldIdLst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10"/>
          </p14:sldIdLst>
        </p14:section>
        <p14:section name="Module 3: Data Cleaning" id="{59097E1D-EB3E-4FEF-9D7C-8F308EA365A1}">
          <p14:sldIdLst>
            <p14:sldId id="396"/>
            <p14:sldId id="397"/>
            <p14:sldId id="398"/>
            <p14:sldId id="399"/>
            <p14:sldId id="400"/>
            <p14:sldId id="411"/>
          </p14:sldIdLst>
        </p14:section>
        <p14:section name="Module 4: Group and Replace" id="{8898DCAF-DB7A-4916-AF94-66F401DCD592}">
          <p14:sldIdLst>
            <p14:sldId id="392"/>
            <p14:sldId id="393"/>
            <p14:sldId id="394"/>
            <p14:sldId id="395"/>
            <p14:sldId id="412"/>
          </p14:sldIdLst>
        </p14:section>
        <p14:section name="Module 5: Aggregation and Pivot" id="{27FDB366-F1DF-4EE7-BF00-C18552948619}">
          <p14:sldIdLst>
            <p14:sldId id="386"/>
            <p14:sldId id="387"/>
            <p14:sldId id="388"/>
            <p14:sldId id="389"/>
            <p14:sldId id="390"/>
            <p14:sldId id="391"/>
            <p14:sldId id="413"/>
          </p14:sldIdLst>
        </p14:section>
        <p14:section name="Module 6: Joins and Unions" id="{FA72BA3C-7D11-4E9D-9A6B-139EAC8AE3A0}">
          <p14:sldIdLst>
            <p14:sldId id="374"/>
            <p14:sldId id="375"/>
            <p14:sldId id="376"/>
            <p14:sldId id="377"/>
            <p14:sldId id="378"/>
            <p14:sldId id="379"/>
            <p14:sldId id="414"/>
          </p14:sldIdLst>
        </p14:section>
        <p14:section name="Module 7: Tableau Prep Builder Conductor" id="{A03F1157-B246-4852-A53A-4CEC99584E0B}">
          <p14:sldIdLst>
            <p14:sldId id="381"/>
            <p14:sldId id="382"/>
            <p14:sldId id="383"/>
            <p14:sldId id="384"/>
            <p14:sldId id="385"/>
            <p14:sldId id="415"/>
          </p14:sldIdLst>
        </p14:section>
        <p14:section name="Conclusion" id="{437119FA-B2B2-43B2-BA16-8275F50D5A56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2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11" autoAdjust="0"/>
  </p:normalViewPr>
  <p:slideViewPr>
    <p:cSldViewPr>
      <p:cViewPr varScale="1">
        <p:scale>
          <a:sx n="94" d="100"/>
          <a:sy n="94" d="100"/>
        </p:scale>
        <p:origin x="108" y="2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22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0D2B0-8955-48BA-BE98-460751AFC6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1D0FD-2BEB-4D90-B3F1-F4BD47763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3675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F13BD6-C30E-4DEB-9D07-A06F6DC6D002}" type="datetimeFigureOut">
              <a:rPr lang="en-US"/>
              <a:pPr>
                <a:defRPr/>
              </a:pPr>
              <a:t>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52274-E37E-4803-8799-4FB0466F2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9925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C9F4A-CABE-4CC8-B034-66BBEF020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3675" y="6699250"/>
            <a:ext cx="4033838" cy="352425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C1CBBF-6B0A-4775-B1AE-74DA84005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4176F0-314A-4682-A760-5A90F59974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68FA8-9778-429E-B558-31944FA450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73675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5114EB38-EF4E-45DD-A5BF-6F35BE487793}" type="datetimeFigureOut">
              <a:rPr lang="en-US"/>
              <a:pPr>
                <a:defRPr/>
              </a:pPr>
              <a:t>1/19/2020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52B685-86A9-4002-8816-01BC85176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EA0260-6930-41C8-9038-64DFFD685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0275" y="3394075"/>
            <a:ext cx="7448550" cy="277812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416B-C2FE-443F-9368-C5377E22A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6D5B-4B0A-4D8F-81C2-15627D7F1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73675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673C55C6-0635-4FFD-BEAC-5E6F89DDB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Ask students to introduce themselves and provide their backgrounds, product experience, and expectations for the course.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Record student expectations on a whiteboard or flip chart that you can reference during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Explain </a:t>
            </a:r>
            <a:r>
              <a:rPr lang="en-CA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class and facility logistics, using the bulleted list. I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nform students about any emergency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procedures, such as emergency exits, 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and plans in the event of fire or other emergencies.</a:t>
            </a: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505200"/>
            <a:ext cx="109728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7" indent="0">
              <a:buNone/>
              <a:defRPr>
                <a:solidFill>
                  <a:srgbClr val="FF0000"/>
                </a:solidFill>
              </a:defRPr>
            </a:lvl2pPr>
            <a:lvl3pPr marL="671512" indent="0">
              <a:buNone/>
              <a:defRPr>
                <a:solidFill>
                  <a:srgbClr val="FF0000"/>
                </a:solidFill>
              </a:defRPr>
            </a:lvl3pPr>
            <a:lvl4pPr marL="1023937" indent="0">
              <a:buNone/>
              <a:defRPr>
                <a:solidFill>
                  <a:srgbClr val="FF0000"/>
                </a:solidFill>
              </a:defRPr>
            </a:lvl4pPr>
            <a:lvl5pPr marL="1341438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Course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600200"/>
            <a:ext cx="4305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8816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3178629" cy="6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3pPr marL="1014412" indent="-342900">
              <a:buFont typeface="Wingdings" panose="05000000000000000000" pitchFamily="2" charset="2"/>
              <a:buChar char="§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Section Topics</a:t>
            </a:r>
          </a:p>
          <a:p>
            <a:pPr lvl="2"/>
            <a:r>
              <a:rPr lang="en-US" dirty="0"/>
              <a:t>Sub Section Topic</a:t>
            </a:r>
          </a:p>
        </p:txBody>
      </p:sp>
    </p:spTree>
    <p:extLst>
      <p:ext uri="{BB962C8B-B14F-4D97-AF65-F5344CB8AC3E}">
        <p14:creationId xmlns:p14="http://schemas.microsoft.com/office/powerpoint/2010/main" val="33751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ab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baseline="0"/>
            </a:lvl1pPr>
            <a:lvl2pPr>
              <a:buClr>
                <a:schemeClr val="accent1"/>
              </a:buClr>
              <a:defRPr/>
            </a:lvl2pPr>
          </a:lstStyle>
          <a:p>
            <a:r>
              <a:rPr lang="en-US" altLang="en-US" dirty="0"/>
              <a:t>Objectives</a:t>
            </a:r>
          </a:p>
          <a:p>
            <a:pPr lvl="1"/>
            <a:r>
              <a:rPr lang="en-US" altLang="en-US" dirty="0" err="1"/>
              <a:t>Objectve</a:t>
            </a:r>
            <a:r>
              <a:rPr lang="en-US" altLang="en-US" dirty="0"/>
              <a:t> 1</a:t>
            </a:r>
          </a:p>
          <a:p>
            <a:pPr lvl="1"/>
            <a:r>
              <a:rPr lang="en-US" altLang="en-US" dirty="0"/>
              <a:t>Objective 2</a:t>
            </a:r>
          </a:p>
          <a:p>
            <a:pPr lvl="1"/>
            <a:r>
              <a:rPr lang="en-US" altLang="en-US" dirty="0"/>
              <a:t>Objective 3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71" y="914400"/>
            <a:ext cx="3178629" cy="661042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5511463"/>
            <a:ext cx="10668000" cy="660737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aseline="0"/>
            </a:lvl1pPr>
          </a:lstStyle>
          <a:p>
            <a:pPr lvl="0"/>
            <a:r>
              <a:rPr lang="en-US" dirty="0"/>
              <a:t>Click to enter estimated time</a:t>
            </a: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2954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701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98742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1075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812800" y="457200"/>
            <a:ext cx="105664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812801" y="5562600"/>
            <a:ext cx="10511368" cy="460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7" name="Picture 11" descr="onlc_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44" y="56086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1" y="457200"/>
            <a:ext cx="10164233" cy="6858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2286000"/>
            <a:ext cx="8737600" cy="304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2800" y="1143000"/>
            <a:ext cx="10160000" cy="1066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3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7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481264" y="6179051"/>
            <a:ext cx="87782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562600"/>
            <a:ext cx="2286000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8" r:id="rId2"/>
    <p:sldLayoutId id="2147484303" r:id="rId3"/>
    <p:sldLayoutId id="2147484313" r:id="rId4"/>
    <p:sldLayoutId id="2147484316" r:id="rId5"/>
    <p:sldLayoutId id="2147484307" r:id="rId6"/>
    <p:sldLayoutId id="2147484304" r:id="rId7"/>
    <p:sldLayoutId id="2147484321" r:id="rId8"/>
    <p:sldLayoutId id="2147484322" r:id="rId9"/>
    <p:sldLayoutId id="2147484323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bit.ly/ONLCXTBP10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501804"/>
            <a:ext cx="7623175" cy="8763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Introduction to Tableau Prep</a:t>
            </a:r>
            <a:endParaRPr lang="en-US" altLang="en-US" sz="2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7249" y="2280502"/>
            <a:ext cx="6629400" cy="3200400"/>
          </a:xfrm>
        </p:spPr>
        <p:txBody>
          <a:bodyPr>
            <a:normAutofit/>
          </a:bodyPr>
          <a:lstStyle/>
          <a:p>
            <a:pPr lvl="1">
              <a:spcBef>
                <a:spcPts val="2400"/>
              </a:spcBef>
            </a:pPr>
            <a:r>
              <a:rPr lang="en-US" altLang="en-US" sz="2000" dirty="0"/>
              <a:t>Class begins at 10 Eastern time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For Class Audio Connection: 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ONLC Office Locations – </a:t>
            </a:r>
            <a:br>
              <a:rPr lang="en-US" altLang="en-US" sz="1600" dirty="0"/>
            </a:br>
            <a:r>
              <a:rPr lang="en-US" altLang="en-US" sz="1600" dirty="0"/>
              <a:t>Audio is connected over Jabra™ speaker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Home or Office – </a:t>
            </a:r>
            <a:br>
              <a:rPr lang="en-US" altLang="en-US" sz="1600" dirty="0"/>
            </a:br>
            <a:r>
              <a:rPr lang="en-US" altLang="en-US" sz="1600" dirty="0"/>
              <a:t>Call: ____ Access Code: ____ #</a:t>
            </a:r>
            <a:br>
              <a:rPr lang="en-US" altLang="en-US" sz="1600" dirty="0"/>
            </a:br>
            <a:r>
              <a:rPr lang="en-US" altLang="en-US" sz="1600" dirty="0"/>
              <a:t>Enter the audio pin shown in the GoToMeeting panel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If you need assistance, call 800-288-8221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67000" y="1425575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Instructor:  </a:t>
            </a:r>
            <a:r>
              <a:rPr lang="en-US" altLang="en-US" sz="2400"/>
              <a:t>Dan Costello</a:t>
            </a:r>
            <a:br>
              <a:rPr lang="en-US" altLang="en-US" sz="2400"/>
            </a:br>
            <a:r>
              <a:rPr lang="en-US" altLang="en-US" sz="2400" b="1"/>
              <a:t>   Email:  </a:t>
            </a:r>
            <a:r>
              <a:rPr lang="en-US" altLang="en-US" sz="2400">
                <a:hlinkClick r:id="rId3"/>
              </a:rPr>
              <a:t>danc@onlc.com</a:t>
            </a:r>
            <a:endParaRPr lang="en-US" altLang="en-US" sz="2400"/>
          </a:p>
        </p:txBody>
      </p:sp>
      <p:pic>
        <p:nvPicPr>
          <p:cNvPr id="6148" name="Picture 9" descr="Jabra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933700"/>
            <a:ext cx="160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426712" y="3710103"/>
            <a:ext cx="1336288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3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93B2-3B52-CB45-B091-CA3700E3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93103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EA30-8993-874B-8B34-462F8D4B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EF0C6-E868-B44E-A8CC-C0F92B763F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Extract: Get the data from its current location</a:t>
            </a:r>
          </a:p>
          <a:p>
            <a:r>
              <a:rPr lang="en-US" dirty="0"/>
              <a:t>Transform: Modify the data to suit your analytical needs</a:t>
            </a:r>
          </a:p>
          <a:p>
            <a:r>
              <a:rPr lang="en-US" dirty="0"/>
              <a:t>Load: Transfer the data to the repository your analytical tool will use</a:t>
            </a:r>
          </a:p>
        </p:txBody>
      </p:sp>
    </p:spTree>
    <p:extLst>
      <p:ext uri="{BB962C8B-B14F-4D97-AF65-F5344CB8AC3E}">
        <p14:creationId xmlns:p14="http://schemas.microsoft.com/office/powerpoint/2010/main" val="265762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C9C9-5B2F-BD4C-B178-ECF70FF2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4EB7B-6396-A648-A5AF-4509B0BAF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3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D22A-61E4-514E-8746-B1822EBD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97957-850F-1F40-9AFA-853ED80CF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“Clean” data = remove or repair erroneous entries</a:t>
            </a:r>
          </a:p>
          <a:p>
            <a:r>
              <a:rPr lang="en-US" dirty="0" smtClean="0"/>
              <a:t>“Shape” data = get data in a form that’s compatible with your analytic needs</a:t>
            </a:r>
          </a:p>
          <a:p>
            <a:pPr lvl="1"/>
            <a:r>
              <a:rPr lang="en-US" dirty="0" smtClean="0"/>
              <a:t>Join &amp; </a:t>
            </a:r>
            <a:r>
              <a:rPr lang="en-US" dirty="0" err="1" smtClean="0"/>
              <a:t>denormalize</a:t>
            </a:r>
            <a:endParaRPr lang="en-US" dirty="0" smtClean="0"/>
          </a:p>
          <a:p>
            <a:pPr lvl="1"/>
            <a:r>
              <a:rPr lang="en-US" dirty="0" smtClean="0"/>
              <a:t>Replace codes</a:t>
            </a:r>
          </a:p>
          <a:p>
            <a:pPr lvl="1"/>
            <a:r>
              <a:rPr lang="en-US" dirty="0" err="1" smtClean="0"/>
              <a:t>Unpivot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1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2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Demo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ZTCA </a:t>
            </a:r>
            <a:r>
              <a:rPr lang="en-US" dirty="0" smtClean="0">
                <a:sym typeface="Wingdings" panose="05000000000000000000" pitchFamily="2" charset="2"/>
              </a:rPr>
              <a:t> Census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USALEEP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GEOCORR Education Data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</a:t>
            </a:r>
            <a:r>
              <a:rPr lang="en-US" dirty="0" err="1" smtClean="0">
                <a:sym typeface="Wingdings" panose="05000000000000000000" pitchFamily="2" charset="2"/>
              </a:rPr>
              <a:t>SplitWise</a:t>
            </a:r>
            <a:r>
              <a:rPr lang="en-US" dirty="0" smtClean="0">
                <a:sym typeface="Wingdings" panose="05000000000000000000" pitchFamily="2" charset="2"/>
              </a:rPr>
              <a:t> Blog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4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9144000" cy="3733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414" y="304801"/>
            <a:ext cx="133358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9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Server-Based</a:t>
            </a:r>
            <a:r>
              <a:rPr lang="en-US" baseline="0" dirty="0" smtClean="0"/>
              <a:t> Data 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45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SQL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85412"/>
            <a:ext cx="2057687" cy="266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914400"/>
            <a:ext cx="2059964" cy="2129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4400" y="4267200"/>
            <a:ext cx="1829055" cy="724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15" y="3305775"/>
            <a:ext cx="182905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34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SQL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116" y="2828845"/>
            <a:ext cx="4443884" cy="26575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934200" y="342900"/>
            <a:ext cx="2727176" cy="2819400"/>
            <a:chOff x="7391400" y="457200"/>
            <a:chExt cx="3943900" cy="40772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1400" y="457200"/>
              <a:ext cx="3943900" cy="407726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982200" y="37338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966735" y="3645167"/>
              <a:ext cx="9906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51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Tableau Prep</a:t>
            </a:r>
          </a:p>
        </p:txBody>
      </p:sp>
    </p:spTree>
    <p:extLst>
      <p:ext uri="{BB962C8B-B14F-4D97-AF65-F5344CB8AC3E}">
        <p14:creationId xmlns:p14="http://schemas.microsoft.com/office/powerpoint/2010/main" val="3917667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Tableau Data Extracts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78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File-Based Data 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59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Microsoft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57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Microsoft Excel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2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PDF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</a:t>
            </a:r>
            <a:r>
              <a:rPr lang="en-US" baseline="0" dirty="0" smtClean="0"/>
              <a:t> to Text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78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Joins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11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Preview Pane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26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&amp; Tableau Prep Builder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7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Builder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4846"/>
            <a:ext cx="5372850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4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introductions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Company affiliation</a:t>
            </a:r>
          </a:p>
          <a:p>
            <a:r>
              <a:rPr lang="en-US" dirty="0"/>
              <a:t>Title/function</a:t>
            </a:r>
          </a:p>
          <a:p>
            <a:r>
              <a:rPr lang="en-US" dirty="0"/>
              <a:t>Tableau experience</a:t>
            </a:r>
          </a:p>
          <a:p>
            <a:r>
              <a:rPr lang="en-US" dirty="0"/>
              <a:t>Your expectations for the course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49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Builder Interface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7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in Tableau Prep Builder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20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of a Workflow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457200"/>
            <a:ext cx="7239000" cy="1295400"/>
          </a:xfrm>
        </p:spPr>
        <p:txBody>
          <a:bodyPr/>
          <a:lstStyle/>
          <a:p>
            <a:r>
              <a:rPr lang="en-US" dirty="0"/>
              <a:t>Lab 1: Getting started with Tableau Prep Builder</a:t>
            </a:r>
          </a:p>
        </p:txBody>
      </p:sp>
    </p:spTree>
    <p:extLst>
      <p:ext uri="{BB962C8B-B14F-4D97-AF65-F5344CB8AC3E}">
        <p14:creationId xmlns:p14="http://schemas.microsoft.com/office/powerpoint/2010/main" val="390888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and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62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to Microsoft Excel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11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Interpreter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37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Configuration Window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77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Sampling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53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to Tableau Data Extract File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5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sz="2400" dirty="0"/>
              <a:t>Class hours: 10:00-16:45</a:t>
            </a:r>
          </a:p>
          <a:p>
            <a:r>
              <a:rPr lang="en-US" sz="2400" dirty="0"/>
              <a:t>A.M./P.M. Breaks: 15 min.</a:t>
            </a:r>
          </a:p>
          <a:p>
            <a:r>
              <a:rPr lang="en-US" sz="2400" dirty="0"/>
              <a:t>Lunch Break: 1 hr.</a:t>
            </a:r>
          </a:p>
          <a:p>
            <a:r>
              <a:rPr lang="en-US" sz="2400" dirty="0"/>
              <a:t>ONLC </a:t>
            </a:r>
            <a:r>
              <a:rPr lang="en-US" sz="2400" dirty="0" err="1"/>
              <a:t>Wifi</a:t>
            </a:r>
            <a:r>
              <a:rPr lang="en-US" sz="2400" dirty="0"/>
              <a:t> access code (if present): 0123456789</a:t>
            </a:r>
          </a:p>
          <a:p>
            <a:r>
              <a:rPr lang="en-US" sz="2400" dirty="0"/>
              <a:t>If you need anything, please let us know!</a:t>
            </a:r>
          </a:p>
          <a:p>
            <a:endParaRPr lang="en-CA" sz="24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34400" y="1371600"/>
            <a:ext cx="2767989" cy="3186795"/>
            <a:chOff x="5438950" y="1438007"/>
            <a:chExt cx="2767989" cy="31867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29" y="1921468"/>
              <a:ext cx="1202732" cy="12027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4064" y="1438007"/>
              <a:ext cx="1082875" cy="1686193"/>
            </a:xfrm>
            <a:prstGeom prst="rect">
              <a:avLst/>
            </a:prstGeom>
          </p:spPr>
        </p:pic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5438950" y="3363329"/>
              <a:ext cx="1424169" cy="1015708"/>
              <a:chOff x="975600" y="4290620"/>
              <a:chExt cx="2006088" cy="1430728"/>
            </a:xfrm>
          </p:grpSpPr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975600" y="4290620"/>
                <a:ext cx="2006088" cy="1430728"/>
                <a:chOff x="1918853" y="3044496"/>
                <a:chExt cx="666391" cy="475141"/>
              </a:xfrm>
            </p:grpSpPr>
            <p:sp>
              <p:nvSpPr>
                <p:cNvPr id="42" name="Round Same Side Corner Rectangle 11"/>
                <p:cNvSpPr/>
                <p:nvPr/>
              </p:nvSpPr>
              <p:spPr>
                <a:xfrm>
                  <a:off x="1970085" y="3044496"/>
                  <a:ext cx="564520" cy="36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20" h="361776">
                      <a:moveTo>
                        <a:pt x="21117" y="19360"/>
                      </a:moveTo>
                      <a:lnTo>
                        <a:pt x="21117" y="345592"/>
                      </a:lnTo>
                      <a:lnTo>
                        <a:pt x="543404" y="345592"/>
                      </a:lnTo>
                      <a:lnTo>
                        <a:pt x="543404" y="19360"/>
                      </a:lnTo>
                      <a:close/>
                      <a:moveTo>
                        <a:pt x="17539" y="0"/>
                      </a:moveTo>
                      <a:lnTo>
                        <a:pt x="546981" y="0"/>
                      </a:lnTo>
                      <a:cubicBezTo>
                        <a:pt x="556668" y="0"/>
                        <a:pt x="564520" y="7852"/>
                        <a:pt x="564520" y="17539"/>
                      </a:cubicBezTo>
                      <a:lnTo>
                        <a:pt x="564520" y="361776"/>
                      </a:lnTo>
                      <a:lnTo>
                        <a:pt x="0" y="361776"/>
                      </a:lnTo>
                      <a:lnTo>
                        <a:pt x="0" y="17539"/>
                      </a:lnTo>
                      <a:cubicBezTo>
                        <a:pt x="0" y="7852"/>
                        <a:pt x="7852" y="0"/>
                        <a:pt x="17539" y="0"/>
                      </a:cubicBez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3" name="Trapezoid 12"/>
                <p:cNvSpPr/>
                <p:nvPr/>
              </p:nvSpPr>
              <p:spPr>
                <a:xfrm>
                  <a:off x="1918853" y="3419324"/>
                  <a:ext cx="666391" cy="72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91" h="84127">
                      <a:moveTo>
                        <a:pt x="257990" y="52557"/>
                      </a:moveTo>
                      <a:lnTo>
                        <a:pt x="241755" y="79989"/>
                      </a:lnTo>
                      <a:lnTo>
                        <a:pt x="424635" y="79989"/>
                      </a:lnTo>
                      <a:lnTo>
                        <a:pt x="408400" y="52557"/>
                      </a:lnTo>
                      <a:close/>
                      <a:moveTo>
                        <a:pt x="49787" y="0"/>
                      </a:moveTo>
                      <a:lnTo>
                        <a:pt x="616604" y="0"/>
                      </a:lnTo>
                      <a:lnTo>
                        <a:pt x="666391" y="84127"/>
                      </a:lnTo>
                      <a:lnTo>
                        <a:pt x="0" y="84127"/>
                      </a:ln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919446" y="3492205"/>
                  <a:ext cx="665798" cy="27432"/>
                </a:xfrm>
                <a:prstGeom prst="rect">
                  <a:avLst/>
                </a:pr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 bwMode="auto">
              <a:xfrm>
                <a:off x="1183880" y="4340003"/>
                <a:ext cx="1572768" cy="990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49478" y="3124200"/>
              <a:ext cx="758815" cy="15006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97339" y="3222722"/>
              <a:ext cx="609600" cy="1402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663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to Text File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00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Features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42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088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671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Profile Pane: An In-Depth Analysis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529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68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Tracking Changes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124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Calculations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951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39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and Replace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0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Courseware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305800" cy="3733800"/>
          </a:xfrm>
        </p:spPr>
        <p:txBody>
          <a:bodyPr/>
          <a:lstStyle/>
          <a:p>
            <a:r>
              <a:rPr lang="en-US" dirty="0"/>
              <a:t>The Book: </a:t>
            </a:r>
            <a:r>
              <a:rPr lang="en-US" i="1" dirty="0"/>
              <a:t>Prepare Your Data for Tableau</a:t>
            </a:r>
            <a:endParaRPr lang="en-US" dirty="0"/>
          </a:p>
          <a:p>
            <a:r>
              <a:rPr lang="en-US" dirty="0"/>
              <a:t>GitHub site for code files: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Supplemental notes: </a:t>
            </a:r>
            <a:r>
              <a:rPr lang="en-US" dirty="0">
                <a:hlinkClick r:id="rId2"/>
              </a:rPr>
              <a:t>http://bit.ly/ONLCXTBP10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Prepare Your Data for Tableau">
            <a:extLst>
              <a:ext uri="{FF2B5EF4-FFF2-40B4-BE49-F238E27FC236}">
                <a16:creationId xmlns:a16="http://schemas.microsoft.com/office/drawing/2014/main" id="{02BA3BCE-11C1-CD47-B4A7-A903891A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2895600" cy="4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9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Group and Replace Functions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976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Manual Grouping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869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699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347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 and Pivot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514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91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 Functions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8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By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887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498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Pivot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1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Classroom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Course Files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44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646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Joins and Unions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702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614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Joins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096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741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349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123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000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Builder Conductor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944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Builder Conductor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4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Introduction &amp; Tableau Prep Builder</a:t>
            </a:r>
            <a:br>
              <a:rPr lang="en-US" dirty="0"/>
            </a:br>
            <a:r>
              <a:rPr lang="en-US" dirty="0"/>
              <a:t>Tableau Prep Builder</a:t>
            </a:r>
            <a:br>
              <a:rPr lang="en-US" dirty="0"/>
            </a:br>
            <a:r>
              <a:rPr lang="en-US" dirty="0"/>
              <a:t>Tableau Prep Builder Interface</a:t>
            </a:r>
            <a:br>
              <a:rPr lang="en-US" dirty="0"/>
            </a:br>
            <a:r>
              <a:rPr lang="en-US" dirty="0"/>
              <a:t>Steps in Tableau Prep Builder</a:t>
            </a:r>
            <a:br>
              <a:rPr lang="en-US" dirty="0"/>
            </a:br>
            <a:r>
              <a:rPr lang="en-US" dirty="0"/>
              <a:t>Features of a Workflow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Input and Output</a:t>
            </a:r>
            <a:br>
              <a:rPr lang="en-US" dirty="0"/>
            </a:br>
            <a:r>
              <a:rPr lang="en-US" dirty="0"/>
              <a:t>Connect to Microsoft Excel</a:t>
            </a:r>
            <a:br>
              <a:rPr lang="en-US" dirty="0"/>
            </a:br>
            <a:r>
              <a:rPr lang="en-US" dirty="0"/>
              <a:t>Data Interpreter</a:t>
            </a:r>
            <a:br>
              <a:rPr lang="en-US" dirty="0"/>
            </a:br>
            <a:r>
              <a:rPr lang="en-US" dirty="0"/>
              <a:t>Configuration Window</a:t>
            </a:r>
            <a:br>
              <a:rPr lang="en-US" dirty="0"/>
            </a:br>
            <a:r>
              <a:rPr lang="en-US" dirty="0"/>
              <a:t>Data Sampling</a:t>
            </a:r>
            <a:br>
              <a:rPr lang="en-US" dirty="0"/>
            </a:br>
            <a:r>
              <a:rPr lang="en-US" dirty="0"/>
              <a:t>Connect to Tableau Data Extract File</a:t>
            </a:r>
            <a:br>
              <a:rPr lang="en-US" dirty="0"/>
            </a:br>
            <a:r>
              <a:rPr lang="en-US" dirty="0"/>
              <a:t>Connect to Text File</a:t>
            </a:r>
            <a:br>
              <a:rPr lang="en-US" dirty="0"/>
            </a:br>
            <a:r>
              <a:rPr lang="en-US" dirty="0"/>
              <a:t>Other Features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Cleaning</a:t>
            </a:r>
            <a:br>
              <a:rPr lang="en-US" dirty="0"/>
            </a:br>
            <a:r>
              <a:rPr lang="en-US" dirty="0"/>
              <a:t>Profile Pane: An In-Depth Analysis</a:t>
            </a:r>
            <a:br>
              <a:rPr lang="en-US" dirty="0"/>
            </a:br>
            <a:r>
              <a:rPr lang="en-US" dirty="0"/>
              <a:t>Functions</a:t>
            </a:r>
            <a:br>
              <a:rPr lang="en-US" dirty="0"/>
            </a:br>
            <a:r>
              <a:rPr lang="en-US" dirty="0"/>
              <a:t>Tracking Changes</a:t>
            </a:r>
            <a:br>
              <a:rPr lang="en-US" dirty="0"/>
            </a:br>
            <a:r>
              <a:rPr lang="en-US" dirty="0"/>
              <a:t>String Calculations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Group and Replace</a:t>
            </a:r>
            <a:br>
              <a:rPr lang="en-US" dirty="0"/>
            </a:br>
            <a:r>
              <a:rPr lang="en-US" dirty="0"/>
              <a:t>Automatic Group and Replace Functions</a:t>
            </a:r>
            <a:br>
              <a:rPr lang="en-US" dirty="0"/>
            </a:br>
            <a:r>
              <a:rPr lang="en-US" dirty="0"/>
              <a:t>Manual Grouping</a:t>
            </a:r>
            <a:br>
              <a:rPr lang="en-US" dirty="0"/>
            </a:br>
            <a:r>
              <a:rPr lang="en-US" dirty="0"/>
              <a:t>Examples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Aggregation and Pivot</a:t>
            </a:r>
            <a:br>
              <a:rPr lang="en-US" dirty="0"/>
            </a:br>
            <a:r>
              <a:rPr lang="en-US" dirty="0"/>
              <a:t>Aggregations</a:t>
            </a:r>
            <a:br>
              <a:rPr lang="en-US" dirty="0"/>
            </a:br>
            <a:r>
              <a:rPr lang="en-US" dirty="0"/>
              <a:t>Aggregation Functions</a:t>
            </a:r>
            <a:br>
              <a:rPr lang="en-US" dirty="0"/>
            </a:br>
            <a:r>
              <a:rPr lang="en-US" dirty="0"/>
              <a:t>Group By</a:t>
            </a:r>
            <a:br>
              <a:rPr lang="en-US" dirty="0"/>
            </a:br>
            <a:r>
              <a:rPr lang="en-US" dirty="0"/>
              <a:t>Examples</a:t>
            </a:r>
            <a:br>
              <a:rPr lang="en-US" dirty="0"/>
            </a:br>
            <a:r>
              <a:rPr lang="en-US" dirty="0"/>
              <a:t>Pivot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Joins and Unions</a:t>
            </a:r>
            <a:br>
              <a:rPr lang="en-US" dirty="0"/>
            </a:br>
            <a:r>
              <a:rPr lang="en-US" dirty="0"/>
              <a:t>Join</a:t>
            </a:r>
            <a:br>
              <a:rPr lang="en-US" dirty="0"/>
            </a:br>
            <a:r>
              <a:rPr lang="en-US" dirty="0"/>
              <a:t>Types of Joins</a:t>
            </a:r>
            <a:br>
              <a:rPr lang="en-US" dirty="0"/>
            </a:br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>Union</a:t>
            </a:r>
            <a:br>
              <a:rPr lang="en-US" dirty="0"/>
            </a:br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Tableau Prep Builder Conductor</a:t>
            </a:r>
            <a:br>
              <a:rPr lang="en-US" dirty="0"/>
            </a:br>
            <a:r>
              <a:rPr lang="en-US" dirty="0"/>
              <a:t>Tableau Prep Builder Conductor</a:t>
            </a:r>
            <a:br>
              <a:rPr lang="en-US" dirty="0"/>
            </a:br>
            <a:r>
              <a:rPr lang="en-US" dirty="0"/>
              <a:t>Prerequisites</a:t>
            </a:r>
            <a:br>
              <a:rPr lang="en-US" dirty="0"/>
            </a:br>
            <a:r>
              <a:rPr lang="en-US" dirty="0"/>
              <a:t>Publishing Workflows to Server (Discussed)</a:t>
            </a:r>
            <a:br>
              <a:rPr lang="en-US" dirty="0"/>
            </a:br>
            <a:r>
              <a:rPr lang="en-US" dirty="0"/>
              <a:t>Scheduling Workflows to Server (Discussed)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212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Prerequisites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918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Publishing Workflows to Server (Discussed)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163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Workflows to Server (Discussed)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941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994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Survey: http://</a:t>
            </a:r>
            <a:r>
              <a:rPr lang="en-US" dirty="0" err="1"/>
              <a:t>www.onlc.com</a:t>
            </a:r>
            <a:r>
              <a:rPr lang="en-US" dirty="0"/>
              <a:t>/</a:t>
            </a:r>
            <a:r>
              <a:rPr lang="en-US" dirty="0" err="1"/>
              <a:t>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5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11" descr="onlc_logo_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892" y="49990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25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70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dg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NLC OnDemand Master Final" id="{76EFC82E-3E3D-4067-A02D-BCE9F92FA70E}" vid="{7996A0E1-4167-41C3-A99B-65BBF2CAF6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7D0A5D2A94D41851BD81F437949EB" ma:contentTypeVersion="4" ma:contentTypeDescription="Create a new document." ma:contentTypeScope="" ma:versionID="86394c489d6ea242463219402424de30">
  <xsd:schema xmlns:xsd="http://www.w3.org/2001/XMLSchema" xmlns:xs="http://www.w3.org/2001/XMLSchema" xmlns:p="http://schemas.microsoft.com/office/2006/metadata/properties" xmlns:ns2="8ae4afce-818c-4ab4-8e35-377c82201c18" xmlns:ns3="6549f357-ea04-4fdc-a4ff-01e398dbae1f" targetNamespace="http://schemas.microsoft.com/office/2006/metadata/properties" ma:root="true" ma:fieldsID="fe252f9ea815bb7a68216b40880644e9" ns2:_="" ns3:_="">
    <xsd:import namespace="8ae4afce-818c-4ab4-8e35-377c82201c18"/>
    <xsd:import namespace="6549f357-ea04-4fdc-a4ff-01e398dbae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4afce-818c-4ab4-8e35-377c82201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9f357-ea04-4fdc-a4ff-01e398dbae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9AC6B8-7021-4B23-A9AF-61295A177099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6549f357-ea04-4fdc-a4ff-01e398dbae1f"/>
    <ds:schemaRef ds:uri="http://schemas.openxmlformats.org/package/2006/metadata/core-properties"/>
    <ds:schemaRef ds:uri="8ae4afce-818c-4ab4-8e35-377c82201c18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E59C5BB-F795-4F02-AFC2-70EF9316F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e4afce-818c-4ab4-8e35-377c82201c18"/>
    <ds:schemaRef ds:uri="6549f357-ea04-4fdc-a4ff-01e398dbae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BE9ADF-F1D8-4E9F-83D5-C662582491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ONLC OnDemand Master Final</Template>
  <TotalTime>36470</TotalTime>
  <Words>704</Words>
  <Application>Microsoft Office PowerPoint</Application>
  <PresentationFormat>Widescreen</PresentationFormat>
  <Paragraphs>160</Paragraphs>
  <Slides>74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Arial</vt:lpstr>
      <vt:lpstr>Calibri</vt:lpstr>
      <vt:lpstr>Century Gothic</vt:lpstr>
      <vt:lpstr>Segoe</vt:lpstr>
      <vt:lpstr>Segoe UI</vt:lpstr>
      <vt:lpstr>Segoe UI Light</vt:lpstr>
      <vt:lpstr>Verdana</vt:lpstr>
      <vt:lpstr>Wingdings</vt:lpstr>
      <vt:lpstr>Edge</vt:lpstr>
      <vt:lpstr>Introduction to Tableau Prep</vt:lpstr>
      <vt:lpstr>PowerPoint Presentation</vt:lpstr>
      <vt:lpstr>Student introductions</vt:lpstr>
      <vt:lpstr>Housekeeping</vt:lpstr>
      <vt:lpstr>The Courseware</vt:lpstr>
      <vt:lpstr>Classroom Setup</vt:lpstr>
      <vt:lpstr>Course Outline</vt:lpstr>
      <vt:lpstr>Related Classes</vt:lpstr>
      <vt:lpstr>Questions?</vt:lpstr>
      <vt:lpstr>ETL</vt:lpstr>
      <vt:lpstr>What is ETL?</vt:lpstr>
      <vt:lpstr>Extract</vt:lpstr>
      <vt:lpstr>Transform</vt:lpstr>
      <vt:lpstr>Load</vt:lpstr>
      <vt:lpstr>About the Demo Data</vt:lpstr>
      <vt:lpstr>Connecting to Data</vt:lpstr>
      <vt:lpstr>Server-Based Data Sources</vt:lpstr>
      <vt:lpstr>Connect to SQL Server</vt:lpstr>
      <vt:lpstr>Initial SQL</vt:lpstr>
      <vt:lpstr>Working with Tableau Data Extracts</vt:lpstr>
      <vt:lpstr>Working with File-Based Data Sources</vt:lpstr>
      <vt:lpstr>Connecting to Microsoft Access</vt:lpstr>
      <vt:lpstr>Connecting to Microsoft Excel</vt:lpstr>
      <vt:lpstr>Connecting to PDF Files</vt:lpstr>
      <vt:lpstr>Connecting to Text Files</vt:lpstr>
      <vt:lpstr>UNION Joins</vt:lpstr>
      <vt:lpstr>The Data Preview Pane</vt:lpstr>
      <vt:lpstr>Introduction &amp; Tableau Prep Builder </vt:lpstr>
      <vt:lpstr>Tableau Prep Builder </vt:lpstr>
      <vt:lpstr>Tableau Prep Builder Interface </vt:lpstr>
      <vt:lpstr>Steps in Tableau Prep Builder </vt:lpstr>
      <vt:lpstr>Features of a Workflow  </vt:lpstr>
      <vt:lpstr>Lab 1: Getting started with Tableau Prep Builder</vt:lpstr>
      <vt:lpstr>Input and Output </vt:lpstr>
      <vt:lpstr>Connect to Microsoft Excel </vt:lpstr>
      <vt:lpstr>Data Interpreter </vt:lpstr>
      <vt:lpstr>Configuration Window </vt:lpstr>
      <vt:lpstr>Data Sampling </vt:lpstr>
      <vt:lpstr>Connect to Tableau Data Extract File </vt:lpstr>
      <vt:lpstr>Connect to Text File </vt:lpstr>
      <vt:lpstr>Other Features </vt:lpstr>
      <vt:lpstr>PowerPoint Presentation</vt:lpstr>
      <vt:lpstr>Data Cleaning </vt:lpstr>
      <vt:lpstr>Profile Pane: An In-Depth Analysis </vt:lpstr>
      <vt:lpstr>Functions </vt:lpstr>
      <vt:lpstr>Tracking Changes </vt:lpstr>
      <vt:lpstr>String Calculations </vt:lpstr>
      <vt:lpstr>PowerPoint Presentation</vt:lpstr>
      <vt:lpstr>Group and Replace </vt:lpstr>
      <vt:lpstr>Automatic Group and Replace Functions </vt:lpstr>
      <vt:lpstr>Manual Grouping </vt:lpstr>
      <vt:lpstr>Examples </vt:lpstr>
      <vt:lpstr>PowerPoint Presentation</vt:lpstr>
      <vt:lpstr>Aggregation and Pivot </vt:lpstr>
      <vt:lpstr>Aggregations </vt:lpstr>
      <vt:lpstr>Aggregation Functions </vt:lpstr>
      <vt:lpstr>Group By </vt:lpstr>
      <vt:lpstr>Examples </vt:lpstr>
      <vt:lpstr>Pivot </vt:lpstr>
      <vt:lpstr>PowerPoint Presentation</vt:lpstr>
      <vt:lpstr>Joins and Unions </vt:lpstr>
      <vt:lpstr>Join </vt:lpstr>
      <vt:lpstr>Types of Joins </vt:lpstr>
      <vt:lpstr>Example </vt:lpstr>
      <vt:lpstr>Union </vt:lpstr>
      <vt:lpstr>Example </vt:lpstr>
      <vt:lpstr>PowerPoint Presentation</vt:lpstr>
      <vt:lpstr>Tableau Prep Builder Conductor </vt:lpstr>
      <vt:lpstr>Tableau Prep Builder Conductor </vt:lpstr>
      <vt:lpstr>Prerequisites </vt:lpstr>
      <vt:lpstr>Publishing Workflows to Server (Discussed) </vt:lpstr>
      <vt:lpstr>Scheduling Workflows to Server (Discussed) </vt:lpstr>
      <vt:lpstr>PowerPoint Presentation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Dan Costello</cp:lastModifiedBy>
  <cp:revision>279</cp:revision>
  <cp:lastPrinted>2016-11-17T13:26:17Z</cp:lastPrinted>
  <dcterms:created xsi:type="dcterms:W3CDTF">2018-12-12T15:57:24Z</dcterms:created>
  <dcterms:modified xsi:type="dcterms:W3CDTF">2020-01-20T01:51:26Z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0x010100DF17D0A5D2A94D41851BD81F437949EB</vt:lpwstr>
  </property>
</Properties>
</file>