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7"/>
  </p:notesMasterIdLst>
  <p:handoutMasterIdLst>
    <p:handoutMasterId r:id="rId108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512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447" r:id="rId33"/>
    <p:sldId id="492" r:id="rId34"/>
    <p:sldId id="422" r:id="rId35"/>
    <p:sldId id="426" r:id="rId36"/>
    <p:sldId id="423" r:id="rId37"/>
    <p:sldId id="424" r:id="rId38"/>
    <p:sldId id="425" r:id="rId39"/>
    <p:sldId id="427" r:id="rId40"/>
    <p:sldId id="428" r:id="rId41"/>
    <p:sldId id="429" r:id="rId42"/>
    <p:sldId id="430" r:id="rId43"/>
    <p:sldId id="431" r:id="rId44"/>
    <p:sldId id="493" r:id="rId45"/>
    <p:sldId id="432" r:id="rId46"/>
    <p:sldId id="452" r:id="rId47"/>
    <p:sldId id="433" r:id="rId48"/>
    <p:sldId id="446" r:id="rId49"/>
    <p:sldId id="448" r:id="rId50"/>
    <p:sldId id="449" r:id="rId51"/>
    <p:sldId id="496" r:id="rId52"/>
    <p:sldId id="450" r:id="rId53"/>
    <p:sldId id="451" r:id="rId54"/>
    <p:sldId id="494" r:id="rId55"/>
    <p:sldId id="453" r:id="rId56"/>
    <p:sldId id="454" r:id="rId57"/>
    <p:sldId id="508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509" r:id="rId67"/>
    <p:sldId id="463" r:id="rId68"/>
    <p:sldId id="464" r:id="rId69"/>
    <p:sldId id="465" r:id="rId70"/>
    <p:sldId id="510" r:id="rId71"/>
    <p:sldId id="466" r:id="rId72"/>
    <p:sldId id="467" r:id="rId73"/>
    <p:sldId id="468" r:id="rId74"/>
    <p:sldId id="513" r:id="rId75"/>
    <p:sldId id="511" r:id="rId76"/>
    <p:sldId id="469" r:id="rId77"/>
    <p:sldId id="514" r:id="rId78"/>
    <p:sldId id="470" r:id="rId79"/>
    <p:sldId id="515" r:id="rId80"/>
    <p:sldId id="472" r:id="rId81"/>
    <p:sldId id="473" r:id="rId82"/>
    <p:sldId id="474" r:id="rId83"/>
    <p:sldId id="475" r:id="rId84"/>
    <p:sldId id="516" r:id="rId85"/>
    <p:sldId id="476" r:id="rId86"/>
    <p:sldId id="477" r:id="rId87"/>
    <p:sldId id="478" r:id="rId88"/>
    <p:sldId id="479" r:id="rId89"/>
    <p:sldId id="480" r:id="rId90"/>
    <p:sldId id="481" r:id="rId91"/>
    <p:sldId id="517" r:id="rId92"/>
    <p:sldId id="482" r:id="rId93"/>
    <p:sldId id="483" r:id="rId94"/>
    <p:sldId id="484" r:id="rId95"/>
    <p:sldId id="518" r:id="rId96"/>
    <p:sldId id="486" r:id="rId97"/>
    <p:sldId id="487" r:id="rId98"/>
    <p:sldId id="488" r:id="rId99"/>
    <p:sldId id="489" r:id="rId100"/>
    <p:sldId id="490" r:id="rId101"/>
    <p:sldId id="382" r:id="rId102"/>
    <p:sldId id="384" r:id="rId103"/>
    <p:sldId id="385" r:id="rId104"/>
    <p:sldId id="491" r:id="rId105"/>
    <p:sldId id="340" r:id="rId106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4" autoAdjust="0"/>
    <p:restoredTop sz="85899" autoAdjust="0"/>
  </p:normalViewPr>
  <p:slideViewPr>
    <p:cSldViewPr>
      <p:cViewPr varScale="1">
        <p:scale>
          <a:sx n="78" d="100"/>
          <a:sy n="78" d="100"/>
        </p:scale>
        <p:origin x="108" y="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176606"/>
            <a:ext cx="6324600" cy="3309793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F11A-561A-49C1-8614-55038CB8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95" y="350076"/>
            <a:ext cx="1608478" cy="171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CFF9-D78B-4AB9-BC9B-6D4A0D58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91" y="457200"/>
            <a:ext cx="3248478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B4FE0-8E9E-4EFD-81D8-7EF80258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286000"/>
            <a:ext cx="4431661" cy="2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Pivoting/Unpivoting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“shape” of data</a:t>
            </a:r>
          </a:p>
          <a:p>
            <a:r>
              <a:rPr lang="en-US" dirty="0"/>
              <a:t>Data may be provided in the form of a pivot table (cross-</a:t>
            </a:r>
            <a:r>
              <a:rPr lang="en-US" dirty="0" err="1"/>
              <a:t>tablular</a:t>
            </a:r>
            <a:r>
              <a:rPr lang="en-US" dirty="0"/>
              <a:t>)</a:t>
            </a:r>
          </a:p>
          <a:p>
            <a:r>
              <a:rPr lang="en-US" dirty="0"/>
              <a:t>Analysis typically requires attribute columns &amp; </a:t>
            </a:r>
            <a:r>
              <a:rPr lang="en-US"/>
              <a:t>value columns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56DE-A731-49E6-94FA-E78D435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35" y="342756"/>
            <a:ext cx="196242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9, and the </a:t>
            </a:r>
            <a:r>
              <a:rPr lang="fr-FR" i="1" dirty="0" err="1"/>
              <a:t>fbi</a:t>
            </a:r>
            <a:r>
              <a:rPr lang="fr-FR" i="1" dirty="0"/>
              <a:t> crime rates file </a:t>
            </a:r>
            <a:r>
              <a:rPr lang="fr-FR" i="1" dirty="0" err="1"/>
              <a:t>is</a:t>
            </a:r>
            <a:r>
              <a:rPr lang="fr-FR" i="1" dirty="0"/>
              <a:t> at C:\XTBP10ClassFiles\Labfiles\Chapter 10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6549f357-ea04-4fdc-a4ff-01e398dbae1f"/>
    <ds:schemaRef ds:uri="8ae4afce-818c-4ab4-8e35-377c82201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37544</TotalTime>
  <Words>2336</Words>
  <Application>Microsoft Office PowerPoint</Application>
  <PresentationFormat>Widescreen</PresentationFormat>
  <Paragraphs>641</Paragraphs>
  <Slides>102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ZTCA  Census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Pivoting/Unpivoting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367</cp:revision>
  <cp:lastPrinted>2016-11-17T13:26:17Z</cp:lastPrinted>
  <dcterms:created xsi:type="dcterms:W3CDTF">2018-12-12T15:57:24Z</dcterms:created>
  <dcterms:modified xsi:type="dcterms:W3CDTF">2020-01-30T05:47:27Z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