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8"/>
  </p:notesMasterIdLst>
  <p:handoutMasterIdLst>
    <p:handoutMasterId r:id="rId109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95" r:id="rId20"/>
    <p:sldId id="512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447" r:id="rId33"/>
    <p:sldId id="492" r:id="rId34"/>
    <p:sldId id="422" r:id="rId35"/>
    <p:sldId id="426" r:id="rId36"/>
    <p:sldId id="423" r:id="rId37"/>
    <p:sldId id="424" r:id="rId38"/>
    <p:sldId id="425" r:id="rId39"/>
    <p:sldId id="427" r:id="rId40"/>
    <p:sldId id="428" r:id="rId41"/>
    <p:sldId id="429" r:id="rId42"/>
    <p:sldId id="430" r:id="rId43"/>
    <p:sldId id="431" r:id="rId44"/>
    <p:sldId id="493" r:id="rId45"/>
    <p:sldId id="432" r:id="rId46"/>
    <p:sldId id="452" r:id="rId47"/>
    <p:sldId id="433" r:id="rId48"/>
    <p:sldId id="446" r:id="rId49"/>
    <p:sldId id="448" r:id="rId50"/>
    <p:sldId id="449" r:id="rId51"/>
    <p:sldId id="496" r:id="rId52"/>
    <p:sldId id="450" r:id="rId53"/>
    <p:sldId id="451" r:id="rId54"/>
    <p:sldId id="494" r:id="rId55"/>
    <p:sldId id="453" r:id="rId56"/>
    <p:sldId id="454" r:id="rId57"/>
    <p:sldId id="508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462" r:id="rId66"/>
    <p:sldId id="509" r:id="rId67"/>
    <p:sldId id="463" r:id="rId68"/>
    <p:sldId id="464" r:id="rId69"/>
    <p:sldId id="465" r:id="rId70"/>
    <p:sldId id="510" r:id="rId71"/>
    <p:sldId id="466" r:id="rId72"/>
    <p:sldId id="467" r:id="rId73"/>
    <p:sldId id="468" r:id="rId74"/>
    <p:sldId id="513" r:id="rId75"/>
    <p:sldId id="511" r:id="rId76"/>
    <p:sldId id="469" r:id="rId77"/>
    <p:sldId id="514" r:id="rId78"/>
    <p:sldId id="470" r:id="rId79"/>
    <p:sldId id="515" r:id="rId80"/>
    <p:sldId id="472" r:id="rId81"/>
    <p:sldId id="473" r:id="rId82"/>
    <p:sldId id="474" r:id="rId83"/>
    <p:sldId id="475" r:id="rId84"/>
    <p:sldId id="516" r:id="rId85"/>
    <p:sldId id="476" r:id="rId86"/>
    <p:sldId id="477" r:id="rId87"/>
    <p:sldId id="478" r:id="rId88"/>
    <p:sldId id="479" r:id="rId89"/>
    <p:sldId id="480" r:id="rId90"/>
    <p:sldId id="481" r:id="rId91"/>
    <p:sldId id="517" r:id="rId92"/>
    <p:sldId id="482" r:id="rId93"/>
    <p:sldId id="483" r:id="rId94"/>
    <p:sldId id="484" r:id="rId95"/>
    <p:sldId id="485" r:id="rId96"/>
    <p:sldId id="518" r:id="rId97"/>
    <p:sldId id="486" r:id="rId98"/>
    <p:sldId id="487" r:id="rId99"/>
    <p:sldId id="488" r:id="rId100"/>
    <p:sldId id="489" r:id="rId101"/>
    <p:sldId id="490" r:id="rId102"/>
    <p:sldId id="382" r:id="rId103"/>
    <p:sldId id="384" r:id="rId104"/>
    <p:sldId id="385" r:id="rId105"/>
    <p:sldId id="491" r:id="rId106"/>
    <p:sldId id="340" r:id="rId107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512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513"/>
            <p14:sldId id="511"/>
            <p14:sldId id="469"/>
            <p14:sldId id="514"/>
            <p14:sldId id="470"/>
            <p14:sldId id="515"/>
            <p14:sldId id="472"/>
            <p14:sldId id="473"/>
            <p14:sldId id="474"/>
            <p14:sldId id="475"/>
            <p14:sldId id="516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  <p14:sldId id="517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485"/>
            <p14:sldId id="518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4" autoAdjust="0"/>
    <p:restoredTop sz="85899" autoAdjust="0"/>
  </p:normalViewPr>
  <p:slideViewPr>
    <p:cSldViewPr>
      <p:cViewPr varScale="1">
        <p:scale>
          <a:sx n="78" d="100"/>
          <a:sy n="78" d="100"/>
        </p:scale>
        <p:origin x="108" y="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2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State-by-state csv files</a:t>
            </a:r>
          </a:p>
          <a:p>
            <a:r>
              <a:rPr lang="en-US" dirty="0"/>
              <a:t>School district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B5-410A-43A3-99A3-9443C23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BEFF-309F-48BF-8F95-163D10C3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Zcta_tract_rel_10</a:t>
            </a:r>
          </a:p>
          <a:p>
            <a:r>
              <a:rPr lang="en-US" dirty="0"/>
              <a:t>Population data from the 2010 census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247-6F2E-4559-9449-D33B192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4065"/>
            <a:ext cx="8085120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539794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D48E8-589A-4F0D-80F8-5318B2D4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70" y="2895600"/>
            <a:ext cx="3907815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overview of your data</a:t>
            </a:r>
          </a:p>
          <a:p>
            <a:r>
              <a:rPr lang="en-US" dirty="0"/>
              <a:t>Identify anomalies, outliers, and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BF74E-44F3-4DDD-ADBE-1F2F7B3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05800" cy="25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0FF-69DE-49EC-8513-365DC6B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C7EF-460B-4541-9BBE-2C7EC603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(Just for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5C2-6021-44C0-B8E4-B07836F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5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3CA-F4C5-403A-865E-ADBBE0A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A13A-9539-4870-8C90-9B6963572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1752600"/>
            <a:ext cx="5877245" cy="3733800"/>
          </a:xfrm>
        </p:spPr>
        <p:txBody>
          <a:bodyPr/>
          <a:lstStyle/>
          <a:p>
            <a:r>
              <a:rPr lang="en-US" dirty="0"/>
              <a:t>Numeric fields are broken into bins</a:t>
            </a:r>
          </a:p>
          <a:p>
            <a:r>
              <a:rPr lang="en-US" dirty="0"/>
              <a:t>Text fields show one bar per discrete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3F7F0-D522-4C5D-A951-8CB01AC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1773677"/>
            <a:ext cx="2295845" cy="33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FF568-DF8E-4732-84C3-772C5128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57129"/>
            <a:ext cx="251495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90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3612930" cy="3733800"/>
          </a:xfrm>
        </p:spPr>
        <p:txBody>
          <a:bodyPr/>
          <a:lstStyle/>
          <a:p>
            <a:r>
              <a:rPr lang="en-US" dirty="0"/>
              <a:t>Merge Fields “collapses” multiple columns into one, eliminating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9067-CC92-46FD-8FC8-89D794B3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14237"/>
            <a:ext cx="1171739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972FD-E327-4527-9F62-DC422C69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931" y="2451380"/>
            <a:ext cx="5125165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6D974-F53D-4000-8381-0E56492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252" y="2438400"/>
            <a:ext cx="1486107" cy="305795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21A28B-2C89-4AA1-ACA9-1B33195BE8A7}"/>
              </a:ext>
            </a:extLst>
          </p:cNvPr>
          <p:cNvSpPr/>
          <p:nvPr/>
        </p:nvSpPr>
        <p:spPr>
          <a:xfrm>
            <a:off x="9500096" y="3663695"/>
            <a:ext cx="430155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47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Cleaning includes a number of transforms: </a:t>
            </a:r>
            <a:r>
              <a:rPr lang="en-US" i="1" dirty="0"/>
              <a:t>Trim Space, Remove Extra Spaces, Remove All Spaces, Remove Numbers, Remove Punctuation,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E8715-78E0-415A-BAE3-054100F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94" y="475034"/>
            <a:ext cx="2867425" cy="322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C07F4-0D63-4777-A104-ACFA2184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1027112"/>
            <a:ext cx="1428949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007D-84FB-453D-8519-C0AD4702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903" y="1160930"/>
            <a:ext cx="1390844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B29DD-A3C8-444A-82C7-E605875B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101" y="1254663"/>
            <a:ext cx="142894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3083-178A-444F-8F9B-FB6A67B8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1372-D7B9-49B9-863C-C5CBBCEB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839200" cy="3733800"/>
          </a:xfrm>
        </p:spPr>
        <p:txBody>
          <a:bodyPr/>
          <a:lstStyle/>
          <a:p>
            <a:r>
              <a:rPr lang="en-US" dirty="0"/>
              <a:t>Dozens of options</a:t>
            </a:r>
          </a:p>
          <a:p>
            <a:r>
              <a:rPr lang="en-US" dirty="0"/>
              <a:t>Write custom logic, e.g., math, text manipulation, regular expressions,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18E9-216B-49D6-8DBF-A8635413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56" y="609600"/>
            <a:ext cx="1571844" cy="321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8FAD-62C4-4DDF-B9FD-14EF90F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62478"/>
            <a:ext cx="2695951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818F2-A0BE-4EDA-A796-98CF10E4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981503"/>
            <a:ext cx="29341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53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34200" cy="3733800"/>
          </a:xfrm>
        </p:spPr>
        <p:txBody>
          <a:bodyPr/>
          <a:lstStyle/>
          <a:p>
            <a:r>
              <a:rPr lang="en-US" i="1" dirty="0"/>
              <a:t>Automatic Split</a:t>
            </a:r>
            <a:r>
              <a:rPr lang="en-US" dirty="0"/>
              <a:t>=split on common delimiters</a:t>
            </a:r>
          </a:p>
          <a:p>
            <a:pPr lvl="1"/>
            <a:r>
              <a:rPr lang="en-US" dirty="0"/>
              <a:t>(actually generates a series of calculated fields)</a:t>
            </a:r>
          </a:p>
          <a:p>
            <a:r>
              <a:rPr lang="en-US" i="1" dirty="0"/>
              <a:t>Custom Split…= </a:t>
            </a:r>
            <a:r>
              <a:rPr lang="en-US" dirty="0"/>
              <a:t>you choose the delimiter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5BBB-4EC3-400A-BE7E-610172DB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42" y="1027112"/>
            <a:ext cx="2648320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109ED-ED8E-4DB9-B356-DFF4C6BA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816394"/>
            <a:ext cx="366763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analyzes data and makes recommendations</a:t>
            </a:r>
          </a:p>
          <a:p>
            <a:r>
              <a:rPr lang="en-US" dirty="0"/>
              <a:t>Includes proposed data roles, deletions, data type changes,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3E33-0613-4AF9-8CBE-428365F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06" y="723756"/>
            <a:ext cx="318179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/>
              <a:t>Replace with something meaningful, e.g., “NA”,””,0,”Unknown”, etc.</a:t>
            </a:r>
          </a:p>
          <a:p>
            <a:r>
              <a:rPr lang="en-US" dirty="0"/>
              <a:t>Filter records where NULL makes them invalid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12035-12D3-4C80-ADD7-C7683729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44365"/>
            <a:ext cx="3858163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16CA6-18A5-424C-B9DE-364DD885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53541"/>
            <a:ext cx="166710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Records can be filtered on almost any condition</a:t>
            </a:r>
          </a:p>
          <a:p>
            <a:r>
              <a:rPr lang="en-US" dirty="0"/>
              <a:t>General rule: </a:t>
            </a:r>
            <a:r>
              <a:rPr lang="en-US" i="1" dirty="0"/>
              <a:t>only keep the data you need</a:t>
            </a:r>
          </a:p>
          <a:p>
            <a:pPr lvl="1"/>
            <a:r>
              <a:rPr lang="en-US" dirty="0"/>
              <a:t>Old records</a:t>
            </a:r>
          </a:p>
          <a:p>
            <a:pPr lvl="1"/>
            <a:r>
              <a:rPr lang="en-US" dirty="0"/>
              <a:t>Invalid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11A70-A75A-4A86-87BA-78D1742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252736"/>
            <a:ext cx="3477110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E6A73-D09F-4459-9C8A-3E8F9954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06" y="4141838"/>
            <a:ext cx="249589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39E777-8114-4C67-9651-AB51CE46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6.1: pp. 79-89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7.1: pp. 91-94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7.2: pp. 94-104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7.3: pp. 105, 110-118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895F-EE2C-48F3-9B62-E0FB86429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AA40D-746C-46A7-A1DA-66CDD43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Auditing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5082014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Manually choose multiple terms to collapse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028B-64BB-49E5-AE12-E854398E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6" y="385625"/>
            <a:ext cx="3077004" cy="19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4EED0-886D-4280-A484-C546D40AE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200"/>
            <a:ext cx="5134692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A6CB-9F31-45E5-83A4-BC4DC3F7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30" y="3371884"/>
            <a:ext cx="4982270" cy="16385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3257CA3-278C-422B-8041-DCBD3B68433A}"/>
              </a:ext>
            </a:extLst>
          </p:cNvPr>
          <p:cNvSpPr/>
          <p:nvPr/>
        </p:nvSpPr>
        <p:spPr>
          <a:xfrm>
            <a:off x="5896692" y="4000648"/>
            <a:ext cx="4748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486400" cy="3733800"/>
          </a:xfrm>
        </p:spPr>
        <p:txBody>
          <a:bodyPr/>
          <a:lstStyle/>
          <a:p>
            <a:r>
              <a:rPr lang="en-US" dirty="0"/>
              <a:t>Algorithmic detection of similar terms</a:t>
            </a:r>
          </a:p>
          <a:p>
            <a:r>
              <a:rPr lang="en-US" dirty="0"/>
              <a:t>Accuracy slider gives some control</a:t>
            </a:r>
          </a:p>
          <a:p>
            <a:r>
              <a:rPr lang="en-US" dirty="0"/>
              <a:t>Typically will still require further manual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31CA-5DA6-47AF-BDB1-89AF4138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1749"/>
            <a:ext cx="5125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Works by matching words with small “distance” between the characters they contain</a:t>
            </a:r>
          </a:p>
          <a:p>
            <a:r>
              <a:rPr lang="en-US" dirty="0"/>
              <a:t>Minimal control</a:t>
            </a:r>
          </a:p>
          <a:p>
            <a:r>
              <a:rPr lang="en-US" dirty="0"/>
              <a:t>Allows manual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E2D-FD38-420D-8634-0D0F5F22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76" y="1938103"/>
            <a:ext cx="5134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514256" cy="3733800"/>
          </a:xfrm>
        </p:spPr>
        <p:txBody>
          <a:bodyPr/>
          <a:lstStyle/>
          <a:p>
            <a:r>
              <a:rPr lang="en-US" dirty="0"/>
              <a:t>Similar to Common Characters, gives more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19BE-3573-4E6A-B7C8-1C790E0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6" y="1775254"/>
            <a:ext cx="51537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F8D3E-4F42-45AE-873D-02C29E85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instructions on pp. 123-129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9462-05B1-4D66-BC2A-B42EA5970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7B03E-9D97-45B8-8106-32D7222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25059697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629400" cy="3733800"/>
          </a:xfrm>
        </p:spPr>
        <p:txBody>
          <a:bodyPr/>
          <a:lstStyle/>
          <a:p>
            <a:r>
              <a:rPr lang="en-US" dirty="0"/>
              <a:t>Group by some common attribute</a:t>
            </a:r>
          </a:p>
          <a:p>
            <a:r>
              <a:rPr lang="en-US" dirty="0"/>
              <a:t>Summarize other (usually numeric) columns</a:t>
            </a:r>
          </a:p>
        </p:txBody>
      </p:sp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C5B-FC9D-9E42-ACCA-21C3642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7560-7895-1E4C-93E5-863F23F78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54D3BA-1574-4D7F-89E8-EA93F4E34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Note: The “texas.csv” file used in this lab is located at </a:t>
            </a:r>
            <a:r>
              <a:rPr lang="fr-FR" i="1" dirty="0"/>
              <a:t>C:\XTBP10ClassFiles\Labfiles\Chapter 9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A69E-6174-4CBE-B91B-353370A7E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75FA3-87D5-4D28-AA04-0E1006D4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Aggregating &amp; Pivoting</a:t>
            </a:r>
          </a:p>
        </p:txBody>
      </p:sp>
    </p:spTree>
    <p:extLst>
      <p:ext uri="{BB962C8B-B14F-4D97-AF65-F5344CB8AC3E}">
        <p14:creationId xmlns:p14="http://schemas.microsoft.com/office/powerpoint/2010/main" val="25896653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6549f357-ea04-4fdc-a4ff-01e398dbae1f"/>
    <ds:schemaRef ds:uri="8ae4afce-818c-4ab4-8e35-377c82201c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37513</TotalTime>
  <Words>2291</Words>
  <Application>Microsoft Office PowerPoint</Application>
  <PresentationFormat>Widescreen</PresentationFormat>
  <Paragraphs>640</Paragraphs>
  <Slides>103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GEOCORR Education Data</vt:lpstr>
      <vt:lpstr>ZTCA  Census</vt:lpstr>
      <vt:lpstr>A Brief Tour of Tableau Prep Builder</vt:lpstr>
      <vt:lpstr>Workflows (or just “flows”)</vt:lpstr>
      <vt:lpstr>PowerPoint Presentation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Module 5: Auditing &amp; Cleaning Your Data</vt:lpstr>
      <vt:lpstr>Auditing Your Data</vt:lpstr>
      <vt:lpstr>The data</vt:lpstr>
      <vt:lpstr>Histograms</vt:lpstr>
      <vt:lpstr>Cleaning Your Data</vt:lpstr>
      <vt:lpstr>Merge and Clean</vt:lpstr>
      <vt:lpstr>Merge and Clean</vt:lpstr>
      <vt:lpstr>Calculated Fields</vt:lpstr>
      <vt:lpstr>Splitting Fields</vt:lpstr>
      <vt:lpstr>Recommendations</vt:lpstr>
      <vt:lpstr>Handling NULL Values</vt:lpstr>
      <vt:lpstr>Filtering Records</vt:lpstr>
      <vt:lpstr>Lab 5: Auditing and Filtering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Lab 6: Group and Replace</vt:lpstr>
      <vt:lpstr>Module 7: Aggregating and Pivoting Data</vt:lpstr>
      <vt:lpstr>Aggregating Data</vt:lpstr>
      <vt:lpstr>Pivoting Data</vt:lpstr>
      <vt:lpstr>Unpivoting Data</vt:lpstr>
      <vt:lpstr>Lab 7: Aggregating &amp; Pivoting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364</cp:revision>
  <cp:lastPrinted>2016-11-17T13:26:17Z</cp:lastPrinted>
  <dcterms:created xsi:type="dcterms:W3CDTF">2018-12-12T15:57:24Z</dcterms:created>
  <dcterms:modified xsi:type="dcterms:W3CDTF">2020-01-30T05:15:58Z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