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4"/>
  </p:notesMasterIdLst>
  <p:handoutMasterIdLst>
    <p:handoutMasterId r:id="rId115"/>
  </p:handoutMasterIdLst>
  <p:sldIdLst>
    <p:sldId id="529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520" r:id="rId14"/>
    <p:sldId id="416" r:id="rId15"/>
    <p:sldId id="417" r:id="rId16"/>
    <p:sldId id="418" r:id="rId17"/>
    <p:sldId id="419" r:id="rId18"/>
    <p:sldId id="420" r:id="rId19"/>
    <p:sldId id="421" r:id="rId20"/>
    <p:sldId id="495" r:id="rId21"/>
    <p:sldId id="512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447" r:id="rId34"/>
    <p:sldId id="492" r:id="rId35"/>
    <p:sldId id="422" r:id="rId36"/>
    <p:sldId id="426" r:id="rId37"/>
    <p:sldId id="423" r:id="rId38"/>
    <p:sldId id="424" r:id="rId39"/>
    <p:sldId id="425" r:id="rId40"/>
    <p:sldId id="427" r:id="rId41"/>
    <p:sldId id="428" r:id="rId42"/>
    <p:sldId id="429" r:id="rId43"/>
    <p:sldId id="430" r:id="rId44"/>
    <p:sldId id="431" r:id="rId45"/>
    <p:sldId id="493" r:id="rId46"/>
    <p:sldId id="432" r:id="rId47"/>
    <p:sldId id="452" r:id="rId48"/>
    <p:sldId id="433" r:id="rId49"/>
    <p:sldId id="446" r:id="rId50"/>
    <p:sldId id="448" r:id="rId51"/>
    <p:sldId id="449" r:id="rId52"/>
    <p:sldId id="496" r:id="rId53"/>
    <p:sldId id="450" r:id="rId54"/>
    <p:sldId id="451" r:id="rId55"/>
    <p:sldId id="494" r:id="rId56"/>
    <p:sldId id="453" r:id="rId57"/>
    <p:sldId id="454" r:id="rId58"/>
    <p:sldId id="508" r:id="rId59"/>
    <p:sldId id="455" r:id="rId60"/>
    <p:sldId id="456" r:id="rId61"/>
    <p:sldId id="457" r:id="rId62"/>
    <p:sldId id="458" r:id="rId63"/>
    <p:sldId id="459" r:id="rId64"/>
    <p:sldId id="460" r:id="rId65"/>
    <p:sldId id="461" r:id="rId66"/>
    <p:sldId id="462" r:id="rId67"/>
    <p:sldId id="509" r:id="rId68"/>
    <p:sldId id="463" r:id="rId69"/>
    <p:sldId id="464" r:id="rId70"/>
    <p:sldId id="465" r:id="rId71"/>
    <p:sldId id="510" r:id="rId72"/>
    <p:sldId id="466" r:id="rId73"/>
    <p:sldId id="467" r:id="rId74"/>
    <p:sldId id="468" r:id="rId75"/>
    <p:sldId id="513" r:id="rId76"/>
    <p:sldId id="511" r:id="rId77"/>
    <p:sldId id="469" r:id="rId78"/>
    <p:sldId id="514" r:id="rId79"/>
    <p:sldId id="470" r:id="rId80"/>
    <p:sldId id="515" r:id="rId81"/>
    <p:sldId id="472" r:id="rId82"/>
    <p:sldId id="473" r:id="rId83"/>
    <p:sldId id="474" r:id="rId84"/>
    <p:sldId id="475" r:id="rId85"/>
    <p:sldId id="516" r:id="rId86"/>
    <p:sldId id="476" r:id="rId87"/>
    <p:sldId id="477" r:id="rId88"/>
    <p:sldId id="478" r:id="rId89"/>
    <p:sldId id="479" r:id="rId90"/>
    <p:sldId id="480" r:id="rId91"/>
    <p:sldId id="481" r:id="rId92"/>
    <p:sldId id="517" r:id="rId93"/>
    <p:sldId id="482" r:id="rId94"/>
    <p:sldId id="483" r:id="rId95"/>
    <p:sldId id="484" r:id="rId96"/>
    <p:sldId id="518" r:id="rId97"/>
    <p:sldId id="486" r:id="rId98"/>
    <p:sldId id="487" r:id="rId99"/>
    <p:sldId id="488" r:id="rId100"/>
    <p:sldId id="489" r:id="rId101"/>
    <p:sldId id="519" r:id="rId102"/>
    <p:sldId id="490" r:id="rId103"/>
    <p:sldId id="525" r:id="rId104"/>
    <p:sldId id="523" r:id="rId105"/>
    <p:sldId id="524" r:id="rId106"/>
    <p:sldId id="382" r:id="rId107"/>
    <p:sldId id="384" r:id="rId108"/>
    <p:sldId id="526" r:id="rId109"/>
    <p:sldId id="385" r:id="rId110"/>
    <p:sldId id="527" r:id="rId111"/>
    <p:sldId id="528" r:id="rId112"/>
    <p:sldId id="340" r:id="rId113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529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  <p14:sldId id="520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  <p14:sldId id="519"/>
          </p14:sldIdLst>
        </p14:section>
        <p14:section name="Module 9: Tableau Prep Builder Conductor" id="{A03F1157-B246-4852-A53A-4CEC99584E0B}">
          <p14:sldIdLst>
            <p14:sldId id="490"/>
            <p14:sldId id="525"/>
            <p14:sldId id="523"/>
            <p14:sldId id="524"/>
            <p14:sldId id="382"/>
            <p14:sldId id="384"/>
            <p14:sldId id="526"/>
            <p14:sldId id="385"/>
            <p14:sldId id="527"/>
            <p14:sldId id="528"/>
          </p14:sldIdLst>
        </p14:section>
        <p14:section name="Appendix: Preparing Data In Tableau" id="{F4494685-5EB9-C64C-B54A-24D4DA38DC63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85930" autoAdjust="0"/>
  </p:normalViewPr>
  <p:slideViewPr>
    <p:cSldViewPr>
      <p:cViewPr varScale="1">
        <p:scale>
          <a:sx n="98" d="100"/>
          <a:sy n="98" d="100"/>
        </p:scale>
        <p:origin x="3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48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hyperlink" Target="http://localhost/#/home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hyperlink" Target="http://localhost/#/home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localhost/#/tasks/flows" TargetMode="Externa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c.com/eva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elp.tableau.com/current/pro/desktop/en-us/functions.htm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2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267200" cy="3733800"/>
          </a:xfrm>
        </p:spPr>
        <p:txBody>
          <a:bodyPr/>
          <a:lstStyle/>
          <a:p>
            <a:r>
              <a:rPr lang="en-US" dirty="0"/>
              <a:t>Enter info for trial edition of Tableau Prep Builder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10200" y="377792"/>
            <a:ext cx="2892419" cy="4041808"/>
            <a:chOff x="4495800" y="304800"/>
            <a:chExt cx="4363059" cy="609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304800"/>
              <a:ext cx="4363059" cy="609685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724400" y="990600"/>
              <a:ext cx="31242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9" y="377794"/>
            <a:ext cx="2974153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0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Server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09" y="1207463"/>
            <a:ext cx="7731381" cy="42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85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09" y="1207463"/>
            <a:ext cx="7731381" cy="42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0625 -0.3657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Tableau 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Central storage of Tableau assets</a:t>
            </a:r>
          </a:p>
          <a:p>
            <a:pPr lvl="1"/>
            <a:r>
              <a:rPr lang="en-US" dirty="0"/>
              <a:t>Data sources, reports</a:t>
            </a:r>
          </a:p>
          <a:p>
            <a:r>
              <a:rPr lang="en-US" dirty="0"/>
              <a:t>Browser-based viewing of reports</a:t>
            </a:r>
          </a:p>
          <a:p>
            <a:r>
              <a:rPr lang="en-US" dirty="0"/>
              <a:t>Scheduling of tasks, e.g., running flows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304801"/>
            <a:ext cx="2778381" cy="15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34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343400" cy="3733800"/>
          </a:xfrm>
        </p:spPr>
        <p:txBody>
          <a:bodyPr/>
          <a:lstStyle/>
          <a:p>
            <a:r>
              <a:rPr lang="en-US" dirty="0"/>
              <a:t>Part of the Data Management Add-on</a:t>
            </a:r>
          </a:p>
          <a:p>
            <a:r>
              <a:rPr lang="en-US" dirty="0"/>
              <a:t>Included in current release of Tableau Server</a:t>
            </a:r>
          </a:p>
          <a:p>
            <a:r>
              <a:rPr lang="en-US" dirty="0"/>
              <a:t>Schedule &amp; Monitor Flows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79E44-1126-4484-88CD-9CB3EE29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04" y="1371600"/>
            <a:ext cx="6077596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3733800"/>
          </a:xfrm>
        </p:spPr>
        <p:txBody>
          <a:bodyPr/>
          <a:lstStyle/>
          <a:p>
            <a:r>
              <a:rPr lang="en-US" dirty="0"/>
              <a:t>From Prep Builder:</a:t>
            </a:r>
          </a:p>
          <a:p>
            <a:pPr lvl="1"/>
            <a:r>
              <a:rPr lang="en-US" dirty="0"/>
              <a:t>Sign in to server</a:t>
            </a:r>
          </a:p>
          <a:p>
            <a:pPr lvl="1"/>
            <a:r>
              <a:rPr lang="en-US" dirty="0"/>
              <a:t>Publish flow to chosen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38555"/>
            <a:ext cx="2438889" cy="516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488" y="1091251"/>
            <a:ext cx="2147489" cy="2462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048001"/>
            <a:ext cx="5029200" cy="259759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077933" y="1452921"/>
            <a:ext cx="913911" cy="414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637682">
            <a:off x="8306855" y="2705851"/>
            <a:ext cx="913911" cy="414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46149"/>
            <a:ext cx="11431595" cy="733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198"/>
          <a:stretch/>
        </p:blipFill>
        <p:spPr>
          <a:xfrm>
            <a:off x="304800" y="341448"/>
            <a:ext cx="11583995" cy="45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2286000"/>
            <a:ext cx="5181600" cy="3200400"/>
          </a:xfrm>
        </p:spPr>
        <p:txBody>
          <a:bodyPr/>
          <a:lstStyle/>
          <a:p>
            <a:r>
              <a:rPr lang="en-US" dirty="0"/>
              <a:t>Add schedule from flow toolbar </a:t>
            </a:r>
          </a:p>
          <a:p>
            <a:r>
              <a:rPr lang="en-US" dirty="0"/>
              <a:t>Choose from list of prepared schedules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46149"/>
            <a:ext cx="11431595" cy="733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99869"/>
            <a:ext cx="5725324" cy="308653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210800" y="2079676"/>
            <a:ext cx="304800" cy="4349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tasks on the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2478002" cy="3733800"/>
          </a:xfrm>
        </p:spPr>
        <p:txBody>
          <a:bodyPr/>
          <a:lstStyle/>
          <a:p>
            <a:r>
              <a:rPr lang="en-US" sz="2400" dirty="0"/>
              <a:t>Tasks page</a:t>
            </a:r>
          </a:p>
          <a:p>
            <a:r>
              <a:rPr lang="en-US" sz="2400" dirty="0"/>
              <a:t>View, edit, delete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2" y="1880255"/>
            <a:ext cx="8193462" cy="36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59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safe file locations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tsm</a:t>
            </a:r>
            <a:r>
              <a:rPr lang="en-US" dirty="0"/>
              <a:t> command line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196634"/>
            <a:ext cx="4301881" cy="440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034267"/>
            <a:ext cx="4315736" cy="24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1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</a:t>
            </a:r>
            <a:r>
              <a:rPr lang="en-US" dirty="0">
                <a:hlinkClick r:id="rId3"/>
              </a:rPr>
              <a:t>http://www.onlc.com/eval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01" y="1326793"/>
            <a:ext cx="7389998" cy="41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5594" y="1752600"/>
            <a:ext cx="3204406" cy="3733800"/>
          </a:xfrm>
        </p:spPr>
        <p:txBody>
          <a:bodyPr/>
          <a:lstStyle/>
          <a:p>
            <a:r>
              <a:rPr lang="en-US" dirty="0"/>
              <a:t>“Steps” with connectors that represent the flow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391400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 source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00" y="1752600"/>
            <a:ext cx="4191000" cy="3733800"/>
          </a:xfrm>
        </p:spPr>
        <p:txBody>
          <a:bodyPr/>
          <a:lstStyle/>
          <a:p>
            <a:r>
              <a:rPr lang="en-US" dirty="0"/>
              <a:t>Same expression language as Tableau Desktop</a:t>
            </a:r>
          </a:p>
          <a:p>
            <a:r>
              <a:rPr lang="en-US" dirty="0">
                <a:hlinkClick r:id="rId2"/>
              </a:rPr>
              <a:t>Dozens of functions </a:t>
            </a:r>
            <a:r>
              <a:rPr lang="en-US" dirty="0"/>
              <a:t>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6200" y="1752600"/>
            <a:ext cx="7543800" cy="3733800"/>
          </a:xfrm>
        </p:spPr>
        <p:txBody>
          <a:bodyPr/>
          <a:lstStyle/>
          <a:p>
            <a:r>
              <a:rPr lang="en-US" dirty="0"/>
              <a:t>Prep Builder remembers the changes you’ve made</a:t>
            </a:r>
          </a:p>
          <a:p>
            <a:r>
              <a:rPr lang="en-US" dirty="0"/>
              <a:t>Reorganize/edit at will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77200" y="1752600"/>
            <a:ext cx="3352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Tableau-prep-cli.bat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Provided by Tableau for unattended execution of flows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Can be scheduled with, e.g., Windows Task Scheduler</a:t>
            </a: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Tableau/BI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 (Use a period (.), i.e., the local machine, for the server name)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Prep Builder and Tableau Desktop trial editions</a:t>
            </a:r>
          </a:p>
          <a:p>
            <a:r>
              <a:rPr lang="en-US" dirty="0"/>
              <a:t>Course Files at C:\XTBP10ClassFiles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3"/>
          <a:lstStyle/>
          <a:p>
            <a:pPr marL="0" indent="0">
              <a:buNone/>
            </a:pPr>
            <a:r>
              <a:rPr lang="en-US" sz="700" b="1" dirty="0"/>
              <a:t>Module 1: ETL &amp; Demo Data</a:t>
            </a:r>
          </a:p>
          <a:p>
            <a:pPr marL="0" indent="0">
              <a:buNone/>
            </a:pPr>
            <a:r>
              <a:rPr lang="en-US" sz="700" dirty="0"/>
              <a:t>What is ETL</a:t>
            </a:r>
          </a:p>
          <a:p>
            <a:pPr marL="0" indent="0">
              <a:buNone/>
            </a:pPr>
            <a:r>
              <a:rPr lang="en-US" sz="700" dirty="0"/>
              <a:t>About the Demo Data</a:t>
            </a:r>
          </a:p>
          <a:p>
            <a:pPr marL="0" indent="0">
              <a:buNone/>
            </a:pPr>
            <a:r>
              <a:rPr lang="en-US" sz="700" dirty="0"/>
              <a:t>A Brief Tour of Tableau Prep Builder</a:t>
            </a:r>
          </a:p>
          <a:p>
            <a:pPr marL="0" indent="0">
              <a:buNone/>
            </a:pPr>
            <a:r>
              <a:rPr lang="en-US" sz="700" dirty="0"/>
              <a:t>Running a flow from the command line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I: Extract</a:t>
            </a:r>
          </a:p>
          <a:p>
            <a:pPr marL="0" indent="0">
              <a:buNone/>
            </a:pPr>
            <a:r>
              <a:rPr lang="en-US" sz="700" b="1" dirty="0"/>
              <a:t>Module 2: Connecting to Data</a:t>
            </a:r>
          </a:p>
          <a:p>
            <a:pPr marL="0" indent="0">
              <a:buNone/>
            </a:pPr>
            <a:r>
              <a:rPr lang="en-US" sz="700" dirty="0"/>
              <a:t>Connecting to Data</a:t>
            </a:r>
          </a:p>
          <a:p>
            <a:pPr marL="0" indent="0">
              <a:buNone/>
            </a:pPr>
            <a:r>
              <a:rPr lang="en-US" sz="700" dirty="0"/>
              <a:t>Connect to SQL Server</a:t>
            </a:r>
          </a:p>
          <a:p>
            <a:pPr marL="0" indent="0">
              <a:buNone/>
            </a:pPr>
            <a:r>
              <a:rPr lang="en-US" sz="700" dirty="0"/>
              <a:t>Working with Tableau Data Extracts</a:t>
            </a:r>
          </a:p>
          <a:p>
            <a:pPr marL="0" indent="0">
              <a:buNone/>
            </a:pPr>
            <a:r>
              <a:rPr lang="en-US" sz="700" dirty="0"/>
              <a:t>Working with File-Based Data Sources</a:t>
            </a:r>
          </a:p>
          <a:p>
            <a:pPr marL="0" indent="0">
              <a:buNone/>
            </a:pPr>
            <a:r>
              <a:rPr lang="en-US" sz="700" dirty="0"/>
              <a:t>Connecting to Microsoft Access</a:t>
            </a:r>
          </a:p>
          <a:p>
            <a:pPr marL="0" indent="0">
              <a:buNone/>
            </a:pPr>
            <a:r>
              <a:rPr lang="en-US" sz="700" dirty="0"/>
              <a:t>Connecting to Microsoft Excel</a:t>
            </a:r>
          </a:p>
          <a:p>
            <a:pPr marL="0" indent="0">
              <a:buNone/>
            </a:pPr>
            <a:r>
              <a:rPr lang="en-US" sz="700" dirty="0"/>
              <a:t>Connecting to PDF Files</a:t>
            </a:r>
          </a:p>
          <a:p>
            <a:pPr marL="0" indent="0">
              <a:buNone/>
            </a:pPr>
            <a:r>
              <a:rPr lang="en-US" sz="700" dirty="0"/>
              <a:t>Connecting to Text Files</a:t>
            </a:r>
          </a:p>
          <a:p>
            <a:pPr marL="0" indent="0">
              <a:buNone/>
            </a:pPr>
            <a:r>
              <a:rPr lang="en-US" sz="700" dirty="0"/>
              <a:t>Lab 2: Connecting to Data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3: UNION Joins</a:t>
            </a:r>
          </a:p>
          <a:p>
            <a:pPr marL="0" indent="0">
              <a:buNone/>
            </a:pPr>
            <a:r>
              <a:rPr lang="en-US" sz="700" dirty="0"/>
              <a:t>UNION Joins</a:t>
            </a:r>
          </a:p>
          <a:p>
            <a:pPr marL="0" indent="0">
              <a:buNone/>
            </a:pPr>
            <a:r>
              <a:rPr lang="en-US" sz="700" dirty="0"/>
              <a:t>Aligning Fields</a:t>
            </a:r>
          </a:p>
          <a:p>
            <a:pPr marL="0" indent="0">
              <a:buNone/>
            </a:pPr>
            <a:r>
              <a:rPr lang="en-US" sz="700" dirty="0"/>
              <a:t>Wildcard Union Joins</a:t>
            </a:r>
          </a:p>
          <a:p>
            <a:pPr marL="0" indent="0">
              <a:buNone/>
            </a:pPr>
            <a:r>
              <a:rPr lang="en-US" sz="700" dirty="0"/>
              <a:t>Lab 3: UNION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  <a:r>
              <a:rPr lang="en-US" sz="700" b="1" dirty="0"/>
              <a:t>Module 4: Joins</a:t>
            </a:r>
          </a:p>
          <a:p>
            <a:pPr marL="0" indent="0">
              <a:buNone/>
            </a:pPr>
            <a:r>
              <a:rPr lang="en-US" sz="700" dirty="0"/>
              <a:t>What is a Table?</a:t>
            </a:r>
          </a:p>
          <a:p>
            <a:pPr marL="0" indent="0">
              <a:buNone/>
            </a:pPr>
            <a:r>
              <a:rPr lang="en-US" sz="700" dirty="0"/>
              <a:t>Keys</a:t>
            </a:r>
          </a:p>
          <a:p>
            <a:pPr marL="0" indent="0">
              <a:buNone/>
            </a:pPr>
            <a:r>
              <a:rPr lang="en-US" sz="700" dirty="0"/>
              <a:t>Equijoins</a:t>
            </a:r>
          </a:p>
          <a:p>
            <a:pPr marL="0" indent="0">
              <a:buNone/>
            </a:pPr>
            <a:r>
              <a:rPr lang="en-US" sz="700" dirty="0"/>
              <a:t>Inner Joins</a:t>
            </a:r>
          </a:p>
          <a:p>
            <a:pPr marL="0" indent="0">
              <a:buNone/>
            </a:pPr>
            <a:r>
              <a:rPr lang="en-US" sz="700" dirty="0"/>
              <a:t>Left Joins</a:t>
            </a:r>
          </a:p>
          <a:p>
            <a:pPr marL="0" indent="0">
              <a:buNone/>
            </a:pPr>
            <a:r>
              <a:rPr lang="en-US" sz="700" dirty="0"/>
              <a:t>Right Joins</a:t>
            </a:r>
          </a:p>
          <a:p>
            <a:pPr marL="0" indent="0">
              <a:buNone/>
            </a:pPr>
            <a:r>
              <a:rPr lang="en-US" sz="700" dirty="0"/>
              <a:t>Outer Joins</a:t>
            </a:r>
          </a:p>
          <a:p>
            <a:pPr marL="0" indent="0">
              <a:buNone/>
            </a:pPr>
            <a:r>
              <a:rPr lang="en-US" sz="700" dirty="0"/>
              <a:t>The Shape of Your Data</a:t>
            </a:r>
          </a:p>
          <a:p>
            <a:pPr marL="0" indent="0">
              <a:buNone/>
            </a:pPr>
            <a:r>
              <a:rPr lang="en-US" sz="700" dirty="0"/>
              <a:t>Finding Missing Records</a:t>
            </a:r>
          </a:p>
          <a:p>
            <a:pPr marL="0" indent="0">
              <a:buNone/>
            </a:pPr>
            <a:r>
              <a:rPr lang="en-US" sz="700" dirty="0"/>
              <a:t>Lab 4: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II: Transform</a:t>
            </a:r>
          </a:p>
          <a:p>
            <a:pPr marL="0" indent="0">
              <a:buNone/>
            </a:pPr>
            <a:r>
              <a:rPr lang="en-US" sz="700" b="1" dirty="0"/>
              <a:t>Module 5: Auditing &amp; Cleaning Your Data</a:t>
            </a:r>
          </a:p>
          <a:p>
            <a:pPr marL="0" indent="0">
              <a:buNone/>
            </a:pPr>
            <a:r>
              <a:rPr lang="en-US" sz="700" dirty="0"/>
              <a:t>Auditing Your Data</a:t>
            </a:r>
          </a:p>
          <a:p>
            <a:pPr marL="0" indent="0">
              <a:buNone/>
            </a:pPr>
            <a:r>
              <a:rPr lang="en-US" sz="700" dirty="0"/>
              <a:t>Merge and Clean</a:t>
            </a:r>
          </a:p>
          <a:p>
            <a:pPr marL="0" indent="0">
              <a:buNone/>
            </a:pPr>
            <a:r>
              <a:rPr lang="en-US" sz="700" dirty="0"/>
              <a:t>Calculated Fields</a:t>
            </a:r>
          </a:p>
          <a:p>
            <a:pPr marL="0" indent="0">
              <a:buNone/>
            </a:pPr>
            <a:r>
              <a:rPr lang="en-US" sz="700" dirty="0"/>
              <a:t>Splitting Fields</a:t>
            </a:r>
          </a:p>
          <a:p>
            <a:pPr marL="0" indent="0">
              <a:buNone/>
            </a:pPr>
            <a:r>
              <a:rPr lang="en-US" sz="700" dirty="0"/>
              <a:t>Handling NULL Values</a:t>
            </a:r>
          </a:p>
          <a:p>
            <a:pPr marL="0" indent="0">
              <a:buNone/>
            </a:pPr>
            <a:r>
              <a:rPr lang="en-US" sz="700" dirty="0"/>
              <a:t>Filtering Records</a:t>
            </a:r>
          </a:p>
          <a:p>
            <a:pPr marL="0" indent="0">
              <a:buNone/>
            </a:pPr>
            <a:r>
              <a:rPr lang="en-US" sz="700" dirty="0"/>
              <a:t>Lab 5: Auditing and Filtering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/>
              <a:t>Module 6: Group and Replace</a:t>
            </a:r>
          </a:p>
          <a:p>
            <a:pPr marL="0" indent="0">
              <a:buNone/>
            </a:pPr>
            <a:r>
              <a:rPr lang="en-US" sz="700" dirty="0"/>
              <a:t>Group and Replace</a:t>
            </a:r>
          </a:p>
          <a:p>
            <a:pPr marL="0" indent="0">
              <a:buNone/>
            </a:pPr>
            <a:r>
              <a:rPr lang="en-US" sz="700" dirty="0"/>
              <a:t>Grouping by Pronunciation</a:t>
            </a:r>
          </a:p>
          <a:p>
            <a:pPr marL="0" indent="0">
              <a:buNone/>
            </a:pPr>
            <a:r>
              <a:rPr lang="en-US" sz="700" dirty="0"/>
              <a:t>Grouping by Common Characters</a:t>
            </a:r>
          </a:p>
          <a:p>
            <a:pPr marL="0" indent="0">
              <a:buNone/>
            </a:pPr>
            <a:r>
              <a:rPr lang="en-US" sz="700" dirty="0"/>
              <a:t>Grouping by Spelling</a:t>
            </a:r>
          </a:p>
          <a:p>
            <a:pPr marL="0" indent="0">
              <a:buNone/>
            </a:pPr>
            <a:r>
              <a:rPr lang="en-US" sz="700" dirty="0"/>
              <a:t>Lab 6: Group and Replace</a:t>
            </a:r>
          </a:p>
          <a:p>
            <a:pPr marL="0" indent="0">
              <a:buNone/>
            </a:pPr>
            <a:r>
              <a:rPr lang="en-US" sz="700" b="1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7: Aggregating and Pivoting Data</a:t>
            </a:r>
          </a:p>
          <a:p>
            <a:pPr marL="0" indent="0">
              <a:buNone/>
            </a:pPr>
            <a:r>
              <a:rPr lang="en-US" sz="700" dirty="0"/>
              <a:t>Aggregating Data</a:t>
            </a:r>
          </a:p>
          <a:p>
            <a:pPr marL="0" indent="0">
              <a:buNone/>
            </a:pPr>
            <a:r>
              <a:rPr lang="en-US" sz="700" dirty="0"/>
              <a:t>Pivoting/</a:t>
            </a:r>
            <a:r>
              <a:rPr lang="en-US" sz="700" dirty="0" err="1"/>
              <a:t>Unpivoting</a:t>
            </a:r>
            <a:r>
              <a:rPr lang="en-US" sz="700" dirty="0"/>
              <a:t> Data</a:t>
            </a:r>
          </a:p>
          <a:p>
            <a:pPr marL="0" indent="0">
              <a:buNone/>
            </a:pPr>
            <a:r>
              <a:rPr lang="en-US" sz="700" dirty="0"/>
              <a:t>Lab 7: Aggregating &amp; Pivoting</a:t>
            </a:r>
          </a:p>
          <a:p>
            <a:pPr marL="0" indent="0">
              <a:buNone/>
            </a:pPr>
            <a:r>
              <a:rPr lang="en-US" sz="700" b="1" dirty="0"/>
              <a:t>Part III: Load</a:t>
            </a:r>
          </a:p>
          <a:p>
            <a:pPr marL="0" indent="0">
              <a:buNone/>
            </a:pPr>
            <a:r>
              <a:rPr lang="en-US" sz="700" b="1" dirty="0"/>
              <a:t>Module 8: Output</a:t>
            </a:r>
          </a:p>
          <a:p>
            <a:pPr marL="0" indent="0">
              <a:buNone/>
            </a:pPr>
            <a:r>
              <a:rPr lang="en-US" sz="700" dirty="0"/>
              <a:t>Outputting to files</a:t>
            </a:r>
          </a:p>
          <a:p>
            <a:pPr marL="0" indent="0">
              <a:buNone/>
            </a:pPr>
            <a:r>
              <a:rPr lang="en-US" sz="700" dirty="0"/>
              <a:t>Lab 8: Output</a:t>
            </a:r>
          </a:p>
          <a:p>
            <a:pPr marL="0" indent="0">
              <a:buNone/>
            </a:pPr>
            <a:r>
              <a:rPr lang="en-US" sz="700" b="1" dirty="0"/>
              <a:t>Module 9: Prep Builder Conductor and Publishing Workflows to Tableau Server</a:t>
            </a:r>
          </a:p>
          <a:p>
            <a:pPr marL="0" indent="0">
              <a:buNone/>
            </a:pPr>
            <a:r>
              <a:rPr lang="en-US" sz="700" dirty="0"/>
              <a:t>Tableau Prep Conductor</a:t>
            </a:r>
          </a:p>
          <a:p>
            <a:pPr marL="0" indent="0">
              <a:buNone/>
            </a:pPr>
            <a:r>
              <a:rPr lang="en-US" sz="700" dirty="0"/>
              <a:t>Publishing Workflows to Server (Discussed)</a:t>
            </a:r>
          </a:p>
          <a:p>
            <a:pPr marL="0" indent="0">
              <a:buNone/>
            </a:pPr>
            <a:r>
              <a:rPr lang="en-US" sz="700" dirty="0"/>
              <a:t>Scheduling Workflows on the Server (Discussed)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can contain errors &amp; inconsistencies</a:t>
            </a:r>
          </a:p>
          <a:p>
            <a:r>
              <a:rPr lang="en-US" dirty="0"/>
              <a:t>Best case: invalid results, e.g., </a:t>
            </a:r>
            <a:r>
              <a:rPr lang="en-US" i="1" dirty="0"/>
              <a:t>NULLs</a:t>
            </a:r>
            <a:r>
              <a:rPr lang="en-US" dirty="0"/>
              <a:t> where there should be answers</a:t>
            </a:r>
          </a:p>
          <a:p>
            <a:r>
              <a:rPr lang="en-US" dirty="0"/>
              <a:t>Worst case: valid-but-incorrect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Tableau Desktop Level 1: Introduction</a:t>
            </a:r>
          </a:p>
          <a:p>
            <a:r>
              <a:rPr lang="en-US" dirty="0"/>
              <a:t>Tableau Desktop Level 2: Intermediate</a:t>
            </a:r>
          </a:p>
          <a:p>
            <a:r>
              <a:rPr lang="en-US" dirty="0"/>
              <a:t>Tableau Desktop Level 3: Advanced</a:t>
            </a:r>
          </a:p>
          <a:p>
            <a:r>
              <a:rPr lang="en-US" dirty="0"/>
              <a:t>Tableau Data Visualizations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a series of wrong values must be corrected to a single correct value</a:t>
            </a:r>
          </a:p>
          <a:p>
            <a:r>
              <a:rPr lang="en-US" dirty="0"/>
              <a:t>This is done automatically when you update a value</a:t>
            </a:r>
          </a:p>
          <a:p>
            <a:r>
              <a:rPr lang="en-US" dirty="0"/>
              <a:t>It can also be done manually or algorithmically</a:t>
            </a:r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176606"/>
            <a:ext cx="6324600" cy="3309793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F11A-561A-49C1-8614-55038CB8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95" y="350076"/>
            <a:ext cx="1608478" cy="171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CFF9-D78B-4AB9-BC9B-6D4A0D58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91" y="457200"/>
            <a:ext cx="3248478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B4FE0-8E9E-4EFD-81D8-7EF80258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286000"/>
            <a:ext cx="4431661" cy="2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Pivoting/Unpivoting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“shape” of data</a:t>
            </a:r>
          </a:p>
          <a:p>
            <a:r>
              <a:rPr lang="en-US" dirty="0"/>
              <a:t>Data may be provided in the form of a pivot table (cross-</a:t>
            </a:r>
            <a:r>
              <a:rPr lang="en-US" dirty="0" err="1"/>
              <a:t>tablular</a:t>
            </a:r>
            <a:r>
              <a:rPr lang="en-US" dirty="0"/>
              <a:t>)</a:t>
            </a:r>
          </a:p>
          <a:p>
            <a:r>
              <a:rPr lang="en-US" dirty="0"/>
              <a:t>Analysis typically requires attribute columns &amp; value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56DE-A731-49E6-94FA-E78D435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35" y="342756"/>
            <a:ext cx="196242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9, and the </a:t>
            </a:r>
            <a:r>
              <a:rPr lang="fr-FR" i="1" dirty="0" err="1"/>
              <a:t>fbi</a:t>
            </a:r>
            <a:r>
              <a:rPr lang="fr-FR" i="1" dirty="0"/>
              <a:t> crime rates file </a:t>
            </a:r>
            <a:r>
              <a:rPr lang="fr-FR" i="1" dirty="0" err="1"/>
              <a:t>is</a:t>
            </a:r>
            <a:r>
              <a:rPr lang="fr-FR" i="1" dirty="0"/>
              <a:t> at C:\XTBP10ClassFiles\Labfiles\Chapter 10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“Aggregating Data”, pp. 132-134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“Pivot”, pp. 138-145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“Unpivot”, pp. 146-148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formats: .</a:t>
            </a:r>
            <a:r>
              <a:rPr lang="en-US" dirty="0" err="1"/>
              <a:t>tde</a:t>
            </a:r>
            <a:r>
              <a:rPr lang="en-US" dirty="0"/>
              <a:t>, .hyper, 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E02E-665C-498D-AF31-CB83EC0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38200"/>
            <a:ext cx="1095528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9DD90-16B2-47DA-99B1-39F75F38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54" y="1823813"/>
            <a:ext cx="26578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72400" cy="3733800"/>
          </a:xfrm>
        </p:spPr>
        <p:txBody>
          <a:bodyPr/>
          <a:lstStyle/>
          <a:p>
            <a:r>
              <a:rPr lang="en-US" dirty="0"/>
              <a:t>Prep can also output to a server or Tableau Online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54" y="762000"/>
            <a:ext cx="265784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4018C2-5B5D-4B02-B84F-65ECE4C3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11.1, pp. 151-155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584-05CF-440B-9623-884DC38DD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3235D-8164-477B-9C25-3BFCBDB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Output</a:t>
            </a:r>
          </a:p>
        </p:txBody>
      </p:sp>
    </p:spTree>
    <p:extLst>
      <p:ext uri="{BB962C8B-B14F-4D97-AF65-F5344CB8AC3E}">
        <p14:creationId xmlns:p14="http://schemas.microsoft.com/office/powerpoint/2010/main" val="19720654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2006/documentManagement/types"/>
    <ds:schemaRef ds:uri="6549f357-ea04-4fdc-a4ff-01e398dbae1f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8ae4afce-818c-4ab4-8e35-377c82201c18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39468</TotalTime>
  <Words>2698</Words>
  <Application>Microsoft Office PowerPoint</Application>
  <PresentationFormat>Widescreen</PresentationFormat>
  <Paragraphs>758</Paragraphs>
  <Slides>109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Arial</vt:lpstr>
      <vt:lpstr>Calibri</vt:lpstr>
      <vt:lpstr>Century Gothic</vt:lpstr>
      <vt:lpstr>Courier New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Initial Setup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ZCTA  Census</vt:lpstr>
      <vt:lpstr>A Brief Tour of Tableau Prep Builder</vt:lpstr>
      <vt:lpstr>Workflows (or just “flows”)</vt:lpstr>
      <vt:lpstr>Adding a data source step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Pivoting/Unpivoting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Lab 8: Output</vt:lpstr>
      <vt:lpstr>Module 9: Prep Builder Conductor and Publishing Workflows to Tableau Server</vt:lpstr>
      <vt:lpstr>Tableau Server</vt:lpstr>
      <vt:lpstr>Tableau Server</vt:lpstr>
      <vt:lpstr>Tableau Server</vt:lpstr>
      <vt:lpstr>Tableau Prep Conductor </vt:lpstr>
      <vt:lpstr>Publishing Workflows to Server </vt:lpstr>
      <vt:lpstr>Scheduling Workflows on the Server (Discussed)</vt:lpstr>
      <vt:lpstr>Scheduling Workflows on the Server</vt:lpstr>
      <vt:lpstr>Viewing tasks on the server</vt:lpstr>
      <vt:lpstr>Adding safe file locations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414</cp:revision>
  <cp:lastPrinted>2016-11-17T13:26:17Z</cp:lastPrinted>
  <dcterms:created xsi:type="dcterms:W3CDTF">2018-12-12T15:57:24Z</dcterms:created>
  <dcterms:modified xsi:type="dcterms:W3CDTF">2020-01-31T21:42:39Z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