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7"/>
  </p:notesMasterIdLst>
  <p:handoutMasterIdLst>
    <p:handoutMasterId r:id="rId88"/>
  </p:handoutMasterIdLst>
  <p:sldIdLst>
    <p:sldId id="323" r:id="rId5"/>
    <p:sldId id="309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416" r:id="rId14"/>
    <p:sldId id="417" r:id="rId15"/>
    <p:sldId id="418" r:id="rId16"/>
    <p:sldId id="419" r:id="rId17"/>
    <p:sldId id="420" r:id="rId18"/>
    <p:sldId id="421" r:id="rId19"/>
    <p:sldId id="495" r:id="rId20"/>
    <p:sldId id="447" r:id="rId21"/>
    <p:sldId id="492" r:id="rId22"/>
    <p:sldId id="422" r:id="rId23"/>
    <p:sldId id="426" r:id="rId24"/>
    <p:sldId id="423" r:id="rId25"/>
    <p:sldId id="424" r:id="rId26"/>
    <p:sldId id="425" r:id="rId27"/>
    <p:sldId id="427" r:id="rId28"/>
    <p:sldId id="428" r:id="rId29"/>
    <p:sldId id="429" r:id="rId30"/>
    <p:sldId id="430" r:id="rId31"/>
    <p:sldId id="431" r:id="rId32"/>
    <p:sldId id="493" r:id="rId33"/>
    <p:sldId id="432" r:id="rId34"/>
    <p:sldId id="452" r:id="rId35"/>
    <p:sldId id="433" r:id="rId36"/>
    <p:sldId id="446" r:id="rId37"/>
    <p:sldId id="448" r:id="rId38"/>
    <p:sldId id="449" r:id="rId39"/>
    <p:sldId id="496" r:id="rId40"/>
    <p:sldId id="450" r:id="rId41"/>
    <p:sldId id="451" r:id="rId42"/>
    <p:sldId id="494" r:id="rId43"/>
    <p:sldId id="453" r:id="rId44"/>
    <p:sldId id="454" r:id="rId45"/>
    <p:sldId id="455" r:id="rId46"/>
    <p:sldId id="456" r:id="rId47"/>
    <p:sldId id="457" r:id="rId48"/>
    <p:sldId id="458" r:id="rId49"/>
    <p:sldId id="459" r:id="rId50"/>
    <p:sldId id="460" r:id="rId51"/>
    <p:sldId id="461" r:id="rId52"/>
    <p:sldId id="462" r:id="rId53"/>
    <p:sldId id="463" r:id="rId54"/>
    <p:sldId id="464" r:id="rId55"/>
    <p:sldId id="465" r:id="rId56"/>
    <p:sldId id="466" r:id="rId57"/>
    <p:sldId id="467" r:id="rId58"/>
    <p:sldId id="468" r:id="rId59"/>
    <p:sldId id="469" r:id="rId60"/>
    <p:sldId id="470" r:id="rId61"/>
    <p:sldId id="471" r:id="rId62"/>
    <p:sldId id="472" r:id="rId63"/>
    <p:sldId id="473" r:id="rId64"/>
    <p:sldId id="474" r:id="rId65"/>
    <p:sldId id="475" r:id="rId66"/>
    <p:sldId id="476" r:id="rId67"/>
    <p:sldId id="477" r:id="rId68"/>
    <p:sldId id="478" r:id="rId69"/>
    <p:sldId id="479" r:id="rId70"/>
    <p:sldId id="480" r:id="rId71"/>
    <p:sldId id="481" r:id="rId72"/>
    <p:sldId id="482" r:id="rId73"/>
    <p:sldId id="483" r:id="rId74"/>
    <p:sldId id="484" r:id="rId75"/>
    <p:sldId id="485" r:id="rId76"/>
    <p:sldId id="486" r:id="rId77"/>
    <p:sldId id="487" r:id="rId78"/>
    <p:sldId id="488" r:id="rId79"/>
    <p:sldId id="489" r:id="rId80"/>
    <p:sldId id="490" r:id="rId81"/>
    <p:sldId id="382" r:id="rId82"/>
    <p:sldId id="384" r:id="rId83"/>
    <p:sldId id="385" r:id="rId84"/>
    <p:sldId id="491" r:id="rId85"/>
    <p:sldId id="340" r:id="rId86"/>
  </p:sldIdLst>
  <p:sldSz cx="12192000" cy="6858000"/>
  <p:notesSz cx="9309100" cy="70532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: Introduction" id="{9703D8E3-B7C9-4CDD-B576-2385DAC94201}">
          <p14:sldIdLst>
            <p14:sldId id="323"/>
            <p14:sldId id="309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Module 1: ETL &amp; Demo Data" id="{2DA96C91-37FF-0A4F-82F0-9341DCD5D040}">
          <p14:sldIdLst>
            <p14:sldId id="416"/>
            <p14:sldId id="417"/>
            <p14:sldId id="418"/>
            <p14:sldId id="419"/>
            <p14:sldId id="420"/>
            <p14:sldId id="421"/>
            <p14:sldId id="495"/>
          </p14:sldIdLst>
        </p14:section>
        <p14:section name="Module 2: Connecting to Data" id="{19225261-5257-6949-A057-E085F2EAB919}">
          <p14:sldIdLst>
            <p14:sldId id="447"/>
            <p14:sldId id="492"/>
            <p14:sldId id="422"/>
            <p14:sldId id="426"/>
            <p14:sldId id="423"/>
            <p14:sldId id="424"/>
            <p14:sldId id="425"/>
            <p14:sldId id="427"/>
            <p14:sldId id="428"/>
            <p14:sldId id="429"/>
            <p14:sldId id="430"/>
            <p14:sldId id="431"/>
            <p14:sldId id="493"/>
          </p14:sldIdLst>
        </p14:section>
        <p14:section name="Module 3: Union Joins" id="{64045C23-A93F-D54D-A850-AF02B0B24562}">
          <p14:sldIdLst>
            <p14:sldId id="432"/>
            <p14:sldId id="452"/>
            <p14:sldId id="433"/>
            <p14:sldId id="446"/>
            <p14:sldId id="448"/>
            <p14:sldId id="449"/>
            <p14:sldId id="496"/>
            <p14:sldId id="450"/>
            <p14:sldId id="451"/>
            <p14:sldId id="494"/>
          </p14:sldIdLst>
        </p14:section>
        <p14:section name="Module 4: Joins" id="{07993798-6FD1-874A-AA23-ACA4277D161E}">
          <p14:sldIdLst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</p14:sldIdLst>
        </p14:section>
        <p14:section name="Module 5: Auditing &amp; Cleaning" id="{1BF98B12-6C3E-CE45-BB0A-8F1232F299D9}">
          <p14:sldIdLst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</p14:sldIdLst>
        </p14:section>
        <p14:section name="Module 6: Group and Replace" id="{983B8C1D-7380-2B4F-95FC-27AA743F4022}">
          <p14:sldIdLst>
            <p14:sldId id="476"/>
            <p14:sldId id="477"/>
            <p14:sldId id="478"/>
            <p14:sldId id="479"/>
            <p14:sldId id="480"/>
            <p14:sldId id="481"/>
          </p14:sldIdLst>
        </p14:section>
        <p14:section name="Module 7: Aggregating &amp; Pivoting Data" id="{0543B30F-16F3-BA42-B592-69FBA19F9C2C}">
          <p14:sldIdLst>
            <p14:sldId id="482"/>
            <p14:sldId id="483"/>
            <p14:sldId id="484"/>
            <p14:sldId id="485"/>
          </p14:sldIdLst>
        </p14:section>
        <p14:section name="Module 8: Output" id="{0466654E-BA6F-3742-B5A2-D2B9C1B39689}">
          <p14:sldIdLst>
            <p14:sldId id="486"/>
            <p14:sldId id="487"/>
            <p14:sldId id="488"/>
            <p14:sldId id="489"/>
          </p14:sldIdLst>
        </p14:section>
        <p14:section name="Module 9: Tableau Prep Builder Conductor" id="{A03F1157-B246-4852-A53A-4CEC99584E0B}">
          <p14:sldIdLst>
            <p14:sldId id="490"/>
            <p14:sldId id="382"/>
            <p14:sldId id="384"/>
            <p14:sldId id="385"/>
          </p14:sldIdLst>
        </p14:section>
        <p14:section name="Appendix: Preparing Data In Tableau" id="{F4494685-5EB9-C64C-B54A-24D4DA38DC63}">
          <p14:sldIdLst>
            <p14:sldId id="491"/>
          </p14:sldIdLst>
        </p14:section>
        <p14:section name="Conclusion" id="{437119FA-B2B2-43B2-BA16-8275F50D5A56}">
          <p14:sldIdLst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>
          <p15:clr>
            <a:srgbClr val="A4A3A4"/>
          </p15:clr>
        </p15:guide>
        <p15:guide id="2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54" autoAdjust="0"/>
    <p:restoredTop sz="86411" autoAdjust="0"/>
  </p:normalViewPr>
  <p:slideViewPr>
    <p:cSldViewPr>
      <p:cViewPr varScale="1">
        <p:scale>
          <a:sx n="71" d="100"/>
          <a:sy n="71" d="100"/>
        </p:scale>
        <p:origin x="90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072"/>
    </p:cViewPr>
  </p:sorter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222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viewProps" Target="viewProp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00D2B0-8955-48BA-BE98-460751AFC6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1D0FD-2BEB-4D90-B3F1-F4BD47763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73675" y="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3F13BD6-C30E-4DEB-9D07-A06F6DC6D002}" type="datetimeFigureOut">
              <a:rPr lang="en-US"/>
              <a:pPr>
                <a:defRPr/>
              </a:pPr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52274-E37E-4803-8799-4FB0466F2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99250"/>
            <a:ext cx="4033838" cy="35242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9F4A-CABE-4CC8-B034-66BBEF0209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73675" y="6699250"/>
            <a:ext cx="4033838" cy="352425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C1CBBF-6B0A-4775-B1AE-74DA84005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4176F0-314A-4682-A760-5A90F59974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8FA8-9778-429E-B558-31944FA45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273675" y="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5114EB38-EF4E-45DD-A5BF-6F35BE487793}" type="datetimeFigureOut">
              <a:rPr lang="en-US"/>
              <a:pPr>
                <a:defRPr/>
              </a:pPr>
              <a:t>1/27/2020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2B685-86A9-4002-8816-01BC85176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38413" y="881063"/>
            <a:ext cx="4232275" cy="238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4EA0260-6930-41C8-9038-64DFFD68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0275" y="3394075"/>
            <a:ext cx="7448550" cy="277812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416B-C2FE-443F-9368-C5377E22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D5B-4B0A-4D8F-81C2-15627D7F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273675" y="6699250"/>
            <a:ext cx="4033838" cy="3540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673C55C6-0635-4FFD-BEAC-5E6F89DDB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3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89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8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59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91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4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1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08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05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5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Ask students to introduce themselves and provide their backgrounds, product experience, and expectations for the course.</a:t>
            </a:r>
          </a:p>
          <a:p>
            <a:endParaRPr lang="en-CA" sz="1000" dirty="0">
              <a:latin typeface="Segoe" panose="020B0502040504020203" pitchFamily="34" charset="0"/>
              <a:cs typeface="Arial" panose="020B0604020202020204" pitchFamily="34" charset="0"/>
            </a:endParaRPr>
          </a:p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Record student expectations on a whiteboard or flip chart that you can reference during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2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88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6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03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03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80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75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76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2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11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31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Explain </a:t>
            </a:r>
            <a:r>
              <a:rPr lang="en-CA" sz="1000" baseline="0" dirty="0">
                <a:latin typeface="Segoe" panose="020B0502040504020203" pitchFamily="34" charset="0"/>
                <a:cs typeface="Arial" panose="020B0604020202020204" pitchFamily="34" charset="0"/>
              </a:rPr>
              <a:t>class and facility logistics, using the bulleted list. I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nform students about any emergency </a:t>
            </a:r>
            <a:r>
              <a:rPr lang="en-US" sz="1000" dirty="0">
                <a:latin typeface="Segoe" panose="020B0502040504020203" pitchFamily="34" charset="0"/>
                <a:cs typeface="Arial" panose="020B0604020202020204" pitchFamily="34" charset="0"/>
              </a:rPr>
              <a:t>procedures, such as emergency exits, </a:t>
            </a:r>
            <a:r>
              <a:rPr lang="en-CA" sz="1000" dirty="0">
                <a:latin typeface="Segoe" panose="020B0502040504020203" pitchFamily="34" charset="0"/>
                <a:cs typeface="Arial" panose="020B0604020202020204" pitchFamily="34" charset="0"/>
              </a:rPr>
              <a:t>and plans in the event of fire or other emergencies.</a:t>
            </a:r>
          </a:p>
          <a:p>
            <a:endParaRPr lang="en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264815" y="186683"/>
            <a:ext cx="1955088" cy="485365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Course 20339-2A</a:t>
            </a:r>
          </a:p>
          <a:p>
            <a:pPr algn="l">
              <a:defRPr/>
            </a:pP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Module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336699"/>
                </a:solidFill>
                <a:latin typeface="Arial" pitchFamily="34" charset="0"/>
                <a:cs typeface="Arial" pitchFamily="34" charset="0"/>
              </a:rPr>
              <a:t>0: Introduction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2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04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20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524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219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92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67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190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27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89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4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991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458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81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914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3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24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656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58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42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352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232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609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75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601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721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06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697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557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74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4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5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9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3C55C6-0635-4FFD-BEAC-5E6F89DDB24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2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505200"/>
            <a:ext cx="109728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7" indent="0">
              <a:buNone/>
              <a:defRPr>
                <a:solidFill>
                  <a:srgbClr val="FF0000"/>
                </a:solidFill>
              </a:defRPr>
            </a:lvl2pPr>
            <a:lvl3pPr marL="671512" indent="0">
              <a:buNone/>
              <a:defRPr>
                <a:solidFill>
                  <a:srgbClr val="FF0000"/>
                </a:solidFill>
              </a:defRPr>
            </a:lvl3pPr>
            <a:lvl4pPr marL="1023937" indent="0">
              <a:buNone/>
              <a:defRPr>
                <a:solidFill>
                  <a:srgbClr val="FF0000"/>
                </a:solidFill>
              </a:defRPr>
            </a:lvl4pPr>
            <a:lvl5pPr marL="1341438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Course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600200"/>
            <a:ext cx="4305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881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3178629" cy="6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3pPr marL="1014412" indent="-342900">
              <a:buFont typeface="Wingdings" panose="05000000000000000000" pitchFamily="2" charset="2"/>
              <a:buChar char="§"/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Section Topics</a:t>
            </a:r>
          </a:p>
          <a:p>
            <a:pPr lvl="2"/>
            <a:r>
              <a:rPr lang="en-US" dirty="0"/>
              <a:t>Sub Section Topic</a:t>
            </a:r>
          </a:p>
        </p:txBody>
      </p:sp>
    </p:spTree>
    <p:extLst>
      <p:ext uri="{BB962C8B-B14F-4D97-AF65-F5344CB8AC3E}">
        <p14:creationId xmlns:p14="http://schemas.microsoft.com/office/powerpoint/2010/main" val="3375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ab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 b="0" baseline="0"/>
            </a:lvl1pPr>
            <a:lvl2pPr>
              <a:buClr>
                <a:schemeClr val="accent1"/>
              </a:buClr>
              <a:defRPr/>
            </a:lvl2pPr>
          </a:lstStyle>
          <a:p>
            <a:r>
              <a:rPr lang="en-US" altLang="en-US" dirty="0"/>
              <a:t>Objectives</a:t>
            </a:r>
          </a:p>
          <a:p>
            <a:pPr lvl="1"/>
            <a:r>
              <a:rPr lang="en-US" altLang="en-US" dirty="0" err="1"/>
              <a:t>Objectve</a:t>
            </a:r>
            <a:r>
              <a:rPr lang="en-US" altLang="en-US" dirty="0"/>
              <a:t> 1</a:t>
            </a:r>
          </a:p>
          <a:p>
            <a:pPr lvl="1"/>
            <a:r>
              <a:rPr lang="en-US" altLang="en-US" dirty="0"/>
              <a:t>Objective 2</a:t>
            </a:r>
          </a:p>
          <a:p>
            <a:pPr lvl="1"/>
            <a:r>
              <a:rPr lang="en-US" altLang="en-US" dirty="0"/>
              <a:t>Objective 3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71" y="914400"/>
            <a:ext cx="3178629" cy="661042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5511463"/>
            <a:ext cx="10668000" cy="660737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/>
            </a:lvl1pPr>
          </a:lstStyle>
          <a:p>
            <a:pPr lvl="0"/>
            <a:r>
              <a:rPr lang="en-US" dirty="0"/>
              <a:t>Click to enter estimated time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295400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701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EBF8E7-7251-420B-A8C9-9BEB7F785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987425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07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457200"/>
            <a:ext cx="10668000" cy="11398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752600"/>
            <a:ext cx="10668000" cy="3733800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baseline="0"/>
            </a:lvl1pPr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812800" y="457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2801" y="5562600"/>
            <a:ext cx="10511368" cy="4603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44" y="56086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1" y="457200"/>
            <a:ext cx="10164233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2286000"/>
            <a:ext cx="8737600" cy="304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2800" y="1143000"/>
            <a:ext cx="10160000" cy="1066800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03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 flipV="1">
            <a:off x="481264" y="6179051"/>
            <a:ext cx="877824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562600"/>
            <a:ext cx="2286000" cy="8915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5" r:id="rId1"/>
    <p:sldLayoutId id="2147484308" r:id="rId2"/>
    <p:sldLayoutId id="2147484303" r:id="rId3"/>
    <p:sldLayoutId id="2147484313" r:id="rId4"/>
    <p:sldLayoutId id="2147484316" r:id="rId5"/>
    <p:sldLayoutId id="2147484307" r:id="rId6"/>
    <p:sldLayoutId id="2147484304" r:id="rId7"/>
    <p:sldLayoutId id="2147484321" r:id="rId8"/>
    <p:sldLayoutId id="2147484322" r:id="rId9"/>
    <p:sldLayoutId id="2147484323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5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5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c@onl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../Demos/Mod03Demo1.tf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bit.ly/ONLCXTBP10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501804"/>
            <a:ext cx="7623175" cy="8763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Introduction to Tableau Prep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7249" y="2280502"/>
            <a:ext cx="6629400" cy="3200400"/>
          </a:xfrm>
        </p:spPr>
        <p:txBody>
          <a:bodyPr>
            <a:normAutofit/>
          </a:bodyPr>
          <a:lstStyle/>
          <a:p>
            <a:pPr lvl="1">
              <a:spcBef>
                <a:spcPts val="2400"/>
              </a:spcBef>
            </a:pPr>
            <a:r>
              <a:rPr lang="en-US" altLang="en-US" sz="2000" dirty="0"/>
              <a:t>Class begins at 10 Eastern time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For Class Audio Connection: 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ONLC Office Locations – </a:t>
            </a:r>
            <a:br>
              <a:rPr lang="en-US" altLang="en-US" sz="1600" dirty="0"/>
            </a:br>
            <a:r>
              <a:rPr lang="en-US" altLang="en-US" sz="1600" dirty="0"/>
              <a:t>Audio is connected over Jabra™ speaker</a:t>
            </a:r>
          </a:p>
          <a:p>
            <a:pPr lvl="2">
              <a:spcBef>
                <a:spcPts val="1200"/>
              </a:spcBef>
              <a:buFont typeface="Wingdings" charset="2"/>
              <a:buChar char="§"/>
            </a:pPr>
            <a:r>
              <a:rPr lang="en-US" altLang="en-US" sz="1600" dirty="0"/>
              <a:t>Home or Office – </a:t>
            </a:r>
            <a:br>
              <a:rPr lang="en-US" altLang="en-US" sz="1600" dirty="0"/>
            </a:br>
            <a:r>
              <a:rPr lang="en-US" altLang="en-US" sz="1600" dirty="0"/>
              <a:t>Call: ____ Access Code: ____ #</a:t>
            </a:r>
            <a:br>
              <a:rPr lang="en-US" altLang="en-US" sz="1600" dirty="0"/>
            </a:br>
            <a:r>
              <a:rPr lang="en-US" altLang="en-US" sz="1600" dirty="0"/>
              <a:t>Enter the audio pin shown in the GoToMeeting panel</a:t>
            </a:r>
          </a:p>
          <a:p>
            <a:pPr lvl="1">
              <a:spcBef>
                <a:spcPts val="1800"/>
              </a:spcBef>
            </a:pPr>
            <a:r>
              <a:rPr lang="en-US" altLang="en-US" sz="2000" dirty="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667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3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9337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7426712" y="3710103"/>
            <a:ext cx="1336288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3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93B2-3B52-CB45-B091-CA3700E3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ETL &amp; Demo Data</a:t>
            </a:r>
          </a:p>
        </p:txBody>
      </p:sp>
    </p:spTree>
    <p:extLst>
      <p:ext uri="{BB962C8B-B14F-4D97-AF65-F5344CB8AC3E}">
        <p14:creationId xmlns:p14="http://schemas.microsoft.com/office/powerpoint/2010/main" val="93103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EA30-8993-874B-8B34-462F8D4B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EF0C6-E868-B44E-A8CC-C0F92B763F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Extract: Get the data from its current location</a:t>
            </a:r>
          </a:p>
          <a:p>
            <a:r>
              <a:rPr lang="en-US" dirty="0"/>
              <a:t>Transform: Modify the data to suit your analytical needs</a:t>
            </a:r>
          </a:p>
          <a:p>
            <a:r>
              <a:rPr lang="en-US" dirty="0"/>
              <a:t>Load: Transfer the data to the repository your analytical tool will use</a:t>
            </a:r>
          </a:p>
        </p:txBody>
      </p:sp>
    </p:spTree>
    <p:extLst>
      <p:ext uri="{BB962C8B-B14F-4D97-AF65-F5344CB8AC3E}">
        <p14:creationId xmlns:p14="http://schemas.microsoft.com/office/powerpoint/2010/main" val="265762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C9C9-5B2F-BD4C-B178-ECF70FF2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4EB7B-6396-A648-A5AF-4509B0BAF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to data at its source</a:t>
            </a:r>
          </a:p>
          <a:p>
            <a:pPr lvl="1"/>
            <a:r>
              <a:rPr lang="en-US" dirty="0"/>
              <a:t>RDBMS systems, files, web services, etc.</a:t>
            </a:r>
          </a:p>
          <a:p>
            <a:r>
              <a:rPr lang="en-US" dirty="0"/>
              <a:t>Combine data from multiple sources</a:t>
            </a:r>
          </a:p>
        </p:txBody>
      </p:sp>
    </p:spTree>
    <p:extLst>
      <p:ext uri="{BB962C8B-B14F-4D97-AF65-F5344CB8AC3E}">
        <p14:creationId xmlns:p14="http://schemas.microsoft.com/office/powerpoint/2010/main" val="141533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D22A-61E4-514E-8746-B1822EBD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97957-850F-1F40-9AFA-853ED80CF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“Clean” data = remove or repair erroneous entries</a:t>
            </a:r>
          </a:p>
          <a:p>
            <a:r>
              <a:rPr lang="en-US" dirty="0"/>
              <a:t>“Shape” data = get data in a form that’s compatible with your analytic needs</a:t>
            </a:r>
          </a:p>
          <a:p>
            <a:pPr lvl="1"/>
            <a:r>
              <a:rPr lang="en-US" dirty="0"/>
              <a:t>Join &amp; </a:t>
            </a:r>
            <a:r>
              <a:rPr lang="en-US" dirty="0" err="1"/>
              <a:t>denormalize</a:t>
            </a:r>
            <a:endParaRPr lang="en-US" dirty="0"/>
          </a:p>
          <a:p>
            <a:pPr lvl="1"/>
            <a:r>
              <a:rPr lang="en-US" dirty="0"/>
              <a:t>Replace codes</a:t>
            </a:r>
          </a:p>
          <a:p>
            <a:pPr lvl="1"/>
            <a:r>
              <a:rPr lang="en-US" dirty="0" err="1"/>
              <a:t>Unpivot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1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Push cleaned &amp; shaped data into destination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2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Demo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ZTCA </a:t>
            </a:r>
            <a:r>
              <a:rPr lang="en-US" dirty="0">
                <a:sym typeface="Wingdings" panose="05000000000000000000" pitchFamily="2" charset="2"/>
              </a:rPr>
              <a:t> Census</a:t>
            </a:r>
          </a:p>
          <a:p>
            <a:r>
              <a:rPr lang="en-US" dirty="0">
                <a:sym typeface="Wingdings" panose="05000000000000000000" pitchFamily="2" charset="2"/>
              </a:rPr>
              <a:t>USALEEP</a:t>
            </a:r>
          </a:p>
          <a:p>
            <a:r>
              <a:rPr lang="en-US" dirty="0">
                <a:sym typeface="Wingdings" panose="05000000000000000000" pitchFamily="2" charset="2"/>
              </a:rPr>
              <a:t>GEOCORR Education Data</a:t>
            </a:r>
          </a:p>
          <a:p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dirty="0" err="1">
                <a:sym typeface="Wingdings" panose="05000000000000000000" pitchFamily="2" charset="2"/>
              </a:rPr>
              <a:t>SplitWise</a:t>
            </a:r>
            <a:r>
              <a:rPr lang="en-US" dirty="0">
                <a:sym typeface="Wingdings" panose="05000000000000000000" pitchFamily="2" charset="2"/>
              </a:rPr>
              <a:t> Blog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4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1520-7FFC-4221-80EF-5B1A0D8D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82B6-0C19-4199-A4A6-E644A5C51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CE20B8-7CAB-489F-9609-9CAE4FEDD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63990"/>
              </p:ext>
            </p:extLst>
          </p:nvPr>
        </p:nvGraphicFramePr>
        <p:xfrm>
          <a:off x="7010400" y="1752600"/>
          <a:ext cx="2882900" cy="3619500"/>
        </p:xfrm>
        <a:graphic>
          <a:graphicData uri="http://schemas.openxmlformats.org/drawingml/2006/table">
            <a:tbl>
              <a:tblPr/>
              <a:tblGrid>
                <a:gridCol w="827763">
                  <a:extLst>
                    <a:ext uri="{9D8B030D-6E8A-4147-A177-3AD203B41FA5}">
                      <a16:colId xmlns:a16="http://schemas.microsoft.com/office/drawing/2014/main" val="97183275"/>
                    </a:ext>
                  </a:extLst>
                </a:gridCol>
                <a:gridCol w="2055137">
                  <a:extLst>
                    <a:ext uri="{9D8B030D-6E8A-4147-A177-3AD203B41FA5}">
                      <a16:colId xmlns:a16="http://schemas.microsoft.com/office/drawing/2014/main" val="35465895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Abbreviation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Definition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7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812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014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591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754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 census tabulation area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231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metdiv10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337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sduni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942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cntysc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476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081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abbreviation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6555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cntyname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90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cousubnm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subdivision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749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82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mdivname10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 Metro div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421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ZCTA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uschlnm10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school district name 2010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0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population (2010)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708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afact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placesc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state allocation factor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7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681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BCDC-7F7D-AF42-875C-5B645068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Extract</a:t>
            </a:r>
          </a:p>
        </p:txBody>
      </p:sp>
    </p:spTree>
    <p:extLst>
      <p:ext uri="{BB962C8B-B14F-4D97-AF65-F5344CB8AC3E}">
        <p14:creationId xmlns:p14="http://schemas.microsoft.com/office/powerpoint/2010/main" val="2994392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1AB-C077-6F4D-9364-4D6903E3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3314587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9144000" cy="3733800"/>
          </a:xfrm>
        </p:spPr>
        <p:txBody>
          <a:bodyPr/>
          <a:lstStyle/>
          <a:p>
            <a:r>
              <a:rPr lang="en-US" dirty="0"/>
              <a:t>Dozens of file- &amp; server-based data sources</a:t>
            </a:r>
          </a:p>
          <a:p>
            <a:r>
              <a:rPr lang="en-US" dirty="0"/>
              <a:t>ODBC &amp; JDBC connections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14" y="304801"/>
            <a:ext cx="133358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9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Tableau Prep</a:t>
            </a:r>
          </a:p>
        </p:txBody>
      </p:sp>
    </p:spTree>
    <p:extLst>
      <p:ext uri="{BB962C8B-B14F-4D97-AF65-F5344CB8AC3E}">
        <p14:creationId xmlns:p14="http://schemas.microsoft.com/office/powerpoint/2010/main" val="3917667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Server-Based</a:t>
            </a:r>
            <a:r>
              <a:rPr lang="en-US" baseline="0" dirty="0"/>
              <a:t> Data 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major RDBMS systems supported</a:t>
            </a:r>
          </a:p>
          <a:p>
            <a:pPr lvl="1"/>
            <a:r>
              <a:rPr lang="en-US" dirty="0"/>
              <a:t>SQL Server, Oracle, MySQL, DB2, MongoDB, etc.</a:t>
            </a:r>
          </a:p>
          <a:p>
            <a:r>
              <a:rPr lang="en-US" dirty="0"/>
              <a:t>General pattern similar for all</a:t>
            </a:r>
          </a:p>
          <a:p>
            <a:pPr lvl="1"/>
            <a:r>
              <a:rPr lang="en-US" dirty="0"/>
              <a:t>Specify server name/address</a:t>
            </a:r>
          </a:p>
          <a:p>
            <a:pPr lvl="1"/>
            <a:r>
              <a:rPr lang="en-US" dirty="0"/>
              <a:t>Possibly specify DB name</a:t>
            </a:r>
          </a:p>
          <a:p>
            <a:pPr lvl="1"/>
            <a:r>
              <a:rPr lang="en-US" dirty="0"/>
              <a:t>Authenticate (username &amp; password)</a:t>
            </a:r>
          </a:p>
        </p:txBody>
      </p:sp>
    </p:spTree>
    <p:extLst>
      <p:ext uri="{BB962C8B-B14F-4D97-AF65-F5344CB8AC3E}">
        <p14:creationId xmlns:p14="http://schemas.microsoft.com/office/powerpoint/2010/main" val="3838145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85412"/>
            <a:ext cx="2057687" cy="266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914400"/>
            <a:ext cx="2059964" cy="2129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4400" y="4267200"/>
            <a:ext cx="1829055" cy="724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15" y="3305775"/>
            <a:ext cx="182905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34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116" y="2828845"/>
            <a:ext cx="4443884" cy="26575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934200" y="342900"/>
            <a:ext cx="2727176" cy="2819400"/>
            <a:chOff x="7391400" y="457200"/>
            <a:chExt cx="3943900" cy="40772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1400" y="457200"/>
              <a:ext cx="3943900" cy="407726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982200" y="3733800"/>
              <a:ext cx="11430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966735" y="3645167"/>
              <a:ext cx="9906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513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Tableau Data Extracts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78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File-Based 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59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Access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57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Microsoft Excel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2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PDF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</a:t>
            </a:r>
            <a:r>
              <a:rPr lang="en-US" baseline="0" dirty="0"/>
              <a:t> to Text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78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AD2439F-1DBE-744B-A703-1383FC8F2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D6F55-4A1C-8C4F-9AF3-A38CD56C25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CB2514-CF03-6F4B-98A8-05F8396F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2: Connecting to Data</a:t>
            </a:r>
          </a:p>
        </p:txBody>
      </p:sp>
    </p:spTree>
    <p:extLst>
      <p:ext uri="{BB962C8B-B14F-4D97-AF65-F5344CB8AC3E}">
        <p14:creationId xmlns:p14="http://schemas.microsoft.com/office/powerpoint/2010/main" val="228288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introductions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US" dirty="0"/>
              <a:t>Tableau experience</a:t>
            </a:r>
          </a:p>
          <a:p>
            <a:r>
              <a:rPr lang="en-US" dirty="0"/>
              <a:t>Your expectations for the course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49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4266211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9684-435C-494B-AE1E-AAC97A36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r>
              <a:rPr lang="en-US" baseline="0" dirty="0"/>
              <a:t> Joins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58651-9EBB-0A4A-8424-84C3ADDAC8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F9D3E-F603-48E8-8BEC-62632C1A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577" y="1380839"/>
            <a:ext cx="2476846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75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Preview Pane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BDBF6-C954-4DAB-8A81-131DD174E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783" y="1838214"/>
            <a:ext cx="7835076" cy="3648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C0355-C6A3-4C2A-B527-5A48FBF2B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637905"/>
            <a:ext cx="4067743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26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CB095F-F2FA-DE4B-A962-73D92110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D7865-3AC8-4394-8609-5B05BC5FB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04A93-8AA4-43CA-B63D-6FA94FD2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597025"/>
            <a:ext cx="5006678" cy="3386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D1E535-F97E-4DED-97C1-4B4A785DF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687" y="4194534"/>
            <a:ext cx="221963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33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038B5B-7922-C842-9C66-5752419C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320FB-0799-468C-8509-360D696BCB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AB2DC-9C15-4489-A40C-A9BB85866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1905000"/>
            <a:ext cx="943107" cy="847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C6B04-16B6-4AC5-A9B9-CC214B2F4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814" y="3109868"/>
            <a:ext cx="2124371" cy="638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379500-998F-4390-820C-F0EDEFA03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3863366"/>
            <a:ext cx="108600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50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63A78A-C1AE-6D40-A375-990181AA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Union</a:t>
            </a:r>
            <a:r>
              <a:rPr lang="en-US" baseline="0" dirty="0"/>
              <a:t> Step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EA8D3-7A0D-4671-B641-5EA1687BD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hlinkClick r:id="rId3" action="ppaction://hlinkfile"/>
            <a:extLst>
              <a:ext uri="{FF2B5EF4-FFF2-40B4-BE49-F238E27FC236}">
                <a16:creationId xmlns:a16="http://schemas.microsoft.com/office/drawing/2014/main" id="{902BAC92-313B-4500-B166-7FB1283D3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1650813"/>
            <a:ext cx="3191320" cy="1467055"/>
          </a:xfrm>
          <a:prstGeom prst="rect">
            <a:avLst/>
          </a:prstGeom>
        </p:spPr>
      </p:pic>
      <p:pic>
        <p:nvPicPr>
          <p:cNvPr id="7" name="Picture 6">
            <a:hlinkClick r:id="rId3" action="ppaction://hlinkfile"/>
            <a:extLst>
              <a:ext uri="{FF2B5EF4-FFF2-40B4-BE49-F238E27FC236}">
                <a16:creationId xmlns:a16="http://schemas.microsoft.com/office/drawing/2014/main" id="{64101955-7441-48AB-B19A-52965C01D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3037186"/>
            <a:ext cx="321989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36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564B-C736-4067-B47E-36D10E2D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5AA75-E60C-48A5-8B0C-A680B24DEE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E5D74-97FD-4A0F-AB29-BA3B458C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752600"/>
            <a:ext cx="4058216" cy="3524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4FD1FA-DBDC-4C4A-90A1-F331D963D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04" y="1514208"/>
            <a:ext cx="2095792" cy="3829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17BFE1-1288-48EB-8462-9DE4BBCCB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055" y="4250745"/>
            <a:ext cx="3000794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40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0E586FF-BE6A-8841-8761-0711CC85F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183B9-4A6F-934C-895F-94E4989F02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22851B-CAA5-5841-A154-53FC9026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</a:t>
            </a:r>
            <a:r>
              <a:rPr lang="en-US" baseline="0" dirty="0"/>
              <a:t> Union Joins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63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AE0CC47-794E-4944-8D70-71842D295C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4BBA1-37CC-0F43-9299-BE1EE027FF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8C7965-0EC8-CF4E-94D4-3E5D48D1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</a:t>
            </a:r>
            <a:r>
              <a:rPr lang="en-US" baseline="0" dirty="0"/>
              <a:t>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1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3B231E-6805-BE41-BD6F-D9C9EAED8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4.1: UNION Join, pp. 27-32</a:t>
            </a:r>
          </a:p>
          <a:p>
            <a:r>
              <a:rPr lang="en-US" dirty="0"/>
              <a:t>Exercise 4.2: Wildcard UNION, pp. 41-44</a:t>
            </a:r>
          </a:p>
          <a:p>
            <a:r>
              <a:rPr lang="en-US" dirty="0"/>
              <a:t>Exercise 4.3: Refine a Wildcard UNION, pp. </a:t>
            </a:r>
            <a:r>
              <a:rPr lang="en-US"/>
              <a:t>47-48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3781-8EE3-BE42-B0BB-32D1562D90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F33829-237D-F84E-9895-54A25784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3: UNION Joins</a:t>
            </a:r>
          </a:p>
        </p:txBody>
      </p:sp>
    </p:spTree>
    <p:extLst>
      <p:ext uri="{BB962C8B-B14F-4D97-AF65-F5344CB8AC3E}">
        <p14:creationId xmlns:p14="http://schemas.microsoft.com/office/powerpoint/2010/main" val="252915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sz="2400" dirty="0"/>
              <a:t>Class hours: 10:00-16:45</a:t>
            </a:r>
          </a:p>
          <a:p>
            <a:r>
              <a:rPr lang="en-US" sz="2400" dirty="0"/>
              <a:t>A.M./P.M. Breaks: 15 min.</a:t>
            </a:r>
          </a:p>
          <a:p>
            <a:r>
              <a:rPr lang="en-US" sz="2400" dirty="0"/>
              <a:t>Lunch Break: 1 hr.</a:t>
            </a:r>
          </a:p>
          <a:p>
            <a:r>
              <a:rPr lang="en-US" sz="2400" dirty="0"/>
              <a:t>ONLC </a:t>
            </a:r>
            <a:r>
              <a:rPr lang="en-US" sz="2400" dirty="0" err="1"/>
              <a:t>Wifi</a:t>
            </a:r>
            <a:r>
              <a:rPr lang="en-US" sz="2400" dirty="0"/>
              <a:t> access code (if present): 0123456789</a:t>
            </a:r>
          </a:p>
          <a:p>
            <a:r>
              <a:rPr lang="en-US" sz="2400" dirty="0"/>
              <a:t>If you need anything, please let us know!</a:t>
            </a:r>
          </a:p>
          <a:p>
            <a:endParaRPr lang="en-CA" sz="24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34400" y="1371600"/>
            <a:ext cx="2767989" cy="3186795"/>
            <a:chOff x="5438950" y="1438007"/>
            <a:chExt cx="2767989" cy="31867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5829" y="1921468"/>
              <a:ext cx="1202732" cy="1202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4064" y="1438007"/>
              <a:ext cx="1082875" cy="1686193"/>
            </a:xfrm>
            <a:prstGeom prst="rect">
              <a:avLst/>
            </a:prstGeom>
          </p:spPr>
        </p:pic>
        <p:grpSp>
          <p:nvGrpSpPr>
            <p:cNvPr id="39" name="Group 38"/>
            <p:cNvGrpSpPr>
              <a:grpSpLocks noChangeAspect="1"/>
            </p:cNvGrpSpPr>
            <p:nvPr/>
          </p:nvGrpSpPr>
          <p:grpSpPr>
            <a:xfrm>
              <a:off x="5438950" y="3363329"/>
              <a:ext cx="1424169" cy="1015708"/>
              <a:chOff x="975600" y="4290620"/>
              <a:chExt cx="2006088" cy="1430728"/>
            </a:xfrm>
          </p:grpSpPr>
          <p:grpSp>
            <p:nvGrpSpPr>
              <p:cNvPr id="40" name="Group 39"/>
              <p:cNvGrpSpPr>
                <a:grpSpLocks noChangeAspect="1"/>
              </p:cNvGrpSpPr>
              <p:nvPr/>
            </p:nvGrpSpPr>
            <p:grpSpPr>
              <a:xfrm>
                <a:off x="975600" y="4290620"/>
                <a:ext cx="2006088" cy="1430728"/>
                <a:chOff x="1918853" y="3044496"/>
                <a:chExt cx="666391" cy="475141"/>
              </a:xfrm>
            </p:grpSpPr>
            <p:sp>
              <p:nvSpPr>
                <p:cNvPr id="42" name="Round Same Side Corner Rectangle 11"/>
                <p:cNvSpPr/>
                <p:nvPr/>
              </p:nvSpPr>
              <p:spPr>
                <a:xfrm>
                  <a:off x="1970085" y="3044496"/>
                  <a:ext cx="564520" cy="361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20" h="361776">
                      <a:moveTo>
                        <a:pt x="21117" y="19360"/>
                      </a:moveTo>
                      <a:lnTo>
                        <a:pt x="21117" y="345592"/>
                      </a:lnTo>
                      <a:lnTo>
                        <a:pt x="543404" y="345592"/>
                      </a:lnTo>
                      <a:lnTo>
                        <a:pt x="543404" y="19360"/>
                      </a:lnTo>
                      <a:close/>
                      <a:moveTo>
                        <a:pt x="17539" y="0"/>
                      </a:moveTo>
                      <a:lnTo>
                        <a:pt x="546981" y="0"/>
                      </a:lnTo>
                      <a:cubicBezTo>
                        <a:pt x="556668" y="0"/>
                        <a:pt x="564520" y="7852"/>
                        <a:pt x="564520" y="17539"/>
                      </a:cubicBezTo>
                      <a:lnTo>
                        <a:pt x="564520" y="361776"/>
                      </a:lnTo>
                      <a:lnTo>
                        <a:pt x="0" y="361776"/>
                      </a:lnTo>
                      <a:lnTo>
                        <a:pt x="0" y="17539"/>
                      </a:lnTo>
                      <a:cubicBezTo>
                        <a:pt x="0" y="7852"/>
                        <a:pt x="7852" y="0"/>
                        <a:pt x="17539" y="0"/>
                      </a:cubicBez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3" name="Trapezoid 12"/>
                <p:cNvSpPr/>
                <p:nvPr/>
              </p:nvSpPr>
              <p:spPr>
                <a:xfrm>
                  <a:off x="1918853" y="3419324"/>
                  <a:ext cx="666391" cy="7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91" h="84127">
                      <a:moveTo>
                        <a:pt x="257990" y="52557"/>
                      </a:moveTo>
                      <a:lnTo>
                        <a:pt x="241755" y="79989"/>
                      </a:lnTo>
                      <a:lnTo>
                        <a:pt x="424635" y="79989"/>
                      </a:lnTo>
                      <a:lnTo>
                        <a:pt x="408400" y="52557"/>
                      </a:lnTo>
                      <a:close/>
                      <a:moveTo>
                        <a:pt x="49787" y="0"/>
                      </a:moveTo>
                      <a:lnTo>
                        <a:pt x="616604" y="0"/>
                      </a:lnTo>
                      <a:lnTo>
                        <a:pt x="666391" y="84127"/>
                      </a:lnTo>
                      <a:lnTo>
                        <a:pt x="0" y="84127"/>
                      </a:lnTo>
                      <a:close/>
                    </a:path>
                  </a:pathLst>
                </a:cu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919446" y="3492205"/>
                  <a:ext cx="665798" cy="27432"/>
                </a:xfrm>
                <a:prstGeom prst="rect">
                  <a:avLst/>
                </a:prstGeom>
                <a:solidFill>
                  <a:srgbClr val="008A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en-US" kern="0" dirty="0">
                    <a:solidFill>
                      <a:sysClr val="window" lastClr="FFFFFF"/>
                    </a:solidFill>
                    <a:latin typeface="Segoe"/>
                  </a:endParaRPr>
                </a:p>
              </p:txBody>
            </p:sp>
          </p:grpSp>
          <p:sp>
            <p:nvSpPr>
              <p:cNvPr id="41" name="Rectangle 40"/>
              <p:cNvSpPr/>
              <p:nvPr/>
            </p:nvSpPr>
            <p:spPr bwMode="auto">
              <a:xfrm>
                <a:off x="1183880" y="4340003"/>
                <a:ext cx="1572768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49478" y="3124200"/>
              <a:ext cx="758815" cy="15006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97339" y="3222722"/>
              <a:ext cx="609600" cy="140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663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E8605-E358-464D-AAD9-D0215FA1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4: Joins</a:t>
            </a:r>
          </a:p>
        </p:txBody>
      </p:sp>
    </p:spTree>
    <p:extLst>
      <p:ext uri="{BB962C8B-B14F-4D97-AF65-F5344CB8AC3E}">
        <p14:creationId xmlns:p14="http://schemas.microsoft.com/office/powerpoint/2010/main" val="1266696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844C00-2365-8C42-9B8E-2EE752FA5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EDF85-B4DA-D74A-A46B-4996957589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F5CC58-AE7F-E341-A1DB-0D166A32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Table?</a:t>
            </a:r>
          </a:p>
        </p:txBody>
      </p:sp>
    </p:spTree>
    <p:extLst>
      <p:ext uri="{BB962C8B-B14F-4D97-AF65-F5344CB8AC3E}">
        <p14:creationId xmlns:p14="http://schemas.microsoft.com/office/powerpoint/2010/main" val="2545081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23D4CE7-A624-1F49-B9F9-D86681FE8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C3E21-876D-1D42-9F86-BF55739AEB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2B281-DC7F-FE4E-81DA-200FBDA2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Equijoins</a:t>
            </a:r>
          </a:p>
        </p:txBody>
      </p:sp>
    </p:spTree>
    <p:extLst>
      <p:ext uri="{BB962C8B-B14F-4D97-AF65-F5344CB8AC3E}">
        <p14:creationId xmlns:p14="http://schemas.microsoft.com/office/powerpoint/2010/main" val="1488510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7953D94-6636-EB4D-B539-DC5B6D267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91254-061B-3E43-9347-C296346C80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6B13A9-922B-DA4A-9F55-8E286CBC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</p:spTree>
    <p:extLst>
      <p:ext uri="{BB962C8B-B14F-4D97-AF65-F5344CB8AC3E}">
        <p14:creationId xmlns:p14="http://schemas.microsoft.com/office/powerpoint/2010/main" val="2594980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1E6FD3F-3A28-AA47-A971-90E2F63E6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5E966-009A-0B46-A81C-B42539BA95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793C40-AB58-464E-89C2-B817BED1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</p:spTree>
    <p:extLst>
      <p:ext uri="{BB962C8B-B14F-4D97-AF65-F5344CB8AC3E}">
        <p14:creationId xmlns:p14="http://schemas.microsoft.com/office/powerpoint/2010/main" val="5705407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0FDDA91-6F16-474A-B2C2-D541B2C6D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00744-B562-7D4D-95DC-16B2125858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51C2E4-3439-FC42-92E4-8AD466B1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Joins</a:t>
            </a:r>
          </a:p>
        </p:txBody>
      </p:sp>
    </p:spTree>
    <p:extLst>
      <p:ext uri="{BB962C8B-B14F-4D97-AF65-F5344CB8AC3E}">
        <p14:creationId xmlns:p14="http://schemas.microsoft.com/office/powerpoint/2010/main" val="600015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64E9717-32A5-204C-99BF-6241B2BA2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90DFE-A586-E247-815B-802AB3CE06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84724E-AE55-6B42-B5F9-3AF88CAE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Joins</a:t>
            </a:r>
          </a:p>
        </p:txBody>
      </p:sp>
    </p:spTree>
    <p:extLst>
      <p:ext uri="{BB962C8B-B14F-4D97-AF65-F5344CB8AC3E}">
        <p14:creationId xmlns:p14="http://schemas.microsoft.com/office/powerpoint/2010/main" val="26796703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BF363DC-AFB9-5747-892F-AAA5BD482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2E9FE-045D-9446-9034-B6BD944C8B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ED0FA6-ED76-7E49-AC9D-C3AD978A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</p:spTree>
    <p:extLst>
      <p:ext uri="{BB962C8B-B14F-4D97-AF65-F5344CB8AC3E}">
        <p14:creationId xmlns:p14="http://schemas.microsoft.com/office/powerpoint/2010/main" val="11363546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6CE2481-2E49-BB44-9D6E-A58E29003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1720F-4013-894E-8999-1DE42EA799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0906B0-F382-D94A-99D7-F0A5538F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Shape of Your</a:t>
            </a:r>
            <a:r>
              <a:rPr lang="en-US" baseline="0" dirty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862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D046E31-E6B2-424A-AD01-24DC6A8415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ADC0C-5EB1-E742-9C50-DC80F72FCA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923162-363D-1B4C-8F78-0991C5D9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306974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Courseware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8305800" cy="3733800"/>
          </a:xfrm>
        </p:spPr>
        <p:txBody>
          <a:bodyPr/>
          <a:lstStyle/>
          <a:p>
            <a:r>
              <a:rPr lang="en-US" dirty="0"/>
              <a:t>The Book: </a:t>
            </a:r>
            <a:r>
              <a:rPr lang="en-US" i="1" dirty="0"/>
              <a:t>Prepare Your Data for Tableau</a:t>
            </a:r>
            <a:endParaRPr lang="en-US" dirty="0"/>
          </a:p>
          <a:p>
            <a:r>
              <a:rPr lang="en-US" dirty="0"/>
              <a:t>GitHub site for code files: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Supplemental notes: </a:t>
            </a:r>
            <a:r>
              <a:rPr lang="en-US" dirty="0">
                <a:hlinkClick r:id="rId2"/>
              </a:rPr>
              <a:t>http://bit.ly/ONLCXTBP10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Prepare Your Data for Tableau">
            <a:extLst>
              <a:ext uri="{FF2B5EF4-FFF2-40B4-BE49-F238E27FC236}">
                <a16:creationId xmlns:a16="http://schemas.microsoft.com/office/drawing/2014/main" id="{02BA3BCE-11C1-CD47-B4A7-A903891A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2895600" cy="4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9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5058F48-D219-7545-9150-CF37C9DA6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FA2B8-FC1D-D24E-92AF-C859160242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1279C3-A262-E741-8313-4A5E1F8C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</a:t>
            </a:r>
            <a:r>
              <a:rPr lang="en-US" baseline="0" dirty="0"/>
              <a:t> Missing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509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83E0E86-9364-D544-9A33-2CBCED5E4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86924-6B21-1B45-93FB-2073DC8EA8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8B3FAC-76B5-1B44-ACE1-4D3D0E1D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304606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D5E834E-5B7A-2B4E-B858-B6A32B587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43088-FEA6-234B-AB99-42466F3677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9C3DEC-70AC-AB42-BEB7-99CBEAF7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Clause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6140027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6D96E9-B635-0245-9098-C1FAA390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Transform</a:t>
            </a:r>
          </a:p>
        </p:txBody>
      </p:sp>
    </p:spTree>
    <p:extLst>
      <p:ext uri="{BB962C8B-B14F-4D97-AF65-F5344CB8AC3E}">
        <p14:creationId xmlns:p14="http://schemas.microsoft.com/office/powerpoint/2010/main" val="16572690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4BB7-7A9D-DE44-81A7-84A15E54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5: Auditing &amp; Cleaning</a:t>
            </a:r>
            <a:r>
              <a:rPr lang="en-US" baseline="0" dirty="0"/>
              <a:t>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36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948BA-33DF-8D4F-BE0B-53151B6B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Your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8F0A2-309B-B545-8C29-D643FC8880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689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A750-FCCE-1B43-B19C-3EF29425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B4147-976C-5F4C-8296-9593979C54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98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CE9C-567B-F343-AD3A-DCEED77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Clean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A277-1323-9644-A078-4090B3729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18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471B-4CB9-534B-AF00-E0FEFDE6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Data More Consistent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FAE89-9E67-0A43-A422-22847A7FD8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59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257E-A8A0-2740-A0E2-3034B8C6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4FAF8-0C73-5A41-8B13-61EF434F6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Classroom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Course 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144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CB28-8413-5140-A949-761083F8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BA79-005D-F748-8EF0-DDBDB31CF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254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4BDD-EA88-2D47-A6B7-E02FE22A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NULL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F14B-39CF-AF41-99E1-2E843C247A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390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EF39-4D4F-234C-A7CC-3D508B07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2B6CF-1628-4546-AF20-667E71376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179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853A-6621-BF48-99C0-CF9E50FA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Group and Replace</a:t>
            </a:r>
          </a:p>
        </p:txBody>
      </p:sp>
    </p:spTree>
    <p:extLst>
      <p:ext uri="{BB962C8B-B14F-4D97-AF65-F5344CB8AC3E}">
        <p14:creationId xmlns:p14="http://schemas.microsoft.com/office/powerpoint/2010/main" val="39113951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EC15-00FE-FC41-ADF7-549E87A4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and Replace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BEEB9-F887-F642-BD6A-347CE2FA0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027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012B-FF41-2C4E-B2EF-2972C9D9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</a:t>
            </a:r>
            <a:r>
              <a:rPr lang="en-US" baseline="0" dirty="0"/>
              <a:t> Selection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E848-6263-0145-B9F8-9619C1613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785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6C30-3AB2-3744-B360-453B167B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Pronunciation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4DC91-50BA-4E48-B2AF-D3791A89BC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779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AD0A-11C2-034F-9745-119770BC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  <a:r>
              <a:rPr lang="en-US" baseline="0" dirty="0"/>
              <a:t> by Common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C124F-BC23-884A-8940-AE40F6201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313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2A4D-3605-F64D-99D9-C7BD9542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Spelling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3BADE-B533-CE4F-B5B8-CAB06C368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556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EEC1-7F87-F34D-B9A4-7EA9EFA2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7: Aggregating and Pivoting Data</a:t>
            </a:r>
          </a:p>
        </p:txBody>
      </p:sp>
    </p:spTree>
    <p:extLst>
      <p:ext uri="{BB962C8B-B14F-4D97-AF65-F5344CB8AC3E}">
        <p14:creationId xmlns:p14="http://schemas.microsoft.com/office/powerpoint/2010/main" val="203043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62000" y="1752600"/>
            <a:ext cx="10668000" cy="3733800"/>
          </a:xfrm>
        </p:spPr>
        <p:txBody>
          <a:bodyPr/>
          <a:lstStyle/>
          <a:p>
            <a:r>
              <a:rPr lang="en-US" dirty="0"/>
              <a:t>Introduction &amp; Tableau Prep Builder</a:t>
            </a:r>
            <a:br>
              <a:rPr lang="en-US" dirty="0"/>
            </a:br>
            <a:r>
              <a:rPr lang="en-US" dirty="0"/>
              <a:t>Tableau Prep Builder</a:t>
            </a:r>
            <a:br>
              <a:rPr lang="en-US" dirty="0"/>
            </a:br>
            <a:r>
              <a:rPr lang="en-US" dirty="0"/>
              <a:t>Tableau Prep Builder Interface</a:t>
            </a:r>
            <a:br>
              <a:rPr lang="en-US" dirty="0"/>
            </a:br>
            <a:r>
              <a:rPr lang="en-US" dirty="0"/>
              <a:t>Steps in Tableau Prep Builder</a:t>
            </a:r>
            <a:br>
              <a:rPr lang="en-US" dirty="0"/>
            </a:br>
            <a:r>
              <a:rPr lang="en-US" dirty="0"/>
              <a:t>Features of a Workflow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Input and Output</a:t>
            </a:r>
            <a:br>
              <a:rPr lang="en-US" dirty="0"/>
            </a:br>
            <a:r>
              <a:rPr lang="en-US" dirty="0"/>
              <a:t>Connect to Microsoft Excel</a:t>
            </a:r>
            <a:br>
              <a:rPr lang="en-US" dirty="0"/>
            </a:br>
            <a:r>
              <a:rPr lang="en-US" dirty="0"/>
              <a:t>Data Interpreter</a:t>
            </a:r>
            <a:br>
              <a:rPr lang="en-US" dirty="0"/>
            </a:br>
            <a:r>
              <a:rPr lang="en-US" dirty="0"/>
              <a:t>Configuration Window</a:t>
            </a:r>
            <a:br>
              <a:rPr lang="en-US" dirty="0"/>
            </a:br>
            <a:r>
              <a:rPr lang="en-US" dirty="0"/>
              <a:t>Data Sampling</a:t>
            </a:r>
            <a:br>
              <a:rPr lang="en-US" dirty="0"/>
            </a:br>
            <a:r>
              <a:rPr lang="en-US" dirty="0"/>
              <a:t>Connect to Tableau Data Extract File</a:t>
            </a:r>
            <a:br>
              <a:rPr lang="en-US" dirty="0"/>
            </a:br>
            <a:r>
              <a:rPr lang="en-US" dirty="0"/>
              <a:t>Connect to Text File</a:t>
            </a:r>
            <a:br>
              <a:rPr lang="en-US" dirty="0"/>
            </a:br>
            <a:r>
              <a:rPr lang="en-US" dirty="0"/>
              <a:t>Other Features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Cleaning</a:t>
            </a:r>
            <a:br>
              <a:rPr lang="en-US" dirty="0"/>
            </a:br>
            <a:r>
              <a:rPr lang="en-US" dirty="0"/>
              <a:t>Profile Pane: An In-Depth Analysis</a:t>
            </a:r>
            <a:br>
              <a:rPr lang="en-US" dirty="0"/>
            </a:br>
            <a:r>
              <a:rPr lang="en-US" dirty="0"/>
              <a:t>Functions</a:t>
            </a:r>
            <a:br>
              <a:rPr lang="en-US" dirty="0"/>
            </a:br>
            <a:r>
              <a:rPr lang="en-US" dirty="0"/>
              <a:t>Tracking Changes</a:t>
            </a:r>
            <a:br>
              <a:rPr lang="en-US" dirty="0"/>
            </a:br>
            <a:r>
              <a:rPr lang="en-US" dirty="0"/>
              <a:t>String Calculations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Group and Replace</a:t>
            </a:r>
            <a:br>
              <a:rPr lang="en-US" dirty="0"/>
            </a:br>
            <a:r>
              <a:rPr lang="en-US" dirty="0"/>
              <a:t>Automatic Group and Replace Functions</a:t>
            </a:r>
            <a:br>
              <a:rPr lang="en-US" dirty="0"/>
            </a:br>
            <a:r>
              <a:rPr lang="en-US" dirty="0"/>
              <a:t>Manual Grouping</a:t>
            </a:r>
            <a:br>
              <a:rPr lang="en-US" dirty="0"/>
            </a:br>
            <a:r>
              <a:rPr lang="en-US" dirty="0"/>
              <a:t>Examples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Aggregation and Pivot</a:t>
            </a:r>
            <a:br>
              <a:rPr lang="en-US" dirty="0"/>
            </a:br>
            <a:r>
              <a:rPr lang="en-US" dirty="0"/>
              <a:t>Aggregations</a:t>
            </a:r>
            <a:br>
              <a:rPr lang="en-US" dirty="0"/>
            </a:br>
            <a:r>
              <a:rPr lang="en-US" dirty="0"/>
              <a:t>Aggregation Functions</a:t>
            </a:r>
            <a:br>
              <a:rPr lang="en-US" dirty="0"/>
            </a:br>
            <a:r>
              <a:rPr lang="en-US" dirty="0"/>
              <a:t>Group By</a:t>
            </a:r>
            <a:br>
              <a:rPr lang="en-US" dirty="0"/>
            </a:br>
            <a:r>
              <a:rPr lang="en-US" dirty="0"/>
              <a:t>Examples</a:t>
            </a:r>
            <a:br>
              <a:rPr lang="en-US" dirty="0"/>
            </a:br>
            <a:r>
              <a:rPr lang="en-US" dirty="0"/>
              <a:t>Pivot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Joins and Unions</a:t>
            </a:r>
            <a:br>
              <a:rPr lang="en-US" dirty="0"/>
            </a:br>
            <a:r>
              <a:rPr lang="en-US" dirty="0"/>
              <a:t>Join</a:t>
            </a:r>
            <a:br>
              <a:rPr lang="en-US" dirty="0"/>
            </a:br>
            <a:r>
              <a:rPr lang="en-US" dirty="0"/>
              <a:t>Types of Joins</a:t>
            </a:r>
            <a:br>
              <a:rPr lang="en-US" dirty="0"/>
            </a:br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Union</a:t>
            </a:r>
            <a:br>
              <a:rPr lang="en-US" dirty="0"/>
            </a:br>
            <a:r>
              <a:rPr lang="en-US" dirty="0"/>
              <a:t>Example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Tableau Prep Builder Conductor</a:t>
            </a:r>
            <a:br>
              <a:rPr lang="en-US" dirty="0"/>
            </a:br>
            <a:r>
              <a:rPr lang="en-US" dirty="0"/>
              <a:t>Tableau Prep Builder Conductor</a:t>
            </a:r>
            <a:br>
              <a:rPr lang="en-US" dirty="0"/>
            </a:br>
            <a:r>
              <a:rPr lang="en-US" dirty="0"/>
              <a:t>Prerequisites</a:t>
            </a:r>
            <a:br>
              <a:rPr lang="en-US" dirty="0"/>
            </a:br>
            <a:r>
              <a:rPr lang="en-US" dirty="0"/>
              <a:t>Publishing Workflows to Server (Discussed)</a:t>
            </a:r>
            <a:br>
              <a:rPr lang="en-US" dirty="0"/>
            </a:br>
            <a:r>
              <a:rPr lang="en-US" dirty="0"/>
              <a:t>Scheduling Workflows to Server (Discussed)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1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9FFD-D6CD-5B4A-9BCB-E8A05891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06731-BB58-084E-9F91-E2037F0BB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649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6723-7D74-B54B-8C18-AFFA49BB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88D3-0BAE-8749-84FF-FD11C5D73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240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DC5B-FC9D-9E42-ACCA-21C36428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Unpivoting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F7560-7895-1E4C-93E5-863F23F789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93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C3C1-820E-1F4C-9494-4CA16BC0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III: Load</a:t>
            </a:r>
          </a:p>
        </p:txBody>
      </p:sp>
    </p:spTree>
    <p:extLst>
      <p:ext uri="{BB962C8B-B14F-4D97-AF65-F5344CB8AC3E}">
        <p14:creationId xmlns:p14="http://schemas.microsoft.com/office/powerpoint/2010/main" val="25038390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3894-EC31-F440-9353-89759F05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Output</a:t>
            </a:r>
          </a:p>
        </p:txBody>
      </p:sp>
    </p:spTree>
    <p:extLst>
      <p:ext uri="{BB962C8B-B14F-4D97-AF65-F5344CB8AC3E}">
        <p14:creationId xmlns:p14="http://schemas.microsoft.com/office/powerpoint/2010/main" val="23818911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E365-F14F-F541-8BE6-C2E2F465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48436-C250-D445-8FE2-389E92AF5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27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39D9-EE71-5749-A7A3-8AC02267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to other destinations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36DDC-007A-D447-8410-CAD87BA30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597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A45F-B701-6042-A1FC-E51DBE17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9: Prep Builder Conductor and Publishing Workflows</a:t>
            </a:r>
            <a:r>
              <a:rPr lang="en-US" baseline="0" dirty="0"/>
              <a:t> to Tableau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101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Prep Builder Conductor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424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Publishing Workflows to Server (Discussed)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1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Classes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11" descr="onlc_logo_sm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892" y="4999038"/>
            <a:ext cx="2875156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2547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Workflows to Server (Discussed)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941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EA3D-211E-5446-93D5-5F5CF81B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Preparing Data In Tableau</a:t>
            </a:r>
          </a:p>
        </p:txBody>
      </p:sp>
    </p:spTree>
    <p:extLst>
      <p:ext uri="{BB962C8B-B14F-4D97-AF65-F5344CB8AC3E}">
        <p14:creationId xmlns:p14="http://schemas.microsoft.com/office/powerpoint/2010/main" val="7464640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Survey: http://</a:t>
            </a:r>
            <a:r>
              <a:rPr lang="en-US" dirty="0" err="1"/>
              <a:t>www.onlc.com</a:t>
            </a:r>
            <a:r>
              <a:rPr lang="en-US" dirty="0"/>
              <a:t>/</a:t>
            </a:r>
            <a:r>
              <a:rPr lang="en-US" dirty="0" err="1"/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50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270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dg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NLC OnDemand Master Final" id="{76EFC82E-3E3D-4067-A02D-BCE9F92FA70E}" vid="{7996A0E1-4167-41C3-A99B-65BBF2CAF6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7D0A5D2A94D41851BD81F437949EB" ma:contentTypeVersion="4" ma:contentTypeDescription="Create a new document." ma:contentTypeScope="" ma:versionID="86394c489d6ea242463219402424de30">
  <xsd:schema xmlns:xsd="http://www.w3.org/2001/XMLSchema" xmlns:xs="http://www.w3.org/2001/XMLSchema" xmlns:p="http://schemas.microsoft.com/office/2006/metadata/properties" xmlns:ns2="8ae4afce-818c-4ab4-8e35-377c82201c18" xmlns:ns3="6549f357-ea04-4fdc-a4ff-01e398dbae1f" targetNamespace="http://schemas.microsoft.com/office/2006/metadata/properties" ma:root="true" ma:fieldsID="fe252f9ea815bb7a68216b40880644e9" ns2:_="" ns3:_="">
    <xsd:import namespace="8ae4afce-818c-4ab4-8e35-377c82201c18"/>
    <xsd:import namespace="6549f357-ea04-4fdc-a4ff-01e398dba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e4afce-818c-4ab4-8e35-377c82201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9f357-ea04-4fdc-a4ff-01e398dbae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9AC6B8-7021-4B23-A9AF-61295A177099}">
  <ds:schemaRefs>
    <ds:schemaRef ds:uri="http://purl.org/dc/elements/1.1/"/>
    <ds:schemaRef ds:uri="http://schemas.openxmlformats.org/package/2006/metadata/core-properties"/>
    <ds:schemaRef ds:uri="6549f357-ea04-4fdc-a4ff-01e398dbae1f"/>
    <ds:schemaRef ds:uri="8ae4afce-818c-4ab4-8e35-377c82201c18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E59C5BB-F795-4F02-AFC2-70EF9316F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e4afce-818c-4ab4-8e35-377c82201c18"/>
    <ds:schemaRef ds:uri="6549f357-ea04-4fdc-a4ff-01e398dbae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BE9ADF-F1D8-4E9F-83D5-C662582491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ONLC OnDemand Master Final</Template>
  <TotalTime>36571</TotalTime>
  <Words>790</Words>
  <Application>Microsoft Office PowerPoint</Application>
  <PresentationFormat>Widescreen</PresentationFormat>
  <Paragraphs>244</Paragraphs>
  <Slides>82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1" baseType="lpstr">
      <vt:lpstr>Arial</vt:lpstr>
      <vt:lpstr>Calibri</vt:lpstr>
      <vt:lpstr>Century Gothic</vt:lpstr>
      <vt:lpstr>Segoe</vt:lpstr>
      <vt:lpstr>Segoe UI</vt:lpstr>
      <vt:lpstr>Segoe UI Light</vt:lpstr>
      <vt:lpstr>Verdana</vt:lpstr>
      <vt:lpstr>Wingdings</vt:lpstr>
      <vt:lpstr>Edge</vt:lpstr>
      <vt:lpstr>Introduction to Tableau Prep</vt:lpstr>
      <vt:lpstr>PowerPoint Presentation</vt:lpstr>
      <vt:lpstr>Student introductions</vt:lpstr>
      <vt:lpstr>Housekeeping</vt:lpstr>
      <vt:lpstr>The Courseware</vt:lpstr>
      <vt:lpstr>Classroom Setup</vt:lpstr>
      <vt:lpstr>Course Outline</vt:lpstr>
      <vt:lpstr>Related Classes</vt:lpstr>
      <vt:lpstr>Questions?</vt:lpstr>
      <vt:lpstr>Module 1: ETL &amp; Demo Data</vt:lpstr>
      <vt:lpstr>What is ETL?</vt:lpstr>
      <vt:lpstr>Extract</vt:lpstr>
      <vt:lpstr>Transform</vt:lpstr>
      <vt:lpstr>Load</vt:lpstr>
      <vt:lpstr>About the Demo Data</vt:lpstr>
      <vt:lpstr>PowerPoint Presentation</vt:lpstr>
      <vt:lpstr>Part I: Extract</vt:lpstr>
      <vt:lpstr>Module 2: Connecting to Data</vt:lpstr>
      <vt:lpstr>Connecting to Data</vt:lpstr>
      <vt:lpstr>Server-Based Data Sources</vt:lpstr>
      <vt:lpstr>Connect to SQL Server</vt:lpstr>
      <vt:lpstr>Initial SQL</vt:lpstr>
      <vt:lpstr>Working with Tableau Data Extracts</vt:lpstr>
      <vt:lpstr>Working with File-Based Data Sources</vt:lpstr>
      <vt:lpstr>Connecting to Microsoft Access</vt:lpstr>
      <vt:lpstr>Connecting to Microsoft Excel</vt:lpstr>
      <vt:lpstr>Connecting to PDF Files</vt:lpstr>
      <vt:lpstr>Connecting to Text Files</vt:lpstr>
      <vt:lpstr>Lab 2: Connecting to Data</vt:lpstr>
      <vt:lpstr>Module 3: UNION Joins</vt:lpstr>
      <vt:lpstr>UNION Joins</vt:lpstr>
      <vt:lpstr>The Data Preview Pane</vt:lpstr>
      <vt:lpstr>Data Types</vt:lpstr>
      <vt:lpstr>Changes</vt:lpstr>
      <vt:lpstr>Reviewing the Union Step</vt:lpstr>
      <vt:lpstr>Aligning Fields</vt:lpstr>
      <vt:lpstr>Wildcard Union Joins</vt:lpstr>
      <vt:lpstr>Which Is Better?</vt:lpstr>
      <vt:lpstr>Lab 3: UNION Joins</vt:lpstr>
      <vt:lpstr>Module 4: Joins</vt:lpstr>
      <vt:lpstr>What is a Table?</vt:lpstr>
      <vt:lpstr>Equijoins</vt:lpstr>
      <vt:lpstr>Join Types</vt:lpstr>
      <vt:lpstr>Inner Joins</vt:lpstr>
      <vt:lpstr>Left Joins</vt:lpstr>
      <vt:lpstr>Right Joins</vt:lpstr>
      <vt:lpstr>Outer Joins</vt:lpstr>
      <vt:lpstr>The Shape of Your Data</vt:lpstr>
      <vt:lpstr>Missing Data</vt:lpstr>
      <vt:lpstr>Finding Missing Records</vt:lpstr>
      <vt:lpstr>Bringing It All Together</vt:lpstr>
      <vt:lpstr>Join Clause Recommendations</vt:lpstr>
      <vt:lpstr>Part II: Transform</vt:lpstr>
      <vt:lpstr>Module 5: Auditing &amp; Cleaning Your Data</vt:lpstr>
      <vt:lpstr>Auditing Your Data</vt:lpstr>
      <vt:lpstr>Cleaning Your Data</vt:lpstr>
      <vt:lpstr>Merge and Clean</vt:lpstr>
      <vt:lpstr>Making Data More Consistent</vt:lpstr>
      <vt:lpstr>Splitting Fields</vt:lpstr>
      <vt:lpstr>Recommendations</vt:lpstr>
      <vt:lpstr>Handling NULL Values</vt:lpstr>
      <vt:lpstr>Filtering Records</vt:lpstr>
      <vt:lpstr>Module 6: Group and Replace</vt:lpstr>
      <vt:lpstr>Group and Replace</vt:lpstr>
      <vt:lpstr>Manual Selection</vt:lpstr>
      <vt:lpstr>Grouping by Pronunciation</vt:lpstr>
      <vt:lpstr>Grouping by Common Characters</vt:lpstr>
      <vt:lpstr>Grouping by Spelling</vt:lpstr>
      <vt:lpstr>Module 7: Aggregating and Pivoting Data</vt:lpstr>
      <vt:lpstr>Aggregating Data</vt:lpstr>
      <vt:lpstr>Pivoting Data</vt:lpstr>
      <vt:lpstr>Unpivoting Data</vt:lpstr>
      <vt:lpstr>Part III: Load</vt:lpstr>
      <vt:lpstr>Module 8: Output</vt:lpstr>
      <vt:lpstr>Outputting to files</vt:lpstr>
      <vt:lpstr>Outputting to other destinations</vt:lpstr>
      <vt:lpstr>Module 9: Prep Builder Conductor and Publishing Workflows to Tableau Server</vt:lpstr>
      <vt:lpstr>Tableau Prep Builder Conductor </vt:lpstr>
      <vt:lpstr>Publishing Workflows to Server (Discussed) </vt:lpstr>
      <vt:lpstr>Scheduling Workflows to Server (Discussed)</vt:lpstr>
      <vt:lpstr>Appendix: Preparing Data In Tableau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Dan Costello</cp:lastModifiedBy>
  <cp:revision>294</cp:revision>
  <cp:lastPrinted>2016-11-17T13:26:17Z</cp:lastPrinted>
  <dcterms:created xsi:type="dcterms:W3CDTF">2018-12-12T15:57:24Z</dcterms:created>
  <dcterms:modified xsi:type="dcterms:W3CDTF">2020-01-27T01:00:32Z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0x010100DF17D0A5D2A94D41851BD81F437949EB</vt:lpwstr>
  </property>
</Properties>
</file>