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1"/>
  </p:notesMasterIdLst>
  <p:handoutMasterIdLst>
    <p:handoutMasterId r:id="rId102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416" r:id="rId14"/>
    <p:sldId id="417" r:id="rId15"/>
    <p:sldId id="418" r:id="rId16"/>
    <p:sldId id="419" r:id="rId17"/>
    <p:sldId id="420" r:id="rId18"/>
    <p:sldId id="421" r:id="rId19"/>
    <p:sldId id="495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447" r:id="rId32"/>
    <p:sldId id="492" r:id="rId33"/>
    <p:sldId id="422" r:id="rId34"/>
    <p:sldId id="426" r:id="rId35"/>
    <p:sldId id="423" r:id="rId36"/>
    <p:sldId id="424" r:id="rId37"/>
    <p:sldId id="425" r:id="rId38"/>
    <p:sldId id="427" r:id="rId39"/>
    <p:sldId id="428" r:id="rId40"/>
    <p:sldId id="429" r:id="rId41"/>
    <p:sldId id="430" r:id="rId42"/>
    <p:sldId id="431" r:id="rId43"/>
    <p:sldId id="493" r:id="rId44"/>
    <p:sldId id="432" r:id="rId45"/>
    <p:sldId id="452" r:id="rId46"/>
    <p:sldId id="433" r:id="rId47"/>
    <p:sldId id="446" r:id="rId48"/>
    <p:sldId id="448" r:id="rId49"/>
    <p:sldId id="449" r:id="rId50"/>
    <p:sldId id="496" r:id="rId51"/>
    <p:sldId id="450" r:id="rId52"/>
    <p:sldId id="451" r:id="rId53"/>
    <p:sldId id="494" r:id="rId54"/>
    <p:sldId id="453" r:id="rId55"/>
    <p:sldId id="454" r:id="rId56"/>
    <p:sldId id="508" r:id="rId57"/>
    <p:sldId id="455" r:id="rId58"/>
    <p:sldId id="456" r:id="rId59"/>
    <p:sldId id="457" r:id="rId60"/>
    <p:sldId id="458" r:id="rId61"/>
    <p:sldId id="459" r:id="rId62"/>
    <p:sldId id="460" r:id="rId63"/>
    <p:sldId id="461" r:id="rId64"/>
    <p:sldId id="462" r:id="rId65"/>
    <p:sldId id="509" r:id="rId66"/>
    <p:sldId id="463" r:id="rId67"/>
    <p:sldId id="464" r:id="rId68"/>
    <p:sldId id="465" r:id="rId69"/>
    <p:sldId id="510" r:id="rId70"/>
    <p:sldId id="466" r:id="rId71"/>
    <p:sldId id="467" r:id="rId72"/>
    <p:sldId id="468" r:id="rId73"/>
    <p:sldId id="469" r:id="rId74"/>
    <p:sldId id="470" r:id="rId75"/>
    <p:sldId id="471" r:id="rId76"/>
    <p:sldId id="472" r:id="rId77"/>
    <p:sldId id="473" r:id="rId78"/>
    <p:sldId id="474" r:id="rId79"/>
    <p:sldId id="475" r:id="rId80"/>
    <p:sldId id="476" r:id="rId81"/>
    <p:sldId id="477" r:id="rId82"/>
    <p:sldId id="478" r:id="rId83"/>
    <p:sldId id="479" r:id="rId84"/>
    <p:sldId id="480" r:id="rId85"/>
    <p:sldId id="481" r:id="rId86"/>
    <p:sldId id="482" r:id="rId87"/>
    <p:sldId id="483" r:id="rId88"/>
    <p:sldId id="484" r:id="rId89"/>
    <p:sldId id="485" r:id="rId90"/>
    <p:sldId id="486" r:id="rId91"/>
    <p:sldId id="487" r:id="rId92"/>
    <p:sldId id="488" r:id="rId93"/>
    <p:sldId id="489" r:id="rId94"/>
    <p:sldId id="490" r:id="rId95"/>
    <p:sldId id="382" r:id="rId96"/>
    <p:sldId id="384" r:id="rId97"/>
    <p:sldId id="385" r:id="rId98"/>
    <p:sldId id="491" r:id="rId99"/>
    <p:sldId id="340" r:id="rId100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odule 2: Connecting to Data" id="{19225261-5257-6949-A057-E085F2EAB919}">
          <p14:sldIdLst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508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09"/>
            <p14:sldId id="463"/>
            <p14:sldId id="464"/>
            <p14:sldId id="465"/>
            <p14:sldId id="510"/>
          </p14:sldIdLst>
        </p14:section>
        <p14:section name="Module 5: Auditing &amp; Cleaning" id="{1BF98B12-6C3E-CE45-BB0A-8F1232F299D9}">
          <p14:sldIdLst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485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</p14:sldIdLst>
        </p14:section>
        <p14:section name="Module 9: Tableau Prep Builder Conductor" id="{A03F1157-B246-4852-A53A-4CEC99584E0B}">
          <p14:sldIdLst>
            <p14:sldId id="490"/>
            <p14:sldId id="382"/>
            <p14:sldId id="384"/>
            <p14:sldId id="385"/>
          </p14:sldIdLst>
        </p14:section>
        <p14:section name="Appendix: Preparing Data In Tableau" id="{F4494685-5EB9-C64C-B54A-24D4DA38DC63}">
          <p14:sldIdLst>
            <p14:sldId id="491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54" autoAdjust="0"/>
    <p:restoredTop sz="85899" autoAdjust="0"/>
  </p:normalViewPr>
  <p:slideViewPr>
    <p:cSldViewPr>
      <p:cViewPr varScale="1">
        <p:scale>
          <a:sx n="98" d="100"/>
          <a:sy n="98" d="100"/>
        </p:scale>
        <p:origin x="27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428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1/29/2020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5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19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42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../Demos/CmdlineDemo.cmd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csv.com/xml-to-csv.htm" TargetMode="External"/><Relationship Id="rId2" Type="http://schemas.openxmlformats.org/officeDocument/2006/relationships/hyperlink" Target="https://www.csvjson.com/json2csv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4_02_MissingItemsDemo.tf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7B2-B03A-47A3-9DEF-9F4CBBE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Tableau Prep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D70-4580-49E4-8D0E-80B9C5F2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488F-6DF0-4CFC-BB4D-C05726C9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44065"/>
            <a:ext cx="8085120" cy="45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733-A455-41F8-8C60-B3E9260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(or just “flows”)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FB19-C269-45F2-86D6-F2DEE676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5357-02D0-40C5-8F41-263A18B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539794" cy="4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D49-7A9E-4973-BDD1-59E300C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02A3-3F31-44B8-99AC-202DF683F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A9EC-8EB6-4941-966B-D9FC9D2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718553"/>
            <a:ext cx="7539794" cy="42439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7F1C4B-C7DD-467E-9520-3E4247FD83C0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DCF1BB-C25A-464F-957D-BB9437E4EE34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D499D4D-2219-4FE6-9C8C-043DADB26BFD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EBBCB-D541-42A0-97D6-72FCC822C93A}"/>
              </a:ext>
            </a:extLst>
          </p:cNvPr>
          <p:cNvGrpSpPr/>
          <p:nvPr/>
        </p:nvGrpSpPr>
        <p:grpSpPr>
          <a:xfrm>
            <a:off x="1827179" y="2962013"/>
            <a:ext cx="8839200" cy="3034509"/>
            <a:chOff x="1828800" y="2228675"/>
            <a:chExt cx="8839200" cy="3034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B30A9-E7A7-43E5-9BB3-518E37FFD95C}"/>
                </a:ext>
              </a:extLst>
            </p:cNvPr>
            <p:cNvSpPr/>
            <p:nvPr/>
          </p:nvSpPr>
          <p:spPr>
            <a:xfrm>
              <a:off x="1828800" y="2228675"/>
              <a:ext cx="6469751" cy="3034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FD255F1-D71E-43F0-9132-B0BE402FE141}"/>
                </a:ext>
              </a:extLst>
            </p:cNvPr>
            <p:cNvSpPr/>
            <p:nvPr/>
          </p:nvSpPr>
          <p:spPr>
            <a:xfrm>
              <a:off x="8374751" y="3229062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FD-C24C-4B1C-AA37-BFFBC47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cleaning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F6A-EE96-4A09-BB33-CF8CB543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C500-E60E-4684-BB4B-5043CF3C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" y="1739630"/>
            <a:ext cx="7620001" cy="42890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9C75CF-4D8C-4136-9DDA-832AE72BFF7D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F8A87-D6AF-4B04-8EAF-D09114D6D4DA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4FACE693-8F63-4659-8DDC-C46E1F5BB141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3913A-0BCD-45BA-8460-3E79E34C9F43}"/>
              </a:ext>
            </a:extLst>
          </p:cNvPr>
          <p:cNvGrpSpPr/>
          <p:nvPr/>
        </p:nvGrpSpPr>
        <p:grpSpPr>
          <a:xfrm>
            <a:off x="1828868" y="2962014"/>
            <a:ext cx="8839200" cy="314586"/>
            <a:chOff x="1828800" y="2228676"/>
            <a:chExt cx="8839200" cy="314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4E154-E5EF-40EF-BEBE-9458E4B41E17}"/>
                </a:ext>
              </a:extLst>
            </p:cNvPr>
            <p:cNvSpPr/>
            <p:nvPr/>
          </p:nvSpPr>
          <p:spPr>
            <a:xfrm>
              <a:off x="1828800" y="2228676"/>
              <a:ext cx="6469751" cy="314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1E45F0E-CA3A-497A-B496-BEE9E4E44162}"/>
                </a:ext>
              </a:extLst>
            </p:cNvPr>
            <p:cNvSpPr/>
            <p:nvPr/>
          </p:nvSpPr>
          <p:spPr>
            <a:xfrm>
              <a:off x="8374751" y="2228676"/>
              <a:ext cx="2293249" cy="31458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Toolbar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1B8F5-7B42-4779-9003-0C2FDD5F3FDA}"/>
              </a:ext>
            </a:extLst>
          </p:cNvPr>
          <p:cNvGrpSpPr/>
          <p:nvPr/>
        </p:nvGrpSpPr>
        <p:grpSpPr>
          <a:xfrm>
            <a:off x="1828800" y="3280430"/>
            <a:ext cx="8839200" cy="2053569"/>
            <a:chOff x="1828800" y="2228675"/>
            <a:chExt cx="8839200" cy="2053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EA6EF7-A44B-4C3D-A155-C326FA80F5E9}"/>
                </a:ext>
              </a:extLst>
            </p:cNvPr>
            <p:cNvSpPr/>
            <p:nvPr/>
          </p:nvSpPr>
          <p:spPr>
            <a:xfrm>
              <a:off x="1828800" y="2228675"/>
              <a:ext cx="6469751" cy="2053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CE3FBA4-18B7-4264-BD80-76773427DD5E}"/>
                </a:ext>
              </a:extLst>
            </p:cNvPr>
            <p:cNvSpPr/>
            <p:nvPr/>
          </p:nvSpPr>
          <p:spPr>
            <a:xfrm>
              <a:off x="8374751" y="2845797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Pane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B27FF-54F9-4CD9-B49C-21F77691D3F7}"/>
              </a:ext>
            </a:extLst>
          </p:cNvPr>
          <p:cNvGrpSpPr/>
          <p:nvPr/>
        </p:nvGrpSpPr>
        <p:grpSpPr>
          <a:xfrm>
            <a:off x="1828800" y="5316105"/>
            <a:ext cx="8839200" cy="819324"/>
            <a:chOff x="1828800" y="2228676"/>
            <a:chExt cx="8839200" cy="819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D25F46-1291-48C9-AEFB-5F9BFE21875E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ECC19FD-B0E8-4D9C-95C8-20AAC72CE28E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3CE2-836C-487F-8653-D54C282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7A8D-7BC4-4E79-B015-C8BC68F11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1B18-4C87-4965-96B7-119BDD29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4181"/>
            <a:ext cx="6277361" cy="36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313-B453-48D5-8B81-A734B87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A506-489F-49C3-9C0B-CB9692D19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6884-D554-4E14-A030-47ABB24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5723"/>
            <a:ext cx="29817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8CC-B60A-452D-B304-766A977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union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4C8-4A16-4D60-90B2-57EEBCB4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D791-944E-4062-B6B3-94B573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752599"/>
            <a:ext cx="689317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644-2D60-49DE-A655-8706292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372-613B-43A9-A19D-3A64F30D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DAE5-0A04-48AE-BF08-EF05522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1600"/>
            <a:ext cx="8153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AD92-6DE9-4992-ACB3-7A1AD3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332-CEE5-4F31-9818-E4E8270C1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420-2312-4541-8524-F625CF5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2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D9-9D60-4BDD-A0E3-C1A34BB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2AC6-3230-44B6-A96E-675C134C8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output step</a:t>
            </a:r>
          </a:p>
          <a:p>
            <a:r>
              <a:rPr lang="en-US" dirty="0"/>
              <a:t>For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7AD6-9C3D-4B9C-AF8A-3998358B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97025"/>
            <a:ext cx="1390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9A7B0-CDB4-4029-A1BB-7D9A7116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00" y="2787030"/>
            <a:ext cx="10288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1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903-96AB-4103-A31F-DF6944D0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flow from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F4E2-1158-4D9C-9D07-212EE9FEC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837F0CF8-B345-415E-850B-12802FE9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1" y="1597025"/>
            <a:ext cx="7139436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name and optional DB name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Optional initial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026918" cy="3733800"/>
          </a:xfrm>
        </p:spPr>
        <p:txBody>
          <a:bodyPr/>
          <a:lstStyle/>
          <a:p>
            <a:r>
              <a:rPr lang="en-US" dirty="0"/>
              <a:t>Query to run upon connecting</a:t>
            </a:r>
          </a:p>
          <a:p>
            <a:r>
              <a:rPr lang="en-US" dirty="0"/>
              <a:t>Create/drop objects</a:t>
            </a:r>
          </a:p>
          <a:p>
            <a:r>
              <a:rPr lang="en-US" dirty="0"/>
              <a:t>Generate/update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495800" cy="3733800"/>
          </a:xfrm>
        </p:spPr>
        <p:txBody>
          <a:bodyPr/>
          <a:lstStyle/>
          <a:p>
            <a:r>
              <a:rPr lang="en-US" dirty="0"/>
              <a:t>Simple way of loading .</a:t>
            </a:r>
            <a:r>
              <a:rPr lang="en-US" dirty="0" err="1"/>
              <a:t>tde</a:t>
            </a:r>
            <a:r>
              <a:rPr lang="en-US" dirty="0"/>
              <a:t> and .hyper files</a:t>
            </a:r>
          </a:p>
          <a:p>
            <a:r>
              <a:rPr lang="en-US" dirty="0"/>
              <a:t>Transform &amp;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1474-0549-403C-8DDC-FE95571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08" y="1335932"/>
            <a:ext cx="5993641" cy="3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53400" cy="3733800"/>
          </a:xfrm>
        </p:spPr>
        <p:txBody>
          <a:bodyPr/>
          <a:lstStyle/>
          <a:p>
            <a:r>
              <a:rPr lang="en-US" dirty="0"/>
              <a:t>Access, PDF, Excel, .</a:t>
            </a:r>
            <a:r>
              <a:rPr lang="en-US" dirty="0" err="1"/>
              <a:t>tde</a:t>
            </a:r>
            <a:r>
              <a:rPr lang="en-US" dirty="0"/>
              <a:t>, .hyper, csv, </a:t>
            </a:r>
            <a:r>
              <a:rPr lang="en-US" dirty="0" err="1"/>
              <a:t>tsv</a:t>
            </a:r>
            <a:r>
              <a:rPr lang="en-US" dirty="0"/>
              <a:t>, etc.</a:t>
            </a:r>
          </a:p>
          <a:p>
            <a:r>
              <a:rPr lang="en-US" dirty="0"/>
              <a:t>Single files or entire directories (wildcard union)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4475F-C1E6-416C-ACFC-8397F21D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99" y="1027112"/>
            <a:ext cx="224821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file</a:t>
            </a:r>
          </a:p>
          <a:p>
            <a:r>
              <a:rPr lang="en-US" dirty="0"/>
              <a:t>Select tables/views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4F94-234D-4F26-AB7A-85CBF58D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479174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582340" cy="3733800"/>
          </a:xfrm>
        </p:spPr>
        <p:txBody>
          <a:bodyPr/>
          <a:lstStyle/>
          <a:p>
            <a:r>
              <a:rPr lang="en-US" i="1" dirty="0"/>
              <a:t>Like</a:t>
            </a:r>
            <a:r>
              <a:rPr lang="en-US" dirty="0"/>
              <a:t> a database… but </a:t>
            </a:r>
            <a:r>
              <a:rPr lang="en-US" i="1" dirty="0"/>
              <a:t>not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database</a:t>
            </a:r>
          </a:p>
          <a:p>
            <a:r>
              <a:rPr lang="en-US" dirty="0"/>
              <a:t>Worksheets &amp; named ranges show as tables</a:t>
            </a:r>
          </a:p>
          <a:p>
            <a:r>
              <a:rPr lang="en-US" dirty="0"/>
              <a:t>Generally requires cleanup, e.g. fixing data types, removing columns,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45BC8-F56B-41E7-A8C5-79FE56DE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49076"/>
            <a:ext cx="2257740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B4192-A318-425B-8691-1EB84C59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178" y="457200"/>
            <a:ext cx="1914792" cy="50394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6570221-CF9A-4EB9-8533-0A5FACEDECEF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finds tables &amp; text in PDFs</a:t>
            </a:r>
          </a:p>
          <a:p>
            <a:r>
              <a:rPr lang="en-US" dirty="0"/>
              <a:t>Almost </a:t>
            </a:r>
            <a:r>
              <a:rPr lang="en-US" i="1" dirty="0"/>
              <a:t>always</a:t>
            </a:r>
            <a:r>
              <a:rPr lang="en-US" dirty="0"/>
              <a:t> requires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FAD45-658D-40D5-B938-FFE560C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65" y="353839"/>
            <a:ext cx="2229161" cy="2486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B56AF-CD5B-40D5-8DFE-7E9B5917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74" y="1418944"/>
            <a:ext cx="1952898" cy="40201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B10095-76F2-44F1-936F-E4C295E8AD61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32C31-F2AF-4639-AEC1-5850B19F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200400"/>
            <a:ext cx="3469565" cy="27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CSV, TSV, Fixed-width, etc.</a:t>
            </a:r>
          </a:p>
          <a:p>
            <a:r>
              <a:rPr lang="en-US" dirty="0"/>
              <a:t>Currently no support for JSON or XML</a:t>
            </a:r>
          </a:p>
          <a:p>
            <a:pPr lvl="1"/>
            <a:r>
              <a:rPr lang="en-US" sz="2400" dirty="0"/>
              <a:t>Need a converter, e.g. </a:t>
            </a:r>
            <a:r>
              <a:rPr lang="en-US" sz="2400" dirty="0">
                <a:hlinkClick r:id="rId2"/>
              </a:rPr>
              <a:t>CSVJSON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CONVERTCSV</a:t>
            </a:r>
            <a:endParaRPr lang="en-US" sz="2400" dirty="0"/>
          </a:p>
          <a:p>
            <a:r>
              <a:rPr lang="en-US" sz="2800" dirty="0"/>
              <a:t>Automatically detects encoding, delimiters, etc.</a:t>
            </a:r>
          </a:p>
          <a:p>
            <a:r>
              <a:rPr lang="en-US" sz="2800" dirty="0"/>
              <a:t>Single or multiple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FF27-049E-4A4E-B76C-7EBB0A41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70" y="914400"/>
            <a:ext cx="262393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 with connecting to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files in: C:\XTBP10Classfiles\Data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SQL Server: pp. 14-18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Tableau Data Extracts: p. 19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Skip Access, pp. 20-21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Excel: pp. 22-23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PDF Files: p. 24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Text files: pp. 24-25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91154" cy="3733800"/>
          </a:xfrm>
        </p:spPr>
        <p:txBody>
          <a:bodyPr/>
          <a:lstStyle/>
          <a:p>
            <a:r>
              <a:rPr lang="en-US" dirty="0"/>
              <a:t>Combine multiple tables with like sets of rows into a single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54" y="1371600"/>
            <a:ext cx="2476846" cy="40963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4E994-8ACA-4175-8A2D-3C69CB21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93243"/>
              </p:ext>
            </p:extLst>
          </p:nvPr>
        </p:nvGraphicFramePr>
        <p:xfrm>
          <a:off x="1066800" y="2963277"/>
          <a:ext cx="2666046" cy="1110852"/>
        </p:xfrm>
        <a:graphic>
          <a:graphicData uri="http://schemas.openxmlformats.org/drawingml/2006/table">
            <a:tbl>
              <a:tblPr/>
              <a:tblGrid>
                <a:gridCol w="888682">
                  <a:extLst>
                    <a:ext uri="{9D8B030D-6E8A-4147-A177-3AD203B41FA5}">
                      <a16:colId xmlns:a16="http://schemas.microsoft.com/office/drawing/2014/main" val="2805582840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818543827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3061114502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367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434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6819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4754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22391-117E-4620-AB3C-2CBD7F17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16916"/>
              </p:ext>
            </p:extLst>
          </p:nvPr>
        </p:nvGraphicFramePr>
        <p:xfrm>
          <a:off x="1066809" y="4615080"/>
          <a:ext cx="2666037" cy="1110852"/>
        </p:xfrm>
        <a:graphic>
          <a:graphicData uri="http://schemas.openxmlformats.org/drawingml/2006/table">
            <a:tbl>
              <a:tblPr/>
              <a:tblGrid>
                <a:gridCol w="888679">
                  <a:extLst>
                    <a:ext uri="{9D8B030D-6E8A-4147-A177-3AD203B41FA5}">
                      <a16:colId xmlns:a16="http://schemas.microsoft.com/office/drawing/2014/main" val="2263357091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253543433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04614581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37655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02892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56968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543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EA1BE6-04AF-4D33-9B66-2BCC95633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29567"/>
              </p:ext>
            </p:extLst>
          </p:nvPr>
        </p:nvGraphicFramePr>
        <p:xfrm>
          <a:off x="5334000" y="3395273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1EA3ED11-A5B5-44A4-958F-2D3329D7C349}"/>
              </a:ext>
            </a:extLst>
          </p:cNvPr>
          <p:cNvSpPr/>
          <p:nvPr/>
        </p:nvSpPr>
        <p:spPr>
          <a:xfrm>
            <a:off x="2209800" y="4182477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ED074-22A4-44C0-870A-2B78D848F626}"/>
              </a:ext>
            </a:extLst>
          </p:cNvPr>
          <p:cNvSpPr/>
          <p:nvPr/>
        </p:nvSpPr>
        <p:spPr>
          <a:xfrm>
            <a:off x="4038600" y="4074129"/>
            <a:ext cx="990600" cy="540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data source details &amp; an overview of data &amp;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7" y="2552290"/>
            <a:ext cx="6301481" cy="293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48455"/>
            <a:ext cx="2924743" cy="21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/>
              <a:t>Data types are important!</a:t>
            </a:r>
          </a:p>
          <a:p>
            <a:r>
              <a:rPr lang="en-US" dirty="0"/>
              <a:t>May be wrong for certain data sources, e.g. text files</a:t>
            </a:r>
          </a:p>
          <a:p>
            <a:r>
              <a:rPr lang="en-US" dirty="0"/>
              <a:t>Can be adjusted in the preview pane, cleaning steps, join steps,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56" y="1597025"/>
            <a:ext cx="4398321" cy="29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727575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77CE-6798-4745-8A87-A76386D1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457200"/>
            <a:ext cx="2905530" cy="2953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620000" cy="3733800"/>
          </a:xfrm>
        </p:spPr>
        <p:txBody>
          <a:bodyPr/>
          <a:lstStyle/>
          <a:p>
            <a:r>
              <a:rPr lang="en-US" dirty="0"/>
              <a:t>Prep Builder keeps track of your changes</a:t>
            </a:r>
          </a:p>
          <a:p>
            <a:r>
              <a:rPr lang="en-US" dirty="0"/>
              <a:t>A record of the transformations that will be performed when the flow is executed</a:t>
            </a:r>
          </a:p>
          <a:p>
            <a:r>
              <a:rPr lang="en-US" dirty="0"/>
              <a:t>Visible for individual fields and entire steps</a:t>
            </a:r>
          </a:p>
          <a:p>
            <a:r>
              <a:rPr lang="en-US" dirty="0"/>
              <a:t>Can be reordered, edited, and deleted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06" y="3470158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06" y="4368261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5082725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Union depends on like field names, similar data types</a:t>
            </a:r>
          </a:p>
          <a:p>
            <a:r>
              <a:rPr lang="en-US" dirty="0"/>
              <a:t>If two tables don’t align, the union step shows that you have mismatched fields</a:t>
            </a:r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437" y="1737157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101" y="3740133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590329" cy="3733800"/>
          </a:xfrm>
        </p:spPr>
        <p:txBody>
          <a:bodyPr/>
          <a:lstStyle/>
          <a:p>
            <a:r>
              <a:rPr lang="en-US" dirty="0"/>
              <a:t>Multiple strategies:</a:t>
            </a:r>
          </a:p>
          <a:p>
            <a:pPr lvl="1"/>
            <a:r>
              <a:rPr lang="en-US" dirty="0"/>
              <a:t>Rename fields in the data sources</a:t>
            </a:r>
          </a:p>
          <a:p>
            <a:pPr lvl="1"/>
            <a:r>
              <a:rPr lang="en-US" dirty="0"/>
              <a:t>Rename fields in a subsequent step (including the union step itself)</a:t>
            </a:r>
          </a:p>
          <a:p>
            <a:pPr lvl="1"/>
            <a:r>
              <a:rPr lang="en-US" dirty="0"/>
              <a:t>Drag &amp; drop to merge fields in the union step</a:t>
            </a:r>
          </a:p>
          <a:p>
            <a:pPr lvl="1"/>
            <a:r>
              <a:rPr lang="en-US" dirty="0"/>
              <a:t>Use “mismatched fields”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29" y="228600"/>
            <a:ext cx="2719722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68" y="2133600"/>
            <a:ext cx="1756821" cy="3210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267201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9B2D4-A903-4A9F-A3FC-AF1E58BD4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010400" cy="3733800"/>
          </a:xfrm>
        </p:spPr>
        <p:txBody>
          <a:bodyPr/>
          <a:lstStyle/>
          <a:p>
            <a:r>
              <a:rPr lang="en-US" dirty="0"/>
              <a:t>Folder containing multiple files with same (or similar) schema</a:t>
            </a:r>
          </a:p>
          <a:p>
            <a:r>
              <a:rPr lang="en-US" dirty="0"/>
              <a:t>Select based on a pattern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7A75-9C28-4083-B6CD-235C869E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06081"/>
            <a:ext cx="3533415" cy="3124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805A1-7AB7-4F40-8BFA-FF990792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573" y="1750978"/>
            <a:ext cx="29591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2355-832A-48BC-8501-4AA723839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One-off or ongoing?</a:t>
            </a:r>
            <a:endParaRPr lang="en-US" dirty="0"/>
          </a:p>
          <a:p>
            <a:r>
              <a:rPr lang="en-US" dirty="0"/>
              <a:t>Automated systems </a:t>
            </a:r>
            <a:r>
              <a:rPr lang="en-US" dirty="0">
                <a:sym typeface="Wingdings" panose="05000000000000000000" pitchFamily="2" charset="2"/>
              </a:rPr>
              <a:t> Identical files = Wildcard</a:t>
            </a:r>
          </a:p>
          <a:p>
            <a:r>
              <a:rPr lang="en-US" dirty="0">
                <a:sym typeface="Wingdings" panose="05000000000000000000" pitchFamily="2" charset="2"/>
              </a:rPr>
              <a:t>Ad hoc/manual data entry, disparate sources = judgement call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Wildcard may require so much tuning that it’s more work than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7C40-08E6-4C15-A785-615123170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structured in rows &amp; columns</a:t>
            </a:r>
          </a:p>
          <a:p>
            <a:r>
              <a:rPr lang="en-US" dirty="0"/>
              <a:t>Columns have: names, data types</a:t>
            </a:r>
          </a:p>
          <a:p>
            <a:pPr lvl="1"/>
            <a:r>
              <a:rPr lang="en-US" dirty="0"/>
              <a:t>Define the schema of the table, do not (usually) change</a:t>
            </a:r>
          </a:p>
          <a:p>
            <a:r>
              <a:rPr lang="en-US" dirty="0"/>
              <a:t>Rows are records, i.e., collections of related data</a:t>
            </a:r>
          </a:p>
          <a:p>
            <a:r>
              <a:rPr lang="en-US" dirty="0"/>
              <a:t>A table </a:t>
            </a:r>
            <a:r>
              <a:rPr lang="en-US" i="1" dirty="0"/>
              <a:t>usually</a:t>
            </a:r>
            <a:r>
              <a:rPr lang="en-US" dirty="0"/>
              <a:t> corresponds to a specific entity, e.g., </a:t>
            </a:r>
            <a:r>
              <a:rPr lang="en-US" i="1" dirty="0"/>
              <a:t>customer, product, process, location, etc.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2A68EA-F0F8-42CB-A20B-6821334A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701"/>
              </p:ext>
            </p:extLst>
          </p:nvPr>
        </p:nvGraphicFramePr>
        <p:xfrm>
          <a:off x="8687889" y="457200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0004-C134-4F59-B267-DF3334E9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139825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0E8A-551E-488B-9C5F-8614F96F0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209800"/>
            <a:ext cx="10668000" cy="3276600"/>
          </a:xfrm>
        </p:spPr>
        <p:txBody>
          <a:bodyPr/>
          <a:lstStyle/>
          <a:p>
            <a:r>
              <a:rPr lang="en-US" i="1" dirty="0"/>
              <a:t>Primary keys:</a:t>
            </a:r>
            <a:r>
              <a:rPr lang="en-US" dirty="0"/>
              <a:t> Values that uniquely</a:t>
            </a:r>
            <a:br>
              <a:rPr lang="en-US" dirty="0"/>
            </a:br>
            <a:r>
              <a:rPr lang="en-US" dirty="0"/>
              <a:t>identify rows in a table</a:t>
            </a:r>
          </a:p>
          <a:p>
            <a:r>
              <a:rPr lang="en-US" i="1" dirty="0"/>
              <a:t>Foreign keys:</a:t>
            </a:r>
            <a:r>
              <a:rPr lang="en-US" dirty="0"/>
              <a:t> Values that reference a</a:t>
            </a:r>
            <a:br>
              <a:rPr lang="en-US" dirty="0"/>
            </a:br>
            <a:r>
              <a:rPr lang="en-US" dirty="0"/>
              <a:t>primary key (e.g. a “lookup” column)</a:t>
            </a:r>
          </a:p>
          <a:p>
            <a:r>
              <a:rPr lang="en-US" dirty="0"/>
              <a:t>Usually, though not necessarily, numeric </a:t>
            </a:r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CDAEB-BF94-4427-96B1-701D3D807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6165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8BF620-743C-4D27-807A-3BFE34E6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10322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C6227E-92DA-4A35-98EF-0CAE3762B6D2}"/>
              </a:ext>
            </a:extLst>
          </p:cNvPr>
          <p:cNvCxnSpPr>
            <a:cxnSpLocks/>
          </p:cNvCxnSpPr>
          <p:nvPr/>
        </p:nvCxnSpPr>
        <p:spPr>
          <a:xfrm>
            <a:off x="6248400" y="1752600"/>
            <a:ext cx="2002421" cy="74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53A71-7DAF-49CD-B517-F0A8D455BCBA}"/>
              </a:ext>
            </a:extLst>
          </p:cNvPr>
          <p:cNvSpPr/>
          <p:nvPr/>
        </p:nvSpPr>
        <p:spPr>
          <a:xfrm>
            <a:off x="8250821" y="2423402"/>
            <a:ext cx="902366" cy="190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C6B3B-BF86-414B-9EAC-E0C894351DFF}"/>
              </a:ext>
            </a:extLst>
          </p:cNvPr>
          <p:cNvSpPr/>
          <p:nvPr/>
        </p:nvSpPr>
        <p:spPr>
          <a:xfrm>
            <a:off x="5346034" y="422143"/>
            <a:ext cx="902366" cy="133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8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C326C-28F1-4461-86AA-553B22CCD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800600" cy="3733800"/>
          </a:xfrm>
        </p:spPr>
        <p:txBody>
          <a:bodyPr/>
          <a:lstStyle/>
          <a:p>
            <a:r>
              <a:rPr lang="en-US" dirty="0"/>
              <a:t>Most common</a:t>
            </a:r>
          </a:p>
          <a:p>
            <a:r>
              <a:rPr lang="en-US" dirty="0"/>
              <a:t>Keep only records with keys that match in both 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EE83E8-55EB-41FA-8704-2981E704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79913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24A80-2B08-4B8A-84AC-B2F05866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90194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2641E36-B37D-4F17-9B04-CAB76018F863}"/>
              </a:ext>
            </a:extLst>
          </p:cNvPr>
          <p:cNvGrpSpPr/>
          <p:nvPr/>
        </p:nvGrpSpPr>
        <p:grpSpPr>
          <a:xfrm>
            <a:off x="5346034" y="422143"/>
            <a:ext cx="3807153" cy="3903015"/>
            <a:chOff x="5346034" y="422143"/>
            <a:chExt cx="3807153" cy="39030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03E36B-8C8F-414D-BAD1-75C4A07A89F5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752600"/>
              <a:ext cx="2002421" cy="7437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F550C-6FFB-43D9-B8BE-E1D1623CED05}"/>
                </a:ext>
              </a:extLst>
            </p:cNvPr>
            <p:cNvSpPr/>
            <p:nvPr/>
          </p:nvSpPr>
          <p:spPr>
            <a:xfrm>
              <a:off x="8250821" y="2423402"/>
              <a:ext cx="902366" cy="19017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3CBF20-5D40-4B4E-9238-6050DCA340D9}"/>
                </a:ext>
              </a:extLst>
            </p:cNvPr>
            <p:cNvSpPr/>
            <p:nvPr/>
          </p:nvSpPr>
          <p:spPr>
            <a:xfrm>
              <a:off x="5346034" y="422143"/>
              <a:ext cx="902366" cy="1333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02A69-4C1B-46E1-8989-08562D6A474C}"/>
              </a:ext>
            </a:extLst>
          </p:cNvPr>
          <p:cNvGrpSpPr/>
          <p:nvPr/>
        </p:nvGrpSpPr>
        <p:grpSpPr>
          <a:xfrm>
            <a:off x="5346034" y="609599"/>
            <a:ext cx="6083966" cy="2570192"/>
            <a:chOff x="5346034" y="609599"/>
            <a:chExt cx="6083966" cy="25701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4873D7-6EBE-43B3-9AB2-3DDB32A3A2F6}"/>
                </a:ext>
              </a:extLst>
            </p:cNvPr>
            <p:cNvSpPr/>
            <p:nvPr/>
          </p:nvSpPr>
          <p:spPr>
            <a:xfrm>
              <a:off x="5346034" y="609599"/>
              <a:ext cx="6083966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8D7E88-8D67-42BA-8186-921863866F6A}"/>
                </a:ext>
              </a:extLst>
            </p:cNvPr>
            <p:cNvSpPr/>
            <p:nvPr/>
          </p:nvSpPr>
          <p:spPr>
            <a:xfrm>
              <a:off x="8250820" y="2617470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259707-9CA8-41C4-BFE8-F5B1651443BD}"/>
                </a:ext>
              </a:extLst>
            </p:cNvPr>
            <p:cNvSpPr/>
            <p:nvPr/>
          </p:nvSpPr>
          <p:spPr>
            <a:xfrm>
              <a:off x="8247645" y="2996911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1259DF-4439-455F-974C-E39CE107B7E8}"/>
              </a:ext>
            </a:extLst>
          </p:cNvPr>
          <p:cNvGrpSpPr/>
          <p:nvPr/>
        </p:nvGrpSpPr>
        <p:grpSpPr>
          <a:xfrm>
            <a:off x="5342858" y="799438"/>
            <a:ext cx="6094496" cy="3519388"/>
            <a:chOff x="5342858" y="799438"/>
            <a:chExt cx="6094496" cy="35193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41EBD3-3B1F-4BC6-96D7-3D226D6D0900}"/>
                </a:ext>
              </a:extLst>
            </p:cNvPr>
            <p:cNvSpPr/>
            <p:nvPr/>
          </p:nvSpPr>
          <p:spPr>
            <a:xfrm>
              <a:off x="5342858" y="799438"/>
              <a:ext cx="6083966" cy="1828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928934-C24D-4095-8811-0E4D3E737F60}"/>
                </a:ext>
              </a:extLst>
            </p:cNvPr>
            <p:cNvSpPr/>
            <p:nvPr/>
          </p:nvSpPr>
          <p:spPr>
            <a:xfrm>
              <a:off x="8247645" y="2800350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8BFD7F-CCF9-4822-87F2-4A3A8D5094E1}"/>
                </a:ext>
              </a:extLst>
            </p:cNvPr>
            <p:cNvSpPr/>
            <p:nvPr/>
          </p:nvSpPr>
          <p:spPr>
            <a:xfrm>
              <a:off x="8255000" y="4124758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951CED-6DA5-4741-8A9F-F1238302503C}"/>
              </a:ext>
            </a:extLst>
          </p:cNvPr>
          <p:cNvGrpSpPr/>
          <p:nvPr/>
        </p:nvGrpSpPr>
        <p:grpSpPr>
          <a:xfrm>
            <a:off x="5342858" y="992981"/>
            <a:ext cx="6088146" cy="2566509"/>
            <a:chOff x="5342858" y="992981"/>
            <a:chExt cx="6088146" cy="25665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769C3D-7D41-49F3-B06F-EDE15188A01C}"/>
                </a:ext>
              </a:extLst>
            </p:cNvPr>
            <p:cNvSpPr/>
            <p:nvPr/>
          </p:nvSpPr>
          <p:spPr>
            <a:xfrm>
              <a:off x="5342858" y="992981"/>
              <a:ext cx="6083966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A87973-0A69-457C-87C3-D30BE27B708C}"/>
                </a:ext>
              </a:extLst>
            </p:cNvPr>
            <p:cNvSpPr/>
            <p:nvPr/>
          </p:nvSpPr>
          <p:spPr>
            <a:xfrm>
              <a:off x="8248650" y="3183035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CE7AC8-79DC-460A-8ECA-4A690E2A9DD1}"/>
                </a:ext>
              </a:extLst>
            </p:cNvPr>
            <p:cNvSpPr/>
            <p:nvPr/>
          </p:nvSpPr>
          <p:spPr>
            <a:xfrm>
              <a:off x="8251825" y="3376610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0C504-782D-42F4-98FB-B34FADBFC8E1}"/>
              </a:ext>
            </a:extLst>
          </p:cNvPr>
          <p:cNvSpPr/>
          <p:nvPr/>
        </p:nvSpPr>
        <p:spPr>
          <a:xfrm>
            <a:off x="5323808" y="1574976"/>
            <a:ext cx="6083966" cy="18288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DE5F75-2396-4138-9BB1-B25C39B2C91A}"/>
              </a:ext>
            </a:extLst>
          </p:cNvPr>
          <p:cNvGrpSpPr/>
          <p:nvPr/>
        </p:nvGrpSpPr>
        <p:grpSpPr>
          <a:xfrm>
            <a:off x="5349210" y="1194870"/>
            <a:ext cx="6083966" cy="2555124"/>
            <a:chOff x="5349210" y="1194870"/>
            <a:chExt cx="6083966" cy="25551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1FC45-5069-4B6C-B08B-33EF75135E16}"/>
                </a:ext>
              </a:extLst>
            </p:cNvPr>
            <p:cNvSpPr/>
            <p:nvPr/>
          </p:nvSpPr>
          <p:spPr>
            <a:xfrm>
              <a:off x="5349210" y="1194870"/>
              <a:ext cx="6083966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631B14-235E-4CF4-B981-E581E69807B1}"/>
                </a:ext>
              </a:extLst>
            </p:cNvPr>
            <p:cNvSpPr/>
            <p:nvPr/>
          </p:nvSpPr>
          <p:spPr>
            <a:xfrm>
              <a:off x="8253994" y="3567114"/>
              <a:ext cx="3179179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910488-2D13-4577-8A66-C512E9A6CA4A}"/>
              </a:ext>
            </a:extLst>
          </p:cNvPr>
          <p:cNvGrpSpPr/>
          <p:nvPr/>
        </p:nvGrpSpPr>
        <p:grpSpPr>
          <a:xfrm>
            <a:off x="5349210" y="1398990"/>
            <a:ext cx="6083966" cy="2734564"/>
            <a:chOff x="5349210" y="1398990"/>
            <a:chExt cx="6083966" cy="2734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D9EDC4-C867-4BCF-AA1C-38898A2CA0D9}"/>
                </a:ext>
              </a:extLst>
            </p:cNvPr>
            <p:cNvSpPr/>
            <p:nvPr/>
          </p:nvSpPr>
          <p:spPr>
            <a:xfrm>
              <a:off x="5349210" y="1398990"/>
              <a:ext cx="6083966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FEB910-44F0-4924-9F21-AB39EAF292EF}"/>
                </a:ext>
              </a:extLst>
            </p:cNvPr>
            <p:cNvSpPr/>
            <p:nvPr/>
          </p:nvSpPr>
          <p:spPr>
            <a:xfrm>
              <a:off x="8253995" y="3769515"/>
              <a:ext cx="3179179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2FEB2F-C0ED-40D5-865E-BB9D05F99D2D}"/>
                </a:ext>
              </a:extLst>
            </p:cNvPr>
            <p:cNvSpPr/>
            <p:nvPr/>
          </p:nvSpPr>
          <p:spPr>
            <a:xfrm>
              <a:off x="8253997" y="3954092"/>
              <a:ext cx="3179179" cy="179462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A picture containing device&#10;&#10;Description automatically generated">
            <a:extLst>
              <a:ext uri="{FF2B5EF4-FFF2-40B4-BE49-F238E27FC236}">
                <a16:creationId xmlns:a16="http://schemas.microsoft.com/office/drawing/2014/main" id="{BEF84E4C-685D-438A-AB66-625537A54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09518"/>
            <a:ext cx="2650672" cy="17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4C6D-2639-47AC-B1D4-059338ABE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Inner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Outer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1F72BA34-1CF7-4870-B365-0C531AC1B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67840"/>
            <a:ext cx="763014" cy="500063"/>
          </a:xfrm>
          <a:prstGeom prst="rect">
            <a:avLst/>
          </a:prstGeom>
        </p:spPr>
      </p:pic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A35D224C-9E01-4CAC-948D-9C0C4C9FB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65660"/>
            <a:ext cx="763014" cy="500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91A50-FA10-4092-978B-B36C0D38C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163480"/>
            <a:ext cx="763015" cy="501626"/>
          </a:xfrm>
          <a:prstGeom prst="rect">
            <a:avLst/>
          </a:prstGeom>
        </p:spPr>
      </p:pic>
      <p:pic>
        <p:nvPicPr>
          <p:cNvPr id="12" name="Picture 11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38DA4DA-DA47-4CBF-B75A-D1F920500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62863"/>
            <a:ext cx="763014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AA416-538D-4380-AF66-CA6DC989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91400" cy="3733800"/>
          </a:xfrm>
        </p:spPr>
        <p:txBody>
          <a:bodyPr/>
          <a:lstStyle/>
          <a:p>
            <a:r>
              <a:rPr lang="en-US" dirty="0"/>
              <a:t>Only keep rows that match in both tables</a:t>
            </a:r>
          </a:p>
          <a:p>
            <a:pPr lvl="1"/>
            <a:r>
              <a:rPr lang="en-US" dirty="0"/>
              <a:t>Unrelated records on both sides will be excluded</a:t>
            </a:r>
          </a:p>
          <a:p>
            <a:r>
              <a:rPr lang="en-US" dirty="0"/>
              <a:t>E.g., “All products for which there were sales, and the corresponding sales information.” 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9D4D7DD5-C9FB-48EF-A4E7-2F76883816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1"/>
            <a:ext cx="1409758" cy="923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DD1273-E254-4428-8342-8C732B47A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27" y="742288"/>
            <a:ext cx="321037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2E3F-C514-45AF-8FE3-0E3F6A2BD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the “left” table and any rows that match from the “right”</a:t>
            </a:r>
          </a:p>
          <a:p>
            <a:pPr lvl="1"/>
            <a:r>
              <a:rPr lang="en-US" dirty="0"/>
              <a:t>Everything from the left is included, unrelated records from the right are excluded</a:t>
            </a:r>
          </a:p>
          <a:p>
            <a:r>
              <a:rPr lang="en-US" dirty="0"/>
              <a:t>E.g., “All products regardless of whether they were sold or not, and any corresponding sales information.”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6DCF0637-BBA1-410E-8B7C-FB74BE678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0"/>
            <a:ext cx="140975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CC474-D0C9-44D3-9867-8C38E878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66B1-7AA6-4267-AA5D-432D79383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162800" cy="3733800"/>
          </a:xfrm>
        </p:spPr>
        <p:txBody>
          <a:bodyPr/>
          <a:lstStyle/>
          <a:p>
            <a:r>
              <a:rPr lang="en-US" dirty="0"/>
              <a:t>Keep all rows from the “right” table and any rows that match from the “left”</a:t>
            </a:r>
          </a:p>
          <a:p>
            <a:pPr lvl="1"/>
            <a:r>
              <a:rPr lang="en-US" dirty="0"/>
              <a:t>Everything from the right is included, unrelated records from the left are excluded</a:t>
            </a:r>
          </a:p>
          <a:p>
            <a:r>
              <a:rPr lang="en-US" dirty="0"/>
              <a:t>E.g., “All sales regardless of whether or not there is corresponding product information, and any product information that exists.”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8766D-2E29-40AB-BDCB-E04DE76E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26598"/>
            <a:ext cx="140536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55A1E-0CBA-4959-902A-12FAD71AF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6F3C-8622-43C4-A775-1FFA3FBCE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both side of the join, matching where matches exist but still retaining all rows, matched or not</a:t>
            </a:r>
          </a:p>
          <a:p>
            <a:r>
              <a:rPr lang="en-US" dirty="0"/>
              <a:t>E.g., “All products regardless of whether they were sold or not, any corresponding sales information, </a:t>
            </a:r>
            <a:r>
              <a:rPr lang="en-US" i="1" dirty="0"/>
              <a:t>and</a:t>
            </a:r>
            <a:r>
              <a:rPr lang="en-US" dirty="0"/>
              <a:t> any sales information not associated with any products.”</a:t>
            </a:r>
          </a:p>
          <a:p>
            <a:endParaRPr lang="en-US" dirty="0"/>
          </a:p>
        </p:txBody>
      </p:sp>
      <p:pic>
        <p:nvPicPr>
          <p:cNvPr id="7" name="Picture 6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166F9FF-4D2A-48A7-8D11-632228457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29840"/>
            <a:ext cx="1409759" cy="92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C639A-8DED-4F09-9A89-DD09583B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99446"/>
            <a:ext cx="327705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  <a:p>
            <a:r>
              <a:rPr lang="en-US" dirty="0"/>
              <a:t>Username: </a:t>
            </a:r>
            <a:r>
              <a:rPr lang="en-US" i="1" dirty="0"/>
              <a:t>Student</a:t>
            </a:r>
            <a:r>
              <a:rPr lang="en-US" dirty="0"/>
              <a:t>, Password: </a:t>
            </a:r>
            <a:r>
              <a:rPr lang="en-US" i="1" dirty="0"/>
              <a:t>Pa55w.rd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5C11C-87C0-4823-9E66-E49513B67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371832"/>
            <a:ext cx="10668000" cy="1114567"/>
          </a:xfrm>
        </p:spPr>
        <p:txBody>
          <a:bodyPr/>
          <a:lstStyle/>
          <a:p>
            <a:r>
              <a:rPr lang="en-US" dirty="0"/>
              <a:t>Use joins to restructure or “</a:t>
            </a:r>
            <a:r>
              <a:rPr lang="en-US" dirty="0" err="1"/>
              <a:t>denormalize</a:t>
            </a:r>
            <a:r>
              <a:rPr lang="en-US" dirty="0"/>
              <a:t>” data to better suit your analytical needs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34F6A-F3D4-4499-A5FB-25D98517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93627"/>
            <a:ext cx="8229600" cy="203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1E3F04-904D-4D25-953B-C0B12E9E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243032"/>
            <a:ext cx="10668000" cy="11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3D0E2-41AF-4030-A291-5F18ACDEE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common problem:</a:t>
            </a:r>
            <a:br>
              <a:rPr lang="en-US" dirty="0"/>
            </a:br>
            <a:r>
              <a:rPr lang="en-US" dirty="0"/>
              <a:t>data from disparate systems</a:t>
            </a:r>
            <a:br>
              <a:rPr lang="en-US" dirty="0"/>
            </a:br>
            <a:r>
              <a:rPr lang="en-US" dirty="0"/>
              <a:t>that should match perfectly,</a:t>
            </a:r>
            <a:br>
              <a:rPr lang="en-US" dirty="0"/>
            </a:br>
            <a:r>
              <a:rPr lang="en-US" dirty="0"/>
              <a:t>but doesn’t</a:t>
            </a:r>
          </a:p>
          <a:p>
            <a:r>
              <a:rPr lang="en-US" dirty="0"/>
              <a:t>E.g., some records show up in the </a:t>
            </a:r>
            <a:r>
              <a:rPr lang="en-US" i="1" dirty="0"/>
              <a:t>shipping</a:t>
            </a:r>
            <a:r>
              <a:rPr lang="en-US" dirty="0"/>
              <a:t> table that don’t match any records in </a:t>
            </a:r>
            <a:r>
              <a:rPr lang="en-US" i="1" dirty="0"/>
              <a:t>inventory</a:t>
            </a:r>
            <a:r>
              <a:rPr lang="en-US" dirty="0"/>
              <a:t>, and vice versa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2C56F-410D-4536-BB18-0EE42892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10" y="365985"/>
            <a:ext cx="2568690" cy="2834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1F42A6-7203-4FBC-B788-03EC5458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132" y="375510"/>
            <a:ext cx="2515545" cy="28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The join step shows you which things were matched, and which weren’t</a:t>
            </a:r>
          </a:p>
        </p:txBody>
      </p:sp>
      <p:pic>
        <p:nvPicPr>
          <p:cNvPr id="2" name="Picture 1">
            <a:hlinkClick r:id="rId3" action="ppaction://hlinkfile"/>
            <a:extLst>
              <a:ext uri="{FF2B5EF4-FFF2-40B4-BE49-F238E27FC236}">
                <a16:creationId xmlns:a16="http://schemas.microsoft.com/office/drawing/2014/main" id="{1CD868CF-0B5E-464C-BA35-5EBB56F5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092" y="513656"/>
            <a:ext cx="3343742" cy="4972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87DA5-4A9D-4965-A356-A47F43F19624}"/>
              </a:ext>
            </a:extLst>
          </p:cNvPr>
          <p:cNvSpPr/>
          <p:nvPr/>
        </p:nvSpPr>
        <p:spPr>
          <a:xfrm>
            <a:off x="8763000" y="3200400"/>
            <a:ext cx="12192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F3862-649D-4BD0-A89A-1AA0F3732CCE}"/>
              </a:ext>
            </a:extLst>
          </p:cNvPr>
          <p:cNvSpPr/>
          <p:nvPr/>
        </p:nvSpPr>
        <p:spPr>
          <a:xfrm>
            <a:off x="10031508" y="3200400"/>
            <a:ext cx="1169892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705600" cy="3733800"/>
          </a:xfrm>
        </p:spPr>
        <p:txBody>
          <a:bodyPr/>
          <a:lstStyle/>
          <a:p>
            <a:r>
              <a:rPr lang="en-US" dirty="0"/>
              <a:t>It also includes the option to “Show only mismatched values”</a:t>
            </a:r>
          </a:p>
          <a:p>
            <a:r>
              <a:rPr lang="en-US" dirty="0"/>
              <a:t>Provides insight into where the problems 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30374-6A5E-4090-AC6B-09D30C9B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57200"/>
            <a:ext cx="3886742" cy="3781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66497-7F86-4DC9-BB22-9214B6844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25"/>
          <a:stretch/>
        </p:blipFill>
        <p:spPr>
          <a:xfrm>
            <a:off x="7696200" y="457200"/>
            <a:ext cx="38676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6C298-3C44-4DD5-A9D4-D733836BD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61141" cy="3733800"/>
          </a:xfrm>
        </p:spPr>
        <p:txBody>
          <a:bodyPr/>
          <a:lstStyle/>
          <a:p>
            <a:r>
              <a:rPr lang="en-US" dirty="0"/>
              <a:t>Prep provides tools for dealing with anomalies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Switch Join Type to </a:t>
            </a:r>
            <a:r>
              <a:rPr lang="en-US" i="1" dirty="0"/>
              <a:t>full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 calculated field to fill in missing values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another calculated field to describe the issue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FB5B1-9385-4056-95C0-3A6BE157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102" y="370998"/>
            <a:ext cx="1919519" cy="1570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4985B1-298D-42F8-90E3-FBB7D2F5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43" y="2286001"/>
            <a:ext cx="2743200" cy="80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AE528-8D28-446C-8FF0-02AD79554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141" y="3164323"/>
            <a:ext cx="3077004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DDC1D-C869-4CAA-AFCF-B0DAD3C6E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014" y="4034808"/>
            <a:ext cx="257210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12B1-5F2B-44E2-B5E2-1809DAE5E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409444" cy="3733800"/>
          </a:xfrm>
        </p:spPr>
        <p:txBody>
          <a:bodyPr/>
          <a:lstStyle/>
          <a:p>
            <a:r>
              <a:rPr lang="en-US" dirty="0"/>
              <a:t>Prep Builder shows you the join clauses that are active and allows you to edit them </a:t>
            </a:r>
          </a:p>
          <a:p>
            <a:r>
              <a:rPr lang="en-US" dirty="0"/>
              <a:t>It will also identify candidates for the join clause and “recommend”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9F3E68-DAF8-4270-9C16-674B68D8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300" y="2615804"/>
            <a:ext cx="4258556" cy="995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38CB7F-C68B-4822-9B4D-FC41D222E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78" y="1201682"/>
            <a:ext cx="4275800" cy="10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28A7028-F2AD-42E1-A8A2-92B8AC321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5.1: pp. 58-66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“Missing Data”, “Finding Missing Records”, “Bringing it all together”:</a:t>
            </a:r>
            <a:br>
              <a:rPr lang="en-US" dirty="0"/>
            </a:br>
            <a:r>
              <a:rPr lang="en-US" dirty="0"/>
              <a:t> pp. 67-74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5BD5-0532-4512-A178-C29C2D03F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0D6B4-67D7-42B8-B676-E028F6F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Joins</a:t>
            </a:r>
          </a:p>
        </p:txBody>
      </p:sp>
    </p:spTree>
    <p:extLst>
      <p:ext uri="{BB962C8B-B14F-4D97-AF65-F5344CB8AC3E}">
        <p14:creationId xmlns:p14="http://schemas.microsoft.com/office/powerpoint/2010/main" val="1089299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471B-4CB9-534B-AF00-E0FEFDE6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More 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AE89-9E67-0A43-A422-22847A7FD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59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DC5B-FC9D-9E42-ACCA-21C36428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7560-7895-1E4C-93E5-863F23F78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93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to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EA3D-211E-5446-93D5-5F5CF81B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Preparing Data In Tableau</a:t>
            </a:r>
          </a:p>
        </p:txBody>
      </p:sp>
    </p:spTree>
    <p:extLst>
      <p:ext uri="{BB962C8B-B14F-4D97-AF65-F5344CB8AC3E}">
        <p14:creationId xmlns:p14="http://schemas.microsoft.com/office/powerpoint/2010/main" val="7464640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6549f357-ea04-4fdc-a4ff-01e398dbae1f"/>
    <ds:schemaRef ds:uri="8ae4afce-818c-4ab4-8e35-377c82201c1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37318</TotalTime>
  <Words>1940</Words>
  <Application>Microsoft Office PowerPoint</Application>
  <PresentationFormat>Widescreen</PresentationFormat>
  <Paragraphs>589</Paragraphs>
  <Slides>96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5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Module 1: ETL &amp; Demo Data</vt:lpstr>
      <vt:lpstr>What is ETL?</vt:lpstr>
      <vt:lpstr>Extract</vt:lpstr>
      <vt:lpstr>Transform</vt:lpstr>
      <vt:lpstr>Load</vt:lpstr>
      <vt:lpstr>About the Demo Data</vt:lpstr>
      <vt:lpstr>PowerPoint Presentation</vt:lpstr>
      <vt:lpstr>A Brief Tour of Tableau Prep Builder</vt:lpstr>
      <vt:lpstr>Workflows (or just “flows”)</vt:lpstr>
      <vt:lpstr>PowerPoint Presentation</vt:lpstr>
      <vt:lpstr>Adding a cleaning step</vt:lpstr>
      <vt:lpstr>Create calculated fields</vt:lpstr>
      <vt:lpstr>Track Changes</vt:lpstr>
      <vt:lpstr>Add a union step</vt:lpstr>
      <vt:lpstr>Join data</vt:lpstr>
      <vt:lpstr>Output to a file</vt:lpstr>
      <vt:lpstr>Running the flow</vt:lpstr>
      <vt:lpstr>Running a flow from the command line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Keys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Finding Missing Records</vt:lpstr>
      <vt:lpstr>Bringing It All Together</vt:lpstr>
      <vt:lpstr>Join Clause Recommendations</vt:lpstr>
      <vt:lpstr>Lab 4: Joins</vt:lpstr>
      <vt:lpstr>Part II: Transform</vt:lpstr>
      <vt:lpstr>Module 5: Auditing &amp; Cleaning Your Data</vt:lpstr>
      <vt:lpstr>Auditing Your Data</vt:lpstr>
      <vt:lpstr>Cleaning Your Data</vt:lpstr>
      <vt:lpstr>Merge and Clean</vt:lpstr>
      <vt:lpstr>Making Data More Consistent</vt:lpstr>
      <vt:lpstr>Splitting Fields</vt:lpstr>
      <vt:lpstr>Recommendations</vt:lpstr>
      <vt:lpstr>Handling NULL Values</vt:lpstr>
      <vt:lpstr>Filtering Records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Module 7: Aggregating and Pivoting Data</vt:lpstr>
      <vt:lpstr>Aggregating Data</vt:lpstr>
      <vt:lpstr>Pivoting Data</vt:lpstr>
      <vt:lpstr>Unpivoting Data</vt:lpstr>
      <vt:lpstr>Part III: Load</vt:lpstr>
      <vt:lpstr>Module 8: Output</vt:lpstr>
      <vt:lpstr>Outputting to files</vt:lpstr>
      <vt:lpstr>Outputting to other destinations</vt:lpstr>
      <vt:lpstr>Module 9: Prep Builder Conductor and Publishing Workflows to Tableau Server</vt:lpstr>
      <vt:lpstr>Tableau Prep Builder Conductor </vt:lpstr>
      <vt:lpstr>Publishing Workflows to Server (Discussed) </vt:lpstr>
      <vt:lpstr>Scheduling Workflows to Server (Discussed)</vt:lpstr>
      <vt:lpstr>Appendix: Preparing Data In Tableau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349</cp:revision>
  <cp:lastPrinted>2016-11-17T13:26:17Z</cp:lastPrinted>
  <dcterms:created xsi:type="dcterms:W3CDTF">2018-12-12T15:57:24Z</dcterms:created>
  <dcterms:modified xsi:type="dcterms:W3CDTF">2020-01-30T02:01:20Z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