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4"/>
  </p:notesMasterIdLst>
  <p:handoutMasterIdLst>
    <p:handoutMasterId r:id="rId65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416" r:id="rId14"/>
    <p:sldId id="417" r:id="rId15"/>
    <p:sldId id="418" r:id="rId16"/>
    <p:sldId id="342" r:id="rId17"/>
    <p:sldId id="343" r:id="rId18"/>
    <p:sldId id="344" r:id="rId19"/>
    <p:sldId id="345" r:id="rId20"/>
    <p:sldId id="346" r:id="rId21"/>
    <p:sldId id="409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10" r:id="rId31"/>
    <p:sldId id="396" r:id="rId32"/>
    <p:sldId id="397" r:id="rId33"/>
    <p:sldId id="398" r:id="rId34"/>
    <p:sldId id="399" r:id="rId35"/>
    <p:sldId id="400" r:id="rId36"/>
    <p:sldId id="411" r:id="rId37"/>
    <p:sldId id="392" r:id="rId38"/>
    <p:sldId id="393" r:id="rId39"/>
    <p:sldId id="394" r:id="rId40"/>
    <p:sldId id="395" r:id="rId41"/>
    <p:sldId id="412" r:id="rId42"/>
    <p:sldId id="386" r:id="rId43"/>
    <p:sldId id="387" r:id="rId44"/>
    <p:sldId id="388" r:id="rId45"/>
    <p:sldId id="389" r:id="rId46"/>
    <p:sldId id="390" r:id="rId47"/>
    <p:sldId id="391" r:id="rId48"/>
    <p:sldId id="413" r:id="rId49"/>
    <p:sldId id="374" r:id="rId50"/>
    <p:sldId id="375" r:id="rId51"/>
    <p:sldId id="376" r:id="rId52"/>
    <p:sldId id="377" r:id="rId53"/>
    <p:sldId id="378" r:id="rId54"/>
    <p:sldId id="379" r:id="rId55"/>
    <p:sldId id="414" r:id="rId56"/>
    <p:sldId id="381" r:id="rId57"/>
    <p:sldId id="382" r:id="rId58"/>
    <p:sldId id="383" r:id="rId59"/>
    <p:sldId id="384" r:id="rId60"/>
    <p:sldId id="385" r:id="rId61"/>
    <p:sldId id="415" r:id="rId62"/>
    <p:sldId id="340" r:id="rId63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ETL" id="{2DA96C91-37FF-0A4F-82F0-9341DCD5D040}">
          <p14:sldIdLst>
            <p14:sldId id="416"/>
            <p14:sldId id="417"/>
            <p14:sldId id="418"/>
          </p14:sldIdLst>
        </p14:section>
        <p14:section name="Module 2: Introduction and Prep Builder" id="{98F94D3A-15E3-4D17-80BB-8918625923CE}">
          <p14:sldIdLst>
            <p14:sldId id="342"/>
            <p14:sldId id="343"/>
            <p14:sldId id="344"/>
            <p14:sldId id="345"/>
            <p14:sldId id="346"/>
            <p14:sldId id="409"/>
          </p14:sldIdLst>
        </p14:section>
        <p14:section name="Module 2: Input and Output" id="{434F00C6-D8EE-4E65-8EC1-FF4B740BE73A}">
          <p14:sldIdLst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10"/>
          </p14:sldIdLst>
        </p14:section>
        <p14:section name="Module 3: Data Cleaning" id="{59097E1D-EB3E-4FEF-9D7C-8F308EA365A1}">
          <p14:sldIdLst>
            <p14:sldId id="396"/>
            <p14:sldId id="397"/>
            <p14:sldId id="398"/>
            <p14:sldId id="399"/>
            <p14:sldId id="400"/>
            <p14:sldId id="411"/>
          </p14:sldIdLst>
        </p14:section>
        <p14:section name="Module 4: Group and Replace" id="{8898DCAF-DB7A-4916-AF94-66F401DCD592}">
          <p14:sldIdLst>
            <p14:sldId id="392"/>
            <p14:sldId id="393"/>
            <p14:sldId id="394"/>
            <p14:sldId id="395"/>
            <p14:sldId id="412"/>
          </p14:sldIdLst>
        </p14:section>
        <p14:section name="Module 5: Aggregation and Pivot" id="{27FDB366-F1DF-4EE7-BF00-C18552948619}">
          <p14:sldIdLst>
            <p14:sldId id="386"/>
            <p14:sldId id="387"/>
            <p14:sldId id="388"/>
            <p14:sldId id="389"/>
            <p14:sldId id="390"/>
            <p14:sldId id="391"/>
            <p14:sldId id="413"/>
          </p14:sldIdLst>
        </p14:section>
        <p14:section name="Module 6: Joins and Unions" id="{FA72BA3C-7D11-4E9D-9A6B-139EAC8AE3A0}">
          <p14:sldIdLst>
            <p14:sldId id="374"/>
            <p14:sldId id="375"/>
            <p14:sldId id="376"/>
            <p14:sldId id="377"/>
            <p14:sldId id="378"/>
            <p14:sldId id="379"/>
            <p14:sldId id="414"/>
          </p14:sldIdLst>
        </p14:section>
        <p14:section name="Module 7: Tableau Prep Builder Conductor" id="{A03F1157-B246-4852-A53A-4CEC99584E0B}">
          <p14:sldIdLst>
            <p14:sldId id="381"/>
            <p14:sldId id="382"/>
            <p14:sldId id="383"/>
            <p14:sldId id="384"/>
            <p14:sldId id="385"/>
            <p14:sldId id="415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11" autoAdjust="0"/>
  </p:normalViewPr>
  <p:slideViewPr>
    <p:cSldViewPr>
      <p:cViewPr varScale="1">
        <p:scale>
          <a:sx n="93" d="100"/>
          <a:sy n="93" d="100"/>
        </p:scale>
        <p:origin x="232" y="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7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1/19/20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&amp; Tableau Prep Builder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4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Interface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Tableau Prep Builder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20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a Workflow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457200"/>
            <a:ext cx="7239000" cy="1295400"/>
          </a:xfrm>
        </p:spPr>
        <p:txBody>
          <a:bodyPr/>
          <a:lstStyle/>
          <a:p>
            <a:r>
              <a:rPr lang="en-US" dirty="0"/>
              <a:t>Lab 1: Getting started with Tableau Prep Builder</a:t>
            </a:r>
          </a:p>
        </p:txBody>
      </p:sp>
    </p:spTree>
    <p:extLst>
      <p:ext uri="{BB962C8B-B14F-4D97-AF65-F5344CB8AC3E}">
        <p14:creationId xmlns:p14="http://schemas.microsoft.com/office/powerpoint/2010/main" val="390888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and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6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Microsoft Excel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1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Interpreter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37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 Window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77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Sampling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5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Tableau Data Extract File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5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Text File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00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Features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42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8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67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Profile Pane: An In-Depth Analysis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5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68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Tracking Changes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12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Calculations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9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39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and Replace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03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Group and Replace Functions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9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Grouping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86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69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4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and Pivot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91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Functions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By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88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49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7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4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Joins and Unions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0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61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Joins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09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7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34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12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0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94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Prerequisites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91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94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Introduction &amp; Tableau Prep Builder</a:t>
            </a:r>
            <a:br>
              <a:rPr lang="en-US" dirty="0"/>
            </a:br>
            <a:r>
              <a:rPr lang="en-US" dirty="0"/>
              <a:t>Tableau Prep Builder</a:t>
            </a:r>
            <a:br>
              <a:rPr lang="en-US" dirty="0"/>
            </a:br>
            <a:r>
              <a:rPr lang="en-US" dirty="0"/>
              <a:t>Tableau Prep Builder Interface</a:t>
            </a:r>
            <a:br>
              <a:rPr lang="en-US" dirty="0"/>
            </a:br>
            <a:r>
              <a:rPr lang="en-US" dirty="0"/>
              <a:t>Steps in Tableau Prep Builder</a:t>
            </a:r>
            <a:br>
              <a:rPr lang="en-US" dirty="0"/>
            </a:br>
            <a:r>
              <a:rPr lang="en-US" dirty="0"/>
              <a:t>Features of a Workflow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Input and Output</a:t>
            </a:r>
            <a:br>
              <a:rPr lang="en-US" dirty="0"/>
            </a:br>
            <a:r>
              <a:rPr lang="en-US" dirty="0"/>
              <a:t>Connect to Microsoft Excel</a:t>
            </a:r>
            <a:br>
              <a:rPr lang="en-US" dirty="0"/>
            </a:br>
            <a:r>
              <a:rPr lang="en-US" dirty="0"/>
              <a:t>Data Interpreter</a:t>
            </a:r>
            <a:br>
              <a:rPr lang="en-US" dirty="0"/>
            </a:br>
            <a:r>
              <a:rPr lang="en-US" dirty="0"/>
              <a:t>Configuration Window</a:t>
            </a:r>
            <a:br>
              <a:rPr lang="en-US" dirty="0"/>
            </a:br>
            <a:r>
              <a:rPr lang="en-US" dirty="0"/>
              <a:t>Data Sampling</a:t>
            </a:r>
            <a:br>
              <a:rPr lang="en-US" dirty="0"/>
            </a:br>
            <a:r>
              <a:rPr lang="en-US" dirty="0"/>
              <a:t>Connect to Tableau Data Extract File</a:t>
            </a:r>
            <a:br>
              <a:rPr lang="en-US" dirty="0"/>
            </a:br>
            <a:r>
              <a:rPr lang="en-US" dirty="0"/>
              <a:t>Connect to Text File</a:t>
            </a:r>
            <a:br>
              <a:rPr lang="en-US" dirty="0"/>
            </a:br>
            <a:r>
              <a:rPr lang="en-US" dirty="0"/>
              <a:t>Other Features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Cleaning</a:t>
            </a:r>
            <a:br>
              <a:rPr lang="en-US" dirty="0"/>
            </a:br>
            <a:r>
              <a:rPr lang="en-US" dirty="0"/>
              <a:t>Profile Pane: An In-Depth Analysis</a:t>
            </a:r>
            <a:br>
              <a:rPr lang="en-US" dirty="0"/>
            </a:br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Tracking Changes</a:t>
            </a:r>
            <a:br>
              <a:rPr lang="en-US" dirty="0"/>
            </a:br>
            <a:r>
              <a:rPr lang="en-US" dirty="0"/>
              <a:t>String Calculations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and Replace</a:t>
            </a:r>
            <a:br>
              <a:rPr lang="en-US" dirty="0"/>
            </a:br>
            <a:r>
              <a:rPr lang="en-US" dirty="0"/>
              <a:t>Automatic Group and Replace Functions</a:t>
            </a:r>
            <a:br>
              <a:rPr lang="en-US" dirty="0"/>
            </a:br>
            <a:r>
              <a:rPr lang="en-US" dirty="0"/>
              <a:t>Manual Grouping</a:t>
            </a:r>
            <a:br>
              <a:rPr lang="en-US" dirty="0"/>
            </a:br>
            <a:r>
              <a:rPr lang="en-US" dirty="0"/>
              <a:t>Examples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Aggregation and Pivot</a:t>
            </a:r>
            <a:br>
              <a:rPr lang="en-US" dirty="0"/>
            </a:br>
            <a:r>
              <a:rPr lang="en-US" dirty="0"/>
              <a:t>Aggregations</a:t>
            </a:r>
            <a:br>
              <a:rPr lang="en-US" dirty="0"/>
            </a:br>
            <a:r>
              <a:rPr lang="en-US" dirty="0"/>
              <a:t>Aggregation Functions</a:t>
            </a:r>
            <a:br>
              <a:rPr lang="en-US" dirty="0"/>
            </a:br>
            <a:r>
              <a:rPr lang="en-US" dirty="0"/>
              <a:t>Group By</a:t>
            </a:r>
            <a:br>
              <a:rPr lang="en-US" dirty="0"/>
            </a:br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Pivot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Joins and Unions</a:t>
            </a:r>
            <a:br>
              <a:rPr lang="en-US" dirty="0"/>
            </a:br>
            <a:r>
              <a:rPr lang="en-US" dirty="0"/>
              <a:t>Join</a:t>
            </a:r>
            <a:br>
              <a:rPr lang="en-US" dirty="0"/>
            </a:br>
            <a:r>
              <a:rPr lang="en-US" dirty="0"/>
              <a:t>Types of Joins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Tableau Prep Builder Conductor</a:t>
            </a:r>
            <a:br>
              <a:rPr lang="en-US" dirty="0"/>
            </a:br>
            <a:r>
              <a:rPr lang="en-US" dirty="0"/>
              <a:t>Tableau Prep Builder Conductor</a:t>
            </a:r>
            <a:br>
              <a:rPr lang="en-US" dirty="0"/>
            </a:br>
            <a:r>
              <a:rPr lang="en-US" dirty="0"/>
              <a:t>Prerequisites</a:t>
            </a:r>
            <a:br>
              <a:rPr lang="en-US" dirty="0"/>
            </a:br>
            <a:r>
              <a:rPr lang="en-US" dirty="0"/>
              <a:t>Publishing Workflows to Server (Discussed)</a:t>
            </a:r>
            <a:br>
              <a:rPr lang="en-US" dirty="0"/>
            </a:br>
            <a:r>
              <a:rPr lang="en-US" dirty="0"/>
              <a:t>Scheduling Workflows to Server (Discussed)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9AC6B8-7021-4B23-A9AF-61295A177099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6549f357-ea04-4fdc-a4ff-01e398dbae1f"/>
    <ds:schemaRef ds:uri="http://schemas.openxmlformats.org/package/2006/metadata/core-properties"/>
    <ds:schemaRef ds:uri="8ae4afce-818c-4ab4-8e35-377c82201c18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36153</TotalTime>
  <Words>632</Words>
  <Application>Microsoft Macintosh PowerPoint</Application>
  <PresentationFormat>Widescreen</PresentationFormat>
  <Paragraphs>136</Paragraphs>
  <Slides>59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ETL</vt:lpstr>
      <vt:lpstr>What is ETL?</vt:lpstr>
      <vt:lpstr>Extract</vt:lpstr>
      <vt:lpstr>Introduction &amp; Tableau Prep Builder </vt:lpstr>
      <vt:lpstr>Tableau Prep Builder </vt:lpstr>
      <vt:lpstr>Tableau Prep Builder Interface </vt:lpstr>
      <vt:lpstr>Steps in Tableau Prep Builder </vt:lpstr>
      <vt:lpstr>Features of a Workflow  </vt:lpstr>
      <vt:lpstr>Lab 1: Getting started with Tableau Prep Builder</vt:lpstr>
      <vt:lpstr>Input and Output </vt:lpstr>
      <vt:lpstr>Connect to Microsoft Excel </vt:lpstr>
      <vt:lpstr>Data Interpreter </vt:lpstr>
      <vt:lpstr>Configuration Window </vt:lpstr>
      <vt:lpstr>Data Sampling </vt:lpstr>
      <vt:lpstr>Connect to Tableau Data Extract File </vt:lpstr>
      <vt:lpstr>Connect to Text File </vt:lpstr>
      <vt:lpstr>Other Features </vt:lpstr>
      <vt:lpstr>PowerPoint Presentation</vt:lpstr>
      <vt:lpstr>Data Cleaning </vt:lpstr>
      <vt:lpstr>Profile Pane: An In-Depth Analysis </vt:lpstr>
      <vt:lpstr>Functions </vt:lpstr>
      <vt:lpstr>Tracking Changes </vt:lpstr>
      <vt:lpstr>String Calculations </vt:lpstr>
      <vt:lpstr>PowerPoint Presentation</vt:lpstr>
      <vt:lpstr>Group and Replace </vt:lpstr>
      <vt:lpstr>Automatic Group and Replace Functions </vt:lpstr>
      <vt:lpstr>Manual Grouping </vt:lpstr>
      <vt:lpstr>Examples </vt:lpstr>
      <vt:lpstr>PowerPoint Presentation</vt:lpstr>
      <vt:lpstr>Aggregation and Pivot </vt:lpstr>
      <vt:lpstr>Aggregations </vt:lpstr>
      <vt:lpstr>Aggregation Functions </vt:lpstr>
      <vt:lpstr>Group By </vt:lpstr>
      <vt:lpstr>Examples </vt:lpstr>
      <vt:lpstr>Pivot </vt:lpstr>
      <vt:lpstr>PowerPoint Presentation</vt:lpstr>
      <vt:lpstr>Joins and Unions </vt:lpstr>
      <vt:lpstr>Join </vt:lpstr>
      <vt:lpstr>Types of Joins </vt:lpstr>
      <vt:lpstr>Example </vt:lpstr>
      <vt:lpstr>Union </vt:lpstr>
      <vt:lpstr>Example </vt:lpstr>
      <vt:lpstr>PowerPoint Presentation</vt:lpstr>
      <vt:lpstr>Tableau Prep Builder Conductor </vt:lpstr>
      <vt:lpstr>Tableau Prep Builder Conductor </vt:lpstr>
      <vt:lpstr>Prerequisites </vt:lpstr>
      <vt:lpstr>Publishing Workflows to Server (Discussed) </vt:lpstr>
      <vt:lpstr>Scheduling Workflows to Server (Discussed) </vt:lpstr>
      <vt:lpstr>PowerPoint Presentation</vt:lpstr>
      <vt:lpstr>Thank you!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271</cp:revision>
  <cp:lastPrinted>2016-11-17T13:26:17Z</cp:lastPrinted>
  <dcterms:created xsi:type="dcterms:W3CDTF">2018-12-12T15:57:24Z</dcterms:created>
  <dcterms:modified xsi:type="dcterms:W3CDTF">2020-01-19T16:36:24Z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