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9"/>
  </p:notesMasterIdLst>
  <p:handoutMasterIdLst>
    <p:handoutMasterId r:id="rId110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520" r:id="rId14"/>
    <p:sldId id="416" r:id="rId15"/>
    <p:sldId id="417" r:id="rId16"/>
    <p:sldId id="418" r:id="rId17"/>
    <p:sldId id="419" r:id="rId18"/>
    <p:sldId id="420" r:id="rId19"/>
    <p:sldId id="421" r:id="rId20"/>
    <p:sldId id="495" r:id="rId21"/>
    <p:sldId id="512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21" r:id="rId34"/>
    <p:sldId id="447" r:id="rId35"/>
    <p:sldId id="492" r:id="rId36"/>
    <p:sldId id="422" r:id="rId37"/>
    <p:sldId id="426" r:id="rId38"/>
    <p:sldId id="423" r:id="rId39"/>
    <p:sldId id="424" r:id="rId40"/>
    <p:sldId id="425" r:id="rId41"/>
    <p:sldId id="427" r:id="rId42"/>
    <p:sldId id="428" r:id="rId43"/>
    <p:sldId id="429" r:id="rId44"/>
    <p:sldId id="430" r:id="rId45"/>
    <p:sldId id="431" r:id="rId46"/>
    <p:sldId id="493" r:id="rId47"/>
    <p:sldId id="432" r:id="rId48"/>
    <p:sldId id="452" r:id="rId49"/>
    <p:sldId id="433" r:id="rId50"/>
    <p:sldId id="446" r:id="rId51"/>
    <p:sldId id="448" r:id="rId52"/>
    <p:sldId id="449" r:id="rId53"/>
    <p:sldId id="496" r:id="rId54"/>
    <p:sldId id="450" r:id="rId55"/>
    <p:sldId id="451" r:id="rId56"/>
    <p:sldId id="494" r:id="rId57"/>
    <p:sldId id="453" r:id="rId58"/>
    <p:sldId id="454" r:id="rId59"/>
    <p:sldId id="508" r:id="rId60"/>
    <p:sldId id="455" r:id="rId61"/>
    <p:sldId id="456" r:id="rId62"/>
    <p:sldId id="457" r:id="rId63"/>
    <p:sldId id="458" r:id="rId64"/>
    <p:sldId id="459" r:id="rId65"/>
    <p:sldId id="460" r:id="rId66"/>
    <p:sldId id="461" r:id="rId67"/>
    <p:sldId id="462" r:id="rId68"/>
    <p:sldId id="509" r:id="rId69"/>
    <p:sldId id="463" r:id="rId70"/>
    <p:sldId id="464" r:id="rId71"/>
    <p:sldId id="465" r:id="rId72"/>
    <p:sldId id="510" r:id="rId73"/>
    <p:sldId id="466" r:id="rId74"/>
    <p:sldId id="467" r:id="rId75"/>
    <p:sldId id="468" r:id="rId76"/>
    <p:sldId id="513" r:id="rId77"/>
    <p:sldId id="511" r:id="rId78"/>
    <p:sldId id="469" r:id="rId79"/>
    <p:sldId id="514" r:id="rId80"/>
    <p:sldId id="470" r:id="rId81"/>
    <p:sldId id="515" r:id="rId82"/>
    <p:sldId id="472" r:id="rId83"/>
    <p:sldId id="473" r:id="rId84"/>
    <p:sldId id="474" r:id="rId85"/>
    <p:sldId id="475" r:id="rId86"/>
    <p:sldId id="516" r:id="rId87"/>
    <p:sldId id="476" r:id="rId88"/>
    <p:sldId id="477" r:id="rId89"/>
    <p:sldId id="478" r:id="rId90"/>
    <p:sldId id="479" r:id="rId91"/>
    <p:sldId id="480" r:id="rId92"/>
    <p:sldId id="481" r:id="rId93"/>
    <p:sldId id="517" r:id="rId94"/>
    <p:sldId id="482" r:id="rId95"/>
    <p:sldId id="483" r:id="rId96"/>
    <p:sldId id="484" r:id="rId97"/>
    <p:sldId id="518" r:id="rId98"/>
    <p:sldId id="486" r:id="rId99"/>
    <p:sldId id="487" r:id="rId100"/>
    <p:sldId id="488" r:id="rId101"/>
    <p:sldId id="489" r:id="rId102"/>
    <p:sldId id="519" r:id="rId103"/>
    <p:sldId id="490" r:id="rId104"/>
    <p:sldId id="382" r:id="rId105"/>
    <p:sldId id="384" r:id="rId106"/>
    <p:sldId id="385" r:id="rId107"/>
    <p:sldId id="340" r:id="rId108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  <p14:sldId id="520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  <p14:sldId id="512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Module 2: Connecting to Data" id="{19225261-5257-6949-A057-E085F2EAB919}">
          <p14:sldIdLst>
            <p14:sldId id="521"/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508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09"/>
            <p14:sldId id="463"/>
            <p14:sldId id="464"/>
            <p14:sldId id="465"/>
            <p14:sldId id="510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513"/>
            <p14:sldId id="511"/>
            <p14:sldId id="469"/>
            <p14:sldId id="514"/>
            <p14:sldId id="470"/>
            <p14:sldId id="515"/>
            <p14:sldId id="472"/>
            <p14:sldId id="473"/>
            <p14:sldId id="474"/>
            <p14:sldId id="475"/>
            <p14:sldId id="516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  <p14:sldId id="517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518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  <p14:sldId id="51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/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5930" autoAdjust="0"/>
  </p:normalViewPr>
  <p:slideViewPr>
    <p:cSldViewPr>
      <p:cViewPr varScale="1">
        <p:scale>
          <a:sx n="66" d="100"/>
          <a:sy n="66" d="100"/>
        </p:scale>
        <p:origin x="5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3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428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1/30/2020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5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7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../Demos/CmdlineDemo.cm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csv.com/xml-to-csv.htm" TargetMode="External"/><Relationship Id="rId2" Type="http://schemas.openxmlformats.org/officeDocument/2006/relationships/hyperlink" Target="https://www.csvjson.com/json2csv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4_02_MissingItemsDemo.tf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</a:t>
            </a:r>
            <a:r>
              <a:rPr lang="en-US" altLang="en-US" sz="1600" dirty="0" smtClean="0"/>
              <a:t>571-317-3129 </a:t>
            </a:r>
            <a:r>
              <a:rPr lang="en-US" altLang="en-US" sz="1600" dirty="0"/>
              <a:t>Access Code: </a:t>
            </a:r>
            <a:r>
              <a:rPr lang="en-US" altLang="en-US" sz="1600" dirty="0" smtClean="0"/>
              <a:t>947 253 813 </a:t>
            </a:r>
            <a:r>
              <a:rPr lang="en-US" altLang="en-US" sz="1600" dirty="0"/>
              <a:t>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267200" cy="3733800"/>
          </a:xfrm>
        </p:spPr>
        <p:txBody>
          <a:bodyPr/>
          <a:lstStyle/>
          <a:p>
            <a:r>
              <a:rPr lang="en-US" dirty="0" smtClean="0"/>
              <a:t>Enter info for trial edition of Tableau Prep Builder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0" y="377792"/>
            <a:ext cx="2892419" cy="4041808"/>
            <a:chOff x="4495800" y="304800"/>
            <a:chExt cx="4363059" cy="60968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800" y="304800"/>
              <a:ext cx="4363059" cy="60968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24400" y="990600"/>
              <a:ext cx="3124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99" y="377794"/>
            <a:ext cx="2974153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343400" cy="3733800"/>
          </a:xfrm>
        </p:spPr>
        <p:txBody>
          <a:bodyPr/>
          <a:lstStyle/>
          <a:p>
            <a:r>
              <a:rPr lang="en-US" dirty="0"/>
              <a:t>Part of the Data Management Add-on</a:t>
            </a:r>
          </a:p>
          <a:p>
            <a:r>
              <a:rPr lang="en-US" dirty="0"/>
              <a:t>Schedule &amp; Monitor Flows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79E44-1126-4484-88CD-9CB3EE29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04" y="1371600"/>
            <a:ext cx="6077596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on the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State-by-state csv files</a:t>
            </a:r>
          </a:p>
          <a:p>
            <a:r>
              <a:rPr lang="en-US" dirty="0"/>
              <a:t>School district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2B5-410A-43A3-99A3-9443C23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BEFF-309F-48BF-8F95-163D10C3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Zcta_tract_rel_10</a:t>
            </a:r>
          </a:p>
          <a:p>
            <a:r>
              <a:rPr lang="en-US" dirty="0"/>
              <a:t>Population data from the 2010 census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26247-6F2E-4559-9449-D33B1920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7B2-B03A-47A3-9DEF-9F4CBBEA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Tour of Tableau Prep 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DD70-4580-49E4-8D0E-80B9C5F2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488F-6DF0-4CFC-BB4D-C05726C9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4065"/>
            <a:ext cx="8085120" cy="4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733-A455-41F8-8C60-B3E9260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(or just “flows”)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FB19-C269-45F2-86D6-F2DEE676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D5357-02D0-40C5-8F41-263A18B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539794" cy="42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D49-7A9E-4973-BDD1-59E300C0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02A3-3F31-44B8-99AC-202DF683F7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A9EC-8EB6-4941-966B-D9FC9D2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1718553"/>
            <a:ext cx="7539794" cy="42439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17F1C4B-C7DD-467E-9520-3E4247FD83C0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DCF1BB-C25A-464F-957D-BB9437E4EE34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8D499D4D-2219-4FE6-9C8C-043DADB26BFD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0EBBCB-D541-42A0-97D6-72FCC822C93A}"/>
              </a:ext>
            </a:extLst>
          </p:cNvPr>
          <p:cNvGrpSpPr/>
          <p:nvPr/>
        </p:nvGrpSpPr>
        <p:grpSpPr>
          <a:xfrm>
            <a:off x="1827179" y="2962013"/>
            <a:ext cx="8839200" cy="3034509"/>
            <a:chOff x="1828800" y="2228675"/>
            <a:chExt cx="8839200" cy="30345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B30A9-E7A7-43E5-9BB3-518E37FFD95C}"/>
                </a:ext>
              </a:extLst>
            </p:cNvPr>
            <p:cNvSpPr/>
            <p:nvPr/>
          </p:nvSpPr>
          <p:spPr>
            <a:xfrm>
              <a:off x="1828800" y="2228675"/>
              <a:ext cx="6469751" cy="3034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FD255F1-D71E-43F0-9132-B0BE402FE141}"/>
                </a:ext>
              </a:extLst>
            </p:cNvPr>
            <p:cNvSpPr/>
            <p:nvPr/>
          </p:nvSpPr>
          <p:spPr>
            <a:xfrm>
              <a:off x="8374751" y="3229062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BFFD-C24C-4B1C-AA37-BFFBC473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cleaning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DF6A-EE96-4A09-BB33-CF8CB543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C500-E60E-4684-BB4B-5043CF3C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" y="1739630"/>
            <a:ext cx="7620001" cy="428906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9C75CF-4D8C-4136-9DDA-832AE72BFF7D}"/>
              </a:ext>
            </a:extLst>
          </p:cNvPr>
          <p:cNvGrpSpPr/>
          <p:nvPr/>
        </p:nvGrpSpPr>
        <p:grpSpPr>
          <a:xfrm>
            <a:off x="1828800" y="2228676"/>
            <a:ext cx="8839200" cy="819324"/>
            <a:chOff x="1828800" y="2228676"/>
            <a:chExt cx="8839200" cy="8193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1F8A87-D6AF-4B04-8EAF-D09114D6D4DA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4FACE693-8F63-4659-8DDC-C46E1F5BB141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Pane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3913A-0BCD-45BA-8460-3E79E34C9F43}"/>
              </a:ext>
            </a:extLst>
          </p:cNvPr>
          <p:cNvGrpSpPr/>
          <p:nvPr/>
        </p:nvGrpSpPr>
        <p:grpSpPr>
          <a:xfrm>
            <a:off x="1828868" y="2962014"/>
            <a:ext cx="8839200" cy="314586"/>
            <a:chOff x="1828800" y="2228676"/>
            <a:chExt cx="8839200" cy="3145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E4E154-E5EF-40EF-BEBE-9458E4B41E17}"/>
                </a:ext>
              </a:extLst>
            </p:cNvPr>
            <p:cNvSpPr/>
            <p:nvPr/>
          </p:nvSpPr>
          <p:spPr>
            <a:xfrm>
              <a:off x="1828800" y="2228676"/>
              <a:ext cx="6469751" cy="314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1E45F0E-CA3A-497A-B496-BEE9E4E44162}"/>
                </a:ext>
              </a:extLst>
            </p:cNvPr>
            <p:cNvSpPr/>
            <p:nvPr/>
          </p:nvSpPr>
          <p:spPr>
            <a:xfrm>
              <a:off x="8374751" y="2228676"/>
              <a:ext cx="2293249" cy="31458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Toolbar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1B8F5-7B42-4779-9003-0C2FDD5F3FDA}"/>
              </a:ext>
            </a:extLst>
          </p:cNvPr>
          <p:cNvGrpSpPr/>
          <p:nvPr/>
        </p:nvGrpSpPr>
        <p:grpSpPr>
          <a:xfrm>
            <a:off x="1828800" y="3280430"/>
            <a:ext cx="8839200" cy="2053569"/>
            <a:chOff x="1828800" y="2228675"/>
            <a:chExt cx="8839200" cy="20535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EA6EF7-A44B-4C3D-A155-C326FA80F5E9}"/>
                </a:ext>
              </a:extLst>
            </p:cNvPr>
            <p:cNvSpPr/>
            <p:nvPr/>
          </p:nvSpPr>
          <p:spPr>
            <a:xfrm>
              <a:off x="1828800" y="2228675"/>
              <a:ext cx="6469751" cy="2053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CE3FBA4-18B7-4264-BD80-76773427DD5E}"/>
                </a:ext>
              </a:extLst>
            </p:cNvPr>
            <p:cNvSpPr/>
            <p:nvPr/>
          </p:nvSpPr>
          <p:spPr>
            <a:xfrm>
              <a:off x="8374751" y="2845797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Pane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B27FF-54F9-4CD9-B49C-21F77691D3F7}"/>
              </a:ext>
            </a:extLst>
          </p:cNvPr>
          <p:cNvGrpSpPr/>
          <p:nvPr/>
        </p:nvGrpSpPr>
        <p:grpSpPr>
          <a:xfrm>
            <a:off x="1828800" y="5316105"/>
            <a:ext cx="8839200" cy="819324"/>
            <a:chOff x="1828800" y="2228676"/>
            <a:chExt cx="8839200" cy="8193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D25F46-1291-48C9-AEFB-5F9BFE21875E}"/>
                </a:ext>
              </a:extLst>
            </p:cNvPr>
            <p:cNvSpPr/>
            <p:nvPr/>
          </p:nvSpPr>
          <p:spPr>
            <a:xfrm>
              <a:off x="1828800" y="2228676"/>
              <a:ext cx="6469751" cy="743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1ECC19FD-B0E8-4D9C-95C8-20AAC72CE28E}"/>
                </a:ext>
              </a:extLst>
            </p:cNvPr>
            <p:cNvSpPr/>
            <p:nvPr/>
          </p:nvSpPr>
          <p:spPr>
            <a:xfrm>
              <a:off x="8374751" y="2228676"/>
              <a:ext cx="2293249" cy="8193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9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3CE2-836C-487F-8653-D54C2827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07A8D-7BC4-4E79-B015-C8BC68F11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E1B18-4C87-4965-96B7-119BDD29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4181"/>
            <a:ext cx="6277361" cy="36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5313-B453-48D5-8B81-A734B87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A506-489F-49C3-9C0B-CB9692D191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6884-D554-4E14-A030-47ABB244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35723"/>
            <a:ext cx="2981741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8CC-B60A-452D-B304-766A9776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union step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4C8-4A16-4D60-90B2-57EEBCB4D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D791-944E-4062-B6B3-94B5738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9" y="1752599"/>
            <a:ext cx="6893171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1644-2D60-49DE-A655-8706292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F372-613B-43A9-A19D-3A64F30D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1DAE5-0A04-48AE-BF08-EF055227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34" y="1371600"/>
            <a:ext cx="8153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AD92-6DE9-4992-ACB3-7A1AD324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to a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9332-CEE5-4F31-9818-E4E8270C1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1420-2312-4541-8524-F625CF5D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67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CD9-9D60-4BDD-A0E3-C1A34BBD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2AC6-3230-44B6-A96E-675C134C8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output step</a:t>
            </a:r>
          </a:p>
          <a:p>
            <a:r>
              <a:rPr lang="en-US" dirty="0"/>
              <a:t>For the whole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87AD6-9C3D-4B9C-AF8A-3998358B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597025"/>
            <a:ext cx="1390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9A7B0-CDB4-4029-A1BB-7D9A71163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600" y="2787030"/>
            <a:ext cx="102884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7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F903-96AB-4103-A31F-DF6944D0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flow from the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F4E2-1158-4D9C-9D07-212EE9FEC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837F0CF8-B345-415E-850B-12802FE9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1" y="1597025"/>
            <a:ext cx="7139436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 smtClean="0"/>
              <a:t>Tableau/BI </a:t>
            </a:r>
            <a:r>
              <a:rPr lang="en-US" dirty="0"/>
              <a:t>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1454150" y="977900"/>
            <a:ext cx="2170113" cy="24399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A.M. Break: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11:25-11:40 </a:t>
            </a:r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EST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2125" y="5038725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3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pic>
        <p:nvPicPr>
          <p:cNvPr id="6" name="Picture 7" descr="MCj0431563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25" y="1787525"/>
            <a:ext cx="269716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name and optional DB name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Optional initial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026918" cy="3733800"/>
          </a:xfrm>
        </p:spPr>
        <p:txBody>
          <a:bodyPr/>
          <a:lstStyle/>
          <a:p>
            <a:r>
              <a:rPr lang="en-US" dirty="0"/>
              <a:t>Query to run upon connecting</a:t>
            </a:r>
          </a:p>
          <a:p>
            <a:r>
              <a:rPr lang="en-US" dirty="0"/>
              <a:t>Create/drop objects</a:t>
            </a:r>
          </a:p>
          <a:p>
            <a:r>
              <a:rPr lang="en-US" dirty="0"/>
              <a:t>Generate/update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495800" cy="3733800"/>
          </a:xfrm>
        </p:spPr>
        <p:txBody>
          <a:bodyPr/>
          <a:lstStyle/>
          <a:p>
            <a:r>
              <a:rPr lang="en-US" dirty="0"/>
              <a:t>Simple way of loading .</a:t>
            </a:r>
            <a:r>
              <a:rPr lang="en-US" dirty="0" err="1"/>
              <a:t>tde</a:t>
            </a:r>
            <a:r>
              <a:rPr lang="en-US" dirty="0"/>
              <a:t> and .hyper files</a:t>
            </a:r>
          </a:p>
          <a:p>
            <a:r>
              <a:rPr lang="en-US" dirty="0"/>
              <a:t>Transform &amp;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E1474-0549-403C-8DDC-FE955718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08" y="1335932"/>
            <a:ext cx="5993641" cy="3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53400" cy="3733800"/>
          </a:xfrm>
        </p:spPr>
        <p:txBody>
          <a:bodyPr/>
          <a:lstStyle/>
          <a:p>
            <a:r>
              <a:rPr lang="en-US" dirty="0"/>
              <a:t>Access, PDF, Excel, .</a:t>
            </a:r>
            <a:r>
              <a:rPr lang="en-US" dirty="0" err="1"/>
              <a:t>tde</a:t>
            </a:r>
            <a:r>
              <a:rPr lang="en-US" dirty="0"/>
              <a:t>, .hyper, csv, </a:t>
            </a:r>
            <a:r>
              <a:rPr lang="en-US" dirty="0" err="1"/>
              <a:t>tsv</a:t>
            </a:r>
            <a:r>
              <a:rPr lang="en-US" dirty="0"/>
              <a:t>, etc.</a:t>
            </a:r>
          </a:p>
          <a:p>
            <a:r>
              <a:rPr lang="en-US" dirty="0"/>
              <a:t>Single files or entire directories (wildcard union)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4475F-C1E6-416C-ACFC-8397F21D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99" y="1027112"/>
            <a:ext cx="224821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file</a:t>
            </a:r>
          </a:p>
          <a:p>
            <a:r>
              <a:rPr lang="en-US" dirty="0"/>
              <a:t>Select tables/views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24F94-234D-4F26-AB7A-85CBF58D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828800"/>
            <a:ext cx="4791744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582340" cy="3733800"/>
          </a:xfrm>
        </p:spPr>
        <p:txBody>
          <a:bodyPr/>
          <a:lstStyle/>
          <a:p>
            <a:r>
              <a:rPr lang="en-US" i="1" dirty="0"/>
              <a:t>Like</a:t>
            </a:r>
            <a:r>
              <a:rPr lang="en-US" dirty="0"/>
              <a:t> a database… but </a:t>
            </a:r>
            <a:r>
              <a:rPr lang="en-US" i="1" dirty="0"/>
              <a:t>not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database</a:t>
            </a:r>
          </a:p>
          <a:p>
            <a:r>
              <a:rPr lang="en-US" dirty="0"/>
              <a:t>Worksheets &amp; named ranges show as tables</a:t>
            </a:r>
          </a:p>
          <a:p>
            <a:r>
              <a:rPr lang="en-US" dirty="0"/>
              <a:t>Generally requires cleanup, e.g. fixing data types, removing columns,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45BC8-F56B-41E7-A8C5-79FE56DE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349076"/>
            <a:ext cx="2257740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0B4192-A318-425B-8691-1EB84C59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178" y="457200"/>
            <a:ext cx="1914792" cy="50394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6570221-CF9A-4EB9-8533-0A5FACEDECEF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finds tables &amp; text in PDFs</a:t>
            </a:r>
          </a:p>
          <a:p>
            <a:r>
              <a:rPr lang="en-US" dirty="0"/>
              <a:t>Almost </a:t>
            </a:r>
            <a:r>
              <a:rPr lang="en-US" i="1" dirty="0"/>
              <a:t>always</a:t>
            </a:r>
            <a:r>
              <a:rPr lang="en-US" dirty="0"/>
              <a:t> requires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AD45-658D-40D5-B938-FFE560C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65" y="353839"/>
            <a:ext cx="2229161" cy="2486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B56AF-CD5B-40D5-8DFE-7E9B5917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574" y="1418944"/>
            <a:ext cx="1952898" cy="4020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8B10095-76F2-44F1-936F-E4C295E8AD61}"/>
              </a:ext>
            </a:extLst>
          </p:cNvPr>
          <p:cNvSpPr/>
          <p:nvPr/>
        </p:nvSpPr>
        <p:spPr>
          <a:xfrm rot="973251">
            <a:off x="8975326" y="209662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32C31-F2AF-4639-AEC1-5850B19F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200400"/>
            <a:ext cx="3469565" cy="27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CSV, TSV, Fixed-width, etc.</a:t>
            </a:r>
          </a:p>
          <a:p>
            <a:r>
              <a:rPr lang="en-US" dirty="0"/>
              <a:t>Currently no support for JSON or XML</a:t>
            </a:r>
          </a:p>
          <a:p>
            <a:pPr lvl="1"/>
            <a:r>
              <a:rPr lang="en-US" sz="2400" dirty="0"/>
              <a:t>Need a converter, e.g. </a:t>
            </a:r>
            <a:r>
              <a:rPr lang="en-US" sz="2400" dirty="0">
                <a:hlinkClick r:id="rId2"/>
              </a:rPr>
              <a:t>CSVJSON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CONVERTCSV</a:t>
            </a:r>
            <a:endParaRPr lang="en-US" sz="2400" dirty="0"/>
          </a:p>
          <a:p>
            <a:r>
              <a:rPr lang="en-US" sz="2800" dirty="0"/>
              <a:t>Automatically detects encoding, delimiters, etc.</a:t>
            </a:r>
          </a:p>
          <a:p>
            <a:r>
              <a:rPr lang="en-US" sz="2800" dirty="0"/>
              <a:t>Single or multiple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BFF27-049E-4A4E-B76C-7EBB0A41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070" y="914400"/>
            <a:ext cx="262393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with connecting to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 in: C:\XTBP10Classfiles\Data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SQL Server: pp. </a:t>
            </a:r>
            <a:r>
              <a:rPr lang="en-US" sz="1800" dirty="0" smtClean="0"/>
              <a:t>14-18 (Use a period (.), i.e., the local machine, for the server name)</a:t>
            </a:r>
            <a:endParaRPr lang="en-US" sz="1800" dirty="0"/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Tableau Data Extracts: p. 19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Skip Access, pp. 20-21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Excel: pp. 22-23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PDF Files: p. 24</a:t>
            </a:r>
          </a:p>
          <a:p>
            <a:pPr marL="1012825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Text files: pp. 24-25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95800" y="5047287"/>
            <a:ext cx="4094163" cy="158908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000000"/>
                </a:solidFill>
              </a:rPr>
              <a:t>Questions? Comments?</a:t>
            </a: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e-mail: </a:t>
            </a:r>
            <a:r>
              <a:rPr lang="en-US" altLang="en-US">
                <a:solidFill>
                  <a:srgbClr val="000000"/>
                </a:solidFill>
                <a:hlinkClick r:id="rId2"/>
              </a:rPr>
              <a:t>danc@onlc.com</a:t>
            </a:r>
            <a:endParaRPr lang="en-US" altLang="en-US">
              <a:solidFill>
                <a:srgbClr val="000000"/>
              </a:solidFill>
            </a:endParaRPr>
          </a:p>
          <a:p>
            <a:pPr algn="ctr"/>
            <a:r>
              <a:rPr lang="en-US" altLang="en-US">
                <a:solidFill>
                  <a:srgbClr val="000000"/>
                </a:solidFill>
              </a:rPr>
              <a:t>Dan’s cell #: (413) 455-0856</a:t>
            </a:r>
          </a:p>
        </p:txBody>
      </p:sp>
      <p:sp>
        <p:nvSpPr>
          <p:cNvPr id="7" name="WordArt 3"/>
          <p:cNvSpPr>
            <a:spLocks noChangeArrowheads="1" noChangeShapeType="1" noTextEdit="1"/>
          </p:cNvSpPr>
          <p:nvPr/>
        </p:nvSpPr>
        <p:spPr bwMode="auto">
          <a:xfrm>
            <a:off x="7107236" y="355143"/>
            <a:ext cx="4618037" cy="1866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9014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Lab: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12:45-13:05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Lunch: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13:05-14:05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8" name="Picture 6" descr="j03052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287" y="2626238"/>
            <a:ext cx="1065623" cy="171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MCj023204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925" y="4777589"/>
            <a:ext cx="1428349" cy="141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191154" cy="3733800"/>
          </a:xfrm>
        </p:spPr>
        <p:txBody>
          <a:bodyPr/>
          <a:lstStyle/>
          <a:p>
            <a:r>
              <a:rPr lang="en-US" dirty="0"/>
              <a:t>Combine multiple tables with like sets of rows into a single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54" y="1371600"/>
            <a:ext cx="2476846" cy="40963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64E994-8ACA-4175-8A2D-3C69CB21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93243"/>
              </p:ext>
            </p:extLst>
          </p:nvPr>
        </p:nvGraphicFramePr>
        <p:xfrm>
          <a:off x="1066800" y="2963277"/>
          <a:ext cx="2666046" cy="1110852"/>
        </p:xfrm>
        <a:graphic>
          <a:graphicData uri="http://schemas.openxmlformats.org/drawingml/2006/table">
            <a:tbl>
              <a:tblPr/>
              <a:tblGrid>
                <a:gridCol w="888682">
                  <a:extLst>
                    <a:ext uri="{9D8B030D-6E8A-4147-A177-3AD203B41FA5}">
                      <a16:colId xmlns:a16="http://schemas.microsoft.com/office/drawing/2014/main" val="2805582840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818543827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3061114502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367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47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6819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4754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22391-117E-4620-AB3C-2CBD7F17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16916"/>
              </p:ext>
            </p:extLst>
          </p:nvPr>
        </p:nvGraphicFramePr>
        <p:xfrm>
          <a:off x="1066809" y="4615080"/>
          <a:ext cx="2666037" cy="1110852"/>
        </p:xfrm>
        <a:graphic>
          <a:graphicData uri="http://schemas.openxmlformats.org/drawingml/2006/table">
            <a:tbl>
              <a:tblPr/>
              <a:tblGrid>
                <a:gridCol w="888679">
                  <a:extLst>
                    <a:ext uri="{9D8B030D-6E8A-4147-A177-3AD203B41FA5}">
                      <a16:colId xmlns:a16="http://schemas.microsoft.com/office/drawing/2014/main" val="2263357091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253543433"/>
                    </a:ext>
                  </a:extLst>
                </a:gridCol>
                <a:gridCol w="888679">
                  <a:extLst>
                    <a:ext uri="{9D8B030D-6E8A-4147-A177-3AD203B41FA5}">
                      <a16:colId xmlns:a16="http://schemas.microsoft.com/office/drawing/2014/main" val="304614581"/>
                    </a:ext>
                  </a:extLst>
                </a:gridCol>
              </a:tblGrid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37655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02892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356968"/>
                  </a:ext>
                </a:extLst>
              </a:tr>
              <a:tr h="2777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886" marR="13886" marT="13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54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EA1BE6-04AF-4D33-9B66-2BCC95633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29567"/>
              </p:ext>
            </p:extLst>
          </p:nvPr>
        </p:nvGraphicFramePr>
        <p:xfrm>
          <a:off x="5334000" y="3395273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1EA3ED11-A5B5-44A4-958F-2D3329D7C349}"/>
              </a:ext>
            </a:extLst>
          </p:cNvPr>
          <p:cNvSpPr/>
          <p:nvPr/>
        </p:nvSpPr>
        <p:spPr>
          <a:xfrm>
            <a:off x="2209800" y="4182477"/>
            <a:ext cx="304800" cy="3048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ED074-22A4-44C0-870A-2B78D848F626}"/>
              </a:ext>
            </a:extLst>
          </p:cNvPr>
          <p:cNvSpPr/>
          <p:nvPr/>
        </p:nvSpPr>
        <p:spPr>
          <a:xfrm>
            <a:off x="4038600" y="4074129"/>
            <a:ext cx="990600" cy="540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data source details &amp; an overview of data &amp;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77" y="2552290"/>
            <a:ext cx="6301481" cy="2934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448455"/>
            <a:ext cx="2924743" cy="21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324600" cy="3733800"/>
          </a:xfrm>
        </p:spPr>
        <p:txBody>
          <a:bodyPr/>
          <a:lstStyle/>
          <a:p>
            <a:r>
              <a:rPr lang="en-US" dirty="0"/>
              <a:t>Data types are important!</a:t>
            </a:r>
          </a:p>
          <a:p>
            <a:r>
              <a:rPr lang="en-US" dirty="0"/>
              <a:t>May be wrong for certain data sources, e.g. text files</a:t>
            </a:r>
          </a:p>
          <a:p>
            <a:r>
              <a:rPr lang="en-US" dirty="0"/>
              <a:t>Can be adjusted in the preview pane, cleaning steps, join steps,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556" y="1597025"/>
            <a:ext cx="4398321" cy="297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727575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77CE-6798-4745-8A87-A76386D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5" y="457200"/>
            <a:ext cx="2905530" cy="295316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620000" cy="3733800"/>
          </a:xfrm>
        </p:spPr>
        <p:txBody>
          <a:bodyPr/>
          <a:lstStyle/>
          <a:p>
            <a:r>
              <a:rPr lang="en-US" dirty="0"/>
              <a:t>Prep Builder keeps track of your changes</a:t>
            </a:r>
          </a:p>
          <a:p>
            <a:r>
              <a:rPr lang="en-US" dirty="0"/>
              <a:t>A record of the transformations that will be performed when the flow is executed</a:t>
            </a:r>
          </a:p>
          <a:p>
            <a:r>
              <a:rPr lang="en-US" dirty="0"/>
              <a:t>Visible for individual fields and entire steps</a:t>
            </a:r>
          </a:p>
          <a:p>
            <a:r>
              <a:rPr lang="en-US" dirty="0"/>
              <a:t>Can be reordered, edited, and deleted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06" y="3470158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606" y="4368261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925" y="5082725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Union depends on like field names, similar data types</a:t>
            </a:r>
          </a:p>
          <a:p>
            <a:r>
              <a:rPr lang="en-US" dirty="0"/>
              <a:t>If two tables don’t align, the union step shows that you have mismatched fields</a:t>
            </a:r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37" y="1737157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101" y="3740133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 smtClean="0"/>
              <a:t>Supplemental </a:t>
            </a:r>
            <a:r>
              <a:rPr lang="en-US" dirty="0"/>
              <a:t>notes: </a:t>
            </a:r>
            <a:r>
              <a:rPr lang="en-US" dirty="0">
                <a:hlinkClick r:id="rId2"/>
              </a:rPr>
              <a:t>http://bit.ly/ONLCXTBP10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590329" cy="3733800"/>
          </a:xfrm>
        </p:spPr>
        <p:txBody>
          <a:bodyPr/>
          <a:lstStyle/>
          <a:p>
            <a:r>
              <a:rPr lang="en-US" dirty="0"/>
              <a:t>Multiple strategies:</a:t>
            </a:r>
          </a:p>
          <a:p>
            <a:pPr lvl="1"/>
            <a:r>
              <a:rPr lang="en-US" dirty="0"/>
              <a:t>Rename fields in the data sources</a:t>
            </a:r>
          </a:p>
          <a:p>
            <a:pPr lvl="1"/>
            <a:r>
              <a:rPr lang="en-US" dirty="0"/>
              <a:t>Rename fields in a subsequent step (including the union step itself)</a:t>
            </a:r>
          </a:p>
          <a:p>
            <a:pPr lvl="1"/>
            <a:r>
              <a:rPr lang="en-US" dirty="0"/>
              <a:t>Drag &amp; drop to merge fields in the union step</a:t>
            </a:r>
          </a:p>
          <a:p>
            <a:pPr lvl="1"/>
            <a:r>
              <a:rPr lang="en-US" dirty="0"/>
              <a:t>Use “mismatched fields”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329" y="228600"/>
            <a:ext cx="2719722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268" y="2133600"/>
            <a:ext cx="1756821" cy="321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267201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9B2D4-A903-4A9F-A3FC-AF1E58BD4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010400" cy="3733800"/>
          </a:xfrm>
        </p:spPr>
        <p:txBody>
          <a:bodyPr/>
          <a:lstStyle/>
          <a:p>
            <a:r>
              <a:rPr lang="en-US" dirty="0"/>
              <a:t>Folder containing multiple files with same (or similar) schema</a:t>
            </a:r>
          </a:p>
          <a:p>
            <a:r>
              <a:rPr lang="en-US" dirty="0"/>
              <a:t>Select based on a pattern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77A75-9C28-4083-B6CD-235C869E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06081"/>
            <a:ext cx="3533415" cy="3124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B805A1-7AB7-4F40-8BFA-FF990792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573" y="1750978"/>
            <a:ext cx="2959125" cy="37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2355-832A-48BC-8501-4AA723839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One-off or ongoing?</a:t>
            </a:r>
            <a:endParaRPr lang="en-US" dirty="0"/>
          </a:p>
          <a:p>
            <a:r>
              <a:rPr lang="en-US" dirty="0"/>
              <a:t>Automated systems </a:t>
            </a:r>
            <a:r>
              <a:rPr lang="en-US" dirty="0">
                <a:sym typeface="Wingdings" panose="05000000000000000000" pitchFamily="2" charset="2"/>
              </a:rPr>
              <a:t> Identical files = Wildcard</a:t>
            </a:r>
          </a:p>
          <a:p>
            <a:r>
              <a:rPr lang="en-US" dirty="0">
                <a:sym typeface="Wingdings" panose="05000000000000000000" pitchFamily="2" charset="2"/>
              </a:rPr>
              <a:t>Ad hoc/manual data entry, disparate sources = judgement call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Wildcard may require so much tuning that it’s more work than manual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7C40-08E6-4C15-A785-615123170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structured in rows &amp; columns</a:t>
            </a:r>
          </a:p>
          <a:p>
            <a:r>
              <a:rPr lang="en-US" dirty="0"/>
              <a:t>Columns have: names, data types</a:t>
            </a:r>
          </a:p>
          <a:p>
            <a:pPr lvl="1"/>
            <a:r>
              <a:rPr lang="en-US" dirty="0"/>
              <a:t>Define the schema of the table, do not (usually) change</a:t>
            </a:r>
          </a:p>
          <a:p>
            <a:r>
              <a:rPr lang="en-US" dirty="0"/>
              <a:t>Rows are records, i.e., collections of related data</a:t>
            </a:r>
          </a:p>
          <a:p>
            <a:r>
              <a:rPr lang="en-US" dirty="0"/>
              <a:t>A table </a:t>
            </a:r>
            <a:r>
              <a:rPr lang="en-US" i="1" dirty="0"/>
              <a:t>usually</a:t>
            </a:r>
            <a:r>
              <a:rPr lang="en-US" dirty="0"/>
              <a:t> corresponds to a specific entity, e.g., </a:t>
            </a:r>
            <a:r>
              <a:rPr lang="en-US" i="1" dirty="0"/>
              <a:t>customer, product, process, location, etc.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2A68EA-F0F8-42CB-A20B-6821334A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01"/>
              </p:ext>
            </p:extLst>
          </p:nvPr>
        </p:nvGraphicFramePr>
        <p:xfrm>
          <a:off x="8687889" y="457200"/>
          <a:ext cx="2742111" cy="1999459"/>
        </p:xfrm>
        <a:graphic>
          <a:graphicData uri="http://schemas.openxmlformats.org/drawingml/2006/table">
            <a:tbl>
              <a:tblPr/>
              <a:tblGrid>
                <a:gridCol w="914037">
                  <a:extLst>
                    <a:ext uri="{9D8B030D-6E8A-4147-A177-3AD203B41FA5}">
                      <a16:colId xmlns:a16="http://schemas.microsoft.com/office/drawing/2014/main" val="4135449657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2634468920"/>
                    </a:ext>
                  </a:extLst>
                </a:gridCol>
                <a:gridCol w="914037">
                  <a:extLst>
                    <a:ext uri="{9D8B030D-6E8A-4147-A177-3AD203B41FA5}">
                      <a16:colId xmlns:a16="http://schemas.microsoft.com/office/drawing/2014/main" val="3482091738"/>
                    </a:ext>
                  </a:extLst>
                </a:gridCol>
              </a:tblGrid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91097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3074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8718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879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34930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6453"/>
                  </a:ext>
                </a:extLst>
              </a:tr>
              <a:tr h="285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Grapes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2" marR="14282" marT="14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5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0004-C134-4F59-B267-DF3334E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139825"/>
          </a:xfrm>
        </p:spPr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50E8A-551E-488B-9C5F-8614F96F0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209800"/>
            <a:ext cx="10668000" cy="3276600"/>
          </a:xfrm>
        </p:spPr>
        <p:txBody>
          <a:bodyPr/>
          <a:lstStyle/>
          <a:p>
            <a:r>
              <a:rPr lang="en-US" i="1" dirty="0"/>
              <a:t>Primary keys:</a:t>
            </a:r>
            <a:r>
              <a:rPr lang="en-US" dirty="0"/>
              <a:t> Values that uniquely</a:t>
            </a:r>
            <a:br>
              <a:rPr lang="en-US" dirty="0"/>
            </a:br>
            <a:r>
              <a:rPr lang="en-US" dirty="0"/>
              <a:t>identify rows in a table</a:t>
            </a:r>
          </a:p>
          <a:p>
            <a:r>
              <a:rPr lang="en-US" i="1" dirty="0"/>
              <a:t>Foreign keys:</a:t>
            </a:r>
            <a:r>
              <a:rPr lang="en-US" dirty="0"/>
              <a:t> Values that reference a</a:t>
            </a:r>
            <a:br>
              <a:rPr lang="en-US" dirty="0"/>
            </a:br>
            <a:r>
              <a:rPr lang="en-US" dirty="0"/>
              <a:t>primary key (e.g. a “lookup” column)</a:t>
            </a:r>
          </a:p>
          <a:p>
            <a:r>
              <a:rPr lang="en-US" dirty="0"/>
              <a:t>Usually, though not necessarily, numeric </a:t>
            </a:r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CDAEB-BF94-4427-96B1-701D3D807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76165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8BF620-743C-4D27-807A-3BFE34E6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10322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C6227E-92DA-4A35-98EF-0CAE3762B6D2}"/>
              </a:ext>
            </a:extLst>
          </p:cNvPr>
          <p:cNvCxnSpPr>
            <a:cxnSpLocks/>
          </p:cNvCxnSpPr>
          <p:nvPr/>
        </p:nvCxnSpPr>
        <p:spPr>
          <a:xfrm>
            <a:off x="6248400" y="1752600"/>
            <a:ext cx="2002421" cy="74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E53A71-7DAF-49CD-B517-F0A8D455BCBA}"/>
              </a:ext>
            </a:extLst>
          </p:cNvPr>
          <p:cNvSpPr/>
          <p:nvPr/>
        </p:nvSpPr>
        <p:spPr>
          <a:xfrm>
            <a:off x="8250821" y="2423402"/>
            <a:ext cx="902366" cy="1901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C6B3B-BF86-414B-9EAC-E0C894351DFF}"/>
              </a:ext>
            </a:extLst>
          </p:cNvPr>
          <p:cNvSpPr/>
          <p:nvPr/>
        </p:nvSpPr>
        <p:spPr>
          <a:xfrm>
            <a:off x="5346034" y="422143"/>
            <a:ext cx="902366" cy="1333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87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C326C-28F1-4461-86AA-553B22CCD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4800600" cy="3733800"/>
          </a:xfrm>
        </p:spPr>
        <p:txBody>
          <a:bodyPr/>
          <a:lstStyle/>
          <a:p>
            <a:r>
              <a:rPr lang="en-US" dirty="0"/>
              <a:t>Most common</a:t>
            </a:r>
          </a:p>
          <a:p>
            <a:r>
              <a:rPr lang="en-US" dirty="0"/>
              <a:t>Keep only records with keys that match in both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EE83E8-55EB-41FA-8704-2981E704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79913"/>
              </p:ext>
            </p:extLst>
          </p:nvPr>
        </p:nvGraphicFramePr>
        <p:xfrm>
          <a:off x="5346034" y="418292"/>
          <a:ext cx="6083966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633">
                  <a:extLst>
                    <a:ext uri="{9D8B030D-6E8A-4147-A177-3AD203B41FA5}">
                      <a16:colId xmlns:a16="http://schemas.microsoft.com/office/drawing/2014/main" val="449546053"/>
                    </a:ext>
                  </a:extLst>
                </a:gridCol>
                <a:gridCol w="1447203">
                  <a:extLst>
                    <a:ext uri="{9D8B030D-6E8A-4147-A177-3AD203B41FA5}">
                      <a16:colId xmlns:a16="http://schemas.microsoft.com/office/drawing/2014/main" val="3046323299"/>
                    </a:ext>
                  </a:extLst>
                </a:gridCol>
                <a:gridCol w="1437682">
                  <a:extLst>
                    <a:ext uri="{9D8B030D-6E8A-4147-A177-3AD203B41FA5}">
                      <a16:colId xmlns:a16="http://schemas.microsoft.com/office/drawing/2014/main" val="3767186310"/>
                    </a:ext>
                  </a:extLst>
                </a:gridCol>
                <a:gridCol w="990192">
                  <a:extLst>
                    <a:ext uri="{9D8B030D-6E8A-4147-A177-3AD203B41FA5}">
                      <a16:colId xmlns:a16="http://schemas.microsoft.com/office/drawing/2014/main" val="1395867876"/>
                    </a:ext>
                  </a:extLst>
                </a:gridCol>
                <a:gridCol w="609349">
                  <a:extLst>
                    <a:ext uri="{9D8B030D-6E8A-4147-A177-3AD203B41FA5}">
                      <a16:colId xmlns:a16="http://schemas.microsoft.com/office/drawing/2014/main" val="3061658291"/>
                    </a:ext>
                  </a:extLst>
                </a:gridCol>
                <a:gridCol w="710907">
                  <a:extLst>
                    <a:ext uri="{9D8B030D-6E8A-4147-A177-3AD203B41FA5}">
                      <a16:colId xmlns:a16="http://schemas.microsoft.com/office/drawing/2014/main" val="4651469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ProductAlternateKey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EnglishProductName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StandardCost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Color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ListPrice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378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0179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25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2892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635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BK-R93R-56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Road-150 Red, 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2171.2942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212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BK-R68R-58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Road-450 Red, 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884.7083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1457.99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746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24A80-2B08-4B8A-84AC-B2F05866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90194"/>
              </p:ext>
            </p:extLst>
          </p:nvPr>
        </p:nvGraphicFramePr>
        <p:xfrm>
          <a:off x="8255000" y="2420158"/>
          <a:ext cx="3175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92887106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553938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2462438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579428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ProductKey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SalesAmount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TaxAmt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Freight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771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3578.27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503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883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50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4717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48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47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89.4568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451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3578.27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286.2616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89.4568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69043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2641E36-B37D-4F17-9B04-CAB76018F863}"/>
              </a:ext>
            </a:extLst>
          </p:cNvPr>
          <p:cNvGrpSpPr/>
          <p:nvPr/>
        </p:nvGrpSpPr>
        <p:grpSpPr>
          <a:xfrm>
            <a:off x="5346034" y="422143"/>
            <a:ext cx="3807153" cy="3903015"/>
            <a:chOff x="5346034" y="422143"/>
            <a:chExt cx="3807153" cy="39030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03E36B-8C8F-414D-BAD1-75C4A07A89F5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752600"/>
              <a:ext cx="2002421" cy="74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EF550C-6FFB-43D9-B8BE-E1D1623CED05}"/>
                </a:ext>
              </a:extLst>
            </p:cNvPr>
            <p:cNvSpPr/>
            <p:nvPr/>
          </p:nvSpPr>
          <p:spPr>
            <a:xfrm>
              <a:off x="8250821" y="2423402"/>
              <a:ext cx="902366" cy="19017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CBF20-5D40-4B4E-9238-6050DCA340D9}"/>
                </a:ext>
              </a:extLst>
            </p:cNvPr>
            <p:cNvSpPr/>
            <p:nvPr/>
          </p:nvSpPr>
          <p:spPr>
            <a:xfrm>
              <a:off x="5346034" y="422143"/>
              <a:ext cx="902366" cy="1333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02A69-4C1B-46E1-8989-08562D6A474C}"/>
              </a:ext>
            </a:extLst>
          </p:cNvPr>
          <p:cNvGrpSpPr/>
          <p:nvPr/>
        </p:nvGrpSpPr>
        <p:grpSpPr>
          <a:xfrm>
            <a:off x="5346034" y="609599"/>
            <a:ext cx="6083966" cy="2570192"/>
            <a:chOff x="5346034" y="609599"/>
            <a:chExt cx="6083966" cy="25701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873D7-6EBE-43B3-9AB2-3DDB32A3A2F6}"/>
                </a:ext>
              </a:extLst>
            </p:cNvPr>
            <p:cNvSpPr/>
            <p:nvPr/>
          </p:nvSpPr>
          <p:spPr>
            <a:xfrm>
              <a:off x="5346034" y="609599"/>
              <a:ext cx="6083966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8D7E88-8D67-42BA-8186-921863866F6A}"/>
                </a:ext>
              </a:extLst>
            </p:cNvPr>
            <p:cNvSpPr/>
            <p:nvPr/>
          </p:nvSpPr>
          <p:spPr>
            <a:xfrm>
              <a:off x="8250820" y="2617470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259707-9CA8-41C4-BFE8-F5B1651443BD}"/>
                </a:ext>
              </a:extLst>
            </p:cNvPr>
            <p:cNvSpPr/>
            <p:nvPr/>
          </p:nvSpPr>
          <p:spPr>
            <a:xfrm>
              <a:off x="8247645" y="2996911"/>
              <a:ext cx="3179179" cy="18288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1259DF-4439-455F-974C-E39CE107B7E8}"/>
              </a:ext>
            </a:extLst>
          </p:cNvPr>
          <p:cNvGrpSpPr/>
          <p:nvPr/>
        </p:nvGrpSpPr>
        <p:grpSpPr>
          <a:xfrm>
            <a:off x="5342858" y="799438"/>
            <a:ext cx="6094496" cy="3519388"/>
            <a:chOff x="5342858" y="799438"/>
            <a:chExt cx="6094496" cy="35193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41EBD3-3B1F-4BC6-96D7-3D226D6D0900}"/>
                </a:ext>
              </a:extLst>
            </p:cNvPr>
            <p:cNvSpPr/>
            <p:nvPr/>
          </p:nvSpPr>
          <p:spPr>
            <a:xfrm>
              <a:off x="5342858" y="799438"/>
              <a:ext cx="6083966" cy="18288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928934-C24D-4095-8811-0E4D3E737F60}"/>
                </a:ext>
              </a:extLst>
            </p:cNvPr>
            <p:cNvSpPr/>
            <p:nvPr/>
          </p:nvSpPr>
          <p:spPr>
            <a:xfrm>
              <a:off x="8247645" y="2800350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8BFD7F-CCF9-4822-87F2-4A3A8D5094E1}"/>
                </a:ext>
              </a:extLst>
            </p:cNvPr>
            <p:cNvSpPr/>
            <p:nvPr/>
          </p:nvSpPr>
          <p:spPr>
            <a:xfrm>
              <a:off x="8255000" y="4124758"/>
              <a:ext cx="3182354" cy="1940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951CED-6DA5-4741-8A9F-F1238302503C}"/>
              </a:ext>
            </a:extLst>
          </p:cNvPr>
          <p:cNvGrpSpPr/>
          <p:nvPr/>
        </p:nvGrpSpPr>
        <p:grpSpPr>
          <a:xfrm>
            <a:off x="5342858" y="992981"/>
            <a:ext cx="6088146" cy="2566509"/>
            <a:chOff x="5342858" y="992981"/>
            <a:chExt cx="6088146" cy="256650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769C3D-7D41-49F3-B06F-EDE15188A01C}"/>
                </a:ext>
              </a:extLst>
            </p:cNvPr>
            <p:cNvSpPr/>
            <p:nvPr/>
          </p:nvSpPr>
          <p:spPr>
            <a:xfrm>
              <a:off x="5342858" y="992981"/>
              <a:ext cx="6083966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A87973-0A69-457C-87C3-D30BE27B708C}"/>
                </a:ext>
              </a:extLst>
            </p:cNvPr>
            <p:cNvSpPr/>
            <p:nvPr/>
          </p:nvSpPr>
          <p:spPr>
            <a:xfrm>
              <a:off x="8248650" y="3183035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CE7AC8-79DC-460A-8ECA-4A690E2A9DD1}"/>
                </a:ext>
              </a:extLst>
            </p:cNvPr>
            <p:cNvSpPr/>
            <p:nvPr/>
          </p:nvSpPr>
          <p:spPr>
            <a:xfrm>
              <a:off x="8251825" y="3376610"/>
              <a:ext cx="3179179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0C504-782D-42F4-98FB-B34FADBFC8E1}"/>
              </a:ext>
            </a:extLst>
          </p:cNvPr>
          <p:cNvSpPr/>
          <p:nvPr/>
        </p:nvSpPr>
        <p:spPr>
          <a:xfrm>
            <a:off x="5323808" y="1574976"/>
            <a:ext cx="6083966" cy="182880"/>
          </a:xfrm>
          <a:prstGeom prst="rect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DE5F75-2396-4138-9BB1-B25C39B2C91A}"/>
              </a:ext>
            </a:extLst>
          </p:cNvPr>
          <p:cNvGrpSpPr/>
          <p:nvPr/>
        </p:nvGrpSpPr>
        <p:grpSpPr>
          <a:xfrm>
            <a:off x="5349210" y="1194870"/>
            <a:ext cx="6083966" cy="2555124"/>
            <a:chOff x="5349210" y="1194870"/>
            <a:chExt cx="6083966" cy="25551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1FC45-5069-4B6C-B08B-33EF75135E16}"/>
                </a:ext>
              </a:extLst>
            </p:cNvPr>
            <p:cNvSpPr/>
            <p:nvPr/>
          </p:nvSpPr>
          <p:spPr>
            <a:xfrm>
              <a:off x="5349210" y="1194870"/>
              <a:ext cx="6083966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8631B14-235E-4CF4-B981-E581E69807B1}"/>
                </a:ext>
              </a:extLst>
            </p:cNvPr>
            <p:cNvSpPr/>
            <p:nvPr/>
          </p:nvSpPr>
          <p:spPr>
            <a:xfrm>
              <a:off x="8253994" y="3567114"/>
              <a:ext cx="3179179" cy="18288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910488-2D13-4577-8A66-C512E9A6CA4A}"/>
              </a:ext>
            </a:extLst>
          </p:cNvPr>
          <p:cNvGrpSpPr/>
          <p:nvPr/>
        </p:nvGrpSpPr>
        <p:grpSpPr>
          <a:xfrm>
            <a:off x="5349210" y="1398990"/>
            <a:ext cx="6083966" cy="2734564"/>
            <a:chOff x="5349210" y="1398990"/>
            <a:chExt cx="6083966" cy="2734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D9EDC4-C867-4BCF-AA1C-38898A2CA0D9}"/>
                </a:ext>
              </a:extLst>
            </p:cNvPr>
            <p:cNvSpPr/>
            <p:nvPr/>
          </p:nvSpPr>
          <p:spPr>
            <a:xfrm>
              <a:off x="5349210" y="1398990"/>
              <a:ext cx="6083966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FEB910-44F0-4924-9F21-AB39EAF292EF}"/>
                </a:ext>
              </a:extLst>
            </p:cNvPr>
            <p:cNvSpPr/>
            <p:nvPr/>
          </p:nvSpPr>
          <p:spPr>
            <a:xfrm>
              <a:off x="8253995" y="3769515"/>
              <a:ext cx="3179179" cy="182880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2FEB2F-C0ED-40D5-865E-BB9D05F99D2D}"/>
                </a:ext>
              </a:extLst>
            </p:cNvPr>
            <p:cNvSpPr/>
            <p:nvPr/>
          </p:nvSpPr>
          <p:spPr>
            <a:xfrm>
              <a:off x="8253997" y="3954092"/>
              <a:ext cx="3179179" cy="179462"/>
            </a:xfrm>
            <a:prstGeom prst="rect">
              <a:avLst/>
            </a:prstGeom>
            <a:solidFill>
              <a:srgbClr val="7030A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A picture containing device&#10;&#10;Description automatically generated">
            <a:extLst>
              <a:ext uri="{FF2B5EF4-FFF2-40B4-BE49-F238E27FC236}">
                <a16:creationId xmlns:a16="http://schemas.microsoft.com/office/drawing/2014/main" id="{BEF84E4C-685D-438A-AB66-625537A5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109518"/>
            <a:ext cx="2650672" cy="17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4C6D-2639-47AC-B1D4-059338ABE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Inner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Outer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1F72BA34-1CF7-4870-B365-0C531AC1B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67840"/>
            <a:ext cx="763014" cy="500063"/>
          </a:xfrm>
          <a:prstGeom prst="rect">
            <a:avLst/>
          </a:prstGeom>
        </p:spPr>
      </p:pic>
      <p:pic>
        <p:nvPicPr>
          <p:cNvPr id="9" name="Picture 8" descr="A picture containing device&#10;&#10;Description automatically generated">
            <a:extLst>
              <a:ext uri="{FF2B5EF4-FFF2-40B4-BE49-F238E27FC236}">
                <a16:creationId xmlns:a16="http://schemas.microsoft.com/office/drawing/2014/main" id="{A35D224C-9E01-4CAC-948D-9C0C4C9FB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65660"/>
            <a:ext cx="763014" cy="500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91A50-FA10-4092-978B-B36C0D38C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163480"/>
            <a:ext cx="763015" cy="501626"/>
          </a:xfrm>
          <a:prstGeom prst="rect">
            <a:avLst/>
          </a:prstGeom>
        </p:spPr>
      </p:pic>
      <p:pic>
        <p:nvPicPr>
          <p:cNvPr id="12" name="Picture 11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38DA4DA-DA47-4CBF-B75A-D1F9205001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62863"/>
            <a:ext cx="763014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AA416-538D-4380-AF66-CA6DC989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91400" cy="3733800"/>
          </a:xfrm>
        </p:spPr>
        <p:txBody>
          <a:bodyPr/>
          <a:lstStyle/>
          <a:p>
            <a:r>
              <a:rPr lang="en-US" dirty="0"/>
              <a:t>Only keep rows that match in both tables</a:t>
            </a:r>
          </a:p>
          <a:p>
            <a:pPr lvl="1"/>
            <a:r>
              <a:rPr lang="en-US" dirty="0"/>
              <a:t>Unrelated records on both sides will be excluded</a:t>
            </a:r>
          </a:p>
          <a:p>
            <a:r>
              <a:rPr lang="en-US" dirty="0"/>
              <a:t>E.g., “All products for which there were sales, and the corresponding sales information.” 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9D4D7DD5-C9FB-48EF-A4E7-2F7688381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1"/>
            <a:ext cx="1409758" cy="923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8DD1273-E254-4428-8342-8C732B47A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27" y="742288"/>
            <a:ext cx="3210373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Prep Builder and Tableau Desktop trial editions</a:t>
            </a:r>
            <a:endParaRPr lang="en-US" dirty="0"/>
          </a:p>
          <a:p>
            <a:r>
              <a:rPr lang="en-US" dirty="0"/>
              <a:t>Course </a:t>
            </a:r>
            <a:r>
              <a:rPr lang="en-US" dirty="0" smtClean="0"/>
              <a:t>Files at C:\XTBP10ClassFiles</a:t>
            </a:r>
          </a:p>
          <a:p>
            <a:r>
              <a:rPr lang="en-US" dirty="0" smtClean="0"/>
              <a:t>SQL Server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i="1" dirty="0"/>
              <a:t>Student</a:t>
            </a:r>
            <a:r>
              <a:rPr lang="en-US" dirty="0"/>
              <a:t>, Password: </a:t>
            </a:r>
            <a:r>
              <a:rPr lang="en-US" i="1" dirty="0"/>
              <a:t>Pa55w.rd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2E3F-C514-45AF-8FE3-0E3F6A2BD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the “left” table and any rows that match from the “right”</a:t>
            </a:r>
          </a:p>
          <a:p>
            <a:pPr lvl="1"/>
            <a:r>
              <a:rPr lang="en-US" dirty="0"/>
              <a:t>Everything from the left is included, unrelated records from the right are excluded</a:t>
            </a:r>
          </a:p>
          <a:p>
            <a:r>
              <a:rPr lang="en-US" dirty="0"/>
              <a:t>E.g., “All products regardless of whether they were sold or not, and any corresponding sales information.”</a:t>
            </a:r>
          </a:p>
        </p:txBody>
      </p:sp>
      <p:pic>
        <p:nvPicPr>
          <p:cNvPr id="7" name="Picture 6" descr="A picture containing device&#10;&#10;Description automatically generated">
            <a:extLst>
              <a:ext uri="{FF2B5EF4-FFF2-40B4-BE49-F238E27FC236}">
                <a16:creationId xmlns:a16="http://schemas.microsoft.com/office/drawing/2014/main" id="{6DCF0637-BBA1-410E-8B7C-FB74BE678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9840"/>
            <a:ext cx="140975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6CC474-D0C9-44D3-9867-8C38E878C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66B1-7AA6-4267-AA5D-432D79383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162800" cy="3733800"/>
          </a:xfrm>
        </p:spPr>
        <p:txBody>
          <a:bodyPr/>
          <a:lstStyle/>
          <a:p>
            <a:r>
              <a:rPr lang="en-US" dirty="0"/>
              <a:t>Keep all rows from the “right” table and any rows that match from the “left”</a:t>
            </a:r>
          </a:p>
          <a:p>
            <a:pPr lvl="1"/>
            <a:r>
              <a:rPr lang="en-US" dirty="0"/>
              <a:t>Everything from the right is included, unrelated records from the left are excluded</a:t>
            </a:r>
          </a:p>
          <a:p>
            <a:r>
              <a:rPr lang="en-US" dirty="0"/>
              <a:t>E.g., “All sales regardless of whether or not there is corresponding product information, and any product information that exists.”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8766D-2E29-40AB-BDCB-E04DE76EA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26598"/>
            <a:ext cx="1405368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55A1E-0CBA-4959-902A-12FAD71A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89920"/>
            <a:ext cx="3277057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6F3C-8622-43C4-A775-1FFA3FBCE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Keep all rows from both side of the join, matching where matches exist but still retaining all rows, matched or not</a:t>
            </a:r>
          </a:p>
          <a:p>
            <a:r>
              <a:rPr lang="en-US" dirty="0"/>
              <a:t>E.g., “All products regardless of whether they were sold or not, any corresponding sales information, </a:t>
            </a:r>
            <a:r>
              <a:rPr lang="en-US" i="1" dirty="0"/>
              <a:t>and</a:t>
            </a:r>
            <a:r>
              <a:rPr lang="en-US" dirty="0"/>
              <a:t> any sales information not associated with any products.”</a:t>
            </a:r>
          </a:p>
          <a:p>
            <a:endParaRPr lang="en-US" dirty="0"/>
          </a:p>
        </p:txBody>
      </p:sp>
      <p:pic>
        <p:nvPicPr>
          <p:cNvPr id="7" name="Picture 6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2166F9FF-4D2A-48A7-8D11-632228457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429840"/>
            <a:ext cx="1409759" cy="92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C639A-8DED-4F09-9A89-DD09583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943" y="799446"/>
            <a:ext cx="327705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5C11C-87C0-4823-9E66-E49513B67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4371832"/>
            <a:ext cx="10668000" cy="1114567"/>
          </a:xfrm>
        </p:spPr>
        <p:txBody>
          <a:bodyPr/>
          <a:lstStyle/>
          <a:p>
            <a:r>
              <a:rPr lang="en-US" dirty="0"/>
              <a:t>Use joins to restructure or “</a:t>
            </a:r>
            <a:r>
              <a:rPr lang="en-US" dirty="0" err="1"/>
              <a:t>denormalize</a:t>
            </a:r>
            <a:r>
              <a:rPr lang="en-US" dirty="0"/>
              <a:t>” data to better suit your analytical needs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34F6A-F3D4-4499-A5FB-25D98517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093627"/>
            <a:ext cx="8229600" cy="203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1E3F04-904D-4D25-953B-C0B12E9E1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43032"/>
            <a:ext cx="10668000" cy="111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3D0E2-41AF-4030-A291-5F18ACDEE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common problem:</a:t>
            </a:r>
            <a:br>
              <a:rPr lang="en-US" dirty="0"/>
            </a:br>
            <a:r>
              <a:rPr lang="en-US" dirty="0"/>
              <a:t>data from disparate systems</a:t>
            </a:r>
            <a:br>
              <a:rPr lang="en-US" dirty="0"/>
            </a:br>
            <a:r>
              <a:rPr lang="en-US" dirty="0"/>
              <a:t>that should match perfectly,</a:t>
            </a:r>
            <a:br>
              <a:rPr lang="en-US" dirty="0"/>
            </a:br>
            <a:r>
              <a:rPr lang="en-US" dirty="0"/>
              <a:t>but doesn’t</a:t>
            </a:r>
          </a:p>
          <a:p>
            <a:r>
              <a:rPr lang="en-US" dirty="0"/>
              <a:t>E.g., some records show up in the </a:t>
            </a:r>
            <a:r>
              <a:rPr lang="en-US" i="1" dirty="0"/>
              <a:t>shipping</a:t>
            </a:r>
            <a:r>
              <a:rPr lang="en-US" dirty="0"/>
              <a:t> table that don’t match any records in </a:t>
            </a:r>
            <a:r>
              <a:rPr lang="en-US" i="1" dirty="0"/>
              <a:t>inventory</a:t>
            </a:r>
            <a:r>
              <a:rPr lang="en-US" dirty="0"/>
              <a:t>, and vice versa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2C56F-410D-4536-BB18-0EE4289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10" y="365985"/>
            <a:ext cx="2568690" cy="2834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F42A6-7203-4FBC-B788-03EC54587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132" y="375510"/>
            <a:ext cx="2515545" cy="28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239000" cy="3733800"/>
          </a:xfrm>
        </p:spPr>
        <p:txBody>
          <a:bodyPr/>
          <a:lstStyle/>
          <a:p>
            <a:r>
              <a:rPr lang="en-US" dirty="0"/>
              <a:t>The join step shows you which things were matched, and which weren’t</a:t>
            </a:r>
          </a:p>
        </p:txBody>
      </p:sp>
      <p:pic>
        <p:nvPicPr>
          <p:cNvPr id="2" name="Picture 1">
            <a:hlinkClick r:id="rId3" action="ppaction://hlinkfile"/>
            <a:extLst>
              <a:ext uri="{FF2B5EF4-FFF2-40B4-BE49-F238E27FC236}">
                <a16:creationId xmlns:a16="http://schemas.microsoft.com/office/drawing/2014/main" id="{1CD868CF-0B5E-464C-BA35-5EBB56F5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092" y="513656"/>
            <a:ext cx="3343742" cy="49727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87DA5-4A9D-4965-A356-A47F43F19624}"/>
              </a:ext>
            </a:extLst>
          </p:cNvPr>
          <p:cNvSpPr/>
          <p:nvPr/>
        </p:nvSpPr>
        <p:spPr>
          <a:xfrm>
            <a:off x="8763000" y="3200400"/>
            <a:ext cx="12192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F3862-649D-4BD0-A89A-1AA0F3732CCE}"/>
              </a:ext>
            </a:extLst>
          </p:cNvPr>
          <p:cNvSpPr/>
          <p:nvPr/>
        </p:nvSpPr>
        <p:spPr>
          <a:xfrm>
            <a:off x="10031508" y="3200400"/>
            <a:ext cx="116989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E9426-BEBE-4266-B8E2-4C75DB81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705600" cy="3733800"/>
          </a:xfrm>
        </p:spPr>
        <p:txBody>
          <a:bodyPr/>
          <a:lstStyle/>
          <a:p>
            <a:r>
              <a:rPr lang="en-US" dirty="0"/>
              <a:t>It also includes the option to “Show only mismatched values”</a:t>
            </a:r>
          </a:p>
          <a:p>
            <a:r>
              <a:rPr lang="en-US" dirty="0"/>
              <a:t>Provides insight into where the problems 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30374-6A5E-4090-AC6B-09D30C9B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457200"/>
            <a:ext cx="388674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66497-7F86-4DC9-BB22-9214B6844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525"/>
          <a:stretch/>
        </p:blipFill>
        <p:spPr>
          <a:xfrm>
            <a:off x="7696200" y="457200"/>
            <a:ext cx="386769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6C298-3C44-4DD5-A9D4-D733836BD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61141" cy="3733800"/>
          </a:xfrm>
        </p:spPr>
        <p:txBody>
          <a:bodyPr/>
          <a:lstStyle/>
          <a:p>
            <a:r>
              <a:rPr lang="en-US" dirty="0"/>
              <a:t>Prep provides tools for dealing with anomalies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Switch Join Type to </a:t>
            </a:r>
            <a:r>
              <a:rPr lang="en-US" i="1" dirty="0"/>
              <a:t>full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 calculated field to fill in missing values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Add another calculated field to describe the issue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FB5B1-9385-4056-95C0-3A6BE157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02" y="370998"/>
            <a:ext cx="1919519" cy="1570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985B1-298D-42F8-90E3-FBB7D2F5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43" y="2286001"/>
            <a:ext cx="2743200" cy="8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AE528-8D28-446C-8FF0-02AD79554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141" y="3164323"/>
            <a:ext cx="3077004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DDC1D-C869-4CAA-AFCF-B0DAD3C6E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014" y="4034808"/>
            <a:ext cx="257210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012B1-5F2B-44E2-B5E2-1809DAE5E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409444" cy="3733800"/>
          </a:xfrm>
        </p:spPr>
        <p:txBody>
          <a:bodyPr/>
          <a:lstStyle/>
          <a:p>
            <a:r>
              <a:rPr lang="en-US" dirty="0"/>
              <a:t>Prep Builder shows you the join clauses that are active and allows you to edit them </a:t>
            </a:r>
          </a:p>
          <a:p>
            <a:r>
              <a:rPr lang="en-US" dirty="0"/>
              <a:t>It will also identify candidates for the join clause and “recommend” them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8CB7F-C68B-4822-9B4D-FC41D222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678" y="1201682"/>
            <a:ext cx="4275800" cy="1040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D48E8-589A-4F0D-80F8-5318B2D4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70" y="2895600"/>
            <a:ext cx="3907815" cy="17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8A7028-F2AD-42E1-A8A2-92B8AC321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5.1: pp. 58-66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“Missing Data”, “Finding Missing Records”, “Bringing it all together”:</a:t>
            </a:r>
            <a:br>
              <a:rPr lang="en-US" dirty="0"/>
            </a:br>
            <a:r>
              <a:rPr lang="en-US" dirty="0"/>
              <a:t> pp. 67-74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5BD5-0532-4512-A178-C29C2D03F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0D6B4-67D7-42B8-B676-E028F6F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Joins</a:t>
            </a:r>
          </a:p>
        </p:txBody>
      </p:sp>
    </p:spTree>
    <p:extLst>
      <p:ext uri="{BB962C8B-B14F-4D97-AF65-F5344CB8AC3E}">
        <p14:creationId xmlns:p14="http://schemas.microsoft.com/office/powerpoint/2010/main" val="10892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700" b="1" dirty="0"/>
              <a:t>Module 1: ETL &amp; Demo Data</a:t>
            </a:r>
          </a:p>
          <a:p>
            <a:pPr marL="0" indent="0">
              <a:buNone/>
            </a:pPr>
            <a:r>
              <a:rPr lang="en-US" sz="700" dirty="0"/>
              <a:t>What is </a:t>
            </a:r>
            <a:r>
              <a:rPr lang="en-US" sz="700" dirty="0" smtClean="0"/>
              <a:t>ETL</a:t>
            </a:r>
            <a:endParaRPr lang="en-US" sz="700" dirty="0"/>
          </a:p>
          <a:p>
            <a:pPr marL="0" indent="0">
              <a:buNone/>
            </a:pPr>
            <a:r>
              <a:rPr lang="en-US" sz="700" dirty="0"/>
              <a:t>About the Demo Data</a:t>
            </a:r>
          </a:p>
          <a:p>
            <a:pPr marL="0" indent="0">
              <a:buNone/>
            </a:pPr>
            <a:r>
              <a:rPr lang="en-US" sz="700" dirty="0"/>
              <a:t>A Brief Tour of Tableau Prep Builder</a:t>
            </a:r>
          </a:p>
          <a:p>
            <a:pPr marL="0" indent="0">
              <a:buNone/>
            </a:pPr>
            <a:r>
              <a:rPr lang="en-US" sz="700" dirty="0"/>
              <a:t>Running a flow from the command line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I: Extract</a:t>
            </a:r>
          </a:p>
          <a:p>
            <a:pPr marL="0" indent="0">
              <a:buNone/>
            </a:pPr>
            <a:r>
              <a:rPr lang="en-US" sz="700" b="1" dirty="0"/>
              <a:t>Module 2: Connecting to Data</a:t>
            </a:r>
          </a:p>
          <a:p>
            <a:pPr marL="0" indent="0">
              <a:buNone/>
            </a:pPr>
            <a:r>
              <a:rPr lang="en-US" sz="700" dirty="0"/>
              <a:t>Connecting to Data</a:t>
            </a:r>
          </a:p>
          <a:p>
            <a:pPr marL="0" indent="0">
              <a:buNone/>
            </a:pPr>
            <a:r>
              <a:rPr lang="en-US" sz="700" dirty="0"/>
              <a:t>Connect to SQL Server</a:t>
            </a:r>
          </a:p>
          <a:p>
            <a:pPr marL="0" indent="0">
              <a:buNone/>
            </a:pPr>
            <a:r>
              <a:rPr lang="en-US" sz="700" dirty="0"/>
              <a:t>Working with Tableau Data Extracts</a:t>
            </a:r>
          </a:p>
          <a:p>
            <a:pPr marL="0" indent="0">
              <a:buNone/>
            </a:pPr>
            <a:r>
              <a:rPr lang="en-US" sz="700" dirty="0"/>
              <a:t>Working with File-Based Data Sources</a:t>
            </a:r>
          </a:p>
          <a:p>
            <a:pPr marL="0" indent="0">
              <a:buNone/>
            </a:pPr>
            <a:r>
              <a:rPr lang="en-US" sz="700" dirty="0"/>
              <a:t>Connecting to Microsoft Access</a:t>
            </a:r>
          </a:p>
          <a:p>
            <a:pPr marL="0" indent="0">
              <a:buNone/>
            </a:pPr>
            <a:r>
              <a:rPr lang="en-US" sz="700" dirty="0"/>
              <a:t>Connecting to Microsoft Excel</a:t>
            </a:r>
          </a:p>
          <a:p>
            <a:pPr marL="0" indent="0">
              <a:buNone/>
            </a:pPr>
            <a:r>
              <a:rPr lang="en-US" sz="700" dirty="0"/>
              <a:t>Connecting to PDF Files</a:t>
            </a:r>
          </a:p>
          <a:p>
            <a:pPr marL="0" indent="0">
              <a:buNone/>
            </a:pPr>
            <a:r>
              <a:rPr lang="en-US" sz="700" dirty="0"/>
              <a:t>Connecting to Text Files</a:t>
            </a:r>
          </a:p>
          <a:p>
            <a:pPr marL="0" indent="0">
              <a:buNone/>
            </a:pPr>
            <a:r>
              <a:rPr lang="en-US" sz="700" dirty="0"/>
              <a:t>Lab 2: Connecting to Data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3: UNION Joins</a:t>
            </a:r>
          </a:p>
          <a:p>
            <a:pPr marL="0" indent="0">
              <a:buNone/>
            </a:pPr>
            <a:r>
              <a:rPr lang="en-US" sz="700" dirty="0"/>
              <a:t>UNION Joins</a:t>
            </a:r>
          </a:p>
          <a:p>
            <a:pPr marL="0" indent="0">
              <a:buNone/>
            </a:pPr>
            <a:r>
              <a:rPr lang="en-US" sz="700" dirty="0"/>
              <a:t>Aligning Fields</a:t>
            </a:r>
          </a:p>
          <a:p>
            <a:pPr marL="0" indent="0">
              <a:buNone/>
            </a:pPr>
            <a:r>
              <a:rPr lang="en-US" sz="700" dirty="0"/>
              <a:t>Wildcard Union Joins</a:t>
            </a:r>
          </a:p>
          <a:p>
            <a:pPr marL="0" indent="0">
              <a:buNone/>
            </a:pPr>
            <a:r>
              <a:rPr lang="en-US" sz="700" dirty="0"/>
              <a:t>Lab 3: UNION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  <a:r>
              <a:rPr lang="en-US" sz="700" b="1" dirty="0" smtClean="0"/>
              <a:t>Module </a:t>
            </a:r>
            <a:r>
              <a:rPr lang="en-US" sz="700" b="1" dirty="0"/>
              <a:t>4: Joins</a:t>
            </a:r>
          </a:p>
          <a:p>
            <a:pPr marL="0" indent="0">
              <a:buNone/>
            </a:pPr>
            <a:r>
              <a:rPr lang="en-US" sz="700" dirty="0"/>
              <a:t>What is a Table?</a:t>
            </a:r>
          </a:p>
          <a:p>
            <a:pPr marL="0" indent="0">
              <a:buNone/>
            </a:pPr>
            <a:r>
              <a:rPr lang="en-US" sz="700" dirty="0"/>
              <a:t>Keys</a:t>
            </a:r>
          </a:p>
          <a:p>
            <a:pPr marL="0" indent="0">
              <a:buNone/>
            </a:pPr>
            <a:r>
              <a:rPr lang="en-US" sz="700" dirty="0"/>
              <a:t>Equijoins</a:t>
            </a:r>
          </a:p>
          <a:p>
            <a:pPr marL="0" indent="0">
              <a:buNone/>
            </a:pPr>
            <a:r>
              <a:rPr lang="en-US" sz="700" dirty="0"/>
              <a:t>Inner Joins</a:t>
            </a:r>
          </a:p>
          <a:p>
            <a:pPr marL="0" indent="0">
              <a:buNone/>
            </a:pPr>
            <a:r>
              <a:rPr lang="en-US" sz="700" dirty="0"/>
              <a:t>Left Joins</a:t>
            </a:r>
          </a:p>
          <a:p>
            <a:pPr marL="0" indent="0">
              <a:buNone/>
            </a:pPr>
            <a:r>
              <a:rPr lang="en-US" sz="700" dirty="0"/>
              <a:t>Right Joins</a:t>
            </a:r>
          </a:p>
          <a:p>
            <a:pPr marL="0" indent="0">
              <a:buNone/>
            </a:pPr>
            <a:r>
              <a:rPr lang="en-US" sz="700" dirty="0"/>
              <a:t>Outer Joins</a:t>
            </a:r>
          </a:p>
          <a:p>
            <a:pPr marL="0" indent="0">
              <a:buNone/>
            </a:pPr>
            <a:r>
              <a:rPr lang="en-US" sz="700" dirty="0"/>
              <a:t>The Shape of Your Data</a:t>
            </a:r>
          </a:p>
          <a:p>
            <a:pPr marL="0" indent="0">
              <a:buNone/>
            </a:pPr>
            <a:r>
              <a:rPr lang="en-US" sz="700" dirty="0"/>
              <a:t>Finding Missing Records</a:t>
            </a:r>
          </a:p>
          <a:p>
            <a:pPr marL="0" indent="0">
              <a:buNone/>
            </a:pPr>
            <a:r>
              <a:rPr lang="en-US" sz="700" dirty="0"/>
              <a:t>Lab 4: Joins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r>
              <a:rPr lang="en-US" sz="700" b="1" dirty="0"/>
              <a:t>Part II: Transform</a:t>
            </a:r>
          </a:p>
          <a:p>
            <a:pPr marL="0" indent="0">
              <a:buNone/>
            </a:pPr>
            <a:r>
              <a:rPr lang="en-US" sz="700" b="1" dirty="0"/>
              <a:t>Module 5: Auditing &amp; Cleaning Your Data</a:t>
            </a:r>
          </a:p>
          <a:p>
            <a:pPr marL="0" indent="0">
              <a:buNone/>
            </a:pPr>
            <a:r>
              <a:rPr lang="en-US" sz="700" dirty="0"/>
              <a:t>Auditing Your Data</a:t>
            </a:r>
          </a:p>
          <a:p>
            <a:pPr marL="0" indent="0">
              <a:buNone/>
            </a:pPr>
            <a:r>
              <a:rPr lang="en-US" sz="700" dirty="0"/>
              <a:t>Merge and Clean</a:t>
            </a:r>
          </a:p>
          <a:p>
            <a:pPr marL="0" indent="0">
              <a:buNone/>
            </a:pPr>
            <a:r>
              <a:rPr lang="en-US" sz="700" dirty="0"/>
              <a:t>Calculated Fields</a:t>
            </a:r>
          </a:p>
          <a:p>
            <a:pPr marL="0" indent="0">
              <a:buNone/>
            </a:pPr>
            <a:r>
              <a:rPr lang="en-US" sz="700" dirty="0"/>
              <a:t>Splitting Fields</a:t>
            </a:r>
          </a:p>
          <a:p>
            <a:pPr marL="0" indent="0">
              <a:buNone/>
            </a:pPr>
            <a:r>
              <a:rPr lang="en-US" sz="700" dirty="0"/>
              <a:t>Handling NULL Values</a:t>
            </a:r>
          </a:p>
          <a:p>
            <a:pPr marL="0" indent="0">
              <a:buNone/>
            </a:pPr>
            <a:r>
              <a:rPr lang="en-US" sz="700" dirty="0"/>
              <a:t>Filtering Records</a:t>
            </a:r>
          </a:p>
          <a:p>
            <a:pPr marL="0" indent="0">
              <a:buNone/>
            </a:pPr>
            <a:r>
              <a:rPr lang="en-US" sz="700" dirty="0"/>
              <a:t>Lab 5: Auditing and Filtering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b="1" dirty="0" smtClean="0"/>
          </a:p>
          <a:p>
            <a:pPr marL="0" indent="0">
              <a:buNone/>
            </a:pPr>
            <a:r>
              <a:rPr lang="en-US" sz="700" b="1" dirty="0" smtClean="0"/>
              <a:t>Module </a:t>
            </a:r>
            <a:r>
              <a:rPr lang="en-US" sz="700" b="1" dirty="0"/>
              <a:t>6: Group and Replace</a:t>
            </a:r>
          </a:p>
          <a:p>
            <a:pPr marL="0" indent="0">
              <a:buNone/>
            </a:pPr>
            <a:r>
              <a:rPr lang="en-US" sz="700" dirty="0"/>
              <a:t>Group and Replace</a:t>
            </a:r>
          </a:p>
          <a:p>
            <a:pPr marL="0" indent="0">
              <a:buNone/>
            </a:pPr>
            <a:r>
              <a:rPr lang="en-US" sz="700" dirty="0"/>
              <a:t>Grouping by Pronunciation</a:t>
            </a:r>
          </a:p>
          <a:p>
            <a:pPr marL="0" indent="0">
              <a:buNone/>
            </a:pPr>
            <a:r>
              <a:rPr lang="en-US" sz="700" dirty="0"/>
              <a:t>Grouping by Common Characters</a:t>
            </a:r>
          </a:p>
          <a:p>
            <a:pPr marL="0" indent="0">
              <a:buNone/>
            </a:pPr>
            <a:r>
              <a:rPr lang="en-US" sz="700" dirty="0"/>
              <a:t>Grouping by Spelling</a:t>
            </a:r>
          </a:p>
          <a:p>
            <a:pPr marL="0" indent="0">
              <a:buNone/>
            </a:pPr>
            <a:r>
              <a:rPr lang="en-US" sz="700" dirty="0"/>
              <a:t>Lab 6: Group and Replace</a:t>
            </a:r>
          </a:p>
          <a:p>
            <a:pPr marL="0" indent="0">
              <a:buNone/>
            </a:pPr>
            <a:r>
              <a:rPr lang="en-US" sz="700" b="1" dirty="0"/>
              <a:t> </a:t>
            </a:r>
          </a:p>
          <a:p>
            <a:pPr marL="0" indent="0">
              <a:buNone/>
            </a:pPr>
            <a:r>
              <a:rPr lang="en-US" sz="700" b="1" dirty="0"/>
              <a:t>Module 7: Aggregating and Pivoting Data</a:t>
            </a:r>
          </a:p>
          <a:p>
            <a:pPr marL="0" indent="0">
              <a:buNone/>
            </a:pPr>
            <a:r>
              <a:rPr lang="en-US" sz="700" dirty="0"/>
              <a:t>Aggregating Data</a:t>
            </a:r>
          </a:p>
          <a:p>
            <a:pPr marL="0" indent="0">
              <a:buNone/>
            </a:pPr>
            <a:r>
              <a:rPr lang="en-US" sz="700" dirty="0"/>
              <a:t>Pivoting/</a:t>
            </a:r>
            <a:r>
              <a:rPr lang="en-US" sz="700" dirty="0" err="1"/>
              <a:t>Unpivoting</a:t>
            </a:r>
            <a:r>
              <a:rPr lang="en-US" sz="700" dirty="0"/>
              <a:t> Data</a:t>
            </a:r>
          </a:p>
          <a:p>
            <a:pPr marL="0" indent="0">
              <a:buNone/>
            </a:pPr>
            <a:r>
              <a:rPr lang="en-US" sz="700" dirty="0"/>
              <a:t>Lab 7: Aggregating &amp; Pivoting</a:t>
            </a:r>
          </a:p>
          <a:p>
            <a:pPr marL="0" indent="0">
              <a:buNone/>
            </a:pPr>
            <a:r>
              <a:rPr lang="en-US" sz="700" b="1" dirty="0"/>
              <a:t>Part III: Load</a:t>
            </a:r>
          </a:p>
          <a:p>
            <a:pPr marL="0" indent="0">
              <a:buNone/>
            </a:pPr>
            <a:r>
              <a:rPr lang="en-US" sz="700" b="1" dirty="0"/>
              <a:t>Module 8: Output</a:t>
            </a:r>
          </a:p>
          <a:p>
            <a:pPr marL="0" indent="0">
              <a:buNone/>
            </a:pPr>
            <a:r>
              <a:rPr lang="en-US" sz="700" dirty="0"/>
              <a:t>Outputting to files</a:t>
            </a:r>
          </a:p>
          <a:p>
            <a:pPr marL="0" indent="0">
              <a:buNone/>
            </a:pPr>
            <a:r>
              <a:rPr lang="en-US" sz="700" dirty="0"/>
              <a:t>Lab 8: Output</a:t>
            </a:r>
          </a:p>
          <a:p>
            <a:pPr marL="0" indent="0">
              <a:buNone/>
            </a:pPr>
            <a:r>
              <a:rPr lang="en-US" sz="700" b="1" dirty="0"/>
              <a:t>Module 9: Prep Builder Conductor and Publishing Workflows to Tableau Server</a:t>
            </a:r>
          </a:p>
          <a:p>
            <a:pPr marL="0" indent="0">
              <a:buNone/>
            </a:pPr>
            <a:r>
              <a:rPr lang="en-US" sz="700" dirty="0"/>
              <a:t>Tableau Prep Conductor</a:t>
            </a:r>
          </a:p>
          <a:p>
            <a:pPr marL="0" indent="0">
              <a:buNone/>
            </a:pPr>
            <a:r>
              <a:rPr lang="en-US" sz="700" dirty="0"/>
              <a:t>Publishing Workflows to Server (Discussed)</a:t>
            </a:r>
          </a:p>
          <a:p>
            <a:pPr marL="0" indent="0">
              <a:buNone/>
            </a:pPr>
            <a:r>
              <a:rPr lang="en-US" sz="700" dirty="0"/>
              <a:t>Scheduling Workflows on the Server (Discussed)</a:t>
            </a:r>
          </a:p>
          <a:p>
            <a:pPr marL="0" indent="0">
              <a:buNone/>
            </a:pPr>
            <a:r>
              <a:rPr lang="en-US" sz="700" dirty="0"/>
              <a:t> 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an overview of your data</a:t>
            </a:r>
          </a:p>
          <a:p>
            <a:r>
              <a:rPr lang="en-US" dirty="0"/>
              <a:t>Identify anomalies, outliers, and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BF74E-44F3-4DDD-ADBE-1F2F7B3E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05800" cy="25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D0FF-69DE-49EC-8513-365DC6B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C7EF-460B-4541-9BBE-2C7EC603E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(Just for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165C2-6021-44C0-B8E4-B07836F3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05" y="1752600"/>
            <a:ext cx="515349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56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33CA-F4C5-403A-865E-ADBBE0A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A13A-9539-4870-8C90-9B6963572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1999" y="1752600"/>
            <a:ext cx="5877245" cy="3733800"/>
          </a:xfrm>
        </p:spPr>
        <p:txBody>
          <a:bodyPr/>
          <a:lstStyle/>
          <a:p>
            <a:r>
              <a:rPr lang="en-US" dirty="0"/>
              <a:t>Numeric fields are broken into bins</a:t>
            </a:r>
          </a:p>
          <a:p>
            <a:r>
              <a:rPr lang="en-US" dirty="0"/>
              <a:t>Text fields show one bar per discrete value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3F7F0-D522-4C5D-A951-8CB01AC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5" y="1773677"/>
            <a:ext cx="2295845" cy="3381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FF568-DF8E-4732-84C3-772C5128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57129"/>
            <a:ext cx="251495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390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3612930" cy="3733800"/>
          </a:xfrm>
        </p:spPr>
        <p:txBody>
          <a:bodyPr/>
          <a:lstStyle/>
          <a:p>
            <a:r>
              <a:rPr lang="en-US" dirty="0"/>
              <a:t>Merge Fields “collapses” multiple columns into one, eliminating nulls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9067-CC92-46FD-8FC8-89D794B3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14237"/>
            <a:ext cx="1171739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972FD-E327-4527-9F62-DC422C69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931" y="2451380"/>
            <a:ext cx="5125165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6D974-F53D-4000-8381-0E56492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0252" y="2438400"/>
            <a:ext cx="1486107" cy="30579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21A28B-2C89-4AA1-ACA9-1B33195BE8A7}"/>
              </a:ext>
            </a:extLst>
          </p:cNvPr>
          <p:cNvSpPr/>
          <p:nvPr/>
        </p:nvSpPr>
        <p:spPr>
          <a:xfrm>
            <a:off x="9500096" y="3663695"/>
            <a:ext cx="430155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Cleaning includes a number of transforms: </a:t>
            </a:r>
            <a:r>
              <a:rPr lang="en-US" i="1" dirty="0"/>
              <a:t>Trim Space, Remove Extra Spaces, Remove All Spaces, Remove Numbers, Remove Punctuation,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E8715-78E0-415A-BAE3-054100F7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94" y="475034"/>
            <a:ext cx="2867425" cy="3229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C07F4-0D63-4777-A104-ACFA21840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1027112"/>
            <a:ext cx="1428949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A007D-84FB-453D-8519-C0AD47028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903" y="1160930"/>
            <a:ext cx="1390844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B29DD-A3C8-444A-82C7-E605875B6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9101" y="1254663"/>
            <a:ext cx="142894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3083-178A-444F-8F9B-FB6A67B8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1372-D7B9-49B9-863C-C5CBBCEB2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839200" cy="3733800"/>
          </a:xfrm>
        </p:spPr>
        <p:txBody>
          <a:bodyPr/>
          <a:lstStyle/>
          <a:p>
            <a:r>
              <a:rPr lang="en-US" dirty="0"/>
              <a:t>Dozens of options</a:t>
            </a:r>
          </a:p>
          <a:p>
            <a:r>
              <a:rPr lang="en-US" dirty="0"/>
              <a:t>Write custom logic, e.g., math, text manipulation, regular expressions,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18E9-216B-49D6-8DBF-A863541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56" y="609600"/>
            <a:ext cx="1571844" cy="3219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38FAD-62C4-4DDF-B9FD-14EF90F33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062478"/>
            <a:ext cx="2695951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818F2-A0BE-4EDA-A796-98CF10E4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81503"/>
            <a:ext cx="29341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53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934200" cy="3733800"/>
          </a:xfrm>
        </p:spPr>
        <p:txBody>
          <a:bodyPr/>
          <a:lstStyle/>
          <a:p>
            <a:r>
              <a:rPr lang="en-US" i="1" dirty="0"/>
              <a:t>Automatic Split</a:t>
            </a:r>
            <a:r>
              <a:rPr lang="en-US" dirty="0"/>
              <a:t>=split on common delimiters</a:t>
            </a:r>
          </a:p>
          <a:p>
            <a:pPr lvl="1"/>
            <a:r>
              <a:rPr lang="en-US" dirty="0"/>
              <a:t>(actually generates a series of calculated fields)</a:t>
            </a:r>
          </a:p>
          <a:p>
            <a:r>
              <a:rPr lang="en-US" i="1" dirty="0"/>
              <a:t>Custom Split…= </a:t>
            </a:r>
            <a:r>
              <a:rPr lang="en-US" dirty="0"/>
              <a:t>you choose the delimiter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D5BBB-4EC3-400A-BE7E-610172DB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42" y="1027112"/>
            <a:ext cx="2648320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109ED-ED8E-4DB9-B356-DFF4C6BA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816394"/>
            <a:ext cx="366763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Desktop Level 1: </a:t>
            </a:r>
            <a:r>
              <a:rPr lang="en-US" dirty="0" smtClean="0"/>
              <a:t>Introduction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2: </a:t>
            </a:r>
            <a:r>
              <a:rPr lang="en-US" dirty="0" smtClean="0"/>
              <a:t>Intermediate</a:t>
            </a:r>
          </a:p>
          <a:p>
            <a:r>
              <a:rPr lang="en-US" dirty="0" smtClean="0"/>
              <a:t>Tableau </a:t>
            </a:r>
            <a:r>
              <a:rPr lang="en-US" dirty="0"/>
              <a:t>Desktop Level 3: </a:t>
            </a:r>
            <a:r>
              <a:rPr lang="en-US" dirty="0" smtClean="0"/>
              <a:t>Advanced</a:t>
            </a:r>
          </a:p>
          <a:p>
            <a:r>
              <a:rPr lang="en-US" dirty="0" smtClean="0"/>
              <a:t>Tableau </a:t>
            </a:r>
            <a:r>
              <a:rPr lang="en-US" dirty="0"/>
              <a:t>Data Visualizations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Prep analyzes data and makes recommendations</a:t>
            </a:r>
          </a:p>
          <a:p>
            <a:r>
              <a:rPr lang="en-US" dirty="0"/>
              <a:t>Includes proposed data roles, deletions, data type changes,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3E33-0613-4AF9-8CBE-428365F6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206" y="723756"/>
            <a:ext cx="3181794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6858000" cy="3733800"/>
          </a:xfrm>
        </p:spPr>
        <p:txBody>
          <a:bodyPr/>
          <a:lstStyle/>
          <a:p>
            <a:r>
              <a:rPr lang="en-US" dirty="0"/>
              <a:t>Replace with something meaningful, e.g., “NA”,””,0,”Unknown”, etc.</a:t>
            </a:r>
          </a:p>
          <a:p>
            <a:r>
              <a:rPr lang="en-US" dirty="0"/>
              <a:t>Filter records where NULL makes them invalid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12035-12D3-4C80-ADD7-C7683729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44365"/>
            <a:ext cx="385816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416CA6-18A5-424C-B9DE-364DD885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3541"/>
            <a:ext cx="166710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Records can be filtered on almost any condition</a:t>
            </a:r>
          </a:p>
          <a:p>
            <a:r>
              <a:rPr lang="en-US" dirty="0"/>
              <a:t>General rule: </a:t>
            </a:r>
            <a:r>
              <a:rPr lang="en-US" i="1" dirty="0"/>
              <a:t>only keep the data you need</a:t>
            </a:r>
          </a:p>
          <a:p>
            <a:pPr lvl="1"/>
            <a:r>
              <a:rPr lang="en-US" dirty="0"/>
              <a:t>Old records</a:t>
            </a:r>
          </a:p>
          <a:p>
            <a:pPr lvl="1"/>
            <a:r>
              <a:rPr lang="en-US" dirty="0"/>
              <a:t>Invalid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11A70-A75A-4A86-87BA-78D1742A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252736"/>
            <a:ext cx="3477110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E6A73-D09F-4459-9C8A-3E8F9954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06" y="4141838"/>
            <a:ext cx="249589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39E777-8114-4C67-9651-AB51CE460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6.1: pp. 79-89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7.1: pp. 91-94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7.2: pp. 94-104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7.3: pp. 105, 110-118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895F-EE2C-48F3-9B62-E0FB86429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AA40D-746C-46A7-A1DA-66CDD43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Auditing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508201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315200" cy="3733800"/>
          </a:xfrm>
        </p:spPr>
        <p:txBody>
          <a:bodyPr/>
          <a:lstStyle/>
          <a:p>
            <a:r>
              <a:rPr lang="en-US" dirty="0"/>
              <a:t>Manually choose multiple terms to collapse into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3028B-64BB-49E5-AE12-E854398E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996" y="385625"/>
            <a:ext cx="3077004" cy="197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4EED0-886D-4280-A484-C546D40A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124200"/>
            <a:ext cx="5134692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A6CB-9F31-45E5-83A4-BC4DC3F74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730" y="3371884"/>
            <a:ext cx="4982270" cy="163852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3257CA3-278C-422B-8041-DCBD3B68433A}"/>
              </a:ext>
            </a:extLst>
          </p:cNvPr>
          <p:cNvSpPr/>
          <p:nvPr/>
        </p:nvSpPr>
        <p:spPr>
          <a:xfrm>
            <a:off x="5896692" y="4000648"/>
            <a:ext cx="47481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486400" cy="3733800"/>
          </a:xfrm>
        </p:spPr>
        <p:txBody>
          <a:bodyPr/>
          <a:lstStyle/>
          <a:p>
            <a:r>
              <a:rPr lang="en-US" dirty="0"/>
              <a:t>Algorithmic detection of similar terms</a:t>
            </a:r>
          </a:p>
          <a:p>
            <a:r>
              <a:rPr lang="en-US" dirty="0"/>
              <a:t>Accuracy slider gives some control</a:t>
            </a:r>
          </a:p>
          <a:p>
            <a:r>
              <a:rPr lang="en-US" dirty="0"/>
              <a:t>Typically will still require further manual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031CA-5DA6-47AF-BDB1-89AF4138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1749"/>
            <a:ext cx="5125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334000" cy="3733800"/>
          </a:xfrm>
        </p:spPr>
        <p:txBody>
          <a:bodyPr/>
          <a:lstStyle/>
          <a:p>
            <a:r>
              <a:rPr lang="en-US" dirty="0"/>
              <a:t>Works by matching words with small “distance” between the characters they contain</a:t>
            </a:r>
          </a:p>
          <a:p>
            <a:r>
              <a:rPr lang="en-US" dirty="0"/>
              <a:t>Minimal control</a:t>
            </a:r>
          </a:p>
          <a:p>
            <a:r>
              <a:rPr lang="en-US" dirty="0"/>
              <a:t>Allows manual adjustment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AE2D-FD38-420D-8634-0D0F5F22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76" y="1938103"/>
            <a:ext cx="513469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5514256" cy="3733800"/>
          </a:xfrm>
        </p:spPr>
        <p:txBody>
          <a:bodyPr/>
          <a:lstStyle/>
          <a:p>
            <a:r>
              <a:rPr lang="en-US" dirty="0"/>
              <a:t>Similar to Common Characters, gives more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19BE-3573-4E6A-B7C8-1C790E01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6" y="1775254"/>
            <a:ext cx="515374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EF8D3E-4F42-45AE-873D-02C29E85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Follow instructions on pp. 123-129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62-05B1-4D66-BC2A-B42EA5970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D7B03E-9D97-45B8-8106-32D7222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25059697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2176606"/>
            <a:ext cx="6324600" cy="3309793"/>
          </a:xfrm>
        </p:spPr>
        <p:txBody>
          <a:bodyPr/>
          <a:lstStyle/>
          <a:p>
            <a:r>
              <a:rPr lang="en-US" dirty="0"/>
              <a:t>Group by some common attribute</a:t>
            </a:r>
          </a:p>
          <a:p>
            <a:r>
              <a:rPr lang="en-US" dirty="0"/>
              <a:t>Summarize other (usually numeric)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5F11A-561A-49C1-8614-55038CB8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895" y="350076"/>
            <a:ext cx="1608478" cy="1719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FCFF9-D78B-4AB9-BC9B-6D4A0D58B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91" y="457200"/>
            <a:ext cx="3248478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B4FE0-8E9E-4EFD-81D8-7EF80258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2286000"/>
            <a:ext cx="4431661" cy="28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Pivoting/Unpivoting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the “shape” of data</a:t>
            </a:r>
          </a:p>
          <a:p>
            <a:r>
              <a:rPr lang="en-US" dirty="0"/>
              <a:t>Data may be provided in the form of a pivot table (cross-</a:t>
            </a:r>
            <a:r>
              <a:rPr lang="en-US" dirty="0" err="1"/>
              <a:t>tablular</a:t>
            </a:r>
            <a:r>
              <a:rPr lang="en-US" dirty="0"/>
              <a:t>)</a:t>
            </a:r>
          </a:p>
          <a:p>
            <a:r>
              <a:rPr lang="en-US" dirty="0"/>
              <a:t>Analysis typically requires attribute columns &amp; value columns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256DE-A731-49E6-94FA-E78D435C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35" y="342756"/>
            <a:ext cx="196242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54D3BA-1574-4D7F-89E8-EA93F4E34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Note: The “texas.csv” file used in this lab is located at </a:t>
            </a:r>
            <a:r>
              <a:rPr lang="fr-FR" i="1" dirty="0"/>
              <a:t>C:\XTBP10ClassFiles\Labfiles\Chapter 9, and the </a:t>
            </a:r>
            <a:r>
              <a:rPr lang="fr-FR" i="1" dirty="0" err="1"/>
              <a:t>fbi</a:t>
            </a:r>
            <a:r>
              <a:rPr lang="fr-FR" i="1" dirty="0"/>
              <a:t> crime rates file </a:t>
            </a:r>
            <a:r>
              <a:rPr lang="fr-FR" i="1" dirty="0" err="1"/>
              <a:t>is</a:t>
            </a:r>
            <a:r>
              <a:rPr lang="fr-FR" i="1" dirty="0"/>
              <a:t> at C:\XTBP10ClassFiles\Labfiles\Chapter 10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 “Aggregating Data”, pp. 132-134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“Pivot”, pp. 138-145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“Unpivot”, pp. 146-148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4A69E-6174-4CBE-B91B-353370A7E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30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75FA3-87D5-4D28-AA04-0E1006D4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7: Aggregating &amp; Pivoting</a:t>
            </a:r>
          </a:p>
        </p:txBody>
      </p:sp>
    </p:spTree>
    <p:extLst>
      <p:ext uri="{BB962C8B-B14F-4D97-AF65-F5344CB8AC3E}">
        <p14:creationId xmlns:p14="http://schemas.microsoft.com/office/powerpoint/2010/main" val="25896653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File formats: .</a:t>
            </a:r>
            <a:r>
              <a:rPr lang="en-US" dirty="0" err="1"/>
              <a:t>tde</a:t>
            </a:r>
            <a:r>
              <a:rPr lang="en-US" dirty="0"/>
              <a:t>, .hyper, .csv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E02E-665C-498D-AF31-CB83EC0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838200"/>
            <a:ext cx="1095528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9DD90-16B2-47DA-99B1-39F75F38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154" y="1823813"/>
            <a:ext cx="265784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7772400" cy="3733800"/>
          </a:xfrm>
        </p:spPr>
        <p:txBody>
          <a:bodyPr/>
          <a:lstStyle/>
          <a:p>
            <a:r>
              <a:rPr lang="en-US" dirty="0"/>
              <a:t>Prep can also output to a server or Tableau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891A1-0061-40B6-B04B-469BF36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786" y="668208"/>
            <a:ext cx="261021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4018C2-5B5D-4B02-B84F-65ECE4C3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Exercise 11.1, pp. 151-155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C584-05CF-440B-9623-884DC38DD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15 Minutes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3235D-8164-477B-9C25-3BFCBDB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Output</a:t>
            </a:r>
          </a:p>
        </p:txBody>
      </p:sp>
    </p:spTree>
    <p:extLst>
      <p:ext uri="{BB962C8B-B14F-4D97-AF65-F5344CB8AC3E}">
        <p14:creationId xmlns:p14="http://schemas.microsoft.com/office/powerpoint/2010/main" val="197206543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AC6B8-7021-4B23-A9AF-61295A177099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6549f357-ea04-4fdc-a4ff-01e398dbae1f"/>
    <ds:schemaRef ds:uri="8ae4afce-818c-4ab4-8e35-377c82201c1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37876</TotalTime>
  <Words>2466</Words>
  <Application>Microsoft Office PowerPoint</Application>
  <PresentationFormat>Widescreen</PresentationFormat>
  <Paragraphs>734</Paragraphs>
  <Slides>104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4" baseType="lpstr">
      <vt:lpstr>Arial</vt:lpstr>
      <vt:lpstr>Calibri</vt:lpstr>
      <vt:lpstr>Century Gothic</vt:lpstr>
      <vt:lpstr>Impact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Initial Setup</vt:lpstr>
      <vt:lpstr>Module 1: ETL &amp; Demo Data</vt:lpstr>
      <vt:lpstr>What is ETL?</vt:lpstr>
      <vt:lpstr>Extract</vt:lpstr>
      <vt:lpstr>Transform</vt:lpstr>
      <vt:lpstr>Load</vt:lpstr>
      <vt:lpstr>About the Demo Data</vt:lpstr>
      <vt:lpstr>GEOCORR Education Data</vt:lpstr>
      <vt:lpstr>ZTCA  Census</vt:lpstr>
      <vt:lpstr>A Brief Tour of Tableau Prep Builder</vt:lpstr>
      <vt:lpstr>Workflows (or just “flows”)</vt:lpstr>
      <vt:lpstr>PowerPoint Presentation</vt:lpstr>
      <vt:lpstr>Adding a cleaning step</vt:lpstr>
      <vt:lpstr>Create calculated fields</vt:lpstr>
      <vt:lpstr>Track Changes</vt:lpstr>
      <vt:lpstr>Add a union step</vt:lpstr>
      <vt:lpstr>Join data</vt:lpstr>
      <vt:lpstr>Output to a file</vt:lpstr>
      <vt:lpstr>Running the flow</vt:lpstr>
      <vt:lpstr>Running a flow from the command line</vt:lpstr>
      <vt:lpstr>Part I: Extract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Keys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Finding Missing Records</vt:lpstr>
      <vt:lpstr>Bringing It All Together</vt:lpstr>
      <vt:lpstr>Join Clause Recommendations</vt:lpstr>
      <vt:lpstr>Lab 4: Joins</vt:lpstr>
      <vt:lpstr>Part II: Transform</vt:lpstr>
      <vt:lpstr>Module 5: Auditing &amp; Cleaning Your Data</vt:lpstr>
      <vt:lpstr>Auditing Your Data</vt:lpstr>
      <vt:lpstr>The data</vt:lpstr>
      <vt:lpstr>Histograms</vt:lpstr>
      <vt:lpstr>Cleaning Your Data</vt:lpstr>
      <vt:lpstr>Merge and Clean</vt:lpstr>
      <vt:lpstr>Merge and Clean</vt:lpstr>
      <vt:lpstr>Calculated Fields</vt:lpstr>
      <vt:lpstr>Splitting Fields</vt:lpstr>
      <vt:lpstr>Recommendations</vt:lpstr>
      <vt:lpstr>Handling NULL Values</vt:lpstr>
      <vt:lpstr>Filtering Records</vt:lpstr>
      <vt:lpstr>Lab 5: Auditing and Filtering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Lab 6: Group and Replace</vt:lpstr>
      <vt:lpstr>Module 7: Aggregating and Pivoting Data</vt:lpstr>
      <vt:lpstr>Aggregating Data</vt:lpstr>
      <vt:lpstr>Pivoting/Unpivoting Data</vt:lpstr>
      <vt:lpstr>Lab 7: Aggregating &amp; Pivoting</vt:lpstr>
      <vt:lpstr>Part III: Load</vt:lpstr>
      <vt:lpstr>Module 8: Output</vt:lpstr>
      <vt:lpstr>Outputting to files</vt:lpstr>
      <vt:lpstr>Outputting to other destinations</vt:lpstr>
      <vt:lpstr>Lab 8: Output</vt:lpstr>
      <vt:lpstr>Module 9: Prep Builder Conductor and Publishing Workflows to Tableau Server</vt:lpstr>
      <vt:lpstr>Tableau Prep Conductor </vt:lpstr>
      <vt:lpstr>Publishing Workflows to Server (Discussed) </vt:lpstr>
      <vt:lpstr>Scheduling Workflows on the Server (Discussed)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Student</cp:lastModifiedBy>
  <cp:revision>378</cp:revision>
  <cp:lastPrinted>2016-11-17T13:26:17Z</cp:lastPrinted>
  <dcterms:created xsi:type="dcterms:W3CDTF">2018-12-12T15:57:24Z</dcterms:created>
  <dcterms:modified xsi:type="dcterms:W3CDTF">2020-01-30T18:00:15Z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