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0"/>
  </p:notesMasterIdLst>
  <p:handoutMasterIdLst>
    <p:handoutMasterId r:id="rId111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520" r:id="rId14"/>
    <p:sldId id="416" r:id="rId15"/>
    <p:sldId id="417" r:id="rId16"/>
    <p:sldId id="418" r:id="rId17"/>
    <p:sldId id="419" r:id="rId18"/>
    <p:sldId id="420" r:id="rId19"/>
    <p:sldId id="421" r:id="rId20"/>
    <p:sldId id="495" r:id="rId21"/>
    <p:sldId id="512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21" r:id="rId34"/>
    <p:sldId id="447" r:id="rId35"/>
    <p:sldId id="492" r:id="rId36"/>
    <p:sldId id="422" r:id="rId37"/>
    <p:sldId id="426" r:id="rId38"/>
    <p:sldId id="423" r:id="rId39"/>
    <p:sldId id="424" r:id="rId40"/>
    <p:sldId id="425" r:id="rId41"/>
    <p:sldId id="427" r:id="rId42"/>
    <p:sldId id="428" r:id="rId43"/>
    <p:sldId id="429" r:id="rId44"/>
    <p:sldId id="430" r:id="rId45"/>
    <p:sldId id="431" r:id="rId46"/>
    <p:sldId id="493" r:id="rId47"/>
    <p:sldId id="432" r:id="rId48"/>
    <p:sldId id="452" r:id="rId49"/>
    <p:sldId id="433" r:id="rId50"/>
    <p:sldId id="446" r:id="rId51"/>
    <p:sldId id="448" r:id="rId52"/>
    <p:sldId id="449" r:id="rId53"/>
    <p:sldId id="496" r:id="rId54"/>
    <p:sldId id="450" r:id="rId55"/>
    <p:sldId id="451" r:id="rId56"/>
    <p:sldId id="494" r:id="rId57"/>
    <p:sldId id="453" r:id="rId58"/>
    <p:sldId id="454" r:id="rId59"/>
    <p:sldId id="508" r:id="rId60"/>
    <p:sldId id="455" r:id="rId61"/>
    <p:sldId id="456" r:id="rId62"/>
    <p:sldId id="457" r:id="rId63"/>
    <p:sldId id="458" r:id="rId64"/>
    <p:sldId id="459" r:id="rId65"/>
    <p:sldId id="460" r:id="rId66"/>
    <p:sldId id="461" r:id="rId67"/>
    <p:sldId id="462" r:id="rId68"/>
    <p:sldId id="509" r:id="rId69"/>
    <p:sldId id="463" r:id="rId70"/>
    <p:sldId id="464" r:id="rId71"/>
    <p:sldId id="465" r:id="rId72"/>
    <p:sldId id="510" r:id="rId73"/>
    <p:sldId id="522" r:id="rId74"/>
    <p:sldId id="466" r:id="rId75"/>
    <p:sldId id="467" r:id="rId76"/>
    <p:sldId id="468" r:id="rId77"/>
    <p:sldId id="513" r:id="rId78"/>
    <p:sldId id="511" r:id="rId79"/>
    <p:sldId id="469" r:id="rId80"/>
    <p:sldId id="514" r:id="rId81"/>
    <p:sldId id="470" r:id="rId82"/>
    <p:sldId id="515" r:id="rId83"/>
    <p:sldId id="472" r:id="rId84"/>
    <p:sldId id="473" r:id="rId85"/>
    <p:sldId id="474" r:id="rId86"/>
    <p:sldId id="475" r:id="rId87"/>
    <p:sldId id="516" r:id="rId88"/>
    <p:sldId id="476" r:id="rId89"/>
    <p:sldId id="477" r:id="rId90"/>
    <p:sldId id="478" r:id="rId91"/>
    <p:sldId id="479" r:id="rId92"/>
    <p:sldId id="480" r:id="rId93"/>
    <p:sldId id="481" r:id="rId94"/>
    <p:sldId id="517" r:id="rId95"/>
    <p:sldId id="482" r:id="rId96"/>
    <p:sldId id="483" r:id="rId97"/>
    <p:sldId id="484" r:id="rId98"/>
    <p:sldId id="518" r:id="rId99"/>
    <p:sldId id="486" r:id="rId100"/>
    <p:sldId id="487" r:id="rId101"/>
    <p:sldId id="488" r:id="rId102"/>
    <p:sldId id="489" r:id="rId103"/>
    <p:sldId id="519" r:id="rId104"/>
    <p:sldId id="490" r:id="rId105"/>
    <p:sldId id="382" r:id="rId106"/>
    <p:sldId id="384" r:id="rId107"/>
    <p:sldId id="385" r:id="rId108"/>
    <p:sldId id="340" r:id="rId109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  <p14:sldId id="520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512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521"/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522"/>
            <p14:sldId id="466"/>
            <p14:sldId id="467"/>
            <p14:sldId id="468"/>
            <p14:sldId id="513"/>
            <p14:sldId id="511"/>
            <p14:sldId id="469"/>
            <p14:sldId id="514"/>
            <p14:sldId id="470"/>
            <p14:sldId id="515"/>
            <p14:sldId id="472"/>
            <p14:sldId id="473"/>
            <p14:sldId id="474"/>
            <p14:sldId id="475"/>
            <p14:sldId id="516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  <p14:sldId id="517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518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  <p14:sldId id="51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/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85930" autoAdjust="0"/>
  </p:normalViewPr>
  <p:slideViewPr>
    <p:cSldViewPr>
      <p:cViewPr varScale="1">
        <p:scale>
          <a:sx n="98" d="100"/>
          <a:sy n="98" d="100"/>
        </p:scale>
        <p:origin x="32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3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698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elp.tableau.com/current/pro/desktop/en-us/functions.htm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571-317-3129 Access Code: 947 253 813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267200" cy="3733800"/>
          </a:xfrm>
        </p:spPr>
        <p:txBody>
          <a:bodyPr/>
          <a:lstStyle/>
          <a:p>
            <a:r>
              <a:rPr lang="en-US" dirty="0"/>
              <a:t>Enter info for trial edition of Tableau Prep Builder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10200" y="377792"/>
            <a:ext cx="2892419" cy="4041808"/>
            <a:chOff x="4495800" y="304800"/>
            <a:chExt cx="4363059" cy="6096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304800"/>
              <a:ext cx="4363059" cy="609685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724400" y="990600"/>
              <a:ext cx="31242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99" y="377794"/>
            <a:ext cx="2974153" cy="4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0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4018C2-5B5D-4B02-B84F-65ECE4C3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11.1, pp. 151-155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584-05CF-440B-9623-884DC38DD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3235D-8164-477B-9C25-3BFCBDB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8: Output</a:t>
            </a:r>
          </a:p>
        </p:txBody>
      </p:sp>
    </p:spTree>
    <p:extLst>
      <p:ext uri="{BB962C8B-B14F-4D97-AF65-F5344CB8AC3E}">
        <p14:creationId xmlns:p14="http://schemas.microsoft.com/office/powerpoint/2010/main" val="19720654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343400" cy="3733800"/>
          </a:xfrm>
        </p:spPr>
        <p:txBody>
          <a:bodyPr/>
          <a:lstStyle/>
          <a:p>
            <a:r>
              <a:rPr lang="en-US" dirty="0"/>
              <a:t>Part of the Data Management Add-on</a:t>
            </a:r>
          </a:p>
          <a:p>
            <a:r>
              <a:rPr lang="en-US" dirty="0"/>
              <a:t>Schedule &amp; Monitor Flows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79E44-1126-4484-88CD-9CB3EE29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04" y="1371600"/>
            <a:ext cx="6077596" cy="3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on the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ZCTA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State-by-state csv files</a:t>
            </a:r>
          </a:p>
          <a:p>
            <a:r>
              <a:rPr lang="en-US" dirty="0"/>
              <a:t>School district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B5-410A-43A3-99A3-9443C23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ZCTA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BEFF-309F-48BF-8F95-163D10C3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Zcta_tract_rel_10</a:t>
            </a:r>
          </a:p>
          <a:p>
            <a:r>
              <a:rPr lang="en-US" dirty="0"/>
              <a:t>Population data from the 2010 census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247-6F2E-4559-9449-D33B192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01" y="1326793"/>
            <a:ext cx="7389998" cy="41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25594" y="1752600"/>
            <a:ext cx="3204406" cy="3733800"/>
          </a:xfrm>
        </p:spPr>
        <p:txBody>
          <a:bodyPr/>
          <a:lstStyle/>
          <a:p>
            <a:r>
              <a:rPr lang="en-US" dirty="0"/>
              <a:t>“Steps” with connectors that represent the flow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391400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 source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9000" y="1752600"/>
            <a:ext cx="4191000" cy="3733800"/>
          </a:xfrm>
        </p:spPr>
        <p:txBody>
          <a:bodyPr/>
          <a:lstStyle/>
          <a:p>
            <a:r>
              <a:rPr lang="en-US" dirty="0"/>
              <a:t>Same expression language as Tableau Desktop</a:t>
            </a:r>
          </a:p>
          <a:p>
            <a:r>
              <a:rPr lang="en-US" dirty="0">
                <a:hlinkClick r:id="rId2"/>
              </a:rPr>
              <a:t>Dozens of functions </a:t>
            </a:r>
            <a:r>
              <a:rPr lang="en-US" dirty="0"/>
              <a:t>available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6200" y="1752600"/>
            <a:ext cx="7543800" cy="3733800"/>
          </a:xfrm>
        </p:spPr>
        <p:txBody>
          <a:bodyPr/>
          <a:lstStyle/>
          <a:p>
            <a:r>
              <a:rPr lang="en-US" dirty="0"/>
              <a:t>Prep Builder remembers the changes you’ve made</a:t>
            </a:r>
          </a:p>
          <a:p>
            <a:r>
              <a:rPr lang="en-US" dirty="0"/>
              <a:t>Reorganize/edit at will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Tableau/BI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1454150" y="977900"/>
            <a:ext cx="2170113" cy="2439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A.M. Break: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11:25-11:40 EST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3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pic>
        <p:nvPicPr>
          <p:cNvPr id="6" name="Picture 7" descr="MCj043156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25" y="1787525"/>
            <a:ext cx="26971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937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 (Use a period (.), i.e., the local machine, for the server name)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95800" y="5047287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7107236" y="355143"/>
            <a:ext cx="4618037" cy="18665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 12:45-13:05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Lunch: 13:05-14:05</a:t>
            </a:r>
          </a:p>
        </p:txBody>
      </p:sp>
      <p:pic>
        <p:nvPicPr>
          <p:cNvPr id="8" name="Picture 6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287" y="2626238"/>
            <a:ext cx="1065623" cy="171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MCj023204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925" y="4777589"/>
            <a:ext cx="1428349" cy="141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955675" y="977900"/>
            <a:ext cx="3167063" cy="2616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 14:45-15:15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P.M. Break: 15:15-15:30</a:t>
            </a:r>
          </a:p>
        </p:txBody>
      </p:sp>
      <p:pic>
        <p:nvPicPr>
          <p:cNvPr id="8" name="Picture 5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606425"/>
            <a:ext cx="18748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MCj043156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0" y="3713163"/>
            <a:ext cx="26971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Prep Builder and Tableau Desktop trial editions</a:t>
            </a:r>
          </a:p>
          <a:p>
            <a:r>
              <a:rPr lang="en-US" dirty="0"/>
              <a:t>Course Files at C:\XTBP10ClassFiles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D48E8-589A-4F0D-80F8-5318B2D4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70" y="2895600"/>
            <a:ext cx="3907815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5216781" y="274975"/>
            <a:ext cx="3851019" cy="186336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16:15-Done</a:t>
            </a:r>
          </a:p>
        </p:txBody>
      </p:sp>
      <p:pic>
        <p:nvPicPr>
          <p:cNvPr id="8" name="Picture 6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57560"/>
            <a:ext cx="1910416" cy="307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9559925" y="4143375"/>
            <a:ext cx="2063750" cy="23606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Have a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great night!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3"/>
          <a:lstStyle/>
          <a:p>
            <a:pPr marL="0" indent="0">
              <a:buNone/>
            </a:pPr>
            <a:r>
              <a:rPr lang="en-US" sz="700" b="1" dirty="0"/>
              <a:t>Module 1: ETL &amp; Demo Data</a:t>
            </a:r>
          </a:p>
          <a:p>
            <a:pPr marL="0" indent="0">
              <a:buNone/>
            </a:pPr>
            <a:r>
              <a:rPr lang="en-US" sz="700" dirty="0"/>
              <a:t>What is ETL</a:t>
            </a:r>
          </a:p>
          <a:p>
            <a:pPr marL="0" indent="0">
              <a:buNone/>
            </a:pPr>
            <a:r>
              <a:rPr lang="en-US" sz="700" dirty="0"/>
              <a:t>About the Demo Data</a:t>
            </a:r>
          </a:p>
          <a:p>
            <a:pPr marL="0" indent="0">
              <a:buNone/>
            </a:pPr>
            <a:r>
              <a:rPr lang="en-US" sz="700" dirty="0"/>
              <a:t>A Brief Tour of Tableau Prep Builder</a:t>
            </a:r>
          </a:p>
          <a:p>
            <a:pPr marL="0" indent="0">
              <a:buNone/>
            </a:pPr>
            <a:r>
              <a:rPr lang="en-US" sz="700" dirty="0"/>
              <a:t>Running a flow from the command line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I: Extract</a:t>
            </a:r>
          </a:p>
          <a:p>
            <a:pPr marL="0" indent="0">
              <a:buNone/>
            </a:pPr>
            <a:r>
              <a:rPr lang="en-US" sz="700" b="1" dirty="0"/>
              <a:t>Module 2: Connecting to Data</a:t>
            </a:r>
          </a:p>
          <a:p>
            <a:pPr marL="0" indent="0">
              <a:buNone/>
            </a:pPr>
            <a:r>
              <a:rPr lang="en-US" sz="700" dirty="0"/>
              <a:t>Connecting to Data</a:t>
            </a:r>
          </a:p>
          <a:p>
            <a:pPr marL="0" indent="0">
              <a:buNone/>
            </a:pPr>
            <a:r>
              <a:rPr lang="en-US" sz="700" dirty="0"/>
              <a:t>Connect to SQL Server</a:t>
            </a:r>
          </a:p>
          <a:p>
            <a:pPr marL="0" indent="0">
              <a:buNone/>
            </a:pPr>
            <a:r>
              <a:rPr lang="en-US" sz="700" dirty="0"/>
              <a:t>Working with Tableau Data Extracts</a:t>
            </a:r>
          </a:p>
          <a:p>
            <a:pPr marL="0" indent="0">
              <a:buNone/>
            </a:pPr>
            <a:r>
              <a:rPr lang="en-US" sz="700" dirty="0"/>
              <a:t>Working with File-Based Data Sources</a:t>
            </a:r>
          </a:p>
          <a:p>
            <a:pPr marL="0" indent="0">
              <a:buNone/>
            </a:pPr>
            <a:r>
              <a:rPr lang="en-US" sz="700" dirty="0"/>
              <a:t>Connecting to Microsoft Access</a:t>
            </a:r>
          </a:p>
          <a:p>
            <a:pPr marL="0" indent="0">
              <a:buNone/>
            </a:pPr>
            <a:r>
              <a:rPr lang="en-US" sz="700" dirty="0"/>
              <a:t>Connecting to Microsoft Excel</a:t>
            </a:r>
          </a:p>
          <a:p>
            <a:pPr marL="0" indent="0">
              <a:buNone/>
            </a:pPr>
            <a:r>
              <a:rPr lang="en-US" sz="700" dirty="0"/>
              <a:t>Connecting to PDF Files</a:t>
            </a:r>
          </a:p>
          <a:p>
            <a:pPr marL="0" indent="0">
              <a:buNone/>
            </a:pPr>
            <a:r>
              <a:rPr lang="en-US" sz="700" dirty="0"/>
              <a:t>Connecting to Text Files</a:t>
            </a:r>
          </a:p>
          <a:p>
            <a:pPr marL="0" indent="0">
              <a:buNone/>
            </a:pPr>
            <a:r>
              <a:rPr lang="en-US" sz="700" dirty="0"/>
              <a:t>Lab 2: Connecting to Data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3: UNION Joins</a:t>
            </a:r>
          </a:p>
          <a:p>
            <a:pPr marL="0" indent="0">
              <a:buNone/>
            </a:pPr>
            <a:r>
              <a:rPr lang="en-US" sz="700" dirty="0"/>
              <a:t>UNION Joins</a:t>
            </a:r>
          </a:p>
          <a:p>
            <a:pPr marL="0" indent="0">
              <a:buNone/>
            </a:pPr>
            <a:r>
              <a:rPr lang="en-US" sz="700" dirty="0"/>
              <a:t>Aligning Fields</a:t>
            </a:r>
          </a:p>
          <a:p>
            <a:pPr marL="0" indent="0">
              <a:buNone/>
            </a:pPr>
            <a:r>
              <a:rPr lang="en-US" sz="700" dirty="0"/>
              <a:t>Wildcard Union Joins</a:t>
            </a:r>
          </a:p>
          <a:p>
            <a:pPr marL="0" indent="0">
              <a:buNone/>
            </a:pPr>
            <a:r>
              <a:rPr lang="en-US" sz="700" dirty="0"/>
              <a:t>Lab 3: UNION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  <a:r>
              <a:rPr lang="en-US" sz="700" b="1" dirty="0"/>
              <a:t>Module 4: Joins</a:t>
            </a:r>
          </a:p>
          <a:p>
            <a:pPr marL="0" indent="0">
              <a:buNone/>
            </a:pPr>
            <a:r>
              <a:rPr lang="en-US" sz="700" dirty="0"/>
              <a:t>What is a Table?</a:t>
            </a:r>
          </a:p>
          <a:p>
            <a:pPr marL="0" indent="0">
              <a:buNone/>
            </a:pPr>
            <a:r>
              <a:rPr lang="en-US" sz="700" dirty="0"/>
              <a:t>Keys</a:t>
            </a:r>
          </a:p>
          <a:p>
            <a:pPr marL="0" indent="0">
              <a:buNone/>
            </a:pPr>
            <a:r>
              <a:rPr lang="en-US" sz="700" dirty="0"/>
              <a:t>Equijoins</a:t>
            </a:r>
          </a:p>
          <a:p>
            <a:pPr marL="0" indent="0">
              <a:buNone/>
            </a:pPr>
            <a:r>
              <a:rPr lang="en-US" sz="700" dirty="0"/>
              <a:t>Inner Joins</a:t>
            </a:r>
          </a:p>
          <a:p>
            <a:pPr marL="0" indent="0">
              <a:buNone/>
            </a:pPr>
            <a:r>
              <a:rPr lang="en-US" sz="700" dirty="0"/>
              <a:t>Left Joins</a:t>
            </a:r>
          </a:p>
          <a:p>
            <a:pPr marL="0" indent="0">
              <a:buNone/>
            </a:pPr>
            <a:r>
              <a:rPr lang="en-US" sz="700" dirty="0"/>
              <a:t>Right Joins</a:t>
            </a:r>
          </a:p>
          <a:p>
            <a:pPr marL="0" indent="0">
              <a:buNone/>
            </a:pPr>
            <a:r>
              <a:rPr lang="en-US" sz="700" dirty="0"/>
              <a:t>Outer Joins</a:t>
            </a:r>
          </a:p>
          <a:p>
            <a:pPr marL="0" indent="0">
              <a:buNone/>
            </a:pPr>
            <a:r>
              <a:rPr lang="en-US" sz="700" dirty="0"/>
              <a:t>The Shape of Your Data</a:t>
            </a:r>
          </a:p>
          <a:p>
            <a:pPr marL="0" indent="0">
              <a:buNone/>
            </a:pPr>
            <a:r>
              <a:rPr lang="en-US" sz="700" dirty="0"/>
              <a:t>Finding Missing Records</a:t>
            </a:r>
          </a:p>
          <a:p>
            <a:pPr marL="0" indent="0">
              <a:buNone/>
            </a:pPr>
            <a:r>
              <a:rPr lang="en-US" sz="700" dirty="0"/>
              <a:t>Lab 4: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II: Transform</a:t>
            </a:r>
          </a:p>
          <a:p>
            <a:pPr marL="0" indent="0">
              <a:buNone/>
            </a:pPr>
            <a:r>
              <a:rPr lang="en-US" sz="700" b="1" dirty="0"/>
              <a:t>Module 5: Auditing &amp; Cleaning Your Data</a:t>
            </a:r>
          </a:p>
          <a:p>
            <a:pPr marL="0" indent="0">
              <a:buNone/>
            </a:pPr>
            <a:r>
              <a:rPr lang="en-US" sz="700" dirty="0"/>
              <a:t>Auditing Your Data</a:t>
            </a:r>
          </a:p>
          <a:p>
            <a:pPr marL="0" indent="0">
              <a:buNone/>
            </a:pPr>
            <a:r>
              <a:rPr lang="en-US" sz="700" dirty="0"/>
              <a:t>Merge and Clean</a:t>
            </a:r>
          </a:p>
          <a:p>
            <a:pPr marL="0" indent="0">
              <a:buNone/>
            </a:pPr>
            <a:r>
              <a:rPr lang="en-US" sz="700" dirty="0"/>
              <a:t>Calculated Fields</a:t>
            </a:r>
          </a:p>
          <a:p>
            <a:pPr marL="0" indent="0">
              <a:buNone/>
            </a:pPr>
            <a:r>
              <a:rPr lang="en-US" sz="700" dirty="0"/>
              <a:t>Splitting Fields</a:t>
            </a:r>
          </a:p>
          <a:p>
            <a:pPr marL="0" indent="0">
              <a:buNone/>
            </a:pPr>
            <a:r>
              <a:rPr lang="en-US" sz="700" dirty="0"/>
              <a:t>Handling NULL Values</a:t>
            </a:r>
          </a:p>
          <a:p>
            <a:pPr marL="0" indent="0">
              <a:buNone/>
            </a:pPr>
            <a:r>
              <a:rPr lang="en-US" sz="700" dirty="0"/>
              <a:t>Filtering Records</a:t>
            </a:r>
          </a:p>
          <a:p>
            <a:pPr marL="0" indent="0">
              <a:buNone/>
            </a:pPr>
            <a:r>
              <a:rPr lang="en-US" sz="700" dirty="0"/>
              <a:t>Lab 5: Auditing and Filtering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700" b="1" dirty="0"/>
              <a:t>Module 6: Group and Replace</a:t>
            </a:r>
          </a:p>
          <a:p>
            <a:pPr marL="0" indent="0">
              <a:buNone/>
            </a:pPr>
            <a:r>
              <a:rPr lang="en-US" sz="700" dirty="0"/>
              <a:t>Group and Replace</a:t>
            </a:r>
          </a:p>
          <a:p>
            <a:pPr marL="0" indent="0">
              <a:buNone/>
            </a:pPr>
            <a:r>
              <a:rPr lang="en-US" sz="700" dirty="0"/>
              <a:t>Grouping by Pronunciation</a:t>
            </a:r>
          </a:p>
          <a:p>
            <a:pPr marL="0" indent="0">
              <a:buNone/>
            </a:pPr>
            <a:r>
              <a:rPr lang="en-US" sz="700" dirty="0"/>
              <a:t>Grouping by Common Characters</a:t>
            </a:r>
          </a:p>
          <a:p>
            <a:pPr marL="0" indent="0">
              <a:buNone/>
            </a:pPr>
            <a:r>
              <a:rPr lang="en-US" sz="700" dirty="0"/>
              <a:t>Grouping by Spelling</a:t>
            </a:r>
          </a:p>
          <a:p>
            <a:pPr marL="0" indent="0">
              <a:buNone/>
            </a:pPr>
            <a:r>
              <a:rPr lang="en-US" sz="700" dirty="0"/>
              <a:t>Lab 6: Group and Replace</a:t>
            </a:r>
          </a:p>
          <a:p>
            <a:pPr marL="0" indent="0">
              <a:buNone/>
            </a:pPr>
            <a:r>
              <a:rPr lang="en-US" sz="700" b="1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7: Aggregating and Pivoting Data</a:t>
            </a:r>
          </a:p>
          <a:p>
            <a:pPr marL="0" indent="0">
              <a:buNone/>
            </a:pPr>
            <a:r>
              <a:rPr lang="en-US" sz="700" dirty="0"/>
              <a:t>Aggregating Data</a:t>
            </a:r>
          </a:p>
          <a:p>
            <a:pPr marL="0" indent="0">
              <a:buNone/>
            </a:pPr>
            <a:r>
              <a:rPr lang="en-US" sz="700" dirty="0"/>
              <a:t>Pivoting/</a:t>
            </a:r>
            <a:r>
              <a:rPr lang="en-US" sz="700" dirty="0" err="1"/>
              <a:t>Unpivoting</a:t>
            </a:r>
            <a:r>
              <a:rPr lang="en-US" sz="700" dirty="0"/>
              <a:t> Data</a:t>
            </a:r>
          </a:p>
          <a:p>
            <a:pPr marL="0" indent="0">
              <a:buNone/>
            </a:pPr>
            <a:r>
              <a:rPr lang="en-US" sz="700" dirty="0"/>
              <a:t>Lab 7: Aggregating &amp; Pivoting</a:t>
            </a:r>
          </a:p>
          <a:p>
            <a:pPr marL="0" indent="0">
              <a:buNone/>
            </a:pPr>
            <a:r>
              <a:rPr lang="en-US" sz="700" b="1" dirty="0"/>
              <a:t>Part III: Load</a:t>
            </a:r>
          </a:p>
          <a:p>
            <a:pPr marL="0" indent="0">
              <a:buNone/>
            </a:pPr>
            <a:r>
              <a:rPr lang="en-US" sz="700" b="1" dirty="0"/>
              <a:t>Module 8: Output</a:t>
            </a:r>
          </a:p>
          <a:p>
            <a:pPr marL="0" indent="0">
              <a:buNone/>
            </a:pPr>
            <a:r>
              <a:rPr lang="en-US" sz="700" dirty="0"/>
              <a:t>Outputting to files</a:t>
            </a:r>
          </a:p>
          <a:p>
            <a:pPr marL="0" indent="0">
              <a:buNone/>
            </a:pPr>
            <a:r>
              <a:rPr lang="en-US" sz="700" dirty="0"/>
              <a:t>Lab 8: Output</a:t>
            </a:r>
          </a:p>
          <a:p>
            <a:pPr marL="0" indent="0">
              <a:buNone/>
            </a:pPr>
            <a:r>
              <a:rPr lang="en-US" sz="700" b="1" dirty="0"/>
              <a:t>Module 9: Prep Builder Conductor and Publishing Workflows to Tableau Server</a:t>
            </a:r>
          </a:p>
          <a:p>
            <a:pPr marL="0" indent="0">
              <a:buNone/>
            </a:pPr>
            <a:r>
              <a:rPr lang="en-US" sz="700" dirty="0"/>
              <a:t>Tableau Prep Conductor</a:t>
            </a:r>
          </a:p>
          <a:p>
            <a:pPr marL="0" indent="0">
              <a:buNone/>
            </a:pPr>
            <a:r>
              <a:rPr lang="en-US" sz="700" dirty="0"/>
              <a:t>Publishing Workflows to Server (Discussed)</a:t>
            </a:r>
          </a:p>
          <a:p>
            <a:pPr marL="0" indent="0">
              <a:buNone/>
            </a:pPr>
            <a:r>
              <a:rPr lang="en-US" sz="700" dirty="0"/>
              <a:t>Scheduling Workflows on the Server (Discussed)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3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6" name="WordArt 3"/>
          <p:cNvSpPr>
            <a:spLocks noChangeArrowheads="1" noChangeShapeType="1" noTextEdit="1"/>
          </p:cNvSpPr>
          <p:nvPr/>
        </p:nvSpPr>
        <p:spPr bwMode="auto">
          <a:xfrm>
            <a:off x="0" y="203200"/>
            <a:ext cx="7237413" cy="24320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Good Morning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10194925" y="1143000"/>
            <a:ext cx="1543050" cy="2439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We will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start at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10:00 EST</a:t>
            </a:r>
          </a:p>
        </p:txBody>
      </p:sp>
    </p:spTree>
    <p:extLst>
      <p:ext uri="{BB962C8B-B14F-4D97-AF65-F5344CB8AC3E}">
        <p14:creationId xmlns:p14="http://schemas.microsoft.com/office/powerpoint/2010/main" val="2721191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overview of your data</a:t>
            </a:r>
          </a:p>
          <a:p>
            <a:r>
              <a:rPr lang="en-US" dirty="0"/>
              <a:t>Identify anomalies, outliers, and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BF74E-44F3-4DDD-ADBE-1F2F7B3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05800" cy="25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0FF-69DE-49EC-8513-365DC6B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C7EF-460B-4541-9BBE-2C7EC603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(Just for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5C2-6021-44C0-B8E4-B07836F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56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3CA-F4C5-403A-865E-ADBBE0A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A13A-9539-4870-8C90-9B6963572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1752600"/>
            <a:ext cx="5877245" cy="3733800"/>
          </a:xfrm>
        </p:spPr>
        <p:txBody>
          <a:bodyPr/>
          <a:lstStyle/>
          <a:p>
            <a:r>
              <a:rPr lang="en-US" dirty="0"/>
              <a:t>Numeric fields are broken into bins</a:t>
            </a:r>
          </a:p>
          <a:p>
            <a:r>
              <a:rPr lang="en-US" dirty="0"/>
              <a:t>Text fields show one bar per discrete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3F7F0-D522-4C5D-A951-8CB01AC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1773677"/>
            <a:ext cx="2295845" cy="33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FF568-DF8E-4732-84C3-772C5128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57129"/>
            <a:ext cx="251495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90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3612930" cy="3733800"/>
          </a:xfrm>
        </p:spPr>
        <p:txBody>
          <a:bodyPr/>
          <a:lstStyle/>
          <a:p>
            <a:r>
              <a:rPr lang="en-US" dirty="0"/>
              <a:t>Merge Fields “collapses” multiple columns into one, eliminating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9067-CC92-46FD-8FC8-89D794B3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14237"/>
            <a:ext cx="1171739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972FD-E327-4527-9F62-DC422C69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931" y="2451380"/>
            <a:ext cx="5125165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6D974-F53D-4000-8381-0E56492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252" y="2438400"/>
            <a:ext cx="1486107" cy="305795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21A28B-2C89-4AA1-ACA9-1B33195BE8A7}"/>
              </a:ext>
            </a:extLst>
          </p:cNvPr>
          <p:cNvSpPr/>
          <p:nvPr/>
        </p:nvSpPr>
        <p:spPr>
          <a:xfrm>
            <a:off x="9500096" y="3663695"/>
            <a:ext cx="430155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47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Cleaning includes a number of transforms: </a:t>
            </a:r>
            <a:r>
              <a:rPr lang="en-US" i="1" dirty="0"/>
              <a:t>Trim Space, Remove Extra Spaces, Remove All Spaces, Remove Numbers, Remove Punctuation,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E8715-78E0-415A-BAE3-054100F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94" y="475034"/>
            <a:ext cx="2867425" cy="322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C07F4-0D63-4777-A104-ACFA2184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1027112"/>
            <a:ext cx="1428949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007D-84FB-453D-8519-C0AD4702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903" y="1160930"/>
            <a:ext cx="1390844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B29DD-A3C8-444A-82C7-E605875B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101" y="1254663"/>
            <a:ext cx="142894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3083-178A-444F-8F9B-FB6A67B8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1372-D7B9-49B9-863C-C5CBBCEB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839200" cy="3733800"/>
          </a:xfrm>
        </p:spPr>
        <p:txBody>
          <a:bodyPr/>
          <a:lstStyle/>
          <a:p>
            <a:r>
              <a:rPr lang="en-US" dirty="0"/>
              <a:t>Dozens of options</a:t>
            </a:r>
          </a:p>
          <a:p>
            <a:r>
              <a:rPr lang="en-US" dirty="0"/>
              <a:t>Write custom logic, e.g., math, text manipulation, regular expressions,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18E9-216B-49D6-8DBF-A8635413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56" y="609600"/>
            <a:ext cx="1571844" cy="321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8FAD-62C4-4DDF-B9FD-14EF90F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62478"/>
            <a:ext cx="2695951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818F2-A0BE-4EDA-A796-98CF10E4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981503"/>
            <a:ext cx="29341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Tableau Desktop Level 1: Introduction</a:t>
            </a:r>
          </a:p>
          <a:p>
            <a:r>
              <a:rPr lang="en-US" dirty="0"/>
              <a:t>Tableau Desktop Level 2: Intermediate</a:t>
            </a:r>
          </a:p>
          <a:p>
            <a:r>
              <a:rPr lang="en-US" dirty="0"/>
              <a:t>Tableau Desktop Level 3: Advanced</a:t>
            </a:r>
          </a:p>
          <a:p>
            <a:r>
              <a:rPr lang="en-US" dirty="0"/>
              <a:t>Tableau Data Visualizations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34200" cy="3733800"/>
          </a:xfrm>
        </p:spPr>
        <p:txBody>
          <a:bodyPr/>
          <a:lstStyle/>
          <a:p>
            <a:r>
              <a:rPr lang="en-US" i="1" dirty="0"/>
              <a:t>Automatic Split</a:t>
            </a:r>
            <a:r>
              <a:rPr lang="en-US" dirty="0"/>
              <a:t>=split on common delimiters</a:t>
            </a:r>
          </a:p>
          <a:p>
            <a:pPr lvl="1"/>
            <a:r>
              <a:rPr lang="en-US" dirty="0"/>
              <a:t>(actually generates a series of calculated fields)</a:t>
            </a:r>
          </a:p>
          <a:p>
            <a:r>
              <a:rPr lang="en-US" i="1" dirty="0"/>
              <a:t>Custom Split…= </a:t>
            </a:r>
            <a:r>
              <a:rPr lang="en-US" dirty="0"/>
              <a:t>you choose the delimiter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5BBB-4EC3-400A-BE7E-610172DB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42" y="1027112"/>
            <a:ext cx="2648320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109ED-ED8E-4DB9-B356-DFF4C6BA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816394"/>
            <a:ext cx="366763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analyzes data and makes recommendations</a:t>
            </a:r>
          </a:p>
          <a:p>
            <a:r>
              <a:rPr lang="en-US" dirty="0"/>
              <a:t>Includes proposed data roles, deletions, data type changes,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3E33-0613-4AF9-8CBE-428365F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06" y="723756"/>
            <a:ext cx="318179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/>
              <a:t>Replace with something meaningful, e.g., “NA”,””,0,”Unknown”, etc.</a:t>
            </a:r>
          </a:p>
          <a:p>
            <a:r>
              <a:rPr lang="en-US" dirty="0"/>
              <a:t>Filter records where NULL makes them invalid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12035-12D3-4C80-ADD7-C7683729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44365"/>
            <a:ext cx="3858163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16CA6-18A5-424C-B9DE-364DD885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53541"/>
            <a:ext cx="166710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Records can be filtered on almost any condition</a:t>
            </a:r>
          </a:p>
          <a:p>
            <a:r>
              <a:rPr lang="en-US" dirty="0"/>
              <a:t>General rule: </a:t>
            </a:r>
            <a:r>
              <a:rPr lang="en-US" i="1" dirty="0"/>
              <a:t>only keep the data you need</a:t>
            </a:r>
          </a:p>
          <a:p>
            <a:pPr lvl="1"/>
            <a:r>
              <a:rPr lang="en-US" dirty="0"/>
              <a:t>Old records</a:t>
            </a:r>
          </a:p>
          <a:p>
            <a:pPr lvl="1"/>
            <a:r>
              <a:rPr lang="en-US" dirty="0"/>
              <a:t>Invalid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11A70-A75A-4A86-87BA-78D1742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252736"/>
            <a:ext cx="3477110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E6A73-D09F-4459-9C8A-3E8F9954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06" y="4141838"/>
            <a:ext cx="249589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39E777-8114-4C67-9651-AB51CE46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6.1: pp. 79-89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7.1: pp. 91-94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7.2: pp. 94-104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7.3: pp. 105, 110-118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895F-EE2C-48F3-9B62-E0FB86429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AA40D-746C-46A7-A1DA-66CDD43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Auditing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5082014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Manually choose multiple terms to collapse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028B-64BB-49E5-AE12-E854398E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6" y="385625"/>
            <a:ext cx="3077004" cy="19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4EED0-886D-4280-A484-C546D40AE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200"/>
            <a:ext cx="5134692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A6CB-9F31-45E5-83A4-BC4DC3F7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30" y="3371884"/>
            <a:ext cx="4982270" cy="16385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3257CA3-278C-422B-8041-DCBD3B68433A}"/>
              </a:ext>
            </a:extLst>
          </p:cNvPr>
          <p:cNvSpPr/>
          <p:nvPr/>
        </p:nvSpPr>
        <p:spPr>
          <a:xfrm>
            <a:off x="5896692" y="4000648"/>
            <a:ext cx="4748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486400" cy="3733800"/>
          </a:xfrm>
        </p:spPr>
        <p:txBody>
          <a:bodyPr/>
          <a:lstStyle/>
          <a:p>
            <a:r>
              <a:rPr lang="en-US" dirty="0"/>
              <a:t>Algorithmic detection of similar terms</a:t>
            </a:r>
          </a:p>
          <a:p>
            <a:r>
              <a:rPr lang="en-US" dirty="0"/>
              <a:t>Accuracy slider gives some control</a:t>
            </a:r>
          </a:p>
          <a:p>
            <a:r>
              <a:rPr lang="en-US" dirty="0"/>
              <a:t>Typically will still require further manual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31CA-5DA6-47AF-BDB1-89AF4138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1749"/>
            <a:ext cx="5125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Works by matching words with small “distance” between the characters they contain</a:t>
            </a:r>
          </a:p>
          <a:p>
            <a:r>
              <a:rPr lang="en-US" dirty="0"/>
              <a:t>Minimal control</a:t>
            </a:r>
          </a:p>
          <a:p>
            <a:r>
              <a:rPr lang="en-US" dirty="0"/>
              <a:t>Allows manual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E2D-FD38-420D-8634-0D0F5F22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76" y="1938103"/>
            <a:ext cx="5134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514256" cy="3733800"/>
          </a:xfrm>
        </p:spPr>
        <p:txBody>
          <a:bodyPr/>
          <a:lstStyle/>
          <a:p>
            <a:r>
              <a:rPr lang="en-US" dirty="0"/>
              <a:t>Similar to Common Characters, gives more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19BE-3573-4E6A-B7C8-1C790E0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6" y="1775254"/>
            <a:ext cx="51537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F8D3E-4F42-45AE-873D-02C29E85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instructions on pp. 123-129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9462-05B1-4D66-BC2A-B42EA5970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7B03E-9D97-45B8-8106-32D7222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25059697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176606"/>
            <a:ext cx="6324600" cy="3309793"/>
          </a:xfrm>
        </p:spPr>
        <p:txBody>
          <a:bodyPr/>
          <a:lstStyle/>
          <a:p>
            <a:r>
              <a:rPr lang="en-US" dirty="0"/>
              <a:t>Group by some common attribute</a:t>
            </a:r>
          </a:p>
          <a:p>
            <a:r>
              <a:rPr lang="en-US" dirty="0"/>
              <a:t>Summarize other (usually numeric)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5F11A-561A-49C1-8614-55038CB8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95" y="350076"/>
            <a:ext cx="1608478" cy="1719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FCFF9-D78B-4AB9-BC9B-6D4A0D58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791" y="457200"/>
            <a:ext cx="3248478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B4FE0-8E9E-4EFD-81D8-7EF80258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2286000"/>
            <a:ext cx="4431661" cy="2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Pivoting/Unpivoting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the “shape” of data</a:t>
            </a:r>
          </a:p>
          <a:p>
            <a:r>
              <a:rPr lang="en-US" dirty="0"/>
              <a:t>Data may be provided in the form of a pivot table (cross-</a:t>
            </a:r>
            <a:r>
              <a:rPr lang="en-US" dirty="0" err="1"/>
              <a:t>tablular</a:t>
            </a:r>
            <a:r>
              <a:rPr lang="en-US" dirty="0"/>
              <a:t>)</a:t>
            </a:r>
          </a:p>
          <a:p>
            <a:r>
              <a:rPr lang="en-US" dirty="0"/>
              <a:t>Analysis typically requires attribute columns &amp; value columns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256DE-A731-49E6-94FA-E78D435C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635" y="342756"/>
            <a:ext cx="196242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54D3BA-1574-4D7F-89E8-EA93F4E34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Note: The “texas.csv” file used in this lab is located at </a:t>
            </a:r>
            <a:r>
              <a:rPr lang="fr-FR" i="1" dirty="0"/>
              <a:t>C:\XTBP10ClassFiles\Labfiles\Chapter 9, and the </a:t>
            </a:r>
            <a:r>
              <a:rPr lang="fr-FR" i="1" dirty="0" err="1"/>
              <a:t>fbi</a:t>
            </a:r>
            <a:r>
              <a:rPr lang="fr-FR" i="1" dirty="0"/>
              <a:t> crime rates file </a:t>
            </a:r>
            <a:r>
              <a:rPr lang="fr-FR" i="1" dirty="0" err="1"/>
              <a:t>is</a:t>
            </a:r>
            <a:r>
              <a:rPr lang="fr-FR" i="1" dirty="0"/>
              <a:t> at C:\XTBP10ClassFiles\Labfiles\Chapter 10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 “Aggregating Data”, pp. 132-134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“Pivot”, pp. 138-145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“Unpivot”, pp. 146-148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A69E-6174-4CBE-B91B-353370A7E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75FA3-87D5-4D28-AA04-0E1006D4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Aggregating &amp; Pivoting</a:t>
            </a:r>
          </a:p>
        </p:txBody>
      </p:sp>
    </p:spTree>
    <p:extLst>
      <p:ext uri="{BB962C8B-B14F-4D97-AF65-F5344CB8AC3E}">
        <p14:creationId xmlns:p14="http://schemas.microsoft.com/office/powerpoint/2010/main" val="25896653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formats: .</a:t>
            </a:r>
            <a:r>
              <a:rPr lang="en-US" dirty="0" err="1"/>
              <a:t>tde</a:t>
            </a:r>
            <a:r>
              <a:rPr lang="en-US" dirty="0"/>
              <a:t>, .hyper, 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7E02E-665C-498D-AF31-CB83EC07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838200"/>
            <a:ext cx="1095528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9DD90-16B2-47DA-99B1-39F75F38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54" y="1823813"/>
            <a:ext cx="265784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72400" cy="3733800"/>
          </a:xfrm>
        </p:spPr>
        <p:txBody>
          <a:bodyPr/>
          <a:lstStyle/>
          <a:p>
            <a:r>
              <a:rPr lang="en-US" dirty="0"/>
              <a:t>Prep can also output to a server or Tableau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891A1-0061-40B6-B04B-469BF368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786" y="668208"/>
            <a:ext cx="261021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6549f357-ea04-4fdc-a4ff-01e398dbae1f"/>
    <ds:schemaRef ds:uri="8ae4afce-818c-4ab4-8e35-377c82201c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38396</TotalTime>
  <Words>2676</Words>
  <Application>Microsoft Office PowerPoint</Application>
  <PresentationFormat>Widescreen</PresentationFormat>
  <Paragraphs>761</Paragraphs>
  <Slides>105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5" baseType="lpstr">
      <vt:lpstr>Arial</vt:lpstr>
      <vt:lpstr>Calibri</vt:lpstr>
      <vt:lpstr>Century Gothic</vt:lpstr>
      <vt:lpstr>Impact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Initial Setup</vt:lpstr>
      <vt:lpstr>Module 1: ETL &amp; Demo Data</vt:lpstr>
      <vt:lpstr>What is ETL?</vt:lpstr>
      <vt:lpstr>Extract</vt:lpstr>
      <vt:lpstr>Transform</vt:lpstr>
      <vt:lpstr>Load</vt:lpstr>
      <vt:lpstr>About the Demo Data</vt:lpstr>
      <vt:lpstr>GEOCORR Education Data</vt:lpstr>
      <vt:lpstr>ZCTA  Census</vt:lpstr>
      <vt:lpstr>A Brief Tour of Tableau Prep Builder</vt:lpstr>
      <vt:lpstr>Workflows (or just “flows”)</vt:lpstr>
      <vt:lpstr>Adding a data source step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Part II: Transform</vt:lpstr>
      <vt:lpstr>Module 5: Auditing &amp; Cleaning Your Data</vt:lpstr>
      <vt:lpstr>Auditing Your Data</vt:lpstr>
      <vt:lpstr>The data</vt:lpstr>
      <vt:lpstr>Histograms</vt:lpstr>
      <vt:lpstr>Cleaning Your Data</vt:lpstr>
      <vt:lpstr>Merge and Clean</vt:lpstr>
      <vt:lpstr>Merge and Clean</vt:lpstr>
      <vt:lpstr>Calculated Fields</vt:lpstr>
      <vt:lpstr>Splitting Fields</vt:lpstr>
      <vt:lpstr>Recommendations</vt:lpstr>
      <vt:lpstr>Handling NULL Values</vt:lpstr>
      <vt:lpstr>Filtering Records</vt:lpstr>
      <vt:lpstr>Lab 5: Auditing and Filtering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Lab 6: Group and Replace</vt:lpstr>
      <vt:lpstr>Module 7: Aggregating and Pivoting Data</vt:lpstr>
      <vt:lpstr>Aggregating Data</vt:lpstr>
      <vt:lpstr>Pivoting/Unpivoting Data</vt:lpstr>
      <vt:lpstr>Lab 7: Aggregating &amp; Pivoting</vt:lpstr>
      <vt:lpstr>Part III: Load</vt:lpstr>
      <vt:lpstr>Module 8: Output</vt:lpstr>
      <vt:lpstr>Outputting to files</vt:lpstr>
      <vt:lpstr>Outputting to other destinations</vt:lpstr>
      <vt:lpstr>Lab 8: Output</vt:lpstr>
      <vt:lpstr>Module 9: Prep Builder Conductor and Publishing Workflows to Tableau Server</vt:lpstr>
      <vt:lpstr>Tableau Prep Conductor </vt:lpstr>
      <vt:lpstr>Publishing Workflows to Server (Discussed) </vt:lpstr>
      <vt:lpstr>Scheduling Workflows on the Server (Discussed)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387</cp:revision>
  <cp:lastPrinted>2016-11-17T13:26:17Z</cp:lastPrinted>
  <dcterms:created xsi:type="dcterms:W3CDTF">2018-12-12T15:57:24Z</dcterms:created>
  <dcterms:modified xsi:type="dcterms:W3CDTF">2020-01-31T02:48:19Z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