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0"/>
  </p:notesMasterIdLst>
  <p:handoutMasterIdLst>
    <p:handoutMasterId r:id="rId111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520" r:id="rId14"/>
    <p:sldId id="416" r:id="rId15"/>
    <p:sldId id="417" r:id="rId16"/>
    <p:sldId id="418" r:id="rId17"/>
    <p:sldId id="419" r:id="rId18"/>
    <p:sldId id="420" r:id="rId19"/>
    <p:sldId id="421" r:id="rId20"/>
    <p:sldId id="495" r:id="rId21"/>
    <p:sldId id="512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21" r:id="rId34"/>
    <p:sldId id="447" r:id="rId35"/>
    <p:sldId id="492" r:id="rId36"/>
    <p:sldId id="422" r:id="rId37"/>
    <p:sldId id="426" r:id="rId38"/>
    <p:sldId id="423" r:id="rId39"/>
    <p:sldId id="424" r:id="rId40"/>
    <p:sldId id="425" r:id="rId41"/>
    <p:sldId id="427" r:id="rId42"/>
    <p:sldId id="428" r:id="rId43"/>
    <p:sldId id="429" r:id="rId44"/>
    <p:sldId id="430" r:id="rId45"/>
    <p:sldId id="431" r:id="rId46"/>
    <p:sldId id="493" r:id="rId47"/>
    <p:sldId id="432" r:id="rId48"/>
    <p:sldId id="452" r:id="rId49"/>
    <p:sldId id="433" r:id="rId50"/>
    <p:sldId id="446" r:id="rId51"/>
    <p:sldId id="448" r:id="rId52"/>
    <p:sldId id="449" r:id="rId53"/>
    <p:sldId id="496" r:id="rId54"/>
    <p:sldId id="450" r:id="rId55"/>
    <p:sldId id="451" r:id="rId56"/>
    <p:sldId id="494" r:id="rId57"/>
    <p:sldId id="453" r:id="rId58"/>
    <p:sldId id="454" r:id="rId59"/>
    <p:sldId id="508" r:id="rId60"/>
    <p:sldId id="455" r:id="rId61"/>
    <p:sldId id="456" r:id="rId62"/>
    <p:sldId id="457" r:id="rId63"/>
    <p:sldId id="458" r:id="rId64"/>
    <p:sldId id="459" r:id="rId65"/>
    <p:sldId id="460" r:id="rId66"/>
    <p:sldId id="461" r:id="rId67"/>
    <p:sldId id="462" r:id="rId68"/>
    <p:sldId id="509" r:id="rId69"/>
    <p:sldId id="463" r:id="rId70"/>
    <p:sldId id="464" r:id="rId71"/>
    <p:sldId id="465" r:id="rId72"/>
    <p:sldId id="510" r:id="rId73"/>
    <p:sldId id="522" r:id="rId74"/>
    <p:sldId id="466" r:id="rId75"/>
    <p:sldId id="467" r:id="rId76"/>
    <p:sldId id="468" r:id="rId77"/>
    <p:sldId id="513" r:id="rId78"/>
    <p:sldId id="511" r:id="rId79"/>
    <p:sldId id="469" r:id="rId80"/>
    <p:sldId id="514" r:id="rId81"/>
    <p:sldId id="470" r:id="rId82"/>
    <p:sldId id="515" r:id="rId83"/>
    <p:sldId id="472" r:id="rId84"/>
    <p:sldId id="473" r:id="rId85"/>
    <p:sldId id="474" r:id="rId86"/>
    <p:sldId id="475" r:id="rId87"/>
    <p:sldId id="516" r:id="rId88"/>
    <p:sldId id="476" r:id="rId89"/>
    <p:sldId id="477" r:id="rId90"/>
    <p:sldId id="478" r:id="rId91"/>
    <p:sldId id="479" r:id="rId92"/>
    <p:sldId id="480" r:id="rId93"/>
    <p:sldId id="481" r:id="rId94"/>
    <p:sldId id="517" r:id="rId95"/>
    <p:sldId id="482" r:id="rId96"/>
    <p:sldId id="483" r:id="rId97"/>
    <p:sldId id="484" r:id="rId98"/>
    <p:sldId id="518" r:id="rId99"/>
    <p:sldId id="486" r:id="rId100"/>
    <p:sldId id="487" r:id="rId101"/>
    <p:sldId id="488" r:id="rId102"/>
    <p:sldId id="489" r:id="rId103"/>
    <p:sldId id="519" r:id="rId104"/>
    <p:sldId id="490" r:id="rId105"/>
    <p:sldId id="382" r:id="rId106"/>
    <p:sldId id="384" r:id="rId107"/>
    <p:sldId id="385" r:id="rId108"/>
    <p:sldId id="340" r:id="rId109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  <p14:sldId id="520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521"/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522"/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  <p14:sldId id="51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85930" autoAdjust="0"/>
  </p:normalViewPr>
  <p:slideViewPr>
    <p:cSldViewPr>
      <p:cViewPr varScale="1">
        <p:scale>
          <a:sx n="65" d="100"/>
          <a:sy n="65" d="100"/>
        </p:scale>
        <p:origin x="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3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698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</a:t>
            </a:r>
            <a:r>
              <a:rPr lang="en-US" altLang="en-US" sz="1600" dirty="0" smtClean="0"/>
              <a:t>571-317-3129 </a:t>
            </a:r>
            <a:r>
              <a:rPr lang="en-US" altLang="en-US" sz="1600" dirty="0"/>
              <a:t>Access Code: </a:t>
            </a:r>
            <a:r>
              <a:rPr lang="en-US" altLang="en-US" sz="1600" dirty="0" smtClean="0"/>
              <a:t>947 253 813 </a:t>
            </a:r>
            <a:r>
              <a:rPr lang="en-US" altLang="en-US" sz="1600" dirty="0"/>
              <a:t>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267200" cy="3733800"/>
          </a:xfrm>
        </p:spPr>
        <p:txBody>
          <a:bodyPr/>
          <a:lstStyle/>
          <a:p>
            <a:r>
              <a:rPr lang="en-US" dirty="0" smtClean="0"/>
              <a:t>Enter info for trial edition of Tableau Prep Builder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0" y="377792"/>
            <a:ext cx="2892419" cy="4041808"/>
            <a:chOff x="4495800" y="304800"/>
            <a:chExt cx="4363059" cy="609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304800"/>
              <a:ext cx="4363059" cy="609685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724400" y="990600"/>
              <a:ext cx="31242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9" y="377794"/>
            <a:ext cx="2974153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4018C2-5B5D-4B02-B84F-65ECE4C3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11.1, pp. 151-155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584-05CF-440B-9623-884DC38DD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3235D-8164-477B-9C25-3BFCBDB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Output</a:t>
            </a:r>
          </a:p>
        </p:txBody>
      </p:sp>
    </p:spTree>
    <p:extLst>
      <p:ext uri="{BB962C8B-B14F-4D97-AF65-F5344CB8AC3E}">
        <p14:creationId xmlns:p14="http://schemas.microsoft.com/office/powerpoint/2010/main" val="19720654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343400" cy="3733800"/>
          </a:xfrm>
        </p:spPr>
        <p:txBody>
          <a:bodyPr/>
          <a:lstStyle/>
          <a:p>
            <a:r>
              <a:rPr lang="en-US" dirty="0"/>
              <a:t>Part of the Data Management Add-on</a:t>
            </a:r>
          </a:p>
          <a:p>
            <a:r>
              <a:rPr lang="en-US" dirty="0"/>
              <a:t>Schedule &amp; Monitor Flows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79E44-1126-4484-88CD-9CB3EE29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04" y="1371600"/>
            <a:ext cx="6077596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01" y="1326793"/>
            <a:ext cx="7389998" cy="41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5594" y="1752600"/>
            <a:ext cx="3204406" cy="3733800"/>
          </a:xfrm>
        </p:spPr>
        <p:txBody>
          <a:bodyPr/>
          <a:lstStyle/>
          <a:p>
            <a:r>
              <a:rPr lang="en-US" dirty="0" smtClean="0"/>
              <a:t>“Steps” with connectors that represent the flow of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391400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data source step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 smtClean="0"/>
              <a:t>Tableau/BI </a:t>
            </a:r>
            <a:r>
              <a:rPr lang="en-US" dirty="0"/>
              <a:t>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454150" y="977900"/>
            <a:ext cx="2170113" cy="2439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A.M. Break: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11:25-11:40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EST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3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pic>
        <p:nvPicPr>
          <p:cNvPr id="6" name="Picture 7" descr="MCj043156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25" y="1787525"/>
            <a:ext cx="26971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9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</a:t>
            </a:r>
            <a:r>
              <a:rPr lang="en-US" sz="1800" dirty="0" smtClean="0"/>
              <a:t>14-18 (Use a period (.), i.e., the local machine, for the server name)</a:t>
            </a:r>
            <a:endParaRPr lang="en-US" sz="1800" dirty="0"/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95800" y="5047287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7107236" y="355143"/>
            <a:ext cx="4618037" cy="18665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12:45-13:05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Lunch: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13:05-14:05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6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287" y="2626238"/>
            <a:ext cx="1065623" cy="171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23204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925" y="4777589"/>
            <a:ext cx="1428349" cy="141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 smtClean="0"/>
              <a:t>Supplemental </a:t>
            </a:r>
            <a:r>
              <a:rPr lang="en-US" dirty="0"/>
              <a:t>notes: </a:t>
            </a:r>
            <a:r>
              <a:rPr lang="en-US" dirty="0">
                <a:hlinkClick r:id="rId2"/>
              </a:rPr>
              <a:t>http://bit.ly/ONLCXTBP10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955675" y="977900"/>
            <a:ext cx="3167063" cy="2616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14:45-15:15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P.M. Break: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15:15-15:30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5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606425"/>
            <a:ext cx="18748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43156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0" y="3713163"/>
            <a:ext cx="26971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Prep Builder and Tableau Desktop trial editions</a:t>
            </a:r>
            <a:endParaRPr lang="en-US" dirty="0"/>
          </a:p>
          <a:p>
            <a:r>
              <a:rPr lang="en-US" dirty="0"/>
              <a:t>Course </a:t>
            </a:r>
            <a:r>
              <a:rPr lang="en-US" dirty="0" smtClean="0"/>
              <a:t>Files at C:\XTBP10ClassFiles</a:t>
            </a:r>
          </a:p>
          <a:p>
            <a:r>
              <a:rPr lang="en-US" dirty="0" smtClean="0"/>
              <a:t>SQL Server</a:t>
            </a:r>
            <a:endParaRPr lang="en-US" dirty="0"/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5216781" y="274975"/>
            <a:ext cx="3851019" cy="186336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16:15-Done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6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57560"/>
            <a:ext cx="1910416" cy="307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9559925" y="4143375"/>
            <a:ext cx="2063750" cy="23606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Have a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great night!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3"/>
          <a:lstStyle/>
          <a:p>
            <a:pPr marL="0" indent="0">
              <a:buNone/>
            </a:pPr>
            <a:r>
              <a:rPr lang="en-US" sz="700" b="1" dirty="0"/>
              <a:t>Module 1: ETL &amp; Demo Data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smtClean="0"/>
              <a:t>ETL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About the Demo Data</a:t>
            </a:r>
          </a:p>
          <a:p>
            <a:pPr marL="0" indent="0">
              <a:buNone/>
            </a:pPr>
            <a:r>
              <a:rPr lang="en-US" sz="700" dirty="0"/>
              <a:t>A Brief Tour of Tableau Prep Builder</a:t>
            </a:r>
          </a:p>
          <a:p>
            <a:pPr marL="0" indent="0">
              <a:buNone/>
            </a:pPr>
            <a:r>
              <a:rPr lang="en-US" sz="700" dirty="0"/>
              <a:t>Running a flow from the command line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I: Extract</a:t>
            </a:r>
          </a:p>
          <a:p>
            <a:pPr marL="0" indent="0">
              <a:buNone/>
            </a:pPr>
            <a:r>
              <a:rPr lang="en-US" sz="700" b="1" dirty="0"/>
              <a:t>Module 2: Connecting to Data</a:t>
            </a:r>
          </a:p>
          <a:p>
            <a:pPr marL="0" indent="0">
              <a:buNone/>
            </a:pPr>
            <a:r>
              <a:rPr lang="en-US" sz="700" dirty="0"/>
              <a:t>Connecting to Data</a:t>
            </a:r>
          </a:p>
          <a:p>
            <a:pPr marL="0" indent="0">
              <a:buNone/>
            </a:pPr>
            <a:r>
              <a:rPr lang="en-US" sz="700" dirty="0"/>
              <a:t>Connect to SQL Server</a:t>
            </a:r>
          </a:p>
          <a:p>
            <a:pPr marL="0" indent="0">
              <a:buNone/>
            </a:pPr>
            <a:r>
              <a:rPr lang="en-US" sz="700" dirty="0"/>
              <a:t>Working with Tableau Data Extracts</a:t>
            </a:r>
          </a:p>
          <a:p>
            <a:pPr marL="0" indent="0">
              <a:buNone/>
            </a:pPr>
            <a:r>
              <a:rPr lang="en-US" sz="700" dirty="0"/>
              <a:t>Working with File-Based Data Sources</a:t>
            </a:r>
          </a:p>
          <a:p>
            <a:pPr marL="0" indent="0">
              <a:buNone/>
            </a:pPr>
            <a:r>
              <a:rPr lang="en-US" sz="700" dirty="0"/>
              <a:t>Connecting to Microsoft Access</a:t>
            </a:r>
          </a:p>
          <a:p>
            <a:pPr marL="0" indent="0">
              <a:buNone/>
            </a:pPr>
            <a:r>
              <a:rPr lang="en-US" sz="700" dirty="0"/>
              <a:t>Connecting to Microsoft Excel</a:t>
            </a:r>
          </a:p>
          <a:p>
            <a:pPr marL="0" indent="0">
              <a:buNone/>
            </a:pPr>
            <a:r>
              <a:rPr lang="en-US" sz="700" dirty="0"/>
              <a:t>Connecting to PDF Files</a:t>
            </a:r>
          </a:p>
          <a:p>
            <a:pPr marL="0" indent="0">
              <a:buNone/>
            </a:pPr>
            <a:r>
              <a:rPr lang="en-US" sz="700" dirty="0"/>
              <a:t>Connecting to Text Files</a:t>
            </a:r>
          </a:p>
          <a:p>
            <a:pPr marL="0" indent="0">
              <a:buNone/>
            </a:pPr>
            <a:r>
              <a:rPr lang="en-US" sz="700" dirty="0"/>
              <a:t>Lab 2: Connecting to Data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3: UNION Joins</a:t>
            </a:r>
          </a:p>
          <a:p>
            <a:pPr marL="0" indent="0">
              <a:buNone/>
            </a:pPr>
            <a:r>
              <a:rPr lang="en-US" sz="700" dirty="0"/>
              <a:t>UNION Joins</a:t>
            </a:r>
          </a:p>
          <a:p>
            <a:pPr marL="0" indent="0">
              <a:buNone/>
            </a:pPr>
            <a:r>
              <a:rPr lang="en-US" sz="700" dirty="0"/>
              <a:t>Aligning Fields</a:t>
            </a:r>
          </a:p>
          <a:p>
            <a:pPr marL="0" indent="0">
              <a:buNone/>
            </a:pPr>
            <a:r>
              <a:rPr lang="en-US" sz="700" dirty="0"/>
              <a:t>Wildcard Union Joins</a:t>
            </a:r>
          </a:p>
          <a:p>
            <a:pPr marL="0" indent="0">
              <a:buNone/>
            </a:pPr>
            <a:r>
              <a:rPr lang="en-US" sz="700" dirty="0"/>
              <a:t>Lab 3: UNION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  <a:r>
              <a:rPr lang="en-US" sz="700" b="1" dirty="0" smtClean="0"/>
              <a:t>Module </a:t>
            </a:r>
            <a:r>
              <a:rPr lang="en-US" sz="700" b="1" dirty="0"/>
              <a:t>4: Joins</a:t>
            </a:r>
          </a:p>
          <a:p>
            <a:pPr marL="0" indent="0">
              <a:buNone/>
            </a:pPr>
            <a:r>
              <a:rPr lang="en-US" sz="700" dirty="0"/>
              <a:t>What is a Table?</a:t>
            </a:r>
          </a:p>
          <a:p>
            <a:pPr marL="0" indent="0">
              <a:buNone/>
            </a:pPr>
            <a:r>
              <a:rPr lang="en-US" sz="700" dirty="0"/>
              <a:t>Keys</a:t>
            </a:r>
          </a:p>
          <a:p>
            <a:pPr marL="0" indent="0">
              <a:buNone/>
            </a:pPr>
            <a:r>
              <a:rPr lang="en-US" sz="700" dirty="0"/>
              <a:t>Equijoins</a:t>
            </a:r>
          </a:p>
          <a:p>
            <a:pPr marL="0" indent="0">
              <a:buNone/>
            </a:pPr>
            <a:r>
              <a:rPr lang="en-US" sz="700" dirty="0"/>
              <a:t>Inner Joins</a:t>
            </a:r>
          </a:p>
          <a:p>
            <a:pPr marL="0" indent="0">
              <a:buNone/>
            </a:pPr>
            <a:r>
              <a:rPr lang="en-US" sz="700" dirty="0"/>
              <a:t>Left Joins</a:t>
            </a:r>
          </a:p>
          <a:p>
            <a:pPr marL="0" indent="0">
              <a:buNone/>
            </a:pPr>
            <a:r>
              <a:rPr lang="en-US" sz="700" dirty="0"/>
              <a:t>Right Joins</a:t>
            </a:r>
          </a:p>
          <a:p>
            <a:pPr marL="0" indent="0">
              <a:buNone/>
            </a:pPr>
            <a:r>
              <a:rPr lang="en-US" sz="700" dirty="0"/>
              <a:t>Outer Joins</a:t>
            </a:r>
          </a:p>
          <a:p>
            <a:pPr marL="0" indent="0">
              <a:buNone/>
            </a:pPr>
            <a:r>
              <a:rPr lang="en-US" sz="700" dirty="0"/>
              <a:t>The Shape of Your Data</a:t>
            </a:r>
          </a:p>
          <a:p>
            <a:pPr marL="0" indent="0">
              <a:buNone/>
            </a:pPr>
            <a:r>
              <a:rPr lang="en-US" sz="700" dirty="0"/>
              <a:t>Finding Missing Records</a:t>
            </a:r>
          </a:p>
          <a:p>
            <a:pPr marL="0" indent="0">
              <a:buNone/>
            </a:pPr>
            <a:r>
              <a:rPr lang="en-US" sz="700" dirty="0"/>
              <a:t>Lab 4: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II: Transform</a:t>
            </a:r>
          </a:p>
          <a:p>
            <a:pPr marL="0" indent="0">
              <a:buNone/>
            </a:pPr>
            <a:r>
              <a:rPr lang="en-US" sz="700" b="1" dirty="0"/>
              <a:t>Module 5: Auditing &amp; Cleaning Your Data</a:t>
            </a:r>
          </a:p>
          <a:p>
            <a:pPr marL="0" indent="0">
              <a:buNone/>
            </a:pPr>
            <a:r>
              <a:rPr lang="en-US" sz="700" dirty="0"/>
              <a:t>Auditing Your Data</a:t>
            </a:r>
          </a:p>
          <a:p>
            <a:pPr marL="0" indent="0">
              <a:buNone/>
            </a:pPr>
            <a:r>
              <a:rPr lang="en-US" sz="700" dirty="0"/>
              <a:t>Merge and Clean</a:t>
            </a:r>
          </a:p>
          <a:p>
            <a:pPr marL="0" indent="0">
              <a:buNone/>
            </a:pPr>
            <a:r>
              <a:rPr lang="en-US" sz="700" dirty="0"/>
              <a:t>Calculated Fields</a:t>
            </a:r>
          </a:p>
          <a:p>
            <a:pPr marL="0" indent="0">
              <a:buNone/>
            </a:pPr>
            <a:r>
              <a:rPr lang="en-US" sz="700" dirty="0"/>
              <a:t>Splitting Fields</a:t>
            </a:r>
          </a:p>
          <a:p>
            <a:pPr marL="0" indent="0">
              <a:buNone/>
            </a:pPr>
            <a:r>
              <a:rPr lang="en-US" sz="700" dirty="0"/>
              <a:t>Handling NULL Values</a:t>
            </a:r>
          </a:p>
          <a:p>
            <a:pPr marL="0" indent="0">
              <a:buNone/>
            </a:pPr>
            <a:r>
              <a:rPr lang="en-US" sz="700" dirty="0"/>
              <a:t>Filtering Records</a:t>
            </a:r>
          </a:p>
          <a:p>
            <a:pPr marL="0" indent="0">
              <a:buNone/>
            </a:pPr>
            <a:r>
              <a:rPr lang="en-US" sz="700" dirty="0"/>
              <a:t>Lab 5: Auditing and Filtering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b="1" dirty="0" smtClean="0"/>
          </a:p>
          <a:p>
            <a:pPr marL="0" indent="0">
              <a:buNone/>
            </a:pPr>
            <a:r>
              <a:rPr lang="en-US" sz="700" b="1" dirty="0" smtClean="0"/>
              <a:t>Module </a:t>
            </a:r>
            <a:r>
              <a:rPr lang="en-US" sz="700" b="1" dirty="0"/>
              <a:t>6: Group and Replace</a:t>
            </a:r>
          </a:p>
          <a:p>
            <a:pPr marL="0" indent="0">
              <a:buNone/>
            </a:pPr>
            <a:r>
              <a:rPr lang="en-US" sz="700" dirty="0"/>
              <a:t>Group and Replace</a:t>
            </a:r>
          </a:p>
          <a:p>
            <a:pPr marL="0" indent="0">
              <a:buNone/>
            </a:pPr>
            <a:r>
              <a:rPr lang="en-US" sz="700" dirty="0"/>
              <a:t>Grouping by Pronunciation</a:t>
            </a:r>
          </a:p>
          <a:p>
            <a:pPr marL="0" indent="0">
              <a:buNone/>
            </a:pPr>
            <a:r>
              <a:rPr lang="en-US" sz="700" dirty="0"/>
              <a:t>Grouping by Common Characters</a:t>
            </a:r>
          </a:p>
          <a:p>
            <a:pPr marL="0" indent="0">
              <a:buNone/>
            </a:pPr>
            <a:r>
              <a:rPr lang="en-US" sz="700" dirty="0"/>
              <a:t>Grouping by Spelling</a:t>
            </a:r>
          </a:p>
          <a:p>
            <a:pPr marL="0" indent="0">
              <a:buNone/>
            </a:pPr>
            <a:r>
              <a:rPr lang="en-US" sz="700" dirty="0"/>
              <a:t>Lab 6: Group and Replace</a:t>
            </a:r>
          </a:p>
          <a:p>
            <a:pPr marL="0" indent="0">
              <a:buNone/>
            </a:pPr>
            <a:r>
              <a:rPr lang="en-US" sz="700" b="1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7: Aggregating and Pivoting Data</a:t>
            </a:r>
          </a:p>
          <a:p>
            <a:pPr marL="0" indent="0">
              <a:buNone/>
            </a:pPr>
            <a:r>
              <a:rPr lang="en-US" sz="700" dirty="0"/>
              <a:t>Aggregating Data</a:t>
            </a:r>
          </a:p>
          <a:p>
            <a:pPr marL="0" indent="0">
              <a:buNone/>
            </a:pPr>
            <a:r>
              <a:rPr lang="en-US" sz="700" dirty="0"/>
              <a:t>Pivoting/</a:t>
            </a:r>
            <a:r>
              <a:rPr lang="en-US" sz="700" dirty="0" err="1"/>
              <a:t>Unpivoting</a:t>
            </a:r>
            <a:r>
              <a:rPr lang="en-US" sz="700" dirty="0"/>
              <a:t> Data</a:t>
            </a:r>
          </a:p>
          <a:p>
            <a:pPr marL="0" indent="0">
              <a:buNone/>
            </a:pPr>
            <a:r>
              <a:rPr lang="en-US" sz="700" dirty="0"/>
              <a:t>Lab 7: Aggregating &amp; Pivoting</a:t>
            </a:r>
          </a:p>
          <a:p>
            <a:pPr marL="0" indent="0">
              <a:buNone/>
            </a:pPr>
            <a:r>
              <a:rPr lang="en-US" sz="700" b="1" dirty="0"/>
              <a:t>Part III: Load</a:t>
            </a:r>
          </a:p>
          <a:p>
            <a:pPr marL="0" indent="0">
              <a:buNone/>
            </a:pPr>
            <a:r>
              <a:rPr lang="en-US" sz="700" b="1" dirty="0"/>
              <a:t>Module 8: Output</a:t>
            </a:r>
          </a:p>
          <a:p>
            <a:pPr marL="0" indent="0">
              <a:buNone/>
            </a:pPr>
            <a:r>
              <a:rPr lang="en-US" sz="700" dirty="0"/>
              <a:t>Outputting to files</a:t>
            </a:r>
          </a:p>
          <a:p>
            <a:pPr marL="0" indent="0">
              <a:buNone/>
            </a:pPr>
            <a:r>
              <a:rPr lang="en-US" sz="700" dirty="0"/>
              <a:t>Lab 8: Output</a:t>
            </a:r>
          </a:p>
          <a:p>
            <a:pPr marL="0" indent="0">
              <a:buNone/>
            </a:pPr>
            <a:r>
              <a:rPr lang="en-US" sz="700" b="1" dirty="0"/>
              <a:t>Module 9: Prep Builder Conductor and Publishing Workflows to Tableau Server</a:t>
            </a:r>
          </a:p>
          <a:p>
            <a:pPr marL="0" indent="0">
              <a:buNone/>
            </a:pPr>
            <a:r>
              <a:rPr lang="en-US" sz="700" dirty="0"/>
              <a:t>Tableau Prep Conductor</a:t>
            </a:r>
          </a:p>
          <a:p>
            <a:pPr marL="0" indent="0">
              <a:buNone/>
            </a:pPr>
            <a:r>
              <a:rPr lang="en-US" sz="700" dirty="0"/>
              <a:t>Publishing Workflows to Server (Discussed)</a:t>
            </a:r>
          </a:p>
          <a:p>
            <a:pPr marL="0" indent="0">
              <a:buNone/>
            </a:pPr>
            <a:r>
              <a:rPr lang="en-US" sz="700" dirty="0"/>
              <a:t>Scheduling Workflows on the Server (Discussed)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3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6" name="WordArt 3"/>
          <p:cNvSpPr>
            <a:spLocks noChangeArrowheads="1" noChangeShapeType="1" noTextEdit="1"/>
          </p:cNvSpPr>
          <p:nvPr/>
        </p:nvSpPr>
        <p:spPr bwMode="auto">
          <a:xfrm>
            <a:off x="0" y="203200"/>
            <a:ext cx="7237413" cy="24320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Good Morning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10194925" y="1143000"/>
            <a:ext cx="1543050" cy="2439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We will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start at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10:00 EST</a:t>
            </a:r>
          </a:p>
        </p:txBody>
      </p:sp>
    </p:spTree>
    <p:extLst>
      <p:ext uri="{BB962C8B-B14F-4D97-AF65-F5344CB8AC3E}">
        <p14:creationId xmlns:p14="http://schemas.microsoft.com/office/powerpoint/2010/main" val="27211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Tableau </a:t>
            </a:r>
            <a:r>
              <a:rPr lang="en-US" dirty="0"/>
              <a:t>Desktop Level 1: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Tableau </a:t>
            </a:r>
            <a:r>
              <a:rPr lang="en-US" dirty="0"/>
              <a:t>Desktop Level 2: </a:t>
            </a:r>
            <a:r>
              <a:rPr lang="en-US" dirty="0" smtClean="0"/>
              <a:t>Intermediate</a:t>
            </a:r>
          </a:p>
          <a:p>
            <a:r>
              <a:rPr lang="en-US" dirty="0" smtClean="0"/>
              <a:t>Tableau </a:t>
            </a:r>
            <a:r>
              <a:rPr lang="en-US" dirty="0"/>
              <a:t>Desktop Level 3: </a:t>
            </a:r>
            <a:r>
              <a:rPr lang="en-US" dirty="0" smtClean="0"/>
              <a:t>Advanced</a:t>
            </a:r>
          </a:p>
          <a:p>
            <a:r>
              <a:rPr lang="en-US" dirty="0" smtClean="0"/>
              <a:t>Tableau </a:t>
            </a:r>
            <a:r>
              <a:rPr lang="en-US" dirty="0"/>
              <a:t>Data Visualizations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176606"/>
            <a:ext cx="6324600" cy="3309793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F11A-561A-49C1-8614-55038CB8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95" y="350076"/>
            <a:ext cx="1608478" cy="171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CFF9-D78B-4AB9-BC9B-6D4A0D58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91" y="457200"/>
            <a:ext cx="3248478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B4FE0-8E9E-4EFD-81D8-7EF80258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286000"/>
            <a:ext cx="4431661" cy="2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Pivoting/Unpivoting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“shape” of data</a:t>
            </a:r>
          </a:p>
          <a:p>
            <a:r>
              <a:rPr lang="en-US" dirty="0"/>
              <a:t>Data may be provided in the form of a pivot table (cross-</a:t>
            </a:r>
            <a:r>
              <a:rPr lang="en-US" dirty="0" err="1"/>
              <a:t>tablular</a:t>
            </a:r>
            <a:r>
              <a:rPr lang="en-US" dirty="0"/>
              <a:t>)</a:t>
            </a:r>
          </a:p>
          <a:p>
            <a:r>
              <a:rPr lang="en-US" dirty="0"/>
              <a:t>Analysis typically requires attribute columns &amp; value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56DE-A731-49E6-94FA-E78D435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35" y="342756"/>
            <a:ext cx="196242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9, and the </a:t>
            </a:r>
            <a:r>
              <a:rPr lang="fr-FR" i="1" dirty="0" err="1"/>
              <a:t>fbi</a:t>
            </a:r>
            <a:r>
              <a:rPr lang="fr-FR" i="1" dirty="0"/>
              <a:t> crime rates file </a:t>
            </a:r>
            <a:r>
              <a:rPr lang="fr-FR" i="1" dirty="0" err="1"/>
              <a:t>is</a:t>
            </a:r>
            <a:r>
              <a:rPr lang="fr-FR" i="1" dirty="0"/>
              <a:t> at C:\XTBP10ClassFiles\Labfiles\Chapter 10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“Aggregating Data”, pp. 132-134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“Pivot”, pp. 138-145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“Unpivot”, pp. 146-148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formats: .</a:t>
            </a:r>
            <a:r>
              <a:rPr lang="en-US" dirty="0" err="1"/>
              <a:t>tde</a:t>
            </a:r>
            <a:r>
              <a:rPr lang="en-US" dirty="0"/>
              <a:t>, .hyper, 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E02E-665C-498D-AF31-CB83EC0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38200"/>
            <a:ext cx="1095528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9DD90-16B2-47DA-99B1-39F75F38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54" y="1823813"/>
            <a:ext cx="26578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72400" cy="3733800"/>
          </a:xfrm>
        </p:spPr>
        <p:txBody>
          <a:bodyPr/>
          <a:lstStyle/>
          <a:p>
            <a:r>
              <a:rPr lang="en-US" dirty="0"/>
              <a:t>Prep can also output to a server or Tableau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891A1-0061-40B6-B04B-469BF368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786" y="668208"/>
            <a:ext cx="261021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6549f357-ea04-4fdc-a4ff-01e398dbae1f"/>
    <ds:schemaRef ds:uri="8ae4afce-818c-4ab4-8e35-377c82201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38386</TotalTime>
  <Words>2556</Words>
  <Application>Microsoft Office PowerPoint</Application>
  <PresentationFormat>Widescreen</PresentationFormat>
  <Paragraphs>757</Paragraphs>
  <Slides>105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5" baseType="lpstr">
      <vt:lpstr>Arial</vt:lpstr>
      <vt:lpstr>Calibri</vt:lpstr>
      <vt:lpstr>Century Gothic</vt:lpstr>
      <vt:lpstr>Impact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Initial Setup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ZCTA  Census</vt:lpstr>
      <vt:lpstr>A Brief Tour of Tableau Prep Builder</vt:lpstr>
      <vt:lpstr>Workflows (or just “flows”)</vt:lpstr>
      <vt:lpstr>Adding a data source step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Pivoting/Unpivoting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Lab 8: Output</vt:lpstr>
      <vt:lpstr>Module 9: Prep Builder Conductor and Publishing Workflows to Tableau Server</vt:lpstr>
      <vt:lpstr>Tableau Prep Conductor </vt:lpstr>
      <vt:lpstr>Publishing Workflows to Server (Discussed) </vt:lpstr>
      <vt:lpstr>Scheduling Workflows on the Server (Discussed)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Student</cp:lastModifiedBy>
  <cp:revision>385</cp:revision>
  <cp:lastPrinted>2016-11-17T13:26:17Z</cp:lastPrinted>
  <dcterms:created xsi:type="dcterms:W3CDTF">2018-12-12T15:57:24Z</dcterms:created>
  <dcterms:modified xsi:type="dcterms:W3CDTF">2020-01-31T02:30:15Z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