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3"/>
  </p:notesMasterIdLst>
  <p:handoutMasterIdLst>
    <p:handoutMasterId r:id="rId84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416" r:id="rId14"/>
    <p:sldId id="417" r:id="rId15"/>
    <p:sldId id="418" r:id="rId16"/>
    <p:sldId id="419" r:id="rId17"/>
    <p:sldId id="420" r:id="rId18"/>
    <p:sldId id="421" r:id="rId19"/>
    <p:sldId id="447" r:id="rId20"/>
    <p:sldId id="422" r:id="rId21"/>
    <p:sldId id="426" r:id="rId22"/>
    <p:sldId id="423" r:id="rId23"/>
    <p:sldId id="424" r:id="rId24"/>
    <p:sldId id="425" r:id="rId25"/>
    <p:sldId id="427" r:id="rId26"/>
    <p:sldId id="428" r:id="rId27"/>
    <p:sldId id="429" r:id="rId28"/>
    <p:sldId id="430" r:id="rId29"/>
    <p:sldId id="431" r:id="rId30"/>
    <p:sldId id="432" r:id="rId31"/>
    <p:sldId id="452" r:id="rId32"/>
    <p:sldId id="433" r:id="rId33"/>
    <p:sldId id="446" r:id="rId34"/>
    <p:sldId id="448" r:id="rId35"/>
    <p:sldId id="449" r:id="rId36"/>
    <p:sldId id="450" r:id="rId37"/>
    <p:sldId id="451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473" r:id="rId59"/>
    <p:sldId id="474" r:id="rId60"/>
    <p:sldId id="475" r:id="rId61"/>
    <p:sldId id="476" r:id="rId62"/>
    <p:sldId id="477" r:id="rId63"/>
    <p:sldId id="478" r:id="rId64"/>
    <p:sldId id="479" r:id="rId65"/>
    <p:sldId id="480" r:id="rId66"/>
    <p:sldId id="481" r:id="rId67"/>
    <p:sldId id="482" r:id="rId68"/>
    <p:sldId id="483" r:id="rId69"/>
    <p:sldId id="484" r:id="rId70"/>
    <p:sldId id="485" r:id="rId71"/>
    <p:sldId id="486" r:id="rId72"/>
    <p:sldId id="487" r:id="rId73"/>
    <p:sldId id="488" r:id="rId74"/>
    <p:sldId id="489" r:id="rId75"/>
    <p:sldId id="490" r:id="rId76"/>
    <p:sldId id="381" r:id="rId77"/>
    <p:sldId id="382" r:id="rId78"/>
    <p:sldId id="384" r:id="rId79"/>
    <p:sldId id="385" r:id="rId80"/>
    <p:sldId id="491" r:id="rId81"/>
    <p:sldId id="340" r:id="rId82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odule 2: Connecting to Data" id="{19225261-5257-6949-A057-E085F2EAB919}">
          <p14:sldIdLst>
            <p14:sldId id="447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50"/>
            <p14:sldId id="451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</p14:sldIdLst>
        </p14:section>
        <p14:section name="Module 7: Tableau Prep Builder Conductor" id="{A03F1157-B246-4852-A53A-4CEC99584E0B}">
          <p14:sldIdLst>
            <p14:sldId id="381"/>
            <p14:sldId id="382"/>
            <p14:sldId id="384"/>
            <p14:sldId id="385"/>
            <p14:sldId id="491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3567" autoAdjust="0"/>
    <p:restoredTop sz="86426" autoAdjust="0"/>
  </p:normalViewPr>
  <p:slideViewPr>
    <p:cSldViewPr>
      <p:cViewPr varScale="1">
        <p:scale>
          <a:sx n="45" d="100"/>
          <a:sy n="45" d="100"/>
        </p:scale>
        <p:origin x="184" y="1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1/25/20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1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42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06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8366-4CD9-0C4B-B9C8-7B5068AED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15D9100-9FE2-7D4A-B51F-3D960A8C0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4537-D19A-A348-8084-99D92D6B31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6D074F-B87C-4F4C-940C-F72EB3D70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F72B8-0EA9-7F45-B44B-F281732DF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C5AFA44-3757-D347-93D8-4FA8FFBAF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6DA2C-DE55-8B43-BE4B-29FA34359A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0E586FF-BE6A-8841-8761-0711CC85F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183B9-4A6F-934C-895F-94E4989F02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0CC47-794E-4944-8D70-71842D295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BBA1-37CC-0F43-9299-BE1EE027FF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A10675A-30F9-9641-9BE5-9DE41DA7C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EA76-7E3D-DF4B-917A-2A04595B62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844C00-2365-8C42-9B8E-2EE752FA5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EDF85-B4DA-D74A-A46B-4996957589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23D4CE7-A624-1F49-B9F9-D86681FE8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3E21-876D-1D42-9F86-BF55739AEB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7953D94-6636-EB4D-B539-DC5B6D267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91254-061B-3E43-9347-C296346C80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E6FD3F-3A28-AA47-A971-90E2F63E6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E966-009A-0B46-A81C-B42539BA95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0FDDA91-6F16-474A-B2C2-D541B2C6D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00744-B562-7D4D-95DC-16B2125858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64E9717-32A5-204C-99BF-6241B2BA2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0DFE-A586-E247-815B-802AB3CE06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BF363DC-AFB9-5747-892F-AAA5BD482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2E9FE-045D-9446-9034-B6BD944C8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6CE2481-2E49-BB44-9D6E-A58E29003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720F-4013-894E-8999-1DE42EA799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D046E31-E6B2-424A-AD01-24DC6A841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ADC0C-5EB1-E742-9C50-DC80F72FC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5058F48-D219-7545-9150-CF37C9DA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FA2B8-FC1D-D24E-92AF-C859160242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83E0E86-9364-D544-9A33-2CBCED5E4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6924-6B21-1B45-93FB-2073DC8EA8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D5E834E-5B7A-2B4E-B858-B6A32B587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43088-FEA6-234B-AB99-42466F3677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471B-4CB9-534B-AF00-E0FEFDE6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More 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AE89-9E67-0A43-A422-22847A7FD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5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7DD2A-8F11-D448-86F7-826465A815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DC5B-FC9D-9E42-ACCA-21C36428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7560-7895-1E4C-93E5-863F23F78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93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Introduction &amp; Tableau Prep Builder</a:t>
            </a:r>
            <a:br>
              <a:rPr lang="en-US" dirty="0"/>
            </a:br>
            <a:r>
              <a:rPr lang="en-US" dirty="0"/>
              <a:t>Tableau Prep Builder</a:t>
            </a:r>
            <a:br>
              <a:rPr lang="en-US" dirty="0"/>
            </a:br>
            <a:r>
              <a:rPr lang="en-US" dirty="0"/>
              <a:t>Tableau Prep Builder Interface</a:t>
            </a:r>
            <a:br>
              <a:rPr lang="en-US" dirty="0"/>
            </a:br>
            <a:r>
              <a:rPr lang="en-US" dirty="0"/>
              <a:t>Steps in Tableau Prep Builder</a:t>
            </a:r>
            <a:br>
              <a:rPr lang="en-US" dirty="0"/>
            </a:br>
            <a:r>
              <a:rPr lang="en-US" dirty="0"/>
              <a:t>Features of a Workflow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Input and Output</a:t>
            </a:r>
            <a:br>
              <a:rPr lang="en-US" dirty="0"/>
            </a:br>
            <a:r>
              <a:rPr lang="en-US" dirty="0"/>
              <a:t>Connect to Microsoft Excel</a:t>
            </a:r>
            <a:br>
              <a:rPr lang="en-US" dirty="0"/>
            </a:br>
            <a:r>
              <a:rPr lang="en-US" dirty="0"/>
              <a:t>Data Interpreter</a:t>
            </a:r>
            <a:br>
              <a:rPr lang="en-US" dirty="0"/>
            </a:br>
            <a:r>
              <a:rPr lang="en-US" dirty="0"/>
              <a:t>Configuration Window</a:t>
            </a:r>
            <a:br>
              <a:rPr lang="en-US" dirty="0"/>
            </a:br>
            <a:r>
              <a:rPr lang="en-US" dirty="0"/>
              <a:t>Data Sampling</a:t>
            </a:r>
            <a:br>
              <a:rPr lang="en-US" dirty="0"/>
            </a:br>
            <a:r>
              <a:rPr lang="en-US" dirty="0"/>
              <a:t>Connect to Tableau Data Extract File</a:t>
            </a:r>
            <a:br>
              <a:rPr lang="en-US" dirty="0"/>
            </a:br>
            <a:r>
              <a:rPr lang="en-US" dirty="0"/>
              <a:t>Connect to Text File</a:t>
            </a:r>
            <a:br>
              <a:rPr lang="en-US" dirty="0"/>
            </a:br>
            <a:r>
              <a:rPr lang="en-US" dirty="0"/>
              <a:t>Other Features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Cleaning</a:t>
            </a:r>
            <a:br>
              <a:rPr lang="en-US" dirty="0"/>
            </a:br>
            <a:r>
              <a:rPr lang="en-US" dirty="0"/>
              <a:t>Profile Pane: An In-Depth Analysis</a:t>
            </a:r>
            <a:br>
              <a:rPr lang="en-US" dirty="0"/>
            </a:br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Tracking Changes</a:t>
            </a:r>
            <a:br>
              <a:rPr lang="en-US" dirty="0"/>
            </a:br>
            <a:r>
              <a:rPr lang="en-US" dirty="0"/>
              <a:t>String Calculations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and Replace</a:t>
            </a:r>
            <a:br>
              <a:rPr lang="en-US" dirty="0"/>
            </a:br>
            <a:r>
              <a:rPr lang="en-US" dirty="0"/>
              <a:t>Automatic Group and Replace Functions</a:t>
            </a:r>
            <a:br>
              <a:rPr lang="en-US" dirty="0"/>
            </a:br>
            <a:r>
              <a:rPr lang="en-US" dirty="0"/>
              <a:t>Manual Grouping</a:t>
            </a:r>
            <a:br>
              <a:rPr lang="en-US" dirty="0"/>
            </a:br>
            <a:r>
              <a:rPr lang="en-US" dirty="0"/>
              <a:t>Examples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Aggregation and Pivot</a:t>
            </a:r>
            <a:br>
              <a:rPr lang="en-US" dirty="0"/>
            </a:br>
            <a:r>
              <a:rPr lang="en-US" dirty="0"/>
              <a:t>Aggregations</a:t>
            </a:r>
            <a:br>
              <a:rPr lang="en-US" dirty="0"/>
            </a:br>
            <a:r>
              <a:rPr lang="en-US" dirty="0"/>
              <a:t>Aggregation Functions</a:t>
            </a:r>
            <a:br>
              <a:rPr lang="en-US" dirty="0"/>
            </a:br>
            <a:r>
              <a:rPr lang="en-US" dirty="0"/>
              <a:t>Group By</a:t>
            </a:r>
            <a:br>
              <a:rPr lang="en-US" dirty="0"/>
            </a:br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Pivot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Joins and Unions</a:t>
            </a:r>
            <a:br>
              <a:rPr lang="en-US" dirty="0"/>
            </a:br>
            <a:r>
              <a:rPr lang="en-US" dirty="0"/>
              <a:t>Join</a:t>
            </a:r>
            <a:br>
              <a:rPr lang="en-US" dirty="0"/>
            </a:br>
            <a:r>
              <a:rPr lang="en-US" dirty="0"/>
              <a:t>Types of Joins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Tableau Prep Builder Conductor</a:t>
            </a:r>
            <a:br>
              <a:rPr lang="en-US" dirty="0"/>
            </a:br>
            <a:r>
              <a:rPr lang="en-US" dirty="0"/>
              <a:t>Tableau Prep Builder Conductor</a:t>
            </a:r>
            <a:br>
              <a:rPr lang="en-US" dirty="0"/>
            </a:br>
            <a:r>
              <a:rPr lang="en-US" dirty="0"/>
              <a:t>Prerequisites</a:t>
            </a:r>
            <a:br>
              <a:rPr lang="en-US" dirty="0"/>
            </a:br>
            <a:r>
              <a:rPr lang="en-US" dirty="0"/>
              <a:t>Publishing Workflows to Server (Discussed)</a:t>
            </a:r>
            <a:br>
              <a:rPr lang="en-US" dirty="0"/>
            </a:br>
            <a:r>
              <a:rPr lang="en-US" dirty="0"/>
              <a:t>Scheduling Workflows to Server (Discussed)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41388-5AB7-FE47-8C02-C1162C5745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944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to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EA3D-211E-5446-93D5-5F5CF81B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Preparing Data In Tableau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04C11-AE65-7146-9933-115250CEA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40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9AC6B8-7021-4B23-A9AF-61295A177099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6549f357-ea04-4fdc-a4ff-01e398dbae1f"/>
    <ds:schemaRef ds:uri="http://schemas.openxmlformats.org/package/2006/metadata/core-properties"/>
    <ds:schemaRef ds:uri="8ae4afce-818c-4ab4-8e35-377c82201c18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36498</TotalTime>
  <Words>804</Words>
  <Application>Microsoft Macintosh PowerPoint</Application>
  <PresentationFormat>Widescreen</PresentationFormat>
  <Paragraphs>190</Paragraphs>
  <Slides>78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ETL</vt:lpstr>
      <vt:lpstr>What is ETL?</vt:lpstr>
      <vt:lpstr>Extract</vt:lpstr>
      <vt:lpstr>Transform</vt:lpstr>
      <vt:lpstr>Load</vt:lpstr>
      <vt:lpstr>About the Demo Data</vt:lpstr>
      <vt:lpstr>Part I: Extract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Wildcard Union Joins</vt:lpstr>
      <vt:lpstr>Which Is Better?</vt:lpstr>
      <vt:lpstr>Module 4: Joins</vt:lpstr>
      <vt:lpstr>What is a Table?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Bringing It All Together</vt:lpstr>
      <vt:lpstr>Join Clause Recommendations</vt:lpstr>
      <vt:lpstr>Part II: Transform</vt:lpstr>
      <vt:lpstr>Module 5: Auditing &amp; Cleaning Your Data</vt:lpstr>
      <vt:lpstr>Auditing Your Data</vt:lpstr>
      <vt:lpstr>Cleaning Your Data</vt:lpstr>
      <vt:lpstr>Merge and Clean</vt:lpstr>
      <vt:lpstr>Making Data More Consistent</vt:lpstr>
      <vt:lpstr>Splitting Fields</vt:lpstr>
      <vt:lpstr>Recommendations</vt:lpstr>
      <vt:lpstr>Handling NULL Values</vt:lpstr>
      <vt:lpstr>Filtering Records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Module 7: Aggregating and Pivoting Data</vt:lpstr>
      <vt:lpstr>Aggregating Data</vt:lpstr>
      <vt:lpstr>Pivoting Data</vt:lpstr>
      <vt:lpstr>Unpivoting Data</vt:lpstr>
      <vt:lpstr>Part III: Load</vt:lpstr>
      <vt:lpstr>Module 8: Output</vt:lpstr>
      <vt:lpstr>Outputting to files</vt:lpstr>
      <vt:lpstr>Outputting to other destinations</vt:lpstr>
      <vt:lpstr>Module 9: Prep Builder Conductor and Publishing Workflows to Tableau Server</vt:lpstr>
      <vt:lpstr>Tableau Prep Builder Conductor </vt:lpstr>
      <vt:lpstr>Tableau Prep Builder Conductor </vt:lpstr>
      <vt:lpstr>Publishing Workflows to Server (Discussed) </vt:lpstr>
      <vt:lpstr>Scheduling Workflows to Server (Discussed)</vt:lpstr>
      <vt:lpstr>Appendix: Preparing Data In Tableau</vt:lpstr>
      <vt:lpstr>Thank you!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283</cp:revision>
  <cp:lastPrinted>2016-11-17T13:26:17Z</cp:lastPrinted>
  <dcterms:created xsi:type="dcterms:W3CDTF">2018-12-12T15:57:24Z</dcterms:created>
  <dcterms:modified xsi:type="dcterms:W3CDTF">2020-01-26T00:35:25Z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