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Open Sans SemiBold"/>
      <p:regular r:id="rId57"/>
      <p:bold r:id="rId58"/>
      <p:italic r:id="rId59"/>
      <p:boldItalic r:id="rId60"/>
    </p:embeddedFont>
    <p:embeddedFont>
      <p:font typeface="Roboto SemiBold"/>
      <p:regular r:id="rId61"/>
      <p:bold r:id="rId62"/>
      <p:italic r:id="rId63"/>
      <p:boldItalic r:id="rId64"/>
    </p:embeddedFont>
    <p:embeddedFont>
      <p:font typeface="Open Sans Medium"/>
      <p:regular r:id="rId65"/>
      <p:bold r:id="rId66"/>
      <p:italic r:id="rId67"/>
      <p:boldItalic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D67D9-5CFE-49BB-889C-C5551D9BAFA0}">
  <a:tblStyle styleId="{13BD67D9-5CFE-49BB-889C-C5551D9BA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SemiBold-bold.fntdata"/><Relationship Id="rId61" Type="http://schemas.openxmlformats.org/officeDocument/2006/relationships/font" Target="fonts/RobotoSemiBold-regular.fntdata"/><Relationship Id="rId20" Type="http://schemas.openxmlformats.org/officeDocument/2006/relationships/slide" Target="slides/slide14.xml"/><Relationship Id="rId64" Type="http://schemas.openxmlformats.org/officeDocument/2006/relationships/font" Target="fonts/RobotoSemiBold-boldItalic.fntdata"/><Relationship Id="rId63" Type="http://schemas.openxmlformats.org/officeDocument/2006/relationships/font" Target="fonts/RobotoSemiBold-italic.fntdata"/><Relationship Id="rId22" Type="http://schemas.openxmlformats.org/officeDocument/2006/relationships/slide" Target="slides/slide16.xml"/><Relationship Id="rId66" Type="http://schemas.openxmlformats.org/officeDocument/2006/relationships/font" Target="fonts/OpenSansMedium-bold.fntdata"/><Relationship Id="rId21" Type="http://schemas.openxmlformats.org/officeDocument/2006/relationships/slide" Target="slides/slide15.xml"/><Relationship Id="rId65" Type="http://schemas.openxmlformats.org/officeDocument/2006/relationships/font" Target="fonts/OpenSansMedium-regular.fntdata"/><Relationship Id="rId24" Type="http://schemas.openxmlformats.org/officeDocument/2006/relationships/slide" Target="slides/slide18.xml"/><Relationship Id="rId68" Type="http://schemas.openxmlformats.org/officeDocument/2006/relationships/font" Target="fonts/OpenSansMedium-boldItalic.fntdata"/><Relationship Id="rId23" Type="http://schemas.openxmlformats.org/officeDocument/2006/relationships/slide" Target="slides/slide17.xml"/><Relationship Id="rId67" Type="http://schemas.openxmlformats.org/officeDocument/2006/relationships/font" Target="fonts/OpenSansMedium-italic.fntdata"/><Relationship Id="rId60" Type="http://schemas.openxmlformats.org/officeDocument/2006/relationships/font" Target="fonts/OpenSans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Roboto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OpenSans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OpenSansSemiBold-italic.fntdata"/><Relationship Id="rId14" Type="http://schemas.openxmlformats.org/officeDocument/2006/relationships/slide" Target="slides/slide8.xml"/><Relationship Id="rId58" Type="http://schemas.openxmlformats.org/officeDocument/2006/relationships/font" Target="fonts/OpenSans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a7ab662c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a7ab662c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e4f6d4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e4f6d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3e4f6d4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3e4f6d4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3e4f6d4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3e4f6d4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3e4f6d4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3e4f6d4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3e4f6d44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3e4f6d44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3e4f6d44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3e4f6d44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3e4f6d44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3e4f6d44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3e4f6d44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3e4f6d44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dab07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dab07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e4f6d444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e4f6d444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7ab662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a7ab662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a7ab662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a7ab662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a7ab662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a7ab662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a7ab662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a7ab662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a7ab662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a7ab662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3e4f6d4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e3e4f6d4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3e4f6d44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3e4f6d44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3e4f6d44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3e4f6d44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3e4f6d44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3e4f6d44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3e4f6d44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3e4f6d44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7eb4a9ff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7eb4a9ff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a7ab662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a7ab662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a7ab662c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a7ab662c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a7ab662c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a7ab662c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a7ab662c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a7ab662c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7ab662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a7ab662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a7ab662c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a7ab662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3e4f6d44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3e4f6d44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adfa559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adfa559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adfa559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adfa559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adfa559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adfa559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f11304f8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f11304f8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adfa559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adfa559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adfa559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adfa559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adfa559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adfa559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7eb4a9ff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7eb4a9ff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a7ab662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a7ab662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7eb4a9fff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7eb4a9fff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7ab662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7ab662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7ab662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a7ab662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3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Relationship Id="rId4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jpg"/><Relationship Id="rId4" Type="http://schemas.openxmlformats.org/officeDocument/2006/relationships/image" Target="../media/image37.jpg"/><Relationship Id="rId5" Type="http://schemas.openxmlformats.org/officeDocument/2006/relationships/image" Target="../media/image25.jpg"/><Relationship Id="rId6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35.jpg"/><Relationship Id="rId11" Type="http://schemas.openxmlformats.org/officeDocument/2006/relationships/image" Target="../media/image28.jpg"/><Relationship Id="rId10" Type="http://schemas.openxmlformats.org/officeDocument/2006/relationships/image" Target="../media/image29.jpg"/><Relationship Id="rId9" Type="http://schemas.openxmlformats.org/officeDocument/2006/relationships/image" Target="../media/image31.jpg"/><Relationship Id="rId5" Type="http://schemas.openxmlformats.org/officeDocument/2006/relationships/image" Target="../media/image24.jpg"/><Relationship Id="rId6" Type="http://schemas.openxmlformats.org/officeDocument/2006/relationships/image" Target="../media/image36.jpg"/><Relationship Id="rId7" Type="http://schemas.openxmlformats.org/officeDocument/2006/relationships/image" Target="../media/image32.jpg"/><Relationship Id="rId8" Type="http://schemas.openxmlformats.org/officeDocument/2006/relationships/image" Target="../media/image2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Raiffeisen AI Course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Introduction to AI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02625" y="1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758925"/>
            <a:ext cx="5433352" cy="41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237" y="47775"/>
            <a:ext cx="2853399" cy="23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225" y="2518700"/>
            <a:ext cx="2525375" cy="258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Gradient descent variants</a:t>
            </a:r>
            <a:endParaRPr/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311700" y="28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355450" y="1400850"/>
            <a:ext cx="401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Which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is better?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SGD - one point per step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Batch GD - all points per step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variants</a:t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311700" y="13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variants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311700" y="13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311700" y="286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Variant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Memory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Stochastic GD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point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GD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points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Mini-Batch GD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601975"/>
            <a:ext cx="3777375" cy="32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Q2. Starting point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we start the gradient from 2 random points both will go in the same point?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601975"/>
            <a:ext cx="3564800" cy="30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575" y="1657725"/>
            <a:ext cx="4858549" cy="29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Q3. Will GD conduct to ZERO error?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017725"/>
            <a:ext cx="4452339" cy="38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595" y="1079250"/>
            <a:ext cx="3892525" cy="3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We always need global minimum?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Q4. We always need global minimum?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" y="1017725"/>
            <a:ext cx="6530505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7046200" y="1094425"/>
            <a:ext cx="18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550" y="2657463"/>
            <a:ext cx="369570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</a:rPr>
              <a:t>Decoding the Black Box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Introduction 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How Machine Learning Models Make Decisions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and global minim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75" y="968950"/>
            <a:ext cx="7400449" cy="404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3"/>
          <p:cNvGraphicFramePr/>
          <p:nvPr/>
        </p:nvGraphicFramePr>
        <p:xfrm>
          <a:off x="280200" y="23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665400"/>
                <a:gridCol w="630050"/>
                <a:gridCol w="693625"/>
                <a:gridCol w="884475"/>
              </a:tblGrid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Yesterday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Weather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Time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Decision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Workday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29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Sunny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NO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No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Rainy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Weekend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YES</a:t>
                      </a:r>
                      <a:endParaRPr b="1"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33"/>
          <p:cNvSpPr/>
          <p:nvPr/>
        </p:nvSpPr>
        <p:spPr>
          <a:xfrm>
            <a:off x="5763449" y="727813"/>
            <a:ext cx="973800" cy="5937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Yesterday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4543018" y="1752440"/>
            <a:ext cx="973800" cy="5937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Weather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6983766" y="1752440"/>
            <a:ext cx="973800" cy="593700"/>
          </a:xfrm>
          <a:prstGeom prst="rect">
            <a:avLst/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5076261" y="2787214"/>
            <a:ext cx="973800" cy="5937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4009815" y="2787214"/>
            <a:ext cx="973800" cy="5937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204" name="Google Shape;204;p33"/>
          <p:cNvCxnSpPr>
            <a:stCxn id="199" idx="2"/>
            <a:endCxn id="201" idx="0"/>
          </p:cNvCxnSpPr>
          <p:nvPr/>
        </p:nvCxnSpPr>
        <p:spPr>
          <a:xfrm flipH="1" rot="-5400000">
            <a:off x="6645149" y="926713"/>
            <a:ext cx="430800" cy="1220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33"/>
          <p:cNvCxnSpPr>
            <a:stCxn id="200" idx="0"/>
            <a:endCxn id="199" idx="2"/>
          </p:cNvCxnSpPr>
          <p:nvPr/>
        </p:nvCxnSpPr>
        <p:spPr>
          <a:xfrm rot="-5400000">
            <a:off x="5424718" y="926840"/>
            <a:ext cx="430800" cy="12204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33"/>
          <p:cNvCxnSpPr>
            <a:stCxn id="200" idx="2"/>
            <a:endCxn id="202" idx="0"/>
          </p:cNvCxnSpPr>
          <p:nvPr/>
        </p:nvCxnSpPr>
        <p:spPr>
          <a:xfrm flipH="1" rot="-5400000">
            <a:off x="5075968" y="2300090"/>
            <a:ext cx="441000" cy="533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33"/>
          <p:cNvCxnSpPr>
            <a:stCxn id="203" idx="0"/>
            <a:endCxn id="200" idx="2"/>
          </p:cNvCxnSpPr>
          <p:nvPr/>
        </p:nvCxnSpPr>
        <p:spPr>
          <a:xfrm rot="-5400000">
            <a:off x="4542765" y="2300164"/>
            <a:ext cx="441000" cy="5331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33"/>
          <p:cNvSpPr/>
          <p:nvPr/>
        </p:nvSpPr>
        <p:spPr>
          <a:xfrm>
            <a:off x="4708355" y="3821988"/>
            <a:ext cx="973800" cy="5937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9" name="Google Shape;209;p33"/>
          <p:cNvSpPr/>
          <p:nvPr/>
        </p:nvSpPr>
        <p:spPr>
          <a:xfrm>
            <a:off x="3653351" y="3821988"/>
            <a:ext cx="973800" cy="593700"/>
          </a:xfrm>
          <a:prstGeom prst="rect">
            <a:avLst/>
          </a:prstGeom>
          <a:solidFill>
            <a:srgbClr val="0C8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YES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10" name="Google Shape;210;p33"/>
          <p:cNvCxnSpPr>
            <a:stCxn id="209" idx="0"/>
            <a:endCxn id="203" idx="2"/>
          </p:cNvCxnSpPr>
          <p:nvPr/>
        </p:nvCxnSpPr>
        <p:spPr>
          <a:xfrm rot="-5400000">
            <a:off x="4097951" y="3423288"/>
            <a:ext cx="441000" cy="356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3"/>
          <p:cNvCxnSpPr>
            <a:stCxn id="208" idx="0"/>
            <a:endCxn id="203" idx="2"/>
          </p:cNvCxnSpPr>
          <p:nvPr/>
        </p:nvCxnSpPr>
        <p:spPr>
          <a:xfrm flipH="1" rot="5400000">
            <a:off x="4625555" y="3252288"/>
            <a:ext cx="441000" cy="698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33"/>
          <p:cNvSpPr txBox="1"/>
          <p:nvPr/>
        </p:nvSpPr>
        <p:spPr>
          <a:xfrm>
            <a:off x="5251650" y="1283025"/>
            <a:ext cx="4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6879675" y="1283025"/>
            <a:ext cx="4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448425" y="2310825"/>
            <a:ext cx="5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Rainy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5076250" y="2310825"/>
            <a:ext cx="58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Sunny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3653350" y="3327525"/>
            <a:ext cx="7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Weekend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572000" y="3327525"/>
            <a:ext cx="7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Workday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95700" y="416900"/>
            <a:ext cx="243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Decision Tree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224025" y="986125"/>
            <a:ext cx="3830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11111"/>
                </a:solidFill>
                <a:highlight>
                  <a:srgbClr val="FFFFFF"/>
                </a:highlight>
              </a:rPr>
              <a:t>Entropy </a:t>
            </a:r>
            <a:r>
              <a:rPr lang="en" sz="1350">
                <a:solidFill>
                  <a:srgbClr val="111111"/>
                </a:solidFill>
                <a:highlight>
                  <a:srgbClr val="FFFFFF"/>
                </a:highlight>
              </a:rPr>
              <a:t>is a measure of the randomness in the information being processed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95" y="1621728"/>
            <a:ext cx="4109450" cy="515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050" y="3569351"/>
            <a:ext cx="3026524" cy="14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5" y="42400"/>
            <a:ext cx="4964400" cy="40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275" y="979450"/>
            <a:ext cx="4614425" cy="41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5" y="244250"/>
            <a:ext cx="4282900" cy="40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325" y="275575"/>
            <a:ext cx="4566750" cy="345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1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and boosting</a:t>
            </a: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809575" y="1112900"/>
            <a:ext cx="7624500" cy="334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complexity</a:t>
            </a:r>
            <a:endParaRPr b="1"/>
          </a:p>
        </p:txBody>
      </p:sp>
      <p:sp>
        <p:nvSpPr>
          <p:cNvPr id="240" name="Google Shape;240;p36"/>
          <p:cNvSpPr txBox="1"/>
          <p:nvPr/>
        </p:nvSpPr>
        <p:spPr>
          <a:xfrm>
            <a:off x="1073775" y="72800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Underfitting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6626950" y="72800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Overfitting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9975"/>
            <a:ext cx="3516325" cy="32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750" y="1690625"/>
            <a:ext cx="5076424" cy="176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4034950" y="3886550"/>
            <a:ext cx="497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Bagging</a:t>
            </a:r>
            <a:r>
              <a:rPr lang="en">
                <a:solidFill>
                  <a:schemeClr val="dk1"/>
                </a:solidFill>
              </a:rPr>
              <a:t>  - reduces complexity (reduce overfitting)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Boosting</a:t>
            </a:r>
            <a:r>
              <a:rPr lang="en">
                <a:solidFill>
                  <a:schemeClr val="dk1"/>
                </a:solidFill>
              </a:rPr>
              <a:t> - increase complexity (reduce underfitting)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 is more complex and learn more: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decision tree with all features and samples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decision trees with features and samples </a:t>
            </a:r>
            <a:r>
              <a:rPr lang="en"/>
              <a:t>splitted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use string features for categorical variables is a decision tree?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</a:t>
            </a:r>
            <a:endParaRPr/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high </a:t>
            </a:r>
            <a:r>
              <a:rPr lang="en"/>
              <a:t>correlated</a:t>
            </a:r>
            <a:r>
              <a:rPr lang="en"/>
              <a:t> features may affect a decision tree?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a decision tree works with outliers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features</a:t>
            </a:r>
            <a:endParaRPr/>
          </a:p>
        </p:txBody>
      </p:sp>
      <p:sp>
        <p:nvSpPr>
          <p:cNvPr id="274" name="Google Shape;27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works only with numeric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we transform text features in numeric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Label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Hot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TF-IDF vectorizer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Gradient descent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Tree based algorithms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Neural Networks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model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autocomplete model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77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675" y="124525"/>
            <a:ext cx="5821074" cy="22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00" y="261100"/>
            <a:ext cx="2493725" cy="8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675" y="2934175"/>
            <a:ext cx="5108075" cy="20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25" y="3335750"/>
            <a:ext cx="3608825" cy="4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775" y="1491875"/>
            <a:ext cx="6447724" cy="35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770124" cy="1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311700" y="18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example</a:t>
            </a:r>
            <a:endParaRPr/>
          </a:p>
        </p:txBody>
      </p:sp>
      <p:graphicFrame>
        <p:nvGraphicFramePr>
          <p:cNvPr id="299" name="Google Shape;299;p45"/>
          <p:cNvGraphicFramePr/>
          <p:nvPr/>
        </p:nvGraphicFramePr>
        <p:xfrm>
          <a:off x="548250" y="116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{13BD67D9-5CFE-49BB-889C-C5551D9BAFA0}</a:tableStyleId>
              </a:tblPr>
              <a:tblGrid>
                <a:gridCol w="1126750"/>
                <a:gridCol w="1126750"/>
                <a:gridCol w="1126750"/>
                <a:gridCol w="1126750"/>
                <a:gridCol w="1126750"/>
                <a:gridCol w="1126750"/>
                <a:gridCol w="1126750"/>
              </a:tblGrid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w5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w6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0.021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0.251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0.058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0.053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0.072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D4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0.002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0.027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0.157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Q1. How is TF-IDF in terms of natural language </a:t>
            </a:r>
            <a:r>
              <a:rPr lang="en"/>
              <a:t>understanding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Q2. How is TF-IDF in terms of memory?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74675" y="52975"/>
            <a:ext cx="2420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b="1" lang="en" sz="1820"/>
              <a:t>Neural Networks</a:t>
            </a:r>
            <a:endParaRPr b="1" sz="1820"/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725" y="156725"/>
            <a:ext cx="4266250" cy="20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5" y="2296500"/>
            <a:ext cx="3769475" cy="277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" y="535075"/>
            <a:ext cx="1967525" cy="6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3051" y="535075"/>
            <a:ext cx="1682675" cy="85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75" y="1329425"/>
            <a:ext cx="1400365" cy="85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9900" y="2648071"/>
            <a:ext cx="3154449" cy="242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0928" y="1742525"/>
            <a:ext cx="1682672" cy="44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2425" y="2240687"/>
            <a:ext cx="1868475" cy="17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2425" y="4076225"/>
            <a:ext cx="1400375" cy="103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role of activation functions in hidden layers?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311700" y="1152475"/>
            <a:ext cx="85206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 word embedding is a learned representation of a word such that the words with same meaning have similar representation.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geometric relationship between words should reflect the semantic </a:t>
            </a:r>
            <a:r>
              <a:rPr lang="en" sz="1700">
                <a:solidFill>
                  <a:schemeClr val="dk1"/>
                </a:solidFill>
              </a:rPr>
              <a:t>relationship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The vocabulary is predefined and learned over a large corpus of text.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KING   -   MAN   +   WOMAN   =   QUEEN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Recurrent neural networks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50" y="1017725"/>
            <a:ext cx="4601799" cy="25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5296825" y="1122100"/>
            <a:ext cx="2606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[dog, cat, fox]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[[0.1, 0.2, 0.3, 0.4],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[0.5, 0.6, 0.7, 0.8],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[0.9, 0.1, 0,5, 0.7]]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9" name="Google Shape;339;p50"/>
          <p:cNvSpPr/>
          <p:nvPr/>
        </p:nvSpPr>
        <p:spPr>
          <a:xfrm>
            <a:off x="381575" y="4077350"/>
            <a:ext cx="6783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0"/>
          <p:cNvSpPr/>
          <p:nvPr/>
        </p:nvSpPr>
        <p:spPr>
          <a:xfrm>
            <a:off x="1943200" y="4077350"/>
            <a:ext cx="3321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0"/>
          <p:cNvSpPr/>
          <p:nvPr/>
        </p:nvSpPr>
        <p:spPr>
          <a:xfrm>
            <a:off x="1611100" y="4077350"/>
            <a:ext cx="3321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0"/>
          <p:cNvSpPr/>
          <p:nvPr/>
        </p:nvSpPr>
        <p:spPr>
          <a:xfrm>
            <a:off x="2819475" y="4077350"/>
            <a:ext cx="332100" cy="67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50"/>
          <p:cNvSpPr/>
          <p:nvPr/>
        </p:nvSpPr>
        <p:spPr>
          <a:xfrm>
            <a:off x="3328125" y="4077350"/>
            <a:ext cx="1695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"/>
          <p:cNvSpPr/>
          <p:nvPr/>
        </p:nvSpPr>
        <p:spPr>
          <a:xfrm>
            <a:off x="3158625" y="4077350"/>
            <a:ext cx="1695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3983825" y="4077350"/>
            <a:ext cx="332100" cy="6783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0"/>
          <p:cNvSpPr/>
          <p:nvPr/>
        </p:nvSpPr>
        <p:spPr>
          <a:xfrm>
            <a:off x="4315913" y="4077350"/>
            <a:ext cx="169500" cy="6783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4550450" y="4077350"/>
            <a:ext cx="81000" cy="6783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/>
          <p:nvPr/>
        </p:nvSpPr>
        <p:spPr>
          <a:xfrm>
            <a:off x="4469450" y="4077350"/>
            <a:ext cx="81000" cy="678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50"/>
          <p:cNvCxnSpPr>
            <a:stCxn id="339" idx="3"/>
            <a:endCxn id="341" idx="1"/>
          </p:cNvCxnSpPr>
          <p:nvPr/>
        </p:nvCxnSpPr>
        <p:spPr>
          <a:xfrm>
            <a:off x="1059875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50"/>
          <p:cNvCxnSpPr/>
          <p:nvPr/>
        </p:nvCxnSpPr>
        <p:spPr>
          <a:xfrm>
            <a:off x="2290825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50"/>
          <p:cNvCxnSpPr/>
          <p:nvPr/>
        </p:nvCxnSpPr>
        <p:spPr>
          <a:xfrm>
            <a:off x="3458200" y="4416500"/>
            <a:ext cx="55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57" name="Google Shape;35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autocomplete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Word2Vec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 - LSTM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- black-box tool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popular learning method in 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in many algorithms</a:t>
            </a:r>
            <a:r>
              <a:rPr lang="en"/>
              <a:t> from classical ML algorithms to deep neural networks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people use it but do not understand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Gradient descent - a way to minimize an objective function</a:t>
            </a:r>
            <a:endParaRPr b="1" sz="1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RNNs, transformers can handle distant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RNNs struggle with long sequence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not based on recurrent connections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more efficient to implement at scale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Transformers are made up of stacks of transformer blocks, each of which is a multilayer network made by combining: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simple linear layers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feedforward networks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● self-attention layers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Self-attention allows a network to directly extract and use information from arbitrarily large contexts without the need to pass it through intermediate recurrent connections as in RNNs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7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Derivata de gradul I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355425" y="1143000"/>
            <a:ext cx="826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Derivata unei funcții f(x) reprezintă rata de variație a funcției în raport cu variabila sa.</a:t>
            </a:r>
            <a:endParaRPr sz="18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825" y="1668475"/>
            <a:ext cx="637222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57550" y="3603250"/>
            <a:ext cx="72900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Derivata poziției → viteza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Derivata vitezei → accelerația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Derivata funcției salariului în funcție de timp → rata de creștere a salariului</a:t>
            </a:r>
            <a:endParaRPr b="1"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90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43925" y="292725"/>
            <a:ext cx="3638100" cy="4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Speed - Acceleration</a:t>
            </a:r>
            <a:endParaRPr i="1" sz="26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T - Time (measured in seconds)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 - speed (km/h * 10)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Interval 0 - 3s: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1.5s - acceleration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1.5s - break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V(T) = 4T(3 - T)</a:t>
            </a:r>
            <a:endParaRPr sz="1800"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975" y="1032025"/>
            <a:ext cx="5360474" cy="35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66950" y="397250"/>
            <a:ext cx="324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Exemplu: </a:t>
            </a:r>
            <a:r>
              <a:rPr i="1" lang="en" sz="1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v(t) = 4t(3 - t)</a:t>
            </a:r>
            <a:endParaRPr i="1" sz="18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25" y="897400"/>
            <a:ext cx="1513325" cy="41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3369750" y="2265100"/>
            <a:ext cx="2404500" cy="147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* a = 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- “magic variable”</a:t>
            </a:r>
            <a:endParaRPr b="1"/>
          </a:p>
        </p:txBody>
      </p:sp>
      <p:sp>
        <p:nvSpPr>
          <p:cNvPr id="105" name="Google Shape;105;p20"/>
          <p:cNvSpPr txBox="1"/>
          <p:nvPr/>
        </p:nvSpPr>
        <p:spPr>
          <a:xfrm>
            <a:off x="355450" y="285750"/>
            <a:ext cx="41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Gradient descent weights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355450" y="1094225"/>
            <a:ext cx="4986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radient descent models use weights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- feature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- target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- weight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996625" y="2665900"/>
            <a:ext cx="16449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</a:t>
            </a:r>
            <a:endParaRPr b="1"/>
          </a:p>
        </p:txBody>
      </p:sp>
      <p:sp>
        <p:nvSpPr>
          <p:cNvPr id="108" name="Google Shape;108;p20"/>
          <p:cNvSpPr/>
          <p:nvPr/>
        </p:nvSpPr>
        <p:spPr>
          <a:xfrm>
            <a:off x="6502475" y="2665900"/>
            <a:ext cx="1644900" cy="6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</a:t>
            </a:r>
            <a:endParaRPr b="1"/>
          </a:p>
        </p:txBody>
      </p:sp>
      <p:sp>
        <p:nvSpPr>
          <p:cNvPr id="109" name="Google Shape;109;p20"/>
          <p:cNvSpPr/>
          <p:nvPr/>
        </p:nvSpPr>
        <p:spPr>
          <a:xfrm>
            <a:off x="2641525" y="2836600"/>
            <a:ext cx="7281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774375" y="2836600"/>
            <a:ext cx="728100" cy="33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42000" y="169775"/>
            <a:ext cx="85206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Learning step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9" y="675225"/>
            <a:ext cx="5811725" cy="423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350" y="1222075"/>
            <a:ext cx="4008875" cy="34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183125" y="683325"/>
            <a:ext cx="187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(Ypred - Y)**2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