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Proxima Nova"/>
      <p:regular r:id="rId50"/>
      <p:bold r:id="rId51"/>
      <p:italic r:id="rId52"/>
      <p:boldItalic r:id="rId53"/>
    </p:embeddedFont>
    <p:embeddedFont>
      <p:font typeface="Roboto"/>
      <p:regular r:id="rId54"/>
      <p:bold r:id="rId55"/>
      <p:italic r:id="rId56"/>
      <p:boldItalic r:id="rId57"/>
    </p:embeddedFont>
    <p:embeddedFont>
      <p:font typeface="Open Sans SemiBold"/>
      <p:regular r:id="rId58"/>
      <p:bold r:id="rId59"/>
      <p:italic r:id="rId60"/>
      <p:boldItalic r:id="rId61"/>
    </p:embeddedFont>
    <p:embeddedFont>
      <p:font typeface="Roboto SemiBold"/>
      <p:regular r:id="rId62"/>
      <p:bold r:id="rId63"/>
      <p:italic r:id="rId64"/>
      <p:boldItalic r:id="rId65"/>
    </p:embeddedFont>
    <p:embeddedFont>
      <p:font typeface="Open Sans Medium"/>
      <p:regular r:id="rId66"/>
      <p:bold r:id="rId67"/>
      <p:italic r:id="rId68"/>
      <p:boldItalic r:id="rId69"/>
    </p:embeddedFont>
    <p:embeddedFont>
      <p:font typeface="Open Sans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3AC914-B76C-470F-9B0F-30FC837F5661}">
  <a:tblStyle styleId="{4E3AC914-B76C-470F-9B0F-30FC837F56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OpenSans-boldItalic.fntdata"/><Relationship Id="rId72" Type="http://schemas.openxmlformats.org/officeDocument/2006/relationships/font" Target="fonts/OpenSans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OpenSans-bold.fntdata"/><Relationship Id="rId70" Type="http://schemas.openxmlformats.org/officeDocument/2006/relationships/font" Target="fonts/OpenSans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SemiBold-regular.fntdata"/><Relationship Id="rId61" Type="http://schemas.openxmlformats.org/officeDocument/2006/relationships/font" Target="fonts/OpenSansSemiBold-boldItalic.fntdata"/><Relationship Id="rId20" Type="http://schemas.openxmlformats.org/officeDocument/2006/relationships/slide" Target="slides/slide14.xml"/><Relationship Id="rId64" Type="http://schemas.openxmlformats.org/officeDocument/2006/relationships/font" Target="fonts/RobotoSemiBold-italic.fntdata"/><Relationship Id="rId63" Type="http://schemas.openxmlformats.org/officeDocument/2006/relationships/font" Target="fonts/RobotoSemiBold-bold.fntdata"/><Relationship Id="rId22" Type="http://schemas.openxmlformats.org/officeDocument/2006/relationships/slide" Target="slides/slide16.xml"/><Relationship Id="rId66" Type="http://schemas.openxmlformats.org/officeDocument/2006/relationships/font" Target="fonts/OpenSansMedium-regular.fntdata"/><Relationship Id="rId21" Type="http://schemas.openxmlformats.org/officeDocument/2006/relationships/slide" Target="slides/slide15.xml"/><Relationship Id="rId65" Type="http://schemas.openxmlformats.org/officeDocument/2006/relationships/font" Target="fonts/RobotoSemiBold-boldItalic.fntdata"/><Relationship Id="rId24" Type="http://schemas.openxmlformats.org/officeDocument/2006/relationships/slide" Target="slides/slide18.xml"/><Relationship Id="rId68" Type="http://schemas.openxmlformats.org/officeDocument/2006/relationships/font" Target="fonts/OpenSansMedium-italic.fntdata"/><Relationship Id="rId23" Type="http://schemas.openxmlformats.org/officeDocument/2006/relationships/slide" Target="slides/slide17.xml"/><Relationship Id="rId67" Type="http://schemas.openxmlformats.org/officeDocument/2006/relationships/font" Target="fonts/OpenSansMedium-bold.fntdata"/><Relationship Id="rId60" Type="http://schemas.openxmlformats.org/officeDocument/2006/relationships/font" Target="fonts/OpenSansSemiBold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OpenSansMedium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-bold.fntdata"/><Relationship Id="rId50" Type="http://schemas.openxmlformats.org/officeDocument/2006/relationships/font" Target="fonts/ProximaNova-regular.fntdata"/><Relationship Id="rId53" Type="http://schemas.openxmlformats.org/officeDocument/2006/relationships/font" Target="fonts/ProximaNova-boldItalic.fntdata"/><Relationship Id="rId52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55" Type="http://schemas.openxmlformats.org/officeDocument/2006/relationships/font" Target="fonts/Roboto-bold.fntdata"/><Relationship Id="rId10" Type="http://schemas.openxmlformats.org/officeDocument/2006/relationships/slide" Target="slides/slide4.xml"/><Relationship Id="rId54" Type="http://schemas.openxmlformats.org/officeDocument/2006/relationships/font" Target="fonts/Roboto-regular.fntdata"/><Relationship Id="rId13" Type="http://schemas.openxmlformats.org/officeDocument/2006/relationships/slide" Target="slides/slide7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6.xml"/><Relationship Id="rId56" Type="http://schemas.openxmlformats.org/officeDocument/2006/relationships/font" Target="fonts/Roboto-italic.fntdata"/><Relationship Id="rId15" Type="http://schemas.openxmlformats.org/officeDocument/2006/relationships/slide" Target="slides/slide9.xml"/><Relationship Id="rId59" Type="http://schemas.openxmlformats.org/officeDocument/2006/relationships/font" Target="fonts/OpenSansSemiBold-bold.fntdata"/><Relationship Id="rId14" Type="http://schemas.openxmlformats.org/officeDocument/2006/relationships/slide" Target="slides/slide8.xml"/><Relationship Id="rId58" Type="http://schemas.openxmlformats.org/officeDocument/2006/relationships/font" Target="fonts/OpenSansSemiBo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a7ab662c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a7ab662c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a7ab662c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a7ab662c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3e4f6d4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3e4f6d4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3e4f6d44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3e4f6d44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3e4f6d44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3e4f6d44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3e4f6d44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3e4f6d44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3e4f6d44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3e4f6d44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3e4f6d44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3e4f6d44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3e4f6d44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3e4f6d44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3e4f6d44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3e4f6d44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e4f6d444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e4f6d444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bdab077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bdab077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a7ab662c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a7ab662c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a7ab662c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a7ab662c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a7ab662c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a7ab662c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a7ab662c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3a7ab662c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a7ab662c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3a7ab662c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3e4f6d44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e3e4f6d44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e3e4f6d44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e3e4f6d44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3e4f6d44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e3e4f6d44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3e4f6d444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e3e4f6d444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3f605da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3f605da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3e4f6d444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e3e4f6d444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3a7ab662c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3a7ab662c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3a7ab662c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3a7ab662c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a7ab662c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3a7ab662c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a7ab662c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3a7ab662c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3a7ab662c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3a7ab662c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3a7ab662c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3a7ab662c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e3e4f6d444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e3e4f6d444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3adfa5592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3adfa5592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3adfa559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3adfa559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7eb4a9ff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7eb4a9ff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3adfa5592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3adfa5592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3adfa5592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3adfa5592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3adfa5592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3adfa5592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3adfa559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3adfa559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cf11304f8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cf11304f8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7eb4a9fff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7eb4a9ff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a7ab662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a7ab662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7eb4a9fff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7eb4a9fff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a7ab662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a7ab662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Relationship Id="rId4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Relationship Id="rId4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Relationship Id="rId4" Type="http://schemas.openxmlformats.org/officeDocument/2006/relationships/image" Target="../media/image1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jpg"/><Relationship Id="rId4" Type="http://schemas.openxmlformats.org/officeDocument/2006/relationships/image" Target="../media/image3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jpg"/><Relationship Id="rId4" Type="http://schemas.openxmlformats.org/officeDocument/2006/relationships/image" Target="../media/image22.jpg"/><Relationship Id="rId5" Type="http://schemas.openxmlformats.org/officeDocument/2006/relationships/image" Target="../media/image17.jpg"/><Relationship Id="rId6" Type="http://schemas.openxmlformats.org/officeDocument/2006/relationships/image" Target="../media/image2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jpg"/><Relationship Id="rId4" Type="http://schemas.openxmlformats.org/officeDocument/2006/relationships/image" Target="../media/image2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Relationship Id="rId4" Type="http://schemas.openxmlformats.org/officeDocument/2006/relationships/image" Target="../media/image28.jpg"/><Relationship Id="rId11" Type="http://schemas.openxmlformats.org/officeDocument/2006/relationships/image" Target="../media/image35.jpg"/><Relationship Id="rId10" Type="http://schemas.openxmlformats.org/officeDocument/2006/relationships/image" Target="../media/image29.jpg"/><Relationship Id="rId9" Type="http://schemas.openxmlformats.org/officeDocument/2006/relationships/image" Target="../media/image21.jpg"/><Relationship Id="rId5" Type="http://schemas.openxmlformats.org/officeDocument/2006/relationships/image" Target="../media/image36.jpg"/><Relationship Id="rId6" Type="http://schemas.openxmlformats.org/officeDocument/2006/relationships/image" Target="../media/image23.jpg"/><Relationship Id="rId7" Type="http://schemas.openxmlformats.org/officeDocument/2006/relationships/image" Target="../media/image26.jpg"/><Relationship Id="rId8" Type="http://schemas.openxmlformats.org/officeDocument/2006/relationships/image" Target="../media/image3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Raiffeisen AI Course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Introduction to AI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242000" y="169775"/>
            <a:ext cx="85206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Learning step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99" y="675225"/>
            <a:ext cx="5811725" cy="423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350" y="1222075"/>
            <a:ext cx="4008875" cy="34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6183125" y="683325"/>
            <a:ext cx="187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(Ypred - Y)**2</a:t>
            </a:r>
            <a:endParaRPr b="1"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102625" y="10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25" y="758925"/>
            <a:ext cx="5433352" cy="416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844" y="1125150"/>
            <a:ext cx="4118450" cy="343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Gradient descent variants</a:t>
            </a:r>
            <a:endParaRPr/>
          </a:p>
        </p:txBody>
      </p:sp>
      <p:graphicFrame>
        <p:nvGraphicFramePr>
          <p:cNvPr id="138" name="Google Shape;138;p24"/>
          <p:cNvGraphicFramePr/>
          <p:nvPr/>
        </p:nvGraphicFramePr>
        <p:xfrm>
          <a:off x="311700" y="288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{4E3AC914-B76C-470F-9B0F-30FC837F5661}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Variant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Memory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Stochastic GD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 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 GD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points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9" name="Google Shape;139;p24"/>
          <p:cNvSpPr txBox="1"/>
          <p:nvPr/>
        </p:nvSpPr>
        <p:spPr>
          <a:xfrm>
            <a:off x="355450" y="1400850"/>
            <a:ext cx="4014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Which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method is better?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SGD - one point per step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Batch GD - all points per step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variants</a:t>
            </a:r>
            <a:endParaRPr/>
          </a:p>
        </p:txBody>
      </p:sp>
      <p:graphicFrame>
        <p:nvGraphicFramePr>
          <p:cNvPr id="145" name="Google Shape;145;p25"/>
          <p:cNvGraphicFramePr/>
          <p:nvPr/>
        </p:nvGraphicFramePr>
        <p:xfrm>
          <a:off x="311700" y="134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{4E3AC914-B76C-470F-9B0F-30FC837F5661}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Variant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Memory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Stochastic GD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 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 GD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points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variants</a:t>
            </a:r>
            <a:endParaRPr/>
          </a:p>
        </p:txBody>
      </p:sp>
      <p:graphicFrame>
        <p:nvGraphicFramePr>
          <p:cNvPr id="151" name="Google Shape;151;p26"/>
          <p:cNvGraphicFramePr/>
          <p:nvPr/>
        </p:nvGraphicFramePr>
        <p:xfrm>
          <a:off x="311700" y="134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{4E3AC914-B76C-470F-9B0F-30FC837F5661}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Variant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Memory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Stochastic GD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 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 GD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points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2" name="Google Shape;152;p26"/>
          <p:cNvGraphicFramePr/>
          <p:nvPr/>
        </p:nvGraphicFramePr>
        <p:xfrm>
          <a:off x="311700" y="286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{4E3AC914-B76C-470F-9B0F-30FC837F5661}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Variant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Memory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Stochastic GD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 point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Slow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 GD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points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Mini-Batch GD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Batches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 Starting point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we start the gradient from 2 random points both will go in the same point?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 Starting point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we start the gradient from 2 random points both will go in the same point?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25" y="1601975"/>
            <a:ext cx="3777375" cy="32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 Starting point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we start the gradient from 2 random points both will go in the same point?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25" y="1601975"/>
            <a:ext cx="3564800" cy="30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575" y="1657725"/>
            <a:ext cx="4858549" cy="29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Q3. Will GD conduct to ZERO error?</a:t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25" y="1017725"/>
            <a:ext cx="4452339" cy="385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595" y="1079250"/>
            <a:ext cx="3892525" cy="32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Q4. We always need global minimum?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Decoding the Black Box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Introduction on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How Machine Learning Models Make Decisions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Q4. We always need global minimum?</a:t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25" y="1017725"/>
            <a:ext cx="6530505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 txBox="1"/>
          <p:nvPr/>
        </p:nvSpPr>
        <p:spPr>
          <a:xfrm>
            <a:off x="7046200" y="1094425"/>
            <a:ext cx="18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4550" y="2657463"/>
            <a:ext cx="36957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and global minim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75" y="968950"/>
            <a:ext cx="7400449" cy="404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p34"/>
          <p:cNvGraphicFramePr/>
          <p:nvPr/>
        </p:nvGraphicFramePr>
        <p:xfrm>
          <a:off x="280200" y="238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{4E3AC914-B76C-470F-9B0F-30FC837F5661}</a:tableStyleId>
              </a:tblPr>
              <a:tblGrid>
                <a:gridCol w="665400"/>
                <a:gridCol w="630050"/>
                <a:gridCol w="693625"/>
                <a:gridCol w="884475"/>
              </a:tblGrid>
              <a:tr h="29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Yesterday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Weather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Time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Decision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9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Sunny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Weekend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YES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9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Sunny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Workday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YES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9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Rainy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Weekend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NO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9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Rainy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Workday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NO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9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Sunny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Workday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NO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9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Sunny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Weekend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NO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Rainy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Weekend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YES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5" name="Google Shape;205;p34"/>
          <p:cNvSpPr/>
          <p:nvPr/>
        </p:nvSpPr>
        <p:spPr>
          <a:xfrm>
            <a:off x="5763449" y="727813"/>
            <a:ext cx="973800" cy="593700"/>
          </a:xfrm>
          <a:prstGeom prst="rect">
            <a:avLst/>
          </a:prstGeom>
          <a:solidFill>
            <a:srgbClr val="0856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6" name="Google Shape;206;p34"/>
          <p:cNvSpPr/>
          <p:nvPr/>
        </p:nvSpPr>
        <p:spPr>
          <a:xfrm>
            <a:off x="4543018" y="1752440"/>
            <a:ext cx="973800" cy="593700"/>
          </a:xfrm>
          <a:prstGeom prst="rect">
            <a:avLst/>
          </a:prstGeom>
          <a:solidFill>
            <a:srgbClr val="0B71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Weather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7" name="Google Shape;207;p34"/>
          <p:cNvSpPr/>
          <p:nvPr/>
        </p:nvSpPr>
        <p:spPr>
          <a:xfrm>
            <a:off x="6983766" y="1752440"/>
            <a:ext cx="973800" cy="593700"/>
          </a:xfrm>
          <a:prstGeom prst="rect">
            <a:avLst/>
          </a:prstGeom>
          <a:solidFill>
            <a:srgbClr val="0B71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8" name="Google Shape;208;p34"/>
          <p:cNvSpPr/>
          <p:nvPr/>
        </p:nvSpPr>
        <p:spPr>
          <a:xfrm>
            <a:off x="5076261" y="2787214"/>
            <a:ext cx="973800" cy="5937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9" name="Google Shape;209;p34"/>
          <p:cNvSpPr/>
          <p:nvPr/>
        </p:nvSpPr>
        <p:spPr>
          <a:xfrm>
            <a:off x="4009815" y="2787214"/>
            <a:ext cx="973800" cy="5937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10" name="Google Shape;210;p34"/>
          <p:cNvCxnSpPr>
            <a:stCxn id="205" idx="2"/>
            <a:endCxn id="207" idx="0"/>
          </p:cNvCxnSpPr>
          <p:nvPr/>
        </p:nvCxnSpPr>
        <p:spPr>
          <a:xfrm flipH="1" rot="-5400000">
            <a:off x="6645149" y="926713"/>
            <a:ext cx="430800" cy="12204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34"/>
          <p:cNvCxnSpPr>
            <a:stCxn id="206" idx="0"/>
            <a:endCxn id="205" idx="2"/>
          </p:cNvCxnSpPr>
          <p:nvPr/>
        </p:nvCxnSpPr>
        <p:spPr>
          <a:xfrm rot="-5400000">
            <a:off x="5424718" y="926840"/>
            <a:ext cx="430800" cy="12204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34"/>
          <p:cNvCxnSpPr>
            <a:stCxn id="206" idx="2"/>
            <a:endCxn id="208" idx="0"/>
          </p:cNvCxnSpPr>
          <p:nvPr/>
        </p:nvCxnSpPr>
        <p:spPr>
          <a:xfrm flipH="1" rot="-5400000">
            <a:off x="5075968" y="2300090"/>
            <a:ext cx="441000" cy="5331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34"/>
          <p:cNvCxnSpPr>
            <a:stCxn id="209" idx="0"/>
            <a:endCxn id="206" idx="2"/>
          </p:cNvCxnSpPr>
          <p:nvPr/>
        </p:nvCxnSpPr>
        <p:spPr>
          <a:xfrm rot="-5400000">
            <a:off x="4542765" y="2300164"/>
            <a:ext cx="441000" cy="5331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34"/>
          <p:cNvSpPr/>
          <p:nvPr/>
        </p:nvSpPr>
        <p:spPr>
          <a:xfrm>
            <a:off x="4708355" y="3821988"/>
            <a:ext cx="973800" cy="5937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5" name="Google Shape;215;p34"/>
          <p:cNvSpPr/>
          <p:nvPr/>
        </p:nvSpPr>
        <p:spPr>
          <a:xfrm>
            <a:off x="3653351" y="3821988"/>
            <a:ext cx="973800" cy="5937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YES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16" name="Google Shape;216;p34"/>
          <p:cNvCxnSpPr>
            <a:stCxn id="215" idx="0"/>
            <a:endCxn id="209" idx="2"/>
          </p:cNvCxnSpPr>
          <p:nvPr/>
        </p:nvCxnSpPr>
        <p:spPr>
          <a:xfrm rot="-5400000">
            <a:off x="4097951" y="3423288"/>
            <a:ext cx="441000" cy="35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34"/>
          <p:cNvCxnSpPr>
            <a:stCxn id="214" idx="0"/>
            <a:endCxn id="209" idx="2"/>
          </p:cNvCxnSpPr>
          <p:nvPr/>
        </p:nvCxnSpPr>
        <p:spPr>
          <a:xfrm flipH="1" rot="5400000">
            <a:off x="4625555" y="3252288"/>
            <a:ext cx="441000" cy="698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34"/>
          <p:cNvSpPr txBox="1"/>
          <p:nvPr/>
        </p:nvSpPr>
        <p:spPr>
          <a:xfrm>
            <a:off x="5251650" y="1283025"/>
            <a:ext cx="43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No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6879675" y="1283025"/>
            <a:ext cx="43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Yes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4448425" y="2310825"/>
            <a:ext cx="58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Rainy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5076250" y="2310825"/>
            <a:ext cx="58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Sunny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3653350" y="3327525"/>
            <a:ext cx="76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Weekend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4572000" y="3327525"/>
            <a:ext cx="76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Workday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395700" y="416900"/>
            <a:ext cx="243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Decision Tree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224025" y="986125"/>
            <a:ext cx="3830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111111"/>
                </a:solidFill>
                <a:highlight>
                  <a:srgbClr val="FFFFFF"/>
                </a:highlight>
              </a:rPr>
              <a:t>Entropy </a:t>
            </a: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</a:rPr>
              <a:t>is a measure of the randomness in the information being processed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95" y="1621728"/>
            <a:ext cx="4109450" cy="515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050" y="3569351"/>
            <a:ext cx="3026524" cy="14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5" y="42400"/>
            <a:ext cx="4964400" cy="404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275" y="979450"/>
            <a:ext cx="4614425" cy="41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5" y="244250"/>
            <a:ext cx="4282900" cy="40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325" y="275575"/>
            <a:ext cx="4566750" cy="345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15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and boosting</a:t>
            </a:r>
            <a:endParaRPr/>
          </a:p>
        </p:txBody>
      </p:sp>
      <p:sp>
        <p:nvSpPr>
          <p:cNvPr id="245" name="Google Shape;245;p37"/>
          <p:cNvSpPr/>
          <p:nvPr/>
        </p:nvSpPr>
        <p:spPr>
          <a:xfrm>
            <a:off x="809575" y="1112900"/>
            <a:ext cx="7624500" cy="334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complexity</a:t>
            </a:r>
            <a:endParaRPr b="1"/>
          </a:p>
        </p:txBody>
      </p:sp>
      <p:sp>
        <p:nvSpPr>
          <p:cNvPr id="246" name="Google Shape;246;p37"/>
          <p:cNvSpPr txBox="1"/>
          <p:nvPr/>
        </p:nvSpPr>
        <p:spPr>
          <a:xfrm>
            <a:off x="1073775" y="728000"/>
            <a:ext cx="12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Underfitting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6626950" y="728000"/>
            <a:ext cx="12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Overfitting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9975"/>
            <a:ext cx="3516325" cy="32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2750" y="1690625"/>
            <a:ext cx="5076424" cy="176225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7"/>
          <p:cNvSpPr txBox="1"/>
          <p:nvPr/>
        </p:nvSpPr>
        <p:spPr>
          <a:xfrm>
            <a:off x="4034950" y="3886550"/>
            <a:ext cx="497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Bagging</a:t>
            </a:r>
            <a:r>
              <a:rPr lang="en">
                <a:solidFill>
                  <a:schemeClr val="dk1"/>
                </a:solidFill>
              </a:rPr>
              <a:t>  - reduces complexity (reduce overfitting)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Boosting</a:t>
            </a:r>
            <a:r>
              <a:rPr lang="en">
                <a:solidFill>
                  <a:schemeClr val="dk1"/>
                </a:solidFill>
              </a:rPr>
              <a:t> - increase complexity (reduce underfitting)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</a:t>
            </a:r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model is more complex and learn more: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decision tree with all features and samples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decision trees with features and samples </a:t>
            </a:r>
            <a:r>
              <a:rPr lang="en"/>
              <a:t>splitted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</a:t>
            </a:r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Can we use string features for categorical variables is a decision tree?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high </a:t>
            </a:r>
            <a:r>
              <a:rPr lang="en"/>
              <a:t>correlated</a:t>
            </a:r>
            <a:r>
              <a:rPr lang="en"/>
              <a:t> features may affect a decision tree?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</a:t>
            </a:r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a decision tree works with outliers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important to get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112025" y="1073300"/>
            <a:ext cx="4664400" cy="32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Machine learning has evolved like a growing mind: starting with </a:t>
            </a:r>
            <a:r>
              <a:rPr b="1"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basic rules</a:t>
            </a: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learning from mistakes, and gradually mastering </a:t>
            </a:r>
            <a:r>
              <a:rPr b="1"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complex ideas</a:t>
            </a: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Understanding this journey makes the magic of AI feel less like magic and more like a story of progress.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To grasp </a:t>
            </a:r>
            <a:r>
              <a:rPr b="1" lang="en" sz="21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complex ideas</a:t>
            </a:r>
            <a:r>
              <a:rPr lang="en" sz="21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, we must first understand the </a:t>
            </a:r>
            <a:r>
              <a:rPr b="1" lang="en" sz="21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basic rules</a:t>
            </a:r>
            <a:endParaRPr b="1" sz="21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5" title="writi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017725"/>
            <a:ext cx="301406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features</a:t>
            </a:r>
            <a:endParaRPr/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works only with numeric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we transform text features in numeric features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Label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Hot Encoder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TF-IDF vectorizer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00" y="368925"/>
            <a:ext cx="8028600" cy="440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650" y="194225"/>
            <a:ext cx="5521375" cy="213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600" y="261100"/>
            <a:ext cx="2368275" cy="8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8675" y="2934175"/>
            <a:ext cx="4815350" cy="194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25" y="3335750"/>
            <a:ext cx="3476450" cy="4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25" y="1366400"/>
            <a:ext cx="6287424" cy="34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5304725" cy="9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type="title"/>
          </p:nvPr>
        </p:nvSpPr>
        <p:spPr>
          <a:xfrm>
            <a:off x="311700" y="18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example</a:t>
            </a:r>
            <a:endParaRPr/>
          </a:p>
        </p:txBody>
      </p:sp>
      <p:graphicFrame>
        <p:nvGraphicFramePr>
          <p:cNvPr id="305" name="Google Shape;305;p46"/>
          <p:cNvGraphicFramePr/>
          <p:nvPr/>
        </p:nvGraphicFramePr>
        <p:xfrm>
          <a:off x="548250" y="116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{4E3AC914-B76C-470F-9B0F-30FC837F5661}</a:tableStyleId>
              </a:tblPr>
              <a:tblGrid>
                <a:gridCol w="1126750"/>
                <a:gridCol w="1126750"/>
                <a:gridCol w="1126750"/>
                <a:gridCol w="1126750"/>
                <a:gridCol w="1126750"/>
                <a:gridCol w="1126750"/>
                <a:gridCol w="1126750"/>
              </a:tblGrid>
              <a:tr h="53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0.157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0.053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0.021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0.251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0.027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0.058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0.027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0.058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0.053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0.027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0.072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0.002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0.157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0.027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0.157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How is TF-IDF in terms of natural language </a:t>
            </a:r>
            <a:r>
              <a:rPr lang="en"/>
              <a:t>understanding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Q2. How is TF-IDF in terms of memory?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>
            <p:ph type="title"/>
          </p:nvPr>
        </p:nvSpPr>
        <p:spPr>
          <a:xfrm>
            <a:off x="74675" y="52975"/>
            <a:ext cx="2420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1" lang="en" sz="1820"/>
              <a:t>Neural Networks</a:t>
            </a:r>
            <a:endParaRPr b="1" sz="1820"/>
          </a:p>
        </p:txBody>
      </p:sp>
      <p:pic>
        <p:nvPicPr>
          <p:cNvPr id="317" name="Google Shape;31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725" y="156725"/>
            <a:ext cx="4266250" cy="202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75" y="2296500"/>
            <a:ext cx="3681051" cy="271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75" y="535075"/>
            <a:ext cx="1967525" cy="6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3051" y="535075"/>
            <a:ext cx="1682675" cy="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675" y="1329425"/>
            <a:ext cx="1400365" cy="8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29900" y="2648071"/>
            <a:ext cx="3154449" cy="2426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50928" y="1742525"/>
            <a:ext cx="1682672" cy="442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2425" y="2240687"/>
            <a:ext cx="1868475" cy="17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52425" y="4076225"/>
            <a:ext cx="1400375" cy="103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331" name="Google Shape;33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is the role of activation functions in hidden layers?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337" name="Google Shape;337;p50"/>
          <p:cNvSpPr txBox="1"/>
          <p:nvPr>
            <p:ph idx="1" type="body"/>
          </p:nvPr>
        </p:nvSpPr>
        <p:spPr>
          <a:xfrm>
            <a:off x="311700" y="1152475"/>
            <a:ext cx="85206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 word embedding is a learned representation of a word such that the words with same meaning have similar representation.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The geometric relationship between words should reflect the semantic </a:t>
            </a:r>
            <a:r>
              <a:rPr lang="en" sz="1700">
                <a:solidFill>
                  <a:schemeClr val="dk1"/>
                </a:solidFill>
              </a:rPr>
              <a:t>relationship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The vocabulary is predefined and learned over a large corpus of text.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KING   -   MAN   +   WOMAN   =   QUEEN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Recurrent neural networks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3" name="Google Shape;34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50" y="1017725"/>
            <a:ext cx="4601799" cy="25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1"/>
          <p:cNvSpPr txBox="1"/>
          <p:nvPr/>
        </p:nvSpPr>
        <p:spPr>
          <a:xfrm>
            <a:off x="5296825" y="1122100"/>
            <a:ext cx="2606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[dog, cat, fox]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[[0.1, 0.2, 0.3, 0.4],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[0.5, 0.6, 0.7, 0.8],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[0.9, 0.1, 0,5, 0.7]]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5" name="Google Shape;345;p51"/>
          <p:cNvSpPr/>
          <p:nvPr/>
        </p:nvSpPr>
        <p:spPr>
          <a:xfrm>
            <a:off x="381575" y="4077350"/>
            <a:ext cx="678300" cy="678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1"/>
          <p:cNvSpPr/>
          <p:nvPr/>
        </p:nvSpPr>
        <p:spPr>
          <a:xfrm>
            <a:off x="1943200" y="4077350"/>
            <a:ext cx="332100" cy="678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1"/>
          <p:cNvSpPr/>
          <p:nvPr/>
        </p:nvSpPr>
        <p:spPr>
          <a:xfrm>
            <a:off x="1611100" y="4077350"/>
            <a:ext cx="332100" cy="678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1"/>
          <p:cNvSpPr/>
          <p:nvPr/>
        </p:nvSpPr>
        <p:spPr>
          <a:xfrm>
            <a:off x="2819475" y="4077350"/>
            <a:ext cx="332100" cy="678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1"/>
          <p:cNvSpPr/>
          <p:nvPr/>
        </p:nvSpPr>
        <p:spPr>
          <a:xfrm>
            <a:off x="3328125" y="4077350"/>
            <a:ext cx="169500" cy="678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1"/>
          <p:cNvSpPr/>
          <p:nvPr/>
        </p:nvSpPr>
        <p:spPr>
          <a:xfrm>
            <a:off x="3158625" y="4077350"/>
            <a:ext cx="169500" cy="678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1"/>
          <p:cNvSpPr/>
          <p:nvPr/>
        </p:nvSpPr>
        <p:spPr>
          <a:xfrm>
            <a:off x="3983825" y="4077350"/>
            <a:ext cx="332100" cy="6783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1"/>
          <p:cNvSpPr/>
          <p:nvPr/>
        </p:nvSpPr>
        <p:spPr>
          <a:xfrm>
            <a:off x="4315913" y="4077350"/>
            <a:ext cx="169500" cy="678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1"/>
          <p:cNvSpPr/>
          <p:nvPr/>
        </p:nvSpPr>
        <p:spPr>
          <a:xfrm>
            <a:off x="4550450" y="4077350"/>
            <a:ext cx="81000" cy="678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1"/>
          <p:cNvSpPr/>
          <p:nvPr/>
        </p:nvSpPr>
        <p:spPr>
          <a:xfrm>
            <a:off x="4469450" y="4077350"/>
            <a:ext cx="81000" cy="678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51"/>
          <p:cNvCxnSpPr>
            <a:stCxn id="345" idx="3"/>
            <a:endCxn id="347" idx="1"/>
          </p:cNvCxnSpPr>
          <p:nvPr/>
        </p:nvCxnSpPr>
        <p:spPr>
          <a:xfrm>
            <a:off x="1059875" y="4416500"/>
            <a:ext cx="5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51"/>
          <p:cNvCxnSpPr/>
          <p:nvPr/>
        </p:nvCxnSpPr>
        <p:spPr>
          <a:xfrm>
            <a:off x="2290825" y="4416500"/>
            <a:ext cx="5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51"/>
          <p:cNvCxnSpPr/>
          <p:nvPr/>
        </p:nvCxnSpPr>
        <p:spPr>
          <a:xfrm>
            <a:off x="3458200" y="4416500"/>
            <a:ext cx="5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Gradient descent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Tree based algorithms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Neural Networks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Natural Language Processing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Sentiment analysis model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autocomplete model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63" name="Google Shape;36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autocomplete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Word2Vec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RNN - LSTM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</a:t>
            </a:r>
            <a:endParaRPr/>
          </a:p>
        </p:txBody>
      </p:sp>
      <p:sp>
        <p:nvSpPr>
          <p:cNvPr id="369" name="Google Shape;369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the RNNs, transformers can handle distant information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RNNs struggle with long sequence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Transformers are not based on recurrent connections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Transformers are more efficient to implement at scale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Transformers are made up of stacks of transformer blocks, each of which is a multilayer network made by combining: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simple linear layers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feedforward networks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self-attention layers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Self-attention allows a network to directly extract and use information from arbitrarily large contexts without the need to pass it through intermediate recurrent connections as in RNNs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476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381" name="Google Shape;381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- black-box tool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popular learning method in Machine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in many algorithms</a:t>
            </a:r>
            <a:r>
              <a:rPr lang="en"/>
              <a:t> from classical ML algorithms to deep neural networks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Many people use it but do not understand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Gradient descent - a way to minimize an objective function</a:t>
            </a:r>
            <a:endParaRPr b="1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Derivata de gradul I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355425" y="1143000"/>
            <a:ext cx="82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Derivata unei funcții f(x) reprezintă rata de variație a funcției în raport cu variabila sa.</a:t>
            </a:r>
            <a:endParaRPr sz="1800">
              <a:solidFill>
                <a:schemeClr val="dk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825" y="1668475"/>
            <a:ext cx="63722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564500" y="3317500"/>
            <a:ext cx="7290000" cy="16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1"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)’ = y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y-1</a:t>
            </a:r>
            <a:endParaRPr b="1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</a:t>
            </a:r>
            <a:r>
              <a:rPr b="1"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)’ = 2X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</a:t>
            </a:r>
            <a:r>
              <a:rPr b="1"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)’ = 2E * E’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(2X)’ = 2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9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243925" y="292725"/>
            <a:ext cx="3638100" cy="4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Speed - Acceleration</a:t>
            </a:r>
            <a:endParaRPr i="1" sz="26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T - Time (measured in seconds)</a:t>
            </a:r>
            <a:endParaRPr sz="1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V - speed (km/h * 10)</a:t>
            </a:r>
            <a:endParaRPr sz="1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Interval 0 - 3s:</a:t>
            </a:r>
            <a:endParaRPr sz="1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1.5s - acceleration</a:t>
            </a:r>
            <a:endParaRPr sz="1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1.5s - break</a:t>
            </a:r>
            <a:endParaRPr sz="1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V: [0 : 3] -&gt; [0 : 9]</a:t>
            </a:r>
            <a:endParaRPr sz="1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V(T) = 4T(3 - T)</a:t>
            </a:r>
            <a:endParaRPr sz="1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975" y="1032025"/>
            <a:ext cx="5360474" cy="3580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466950" y="397250"/>
            <a:ext cx="324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Exemplu: </a:t>
            </a:r>
            <a:r>
              <a:rPr i="1" lang="en" sz="1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v(t) = 4t(3 - t)</a:t>
            </a:r>
            <a:endParaRPr i="1" sz="18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725" y="897400"/>
            <a:ext cx="1513325" cy="41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3369750" y="2265100"/>
            <a:ext cx="2404500" cy="14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 * a = 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- “magic variable”</a:t>
            </a:r>
            <a:endParaRPr b="1"/>
          </a:p>
        </p:txBody>
      </p:sp>
      <p:sp>
        <p:nvSpPr>
          <p:cNvPr id="112" name="Google Shape;112;p21"/>
          <p:cNvSpPr txBox="1"/>
          <p:nvPr/>
        </p:nvSpPr>
        <p:spPr>
          <a:xfrm>
            <a:off x="355450" y="285750"/>
            <a:ext cx="41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Gradient descent weights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355450" y="1094225"/>
            <a:ext cx="4986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radient descent models use weights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 - feature</a:t>
            </a:r>
            <a:endParaRPr b="1" i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- target</a:t>
            </a:r>
            <a:endParaRPr b="1" i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- weight</a:t>
            </a:r>
            <a:endParaRPr b="1" i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996625" y="2665900"/>
            <a:ext cx="16449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</a:t>
            </a:r>
            <a:endParaRPr b="1"/>
          </a:p>
        </p:txBody>
      </p:sp>
      <p:sp>
        <p:nvSpPr>
          <p:cNvPr id="115" name="Google Shape;115;p21"/>
          <p:cNvSpPr/>
          <p:nvPr/>
        </p:nvSpPr>
        <p:spPr>
          <a:xfrm>
            <a:off x="6502475" y="2665900"/>
            <a:ext cx="16449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</a:t>
            </a:r>
            <a:endParaRPr b="1"/>
          </a:p>
        </p:txBody>
      </p:sp>
      <p:sp>
        <p:nvSpPr>
          <p:cNvPr id="116" name="Google Shape;116;p21"/>
          <p:cNvSpPr/>
          <p:nvPr/>
        </p:nvSpPr>
        <p:spPr>
          <a:xfrm>
            <a:off x="2641525" y="2836600"/>
            <a:ext cx="728100" cy="33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5774375" y="2836600"/>
            <a:ext cx="728100" cy="33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