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1" r:id="rId7"/>
    <p:sldId id="267" r:id="rId8"/>
    <p:sldId id="262" r:id="rId9"/>
    <p:sldId id="264" r:id="rId10"/>
    <p:sldId id="265" r:id="rId11"/>
    <p:sldId id="266" r:id="rId12"/>
    <p:sldId id="271" r:id="rId13"/>
    <p:sldId id="276" r:id="rId14"/>
    <p:sldId id="277" r:id="rId15"/>
    <p:sldId id="278"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varScale="1">
        <p:scale>
          <a:sx n="71" d="100"/>
          <a:sy n="71" d="100"/>
        </p:scale>
        <p:origin x="2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5/10/2022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5/10/2022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5/10/2022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5/10/2022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1112664" y="1226299"/>
            <a:ext cx="9966671" cy="1331257"/>
          </a:xfrm>
        </p:spPr>
        <p:txBody>
          <a:bodyPr>
            <a:normAutofit/>
          </a:bodyPr>
          <a:lstStyle/>
          <a:p>
            <a:r>
              <a:rPr lang="en-US" sz="7200" dirty="0"/>
              <a:t>Netflix Movie and TV Show Trend</a:t>
            </a:r>
          </a:p>
        </p:txBody>
      </p:sp>
      <p:sp>
        <p:nvSpPr>
          <p:cNvPr id="3" name="Subtitle 2"/>
          <p:cNvSpPr>
            <a:spLocks noGrp="1"/>
          </p:cNvSpPr>
          <p:nvPr>
            <p:ph type="subTitle" idx="1"/>
          </p:nvPr>
        </p:nvSpPr>
        <p:spPr>
          <a:xfrm>
            <a:off x="1317025" y="3376521"/>
            <a:ext cx="9557950" cy="1331257"/>
          </a:xfrm>
        </p:spPr>
        <p:txBody>
          <a:bodyPr>
            <a:normAutofit/>
          </a:bodyPr>
          <a:lstStyle/>
          <a:p>
            <a:pPr>
              <a:lnSpc>
                <a:spcPct val="100000"/>
              </a:lnSpc>
              <a:spcAft>
                <a:spcPts val="0"/>
              </a:spcAft>
            </a:pPr>
            <a:r>
              <a:rPr lang="en-US" sz="3200" dirty="0" err="1">
                <a:latin typeface="Arial" panose="020B0604020202020204" pitchFamily="34" charset="0"/>
                <a:cs typeface="Arial" panose="020B0604020202020204" pitchFamily="34" charset="0"/>
              </a:rPr>
              <a:t>Rolly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Costillas</a:t>
            </a:r>
            <a:r>
              <a:rPr lang="en-US" sz="3200" dirty="0">
                <a:latin typeface="Arial" panose="020B0604020202020204" pitchFamily="34" charset="0"/>
                <a:cs typeface="Arial" panose="020B0604020202020204" pitchFamily="34" charset="0"/>
              </a:rPr>
              <a:t>, Derek Mast,</a:t>
            </a:r>
          </a:p>
          <a:p>
            <a:pPr>
              <a:lnSpc>
                <a:spcPct val="100000"/>
              </a:lnSpc>
              <a:spcAft>
                <a:spcPts val="0"/>
              </a:spcAft>
            </a:pPr>
            <a:r>
              <a:rPr lang="en-US" sz="3200" dirty="0">
                <a:latin typeface="Arial" panose="020B0604020202020204" pitchFamily="34" charset="0"/>
                <a:cs typeface="Arial" panose="020B0604020202020204" pitchFamily="34" charset="0"/>
              </a:rPr>
              <a:t>Matthew Hill, Chang </a:t>
            </a:r>
            <a:r>
              <a:rPr lang="en-US" sz="3200" dirty="0" err="1">
                <a:latin typeface="Arial" panose="020B0604020202020204" pitchFamily="34" charset="0"/>
                <a:cs typeface="Arial" panose="020B0604020202020204" pitchFamily="34" charset="0"/>
              </a:rPr>
              <a:t>Woon</a:t>
            </a:r>
            <a:r>
              <a:rPr lang="en-US" sz="3200" dirty="0">
                <a:latin typeface="Arial" panose="020B0604020202020204" pitchFamily="34" charset="0"/>
                <a:cs typeface="Arial" panose="020B0604020202020204" pitchFamily="34" charset="0"/>
              </a:rPr>
              <a:t> Jang</a:t>
            </a:r>
            <a:endParaRPr lang="en-US" sz="3200" b="1" dirty="0">
              <a:solidFill>
                <a:srgbClr val="D91F25"/>
              </a:solidFill>
              <a:latin typeface="Bebas Neue Bold" pitchFamily="2" charset="77"/>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42" y="1035656"/>
            <a:ext cx="6426654" cy="29064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18" y="4062309"/>
            <a:ext cx="6338408" cy="2795691"/>
          </a:xfrm>
          <a:prstGeom prst="rect">
            <a:avLst/>
          </a:prstGeom>
        </p:spPr>
      </p:pic>
      <p:sp>
        <p:nvSpPr>
          <p:cNvPr id="9" name="TextBox 8"/>
          <p:cNvSpPr txBox="1"/>
          <p:nvPr/>
        </p:nvSpPr>
        <p:spPr>
          <a:xfrm>
            <a:off x="7235107" y="1568727"/>
            <a:ext cx="4624251" cy="3139321"/>
          </a:xfrm>
          <a:prstGeom prst="rect">
            <a:avLst/>
          </a:prstGeom>
          <a:noFill/>
        </p:spPr>
        <p:txBody>
          <a:bodyPr wrap="square" rtlCol="0">
            <a:spAutoFit/>
          </a:bodyPr>
          <a:lstStyle/>
          <a:p>
            <a:r>
              <a:rPr lang="en-US" b="1" dirty="0"/>
              <a:t>Popularity by Type During the Pandemic-Q2/2020 vs. Q2/2021</a:t>
            </a:r>
          </a:p>
          <a:p>
            <a:pPr marL="285750" indent="-285750">
              <a:buFont typeface="Arial" panose="020B0604020202020204" pitchFamily="34" charset="0"/>
              <a:buChar char="•"/>
            </a:pPr>
            <a:r>
              <a:rPr lang="en-US" dirty="0"/>
              <a:t>Compare the results between the two quarters</a:t>
            </a:r>
          </a:p>
          <a:p>
            <a:pPr marL="285750" indent="-285750">
              <a:buFont typeface="Arial" panose="020B0604020202020204" pitchFamily="34" charset="0"/>
              <a:buChar char="•"/>
            </a:pPr>
            <a:r>
              <a:rPr lang="en-US" dirty="0"/>
              <a:t>Netflix Exclusive TV shows and Non-Exclusive Movies-both dropped in popularity.</a:t>
            </a:r>
          </a:p>
          <a:p>
            <a:pPr marL="285750" indent="-285750">
              <a:buFont typeface="Arial" panose="020B0604020202020204" pitchFamily="34" charset="0"/>
              <a:buChar char="•"/>
            </a:pPr>
            <a:r>
              <a:rPr lang="en-US" dirty="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Tree>
    <p:extLst>
      <p:ext uri="{BB962C8B-B14F-4D97-AF65-F5344CB8AC3E}">
        <p14:creationId xmlns:p14="http://schemas.microsoft.com/office/powerpoint/2010/main" val="47553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9" y="1007659"/>
            <a:ext cx="6767655" cy="303058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07" y="4101738"/>
            <a:ext cx="6028637" cy="2756262"/>
          </a:xfrm>
          <a:prstGeom prst="rect">
            <a:avLst/>
          </a:prstGeom>
        </p:spPr>
      </p:pic>
      <p:sp>
        <p:nvSpPr>
          <p:cNvPr id="9" name="TextBox 8"/>
          <p:cNvSpPr txBox="1"/>
          <p:nvPr/>
        </p:nvSpPr>
        <p:spPr>
          <a:xfrm>
            <a:off x="7026047" y="509276"/>
            <a:ext cx="4624251" cy="4801314"/>
          </a:xfrm>
          <a:prstGeom prst="rect">
            <a:avLst/>
          </a:prstGeom>
          <a:noFill/>
        </p:spPr>
        <p:txBody>
          <a:bodyPr wrap="square" rtlCol="0">
            <a:spAutoFit/>
          </a:bodyPr>
          <a:lstStyle/>
          <a:p>
            <a:r>
              <a:rPr lang="en-US" b="1" dirty="0"/>
              <a:t>Popularity by Type During the Pandemic-Q4/2020 vs. Q4/2021</a:t>
            </a:r>
            <a:endParaRPr lang="en-US" dirty="0"/>
          </a:p>
          <a:p>
            <a:pPr marL="285750" indent="-285750">
              <a:buFont typeface="Arial" panose="020B0604020202020204" pitchFamily="34" charset="0"/>
              <a:buChar char="•"/>
            </a:pPr>
            <a:r>
              <a:rPr lang="en-US" dirty="0"/>
              <a:t>Compare the results between the two quarters.</a:t>
            </a:r>
          </a:p>
          <a:p>
            <a:pPr marL="285750" indent="-285750">
              <a:buFont typeface="Arial" panose="020B0604020202020204" pitchFamily="34" charset="0"/>
              <a:buChar char="•"/>
            </a:pPr>
            <a:r>
              <a:rPr lang="en-US" dirty="0"/>
              <a:t>Netflix Exclusive TV shows increased a lot bringing it back to the around the same level as the 2</a:t>
            </a:r>
            <a:r>
              <a:rPr lang="en-US" baseline="30000" dirty="0"/>
              <a:t>nd</a:t>
            </a:r>
            <a:r>
              <a:rPr lang="en-US" dirty="0"/>
              <a:t> quarter of 2020. </a:t>
            </a:r>
          </a:p>
          <a:p>
            <a:pPr marL="285750" indent="-285750">
              <a:buFont typeface="Arial" panose="020B0604020202020204" pitchFamily="34" charset="0"/>
              <a:buChar char="•"/>
            </a:pPr>
            <a:r>
              <a:rPr lang="en-US" dirty="0"/>
              <a:t>We could see that Netflix Exclusive movies actually increased slightly over the same time period but the non-exclusive movies and TV shows remained around the same or decreased.</a:t>
            </a:r>
          </a:p>
          <a:p>
            <a:pPr marL="285750" indent="-285750">
              <a:buFont typeface="Arial" panose="020B0604020202020204" pitchFamily="34" charset="0"/>
              <a:buChar char="•"/>
            </a:pPr>
            <a:r>
              <a:rPr lang="en-US" dirty="0"/>
              <a:t>Throughout the timeframe, we could see a small number of comedy specials in the daily Top 10 that resulted no more than 1-2% per quarter.</a:t>
            </a:r>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Tree>
    <p:extLst>
      <p:ext uri="{BB962C8B-B14F-4D97-AF65-F5344CB8AC3E}">
        <p14:creationId xmlns:p14="http://schemas.microsoft.com/office/powerpoint/2010/main" val="79227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39" y="1899649"/>
            <a:ext cx="10659291" cy="2585323"/>
          </a:xfrm>
          <a:prstGeom prst="rect">
            <a:avLst/>
          </a:prstGeom>
          <a:noFill/>
        </p:spPr>
        <p:txBody>
          <a:bodyPr wrap="square" rtlCol="0">
            <a:spAutoFit/>
          </a:bodyPr>
          <a:lstStyle/>
          <a:p>
            <a:pPr marL="342900" indent="-342900">
              <a:buAutoNum type="arabicPeriod"/>
            </a:pPr>
            <a:r>
              <a:rPr lang="en-US" dirty="0"/>
              <a:t>Based on the results from the pandemic, we can see that most people preferred to watch TV shows. This is likely to have been a result of the lockdowns and people had more time to watch TV shows. Also, the popularity of certain TV shows (example-Tiger King) resulted in more people watching specifically Netflix exclusive TV shows. We could see decreases amongst the Netflix exclusive TV shows over the course of the pandemic but the comparison between the 2</a:t>
            </a:r>
            <a:r>
              <a:rPr lang="en-US" baseline="30000" dirty="0"/>
              <a:t>nd</a:t>
            </a:r>
            <a:r>
              <a:rPr lang="en-US" dirty="0"/>
              <a:t> quarter of 2020 and the 4</a:t>
            </a:r>
            <a:r>
              <a:rPr lang="en-US" baseline="30000" dirty="0"/>
              <a:t>th</a:t>
            </a:r>
            <a:r>
              <a:rPr lang="en-US" dirty="0"/>
              <a:t> quarter of 2021, we could see that there was little change to the popularity of Netflix exclusives.</a:t>
            </a:r>
          </a:p>
          <a:p>
            <a:pPr marL="342900" indent="-342900">
              <a:buAutoNum type="arabicPeriod"/>
            </a:pPr>
            <a:endParaRPr lang="en-US" dirty="0"/>
          </a:p>
          <a:p>
            <a:pPr marL="342900" indent="-342900">
              <a:buAutoNum type="arabicPeriod"/>
            </a:pPr>
            <a:r>
              <a:rPr lang="en-US" dirty="0"/>
              <a:t>Netflix is likely capable of being able to produce TV shows at a faster rate than movies which is likely the reason why there are a lot of options for users to watch new TV shows.</a:t>
            </a:r>
          </a:p>
        </p:txBody>
      </p:sp>
      <p:sp>
        <p:nvSpPr>
          <p:cNvPr id="3" name="Text Placeholder 2">
            <a:extLst>
              <a:ext uri="{FF2B5EF4-FFF2-40B4-BE49-F238E27FC236}">
                <a16:creationId xmlns:a16="http://schemas.microsoft.com/office/drawing/2014/main" id="{5054D899-C05C-5F87-A7E0-544F9DEF3900}"/>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247308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4CFB8-748E-8E29-4A37-D0F91B4884B9}"/>
              </a:ext>
            </a:extLst>
          </p:cNvPr>
          <p:cNvSpPr txBox="1"/>
          <p:nvPr/>
        </p:nvSpPr>
        <p:spPr>
          <a:xfrm>
            <a:off x="7910714" y="1879492"/>
            <a:ext cx="3978286" cy="2062103"/>
          </a:xfrm>
          <a:prstGeom prst="rect">
            <a:avLst/>
          </a:prstGeom>
          <a:noFill/>
        </p:spPr>
        <p:txBody>
          <a:bodyPr wrap="square" rtlCol="0">
            <a:spAutoFit/>
          </a:bodyPr>
          <a:lstStyle/>
          <a:p>
            <a:r>
              <a:rPr lang="en-US" sz="1600" dirty="0"/>
              <a:t>Using the ranking in the Daily Top 10 as a metric for popularity: </a:t>
            </a:r>
          </a:p>
          <a:p>
            <a:endParaRPr lang="en-US" sz="1600" dirty="0"/>
          </a:p>
          <a:p>
            <a:r>
              <a:rPr lang="en-US" sz="1600" dirty="0"/>
              <a:t>It appears that Netflix produced content ranked higher on average</a:t>
            </a:r>
          </a:p>
          <a:p>
            <a:endParaRPr lang="en-US" sz="1600" dirty="0"/>
          </a:p>
          <a:p>
            <a:r>
              <a:rPr lang="en-US" sz="1600" dirty="0"/>
              <a:t>Shows tended  to do slightly better than movies</a:t>
            </a:r>
          </a:p>
        </p:txBody>
      </p:sp>
      <p:sp>
        <p:nvSpPr>
          <p:cNvPr id="4" name="TextBox 3">
            <a:extLst>
              <a:ext uri="{FF2B5EF4-FFF2-40B4-BE49-F238E27FC236}">
                <a16:creationId xmlns:a16="http://schemas.microsoft.com/office/drawing/2014/main" id="{1D2B55F2-D572-81CE-F488-2E69D07CBF0D}"/>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7" name="Picture 6" descr="Chart, box and whisker chart&#10;&#10;Description automatically generated">
            <a:extLst>
              <a:ext uri="{FF2B5EF4-FFF2-40B4-BE49-F238E27FC236}">
                <a16:creationId xmlns:a16="http://schemas.microsoft.com/office/drawing/2014/main" id="{638B0EAC-82DD-C5D7-63AA-6E919A5D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00" y="1183354"/>
            <a:ext cx="7337413" cy="3932470"/>
          </a:xfrm>
          <a:prstGeom prst="rect">
            <a:avLst/>
          </a:prstGeom>
        </p:spPr>
      </p:pic>
      <p:sp>
        <p:nvSpPr>
          <p:cNvPr id="10" name="TextBox 9">
            <a:extLst>
              <a:ext uri="{FF2B5EF4-FFF2-40B4-BE49-F238E27FC236}">
                <a16:creationId xmlns:a16="http://schemas.microsoft.com/office/drawing/2014/main" id="{1B04E097-D68B-EBE2-E8CB-27324F2F7323}"/>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171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F38C3-DD64-BDAD-213B-791299597A12}"/>
              </a:ext>
            </a:extLst>
          </p:cNvPr>
          <p:cNvSpPr txBox="1"/>
          <p:nvPr/>
        </p:nvSpPr>
        <p:spPr>
          <a:xfrm>
            <a:off x="879303" y="949183"/>
            <a:ext cx="2921533" cy="369332"/>
          </a:xfrm>
          <a:prstGeom prst="rect">
            <a:avLst/>
          </a:prstGeom>
          <a:noFill/>
        </p:spPr>
        <p:txBody>
          <a:bodyPr wrap="square" rtlCol="0">
            <a:spAutoFit/>
          </a:bodyPr>
          <a:lstStyle/>
          <a:p>
            <a:pPr algn="ctr"/>
            <a:r>
              <a:rPr lang="en-US" dirty="0"/>
              <a:t>Median</a:t>
            </a:r>
          </a:p>
        </p:txBody>
      </p:sp>
      <p:sp>
        <p:nvSpPr>
          <p:cNvPr id="7" name="TextBox 6">
            <a:extLst>
              <a:ext uri="{FF2B5EF4-FFF2-40B4-BE49-F238E27FC236}">
                <a16:creationId xmlns:a16="http://schemas.microsoft.com/office/drawing/2014/main" id="{7E2F618E-C0B2-9FFA-E33F-7EA213A1CB2F}"/>
              </a:ext>
            </a:extLst>
          </p:cNvPr>
          <p:cNvSpPr txBox="1"/>
          <p:nvPr/>
        </p:nvSpPr>
        <p:spPr>
          <a:xfrm>
            <a:off x="1837965" y="3871760"/>
            <a:ext cx="1004207" cy="369332"/>
          </a:xfrm>
          <a:prstGeom prst="rect">
            <a:avLst/>
          </a:prstGeom>
          <a:noFill/>
        </p:spPr>
        <p:txBody>
          <a:bodyPr wrap="square" rtlCol="0">
            <a:spAutoFit/>
          </a:bodyPr>
          <a:lstStyle/>
          <a:p>
            <a:pPr algn="ctr"/>
            <a:r>
              <a:rPr lang="en-US" dirty="0"/>
              <a:t>Mean</a:t>
            </a:r>
          </a:p>
        </p:txBody>
      </p:sp>
      <p:sp>
        <p:nvSpPr>
          <p:cNvPr id="8" name="TextBox 7">
            <a:extLst>
              <a:ext uri="{FF2B5EF4-FFF2-40B4-BE49-F238E27FC236}">
                <a16:creationId xmlns:a16="http://schemas.microsoft.com/office/drawing/2014/main" id="{20598850-A815-7384-64A5-1CCCEA9F6BE9}"/>
              </a:ext>
            </a:extLst>
          </p:cNvPr>
          <p:cNvSpPr txBox="1"/>
          <p:nvPr/>
        </p:nvSpPr>
        <p:spPr>
          <a:xfrm>
            <a:off x="4704670" y="1927969"/>
            <a:ext cx="6369856" cy="1323439"/>
          </a:xfrm>
          <a:prstGeom prst="rect">
            <a:avLst/>
          </a:prstGeom>
          <a:noFill/>
        </p:spPr>
        <p:txBody>
          <a:bodyPr wrap="square" rtlCol="0">
            <a:spAutoFit/>
          </a:bodyPr>
          <a:lstStyle/>
          <a:p>
            <a:r>
              <a:rPr lang="en-US" sz="1600" dirty="0"/>
              <a:t>Now let’s look at how many days something spent in the top 10</a:t>
            </a:r>
          </a:p>
          <a:p>
            <a:endParaRPr lang="en-US" sz="1600" dirty="0"/>
          </a:p>
          <a:p>
            <a:r>
              <a:rPr lang="en-US" sz="1600" dirty="0"/>
              <a:t>Shows spent more time in the Top 10 than movies</a:t>
            </a:r>
          </a:p>
          <a:p>
            <a:endParaRPr lang="en-US" sz="1600" dirty="0"/>
          </a:p>
          <a:p>
            <a:r>
              <a:rPr lang="en-US" sz="1600" dirty="0"/>
              <a:t>Little difference between Netflix and non-Netflix content</a:t>
            </a:r>
          </a:p>
        </p:txBody>
      </p:sp>
      <p:pic>
        <p:nvPicPr>
          <p:cNvPr id="10" name="Picture 9" descr="Table&#10;&#10;Description automatically generated">
            <a:extLst>
              <a:ext uri="{FF2B5EF4-FFF2-40B4-BE49-F238E27FC236}">
                <a16:creationId xmlns:a16="http://schemas.microsoft.com/office/drawing/2014/main" id="{4C7A2C7D-7727-B9A5-9359-01F1179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38" y="1497624"/>
            <a:ext cx="3326865" cy="1816115"/>
          </a:xfrm>
          <a:prstGeom prst="rect">
            <a:avLst/>
          </a:prstGeom>
        </p:spPr>
      </p:pic>
      <p:pic>
        <p:nvPicPr>
          <p:cNvPr id="12" name="Picture 11" descr="Table&#10;&#10;Description automatically generated">
            <a:extLst>
              <a:ext uri="{FF2B5EF4-FFF2-40B4-BE49-F238E27FC236}">
                <a16:creationId xmlns:a16="http://schemas.microsoft.com/office/drawing/2014/main" id="{3993D35F-3EAF-4F65-4CCE-C253B30E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3" y="4285528"/>
            <a:ext cx="3444917" cy="1816115"/>
          </a:xfrm>
          <a:prstGeom prst="rect">
            <a:avLst/>
          </a:prstGeom>
        </p:spPr>
      </p:pic>
      <p:sp>
        <p:nvSpPr>
          <p:cNvPr id="13" name="TextBox 12">
            <a:extLst>
              <a:ext uri="{FF2B5EF4-FFF2-40B4-BE49-F238E27FC236}">
                <a16:creationId xmlns:a16="http://schemas.microsoft.com/office/drawing/2014/main" id="{B2190AF8-AD38-EFE8-2E37-94CA263580E4}"/>
              </a:ext>
            </a:extLst>
          </p:cNvPr>
          <p:cNvSpPr txBox="1"/>
          <p:nvPr/>
        </p:nvSpPr>
        <p:spPr>
          <a:xfrm>
            <a:off x="4745597" y="4752439"/>
            <a:ext cx="6369857" cy="584775"/>
          </a:xfrm>
          <a:prstGeom prst="rect">
            <a:avLst/>
          </a:prstGeom>
          <a:noFill/>
        </p:spPr>
        <p:txBody>
          <a:bodyPr wrap="square" rtlCol="0">
            <a:spAutoFit/>
          </a:bodyPr>
          <a:lstStyle/>
          <a:p>
            <a:r>
              <a:rPr lang="en-US" sz="1600" dirty="0"/>
              <a:t>Mean time in the Top 10 shows a much stronger lean towards shows, indicating the presence of outliers</a:t>
            </a:r>
          </a:p>
        </p:txBody>
      </p:sp>
      <p:sp>
        <p:nvSpPr>
          <p:cNvPr id="14" name="TextBox 13">
            <a:extLst>
              <a:ext uri="{FF2B5EF4-FFF2-40B4-BE49-F238E27FC236}">
                <a16:creationId xmlns:a16="http://schemas.microsoft.com/office/drawing/2014/main" id="{D1AA46A3-F116-7E1E-7EF9-BD4A6F08C8CB}"/>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
        <p:nvSpPr>
          <p:cNvPr id="15" name="TextBox 14">
            <a:extLst>
              <a:ext uri="{FF2B5EF4-FFF2-40B4-BE49-F238E27FC236}">
                <a16:creationId xmlns:a16="http://schemas.microsoft.com/office/drawing/2014/main" id="{F1A414C9-3CB5-F387-4844-DF86D794A77A}"/>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147957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DF0CE1-BDB7-035E-BBAD-52A05B6CA441}"/>
              </a:ext>
            </a:extLst>
          </p:cNvPr>
          <p:cNvSpPr txBox="1"/>
          <p:nvPr/>
        </p:nvSpPr>
        <p:spPr>
          <a:xfrm>
            <a:off x="1866900" y="5714056"/>
            <a:ext cx="6480581" cy="800219"/>
          </a:xfrm>
          <a:prstGeom prst="rect">
            <a:avLst/>
          </a:prstGeom>
          <a:noFill/>
        </p:spPr>
        <p:txBody>
          <a:bodyPr wrap="square" rtlCol="0">
            <a:spAutoFit/>
          </a:bodyPr>
          <a:lstStyle/>
          <a:p>
            <a:r>
              <a:rPr lang="en-US" sz="1400" dirty="0"/>
              <a:t>Important to note that “</a:t>
            </a:r>
            <a:r>
              <a:rPr lang="en-US" sz="1400" dirty="0" err="1"/>
              <a:t>Cocomelon</a:t>
            </a:r>
            <a:r>
              <a:rPr lang="en-US" sz="1400" dirty="0"/>
              <a:t>” was removed from the data for this graph, it appeared a total of 428 days out of 710. Making the Top 10 list 60% of the time</a:t>
            </a:r>
          </a:p>
          <a:p>
            <a:endParaRPr lang="en-US" dirty="0"/>
          </a:p>
        </p:txBody>
      </p:sp>
      <p:sp>
        <p:nvSpPr>
          <p:cNvPr id="9" name="TextBox 8">
            <a:extLst>
              <a:ext uri="{FF2B5EF4-FFF2-40B4-BE49-F238E27FC236}">
                <a16:creationId xmlns:a16="http://schemas.microsoft.com/office/drawing/2014/main" id="{4C89E97F-A041-AFDD-52FB-C7A31444457D}"/>
              </a:ext>
            </a:extLst>
          </p:cNvPr>
          <p:cNvSpPr txBox="1"/>
          <p:nvPr/>
        </p:nvSpPr>
        <p:spPr>
          <a:xfrm>
            <a:off x="7390039" y="1547036"/>
            <a:ext cx="3385458" cy="3139321"/>
          </a:xfrm>
          <a:prstGeom prst="rect">
            <a:avLst/>
          </a:prstGeom>
          <a:noFill/>
        </p:spPr>
        <p:txBody>
          <a:bodyPr wrap="square" rtlCol="0">
            <a:spAutoFit/>
          </a:bodyPr>
          <a:lstStyle/>
          <a:p>
            <a:r>
              <a:rPr lang="en-US" dirty="0"/>
              <a:t>The bulk of shows were on the Top 10 list for 5 to 20 days, with frequent outliers staying much longer</a:t>
            </a:r>
          </a:p>
          <a:p>
            <a:endParaRPr lang="en-US" dirty="0"/>
          </a:p>
          <a:p>
            <a:endParaRPr lang="en-US" dirty="0"/>
          </a:p>
          <a:p>
            <a:endParaRPr lang="en-US" dirty="0"/>
          </a:p>
          <a:p>
            <a:endParaRPr lang="en-US" dirty="0"/>
          </a:p>
          <a:p>
            <a:r>
              <a:rPr lang="en-US" dirty="0"/>
              <a:t>Movies stayed on the Top 10 mostly for less than 10 days, and never more than 40</a:t>
            </a:r>
          </a:p>
        </p:txBody>
      </p:sp>
      <p:sp>
        <p:nvSpPr>
          <p:cNvPr id="10" name="TextBox 9">
            <a:extLst>
              <a:ext uri="{FF2B5EF4-FFF2-40B4-BE49-F238E27FC236}">
                <a16:creationId xmlns:a16="http://schemas.microsoft.com/office/drawing/2014/main" id="{3C404601-FFE3-1EFA-D973-711348F6A319}"/>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6" name="Picture 5" descr="Chart, box and whisker chart&#10;&#10;Description automatically generated">
            <a:extLst>
              <a:ext uri="{FF2B5EF4-FFF2-40B4-BE49-F238E27FC236}">
                <a16:creationId xmlns:a16="http://schemas.microsoft.com/office/drawing/2014/main" id="{2AC2E316-23CD-5F88-43FC-AAF6AE10C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2" y="898814"/>
            <a:ext cx="6507595" cy="4682673"/>
          </a:xfrm>
          <a:prstGeom prst="rect">
            <a:avLst/>
          </a:prstGeom>
        </p:spPr>
      </p:pic>
      <p:sp>
        <p:nvSpPr>
          <p:cNvPr id="13" name="TextBox 12">
            <a:extLst>
              <a:ext uri="{FF2B5EF4-FFF2-40B4-BE49-F238E27FC236}">
                <a16:creationId xmlns:a16="http://schemas.microsoft.com/office/drawing/2014/main" id="{A6C5356D-37DF-51AF-7C57-41AC46854AC2}"/>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2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BBF6E1-E161-A5E0-B9AF-A682776013E4}"/>
              </a:ext>
            </a:extLst>
          </p:cNvPr>
          <p:cNvSpPr txBox="1"/>
          <p:nvPr/>
        </p:nvSpPr>
        <p:spPr>
          <a:xfrm>
            <a:off x="6008186" y="1885127"/>
            <a:ext cx="4520294" cy="830997"/>
          </a:xfrm>
          <a:prstGeom prst="rect">
            <a:avLst/>
          </a:prstGeom>
          <a:noFill/>
        </p:spPr>
        <p:txBody>
          <a:bodyPr wrap="square" rtlCol="0">
            <a:spAutoFit/>
          </a:bodyPr>
          <a:lstStyle/>
          <a:p>
            <a:r>
              <a:rPr lang="en-US" sz="1600" dirty="0"/>
              <a:t>Limiting our view to only those shows and movies that were in the Top 10 for 25 days or more, we see that it is mostly shows.</a:t>
            </a:r>
          </a:p>
        </p:txBody>
      </p:sp>
      <p:sp>
        <p:nvSpPr>
          <p:cNvPr id="7" name="TextBox 6">
            <a:extLst>
              <a:ext uri="{FF2B5EF4-FFF2-40B4-BE49-F238E27FC236}">
                <a16:creationId xmlns:a16="http://schemas.microsoft.com/office/drawing/2014/main" id="{EC5D1444-1437-3048-8A8A-E3A3DC853A37}"/>
              </a:ext>
            </a:extLst>
          </p:cNvPr>
          <p:cNvSpPr txBox="1"/>
          <p:nvPr/>
        </p:nvSpPr>
        <p:spPr>
          <a:xfrm>
            <a:off x="6025992" y="4621328"/>
            <a:ext cx="4316186" cy="584775"/>
          </a:xfrm>
          <a:prstGeom prst="rect">
            <a:avLst/>
          </a:prstGeom>
          <a:noFill/>
        </p:spPr>
        <p:txBody>
          <a:bodyPr wrap="square" rtlCol="0">
            <a:spAutoFit/>
          </a:bodyPr>
          <a:lstStyle/>
          <a:p>
            <a:r>
              <a:rPr lang="en-US" sz="1600" dirty="0"/>
              <a:t> Even though movies appeared more often in the Top 10, shows spent far more time there</a:t>
            </a:r>
          </a:p>
        </p:txBody>
      </p:sp>
      <p:sp>
        <p:nvSpPr>
          <p:cNvPr id="8" name="TextBox 7">
            <a:extLst>
              <a:ext uri="{FF2B5EF4-FFF2-40B4-BE49-F238E27FC236}">
                <a16:creationId xmlns:a16="http://schemas.microsoft.com/office/drawing/2014/main" id="{7C463C2E-B112-8A40-908C-F6D6F97674C8}"/>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4" name="Picture 3" descr="Chart, pie chart&#10;&#10;Description automatically generated">
            <a:extLst>
              <a:ext uri="{FF2B5EF4-FFF2-40B4-BE49-F238E27FC236}">
                <a16:creationId xmlns:a16="http://schemas.microsoft.com/office/drawing/2014/main" id="{668AC547-9EF6-09B9-41AC-174E3BD86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455" y="3605623"/>
            <a:ext cx="4641537" cy="2925931"/>
          </a:xfrm>
          <a:prstGeom prst="rect">
            <a:avLst/>
          </a:prstGeom>
        </p:spPr>
      </p:pic>
      <p:pic>
        <p:nvPicPr>
          <p:cNvPr id="10" name="Picture 9" descr="Chart, pie chart&#10;&#10;Description automatically generated">
            <a:extLst>
              <a:ext uri="{FF2B5EF4-FFF2-40B4-BE49-F238E27FC236}">
                <a16:creationId xmlns:a16="http://schemas.microsoft.com/office/drawing/2014/main" id="{F616DF3A-4916-59D1-05CF-BB6C7E8F0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0" y="877535"/>
            <a:ext cx="6757309" cy="2886055"/>
          </a:xfrm>
          <a:prstGeom prst="rect">
            <a:avLst/>
          </a:prstGeom>
        </p:spPr>
      </p:pic>
      <p:sp>
        <p:nvSpPr>
          <p:cNvPr id="12" name="TextBox 11">
            <a:extLst>
              <a:ext uri="{FF2B5EF4-FFF2-40B4-BE49-F238E27FC236}">
                <a16:creationId xmlns:a16="http://schemas.microsoft.com/office/drawing/2014/main" id="{53B6B6DE-182F-3409-648F-732CAEF134FC}"/>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17281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AFD94-AD41-0CC6-8743-14C26DF9AD15}"/>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
        <p:nvSpPr>
          <p:cNvPr id="3" name="TextBox 2">
            <a:extLst>
              <a:ext uri="{FF2B5EF4-FFF2-40B4-BE49-F238E27FC236}">
                <a16:creationId xmlns:a16="http://schemas.microsoft.com/office/drawing/2014/main" id="{510CFD26-CD44-2FE0-2926-DE3BB94A4C4C}"/>
              </a:ext>
            </a:extLst>
          </p:cNvPr>
          <p:cNvSpPr txBox="1"/>
          <p:nvPr/>
        </p:nvSpPr>
        <p:spPr>
          <a:xfrm>
            <a:off x="678872" y="2161309"/>
            <a:ext cx="9393383" cy="1938992"/>
          </a:xfrm>
          <a:prstGeom prst="rect">
            <a:avLst/>
          </a:prstGeom>
          <a:noFill/>
        </p:spPr>
        <p:txBody>
          <a:bodyPr wrap="square" rtlCol="0">
            <a:spAutoFit/>
          </a:bodyPr>
          <a:lstStyle/>
          <a:p>
            <a:r>
              <a:rPr lang="en-US" sz="2000" dirty="0"/>
              <a:t>Shows appeared in the Daily Top 10 more often and stayed for much longer than movies</a:t>
            </a:r>
          </a:p>
          <a:p>
            <a:endParaRPr lang="en-US" sz="2000" dirty="0"/>
          </a:p>
          <a:p>
            <a:endParaRPr lang="en-US" sz="2000" dirty="0"/>
          </a:p>
          <a:p>
            <a:r>
              <a:rPr lang="en-US" sz="2000" dirty="0"/>
              <a:t>While shows tended to do somewhat better than movies on average, the top performing slots were overwhelmingly slanted towards shows.</a:t>
            </a:r>
          </a:p>
        </p:txBody>
      </p:sp>
    </p:spTree>
    <p:extLst>
      <p:ext uri="{BB962C8B-B14F-4D97-AF65-F5344CB8AC3E}">
        <p14:creationId xmlns:p14="http://schemas.microsoft.com/office/powerpoint/2010/main" val="91687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62093" y="340881"/>
            <a:ext cx="8251553" cy="897369"/>
          </a:xfrm>
        </p:spPr>
        <p:txBody>
          <a:bodyPr/>
          <a:lstStyle/>
          <a:p>
            <a:r>
              <a:rPr lang="en-GB" dirty="0"/>
              <a:t>Introduction</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462093" y="1238250"/>
            <a:ext cx="8251553" cy="427762"/>
          </a:xfrm>
        </p:spPr>
        <p:txBody>
          <a:bodyPr/>
          <a:lstStyle/>
          <a:p>
            <a:r>
              <a:rPr lang="en-GB" dirty="0">
                <a:solidFill>
                  <a:srgbClr val="D91F25"/>
                </a:solidFill>
              </a:rPr>
              <a:t>Background and Datasets </a:t>
            </a:r>
          </a:p>
        </p:txBody>
      </p:sp>
      <p:sp>
        <p:nvSpPr>
          <p:cNvPr id="10" name="TextBox 9">
            <a:extLst>
              <a:ext uri="{FF2B5EF4-FFF2-40B4-BE49-F238E27FC236}">
                <a16:creationId xmlns:a16="http://schemas.microsoft.com/office/drawing/2014/main" id="{5985376E-3D7F-41AA-DF3D-FED35878A02B}"/>
              </a:ext>
            </a:extLst>
          </p:cNvPr>
          <p:cNvSpPr txBox="1"/>
          <p:nvPr/>
        </p:nvSpPr>
        <p:spPr>
          <a:xfrm>
            <a:off x="462093" y="2200448"/>
            <a:ext cx="11367958" cy="230832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Question: </a:t>
            </a:r>
            <a:r>
              <a:rPr lang="en-US" sz="2400" dirty="0">
                <a:solidFill>
                  <a:srgbClr val="000000"/>
                </a:solidFill>
                <a:latin typeface="Helvetica Neue"/>
              </a:rPr>
              <a:t>H</a:t>
            </a:r>
            <a:r>
              <a:rPr lang="en-US" sz="2400" b="0" i="0" dirty="0">
                <a:solidFill>
                  <a:srgbClr val="000000"/>
                </a:solidFill>
                <a:effectLst/>
                <a:latin typeface="Helvetica Neue"/>
              </a:rPr>
              <a:t>ow does Netflix keep its user base interested and continue to do so</a:t>
            </a:r>
            <a:r>
              <a:rPr lang="en-US" sz="2400" dirty="0">
                <a:solidFill>
                  <a:srgbClr val="000000"/>
                </a:solidFill>
                <a:latin typeface="Helvetica Neue"/>
              </a:rPr>
              <a:t>?</a:t>
            </a:r>
          </a:p>
          <a:p>
            <a:r>
              <a:rPr lang="en-US" sz="2400" dirty="0">
                <a:solidFill>
                  <a:srgbClr val="000000"/>
                </a:solidFill>
                <a:latin typeface="Helvetica Neue"/>
              </a:rPr>
              <a:t>    1) Movies or TV shows in the past?</a:t>
            </a:r>
          </a:p>
          <a:p>
            <a:r>
              <a:rPr lang="en-US" sz="2400" dirty="0">
                <a:solidFill>
                  <a:srgbClr val="000000"/>
                </a:solidFill>
                <a:latin typeface="Helvetica Neue"/>
              </a:rPr>
              <a:t>    2) Specific genres of movies and TV shows based on past trends?</a:t>
            </a:r>
          </a:p>
          <a:p>
            <a:r>
              <a:rPr lang="en-US" sz="2400" dirty="0">
                <a:solidFill>
                  <a:srgbClr val="000000"/>
                </a:solidFill>
                <a:latin typeface="Helvetica Neue"/>
              </a:rPr>
              <a:t>    3) Relationship between a country and the number of movies and TV shows?</a:t>
            </a:r>
          </a:p>
          <a:p>
            <a:r>
              <a:rPr lang="en-US" sz="2400" dirty="0">
                <a:solidFill>
                  <a:srgbClr val="000000"/>
                </a:solidFill>
                <a:latin typeface="Helvetica Neue"/>
              </a:rPr>
              <a:t>    4) Does is this trend consistent each country?</a:t>
            </a:r>
          </a:p>
          <a:p>
            <a:r>
              <a:rPr lang="en-US" sz="2400" dirty="0">
                <a:solidFill>
                  <a:srgbClr val="000000"/>
                </a:solidFill>
                <a:latin typeface="Helvetica Neue"/>
              </a:rPr>
              <a:t>    5) Is it reflection of what Netflix wants to focus on?  </a:t>
            </a:r>
          </a:p>
        </p:txBody>
      </p:sp>
      <p:sp>
        <p:nvSpPr>
          <p:cNvPr id="11" name="TextBox 10">
            <a:extLst>
              <a:ext uri="{FF2B5EF4-FFF2-40B4-BE49-F238E27FC236}">
                <a16:creationId xmlns:a16="http://schemas.microsoft.com/office/drawing/2014/main" id="{760F92D9-3B57-5846-581A-3D1488D512D8}"/>
              </a:ext>
            </a:extLst>
          </p:cNvPr>
          <p:cNvSpPr txBox="1"/>
          <p:nvPr/>
        </p:nvSpPr>
        <p:spPr>
          <a:xfrm>
            <a:off x="462093" y="4906650"/>
            <a:ext cx="487190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Kaggle Datasets and </a:t>
            </a:r>
            <a:r>
              <a:rPr lang="en-US" sz="2400" dirty="0" err="1">
                <a:solidFill>
                  <a:srgbClr val="000000"/>
                </a:solidFill>
                <a:latin typeface="Helvetica Neue"/>
              </a:rPr>
              <a:t>OMDBapi</a:t>
            </a:r>
            <a:endParaRPr lang="en-US" sz="2400" dirty="0">
              <a:solidFill>
                <a:srgbClr val="000000"/>
              </a:solidFill>
              <a:latin typeface="Helvetica Neue"/>
            </a:endParaRPr>
          </a:p>
        </p:txBody>
      </p:sp>
      <p:sp>
        <p:nvSpPr>
          <p:cNvPr id="12" name="TextBox 11">
            <a:extLst>
              <a:ext uri="{FF2B5EF4-FFF2-40B4-BE49-F238E27FC236}">
                <a16:creationId xmlns:a16="http://schemas.microsoft.com/office/drawing/2014/main" id="{0824BD0C-3D26-F72E-6E62-E66D3FBA78F2}"/>
              </a:ext>
            </a:extLst>
          </p:cNvPr>
          <p:cNvSpPr txBox="1"/>
          <p:nvPr/>
        </p:nvSpPr>
        <p:spPr>
          <a:xfrm>
            <a:off x="462093" y="5766194"/>
            <a:ext cx="671975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Pandas/Matplotlib/</a:t>
            </a:r>
            <a:r>
              <a:rPr lang="en-US" sz="2400" dirty="0" err="1">
                <a:solidFill>
                  <a:srgbClr val="000000"/>
                </a:solidFill>
                <a:latin typeface="Helvetica Neue"/>
              </a:rPr>
              <a:t>Numpy</a:t>
            </a:r>
            <a:r>
              <a:rPr lang="en-US" sz="2400" dirty="0">
                <a:solidFill>
                  <a:srgbClr val="000000"/>
                </a:solidFill>
                <a:latin typeface="Helvetica Neue"/>
              </a:rPr>
              <a:t>/</a:t>
            </a:r>
            <a:r>
              <a:rPr lang="en-US" sz="2400" dirty="0" err="1">
                <a:solidFill>
                  <a:srgbClr val="000000"/>
                </a:solidFill>
                <a:latin typeface="Helvetica Neue"/>
              </a:rPr>
              <a:t>Scipy</a:t>
            </a:r>
            <a:r>
              <a:rPr lang="en-US" sz="2400" dirty="0">
                <a:solidFill>
                  <a:srgbClr val="000000"/>
                </a:solidFill>
                <a:latin typeface="Helvetica Neue"/>
              </a:rPr>
              <a:t>/Python API</a:t>
            </a:r>
          </a:p>
        </p:txBody>
      </p:sp>
    </p:spTree>
    <p:extLst>
      <p:ext uri="{BB962C8B-B14F-4D97-AF65-F5344CB8AC3E}">
        <p14:creationId xmlns:p14="http://schemas.microsoft.com/office/powerpoint/2010/main" val="302686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847480C-56E7-E5F6-450C-9CA922F1E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15" y="1409814"/>
            <a:ext cx="4133678" cy="2755786"/>
          </a:xfrm>
          <a:prstGeom prst="rect">
            <a:avLst/>
          </a:prstGeom>
        </p:spPr>
      </p:pic>
      <p:pic>
        <p:nvPicPr>
          <p:cNvPr id="5" name="Picture 4" descr="Chart, line chart&#10;&#10;Description automatically generated">
            <a:extLst>
              <a:ext uri="{FF2B5EF4-FFF2-40B4-BE49-F238E27FC236}">
                <a16:creationId xmlns:a16="http://schemas.microsoft.com/office/drawing/2014/main" id="{8A512FE3-0F66-7360-06D5-54601E42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472" y="1409815"/>
            <a:ext cx="4133678" cy="2755786"/>
          </a:xfrm>
          <a:prstGeom prst="rect">
            <a:avLst/>
          </a:prstGeom>
        </p:spPr>
      </p:pic>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
        <p:nvSpPr>
          <p:cNvPr id="7" name="TextBox 6">
            <a:extLst>
              <a:ext uri="{FF2B5EF4-FFF2-40B4-BE49-F238E27FC236}">
                <a16:creationId xmlns:a16="http://schemas.microsoft.com/office/drawing/2014/main" id="{FB43156E-B22D-D454-7D25-A09A292D2C98}"/>
              </a:ext>
            </a:extLst>
          </p:cNvPr>
          <p:cNvSpPr txBox="1"/>
          <p:nvPr/>
        </p:nvSpPr>
        <p:spPr>
          <a:xfrm>
            <a:off x="368814" y="585587"/>
            <a:ext cx="4296176" cy="369332"/>
          </a:xfrm>
          <a:prstGeom prst="rect">
            <a:avLst/>
          </a:prstGeom>
          <a:noFill/>
        </p:spPr>
        <p:txBody>
          <a:bodyPr wrap="square">
            <a:spAutoFit/>
          </a:bodyPr>
          <a:lstStyle/>
          <a:p>
            <a:r>
              <a:rPr lang="en-US" sz="1800" i="1" u="sng" dirty="0">
                <a:solidFill>
                  <a:srgbClr val="000000"/>
                </a:solidFill>
                <a:latin typeface="Helvetica Neue"/>
              </a:rPr>
              <a:t>Movies or TV shows Trends in the past?</a:t>
            </a:r>
          </a:p>
        </p:txBody>
      </p:sp>
      <p:sp>
        <p:nvSpPr>
          <p:cNvPr id="8" name="TextBox 7">
            <a:extLst>
              <a:ext uri="{FF2B5EF4-FFF2-40B4-BE49-F238E27FC236}">
                <a16:creationId xmlns:a16="http://schemas.microsoft.com/office/drawing/2014/main" id="{E45503AA-05BA-4CEC-95AF-7326664F42C4}"/>
              </a:ext>
            </a:extLst>
          </p:cNvPr>
          <p:cNvSpPr txBox="1"/>
          <p:nvPr/>
        </p:nvSpPr>
        <p:spPr>
          <a:xfrm>
            <a:off x="368814" y="4757341"/>
            <a:ext cx="6171882" cy="923330"/>
          </a:xfrm>
          <a:prstGeom prst="rect">
            <a:avLst/>
          </a:prstGeom>
          <a:noFill/>
        </p:spPr>
        <p:txBody>
          <a:bodyPr wrap="none" rtlCol="0">
            <a:spAutoFit/>
          </a:bodyPr>
          <a:lstStyle/>
          <a:p>
            <a:pPr marL="285750" indent="-285750">
              <a:buFont typeface="Arial" panose="020B0604020202020204" pitchFamily="34" charset="0"/>
              <a:buChar char="•"/>
            </a:pPr>
            <a:r>
              <a:rPr lang="en-US" dirty="0"/>
              <a:t>Overall, movies has been more produced than TV shows</a:t>
            </a:r>
          </a:p>
          <a:p>
            <a:pPr marL="285750" indent="-285750">
              <a:buFont typeface="Arial" panose="020B0604020202020204" pitchFamily="34" charset="0"/>
              <a:buChar char="•"/>
            </a:pPr>
            <a:r>
              <a:rPr lang="en-US" dirty="0"/>
              <a:t>The ratio of TV to Movie recently increases</a:t>
            </a:r>
          </a:p>
          <a:p>
            <a:pPr marL="285750" indent="-285750">
              <a:buFont typeface="Arial" panose="020B0604020202020204" pitchFamily="34" charset="0"/>
              <a:buChar char="•"/>
            </a:pPr>
            <a:r>
              <a:rPr lang="en-US" dirty="0"/>
              <a:t>Trend might shift to TV shows in the future </a:t>
            </a:r>
          </a:p>
        </p:txBody>
      </p:sp>
      <p:sp>
        <p:nvSpPr>
          <p:cNvPr id="9" name="TextBox 8">
            <a:extLst>
              <a:ext uri="{FF2B5EF4-FFF2-40B4-BE49-F238E27FC236}">
                <a16:creationId xmlns:a16="http://schemas.microsoft.com/office/drawing/2014/main" id="{6D09F04F-83E3-99C2-7EC5-20719874210D}"/>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Tree>
    <p:extLst>
      <p:ext uri="{BB962C8B-B14F-4D97-AF65-F5344CB8AC3E}">
        <p14:creationId xmlns:p14="http://schemas.microsoft.com/office/powerpoint/2010/main" val="15256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2378" y="125802"/>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Production by Country from 2019 to 2021 </a:t>
            </a:r>
          </a:p>
        </p:txBody>
      </p:sp>
      <p:pic>
        <p:nvPicPr>
          <p:cNvPr id="12" name="Picture 11" descr="A picture containing chart&#10;&#10;Description automatically generated">
            <a:extLst>
              <a:ext uri="{FF2B5EF4-FFF2-40B4-BE49-F238E27FC236}">
                <a16:creationId xmlns:a16="http://schemas.microsoft.com/office/drawing/2014/main" id="{FF510D7E-09AB-62E1-D13B-3B0551E8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8" y="1579804"/>
            <a:ext cx="8362522" cy="3345009"/>
          </a:xfrm>
          <a:prstGeom prst="rect">
            <a:avLst/>
          </a:prstGeom>
        </p:spPr>
      </p:pic>
      <p:sp>
        <p:nvSpPr>
          <p:cNvPr id="7" name="TextBox 6">
            <a:extLst>
              <a:ext uri="{FF2B5EF4-FFF2-40B4-BE49-F238E27FC236}">
                <a16:creationId xmlns:a16="http://schemas.microsoft.com/office/drawing/2014/main" id="{4A345F77-18BA-7F21-CECF-B497731CC6D7}"/>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2" name="TextBox 1">
            <a:extLst>
              <a:ext uri="{FF2B5EF4-FFF2-40B4-BE49-F238E27FC236}">
                <a16:creationId xmlns:a16="http://schemas.microsoft.com/office/drawing/2014/main" id="{89A3242B-D883-02F3-BCFB-3DB5F22733EF}"/>
              </a:ext>
            </a:extLst>
          </p:cNvPr>
          <p:cNvSpPr txBox="1"/>
          <p:nvPr/>
        </p:nvSpPr>
        <p:spPr>
          <a:xfrm>
            <a:off x="362378" y="5275447"/>
            <a:ext cx="6970178" cy="646331"/>
          </a:xfrm>
          <a:prstGeom prst="rect">
            <a:avLst/>
          </a:prstGeom>
          <a:noFill/>
        </p:spPr>
        <p:txBody>
          <a:bodyPr wrap="none" rtlCol="0">
            <a:spAutoFit/>
          </a:bodyPr>
          <a:lstStyle/>
          <a:p>
            <a:pPr marL="285750" indent="-285750">
              <a:buFont typeface="Arial" panose="020B0604020202020204" pitchFamily="34" charset="0"/>
              <a:buChar char="•"/>
            </a:pPr>
            <a:r>
              <a:rPr lang="en-US" dirty="0"/>
              <a:t>United States overwhelms other countries in Netflix production </a:t>
            </a:r>
          </a:p>
          <a:p>
            <a:pPr marL="285750" indent="-285750">
              <a:buFont typeface="Arial" panose="020B0604020202020204" pitchFamily="34" charset="0"/>
              <a:buChar char="•"/>
            </a:pPr>
            <a:r>
              <a:rPr lang="en-US" dirty="0"/>
              <a:t>Number of productions decrease from 2019 to 2021 </a:t>
            </a:r>
          </a:p>
        </p:txBody>
      </p:sp>
      <p:sp>
        <p:nvSpPr>
          <p:cNvPr id="11" name="TextBox 10">
            <a:extLst>
              <a:ext uri="{FF2B5EF4-FFF2-40B4-BE49-F238E27FC236}">
                <a16:creationId xmlns:a16="http://schemas.microsoft.com/office/drawing/2014/main" id="{3EBC2E9C-33D9-5158-E85B-B201ADD95114}"/>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
        <p:nvSpPr>
          <p:cNvPr id="15" name="Arrow: Down 14">
            <a:extLst>
              <a:ext uri="{FF2B5EF4-FFF2-40B4-BE49-F238E27FC236}">
                <a16:creationId xmlns:a16="http://schemas.microsoft.com/office/drawing/2014/main" id="{859AC340-4B83-8BE3-8C7E-3DB268B3C07E}"/>
              </a:ext>
            </a:extLst>
          </p:cNvPr>
          <p:cNvSpPr/>
          <p:nvPr/>
        </p:nvSpPr>
        <p:spPr>
          <a:xfrm flipV="1">
            <a:off x="7721600" y="4439730"/>
            <a:ext cx="241300" cy="6604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02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59CE9EF-17A4-7BAA-A1D1-A908164E6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17" y="1189495"/>
            <a:ext cx="6718514" cy="4479010"/>
          </a:xfrm>
          <a:prstGeom prst="rect">
            <a:avLst/>
          </a:prstGeom>
        </p:spPr>
      </p:pic>
      <p:sp>
        <p:nvSpPr>
          <p:cNvPr id="7" name="Text Placeholder 2">
            <a:extLst>
              <a:ext uri="{FF2B5EF4-FFF2-40B4-BE49-F238E27FC236}">
                <a16:creationId xmlns:a16="http://schemas.microsoft.com/office/drawing/2014/main" id="{8BFD41A8-A070-92FC-FAD8-D1D199C0716D}"/>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Tree>
    <p:extLst>
      <p:ext uri="{BB962C8B-B14F-4D97-AF65-F5344CB8AC3E}">
        <p14:creationId xmlns:p14="http://schemas.microsoft.com/office/powerpoint/2010/main" val="22795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33120" y="46625"/>
            <a:ext cx="8044393"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Popularity by Rating from 2019 to 2021 </a:t>
            </a:r>
          </a:p>
        </p:txBody>
      </p:sp>
      <p:pic>
        <p:nvPicPr>
          <p:cNvPr id="5" name="Picture 4" descr="A picture containing logo&#10;&#10;Description automatically generated">
            <a:extLst>
              <a:ext uri="{FF2B5EF4-FFF2-40B4-BE49-F238E27FC236}">
                <a16:creationId xmlns:a16="http://schemas.microsoft.com/office/drawing/2014/main" id="{58D129ED-4A5F-938F-AFE5-549FD9213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7" y="1213379"/>
            <a:ext cx="8521153" cy="2556346"/>
          </a:xfrm>
          <a:prstGeom prst="rect">
            <a:avLst/>
          </a:prstGeom>
        </p:spPr>
      </p:pic>
      <p:pic>
        <p:nvPicPr>
          <p:cNvPr id="16" name="Picture 15">
            <a:extLst>
              <a:ext uri="{FF2B5EF4-FFF2-40B4-BE49-F238E27FC236}">
                <a16:creationId xmlns:a16="http://schemas.microsoft.com/office/drawing/2014/main" id="{2EE14D88-50CB-10D0-0C3C-77CC4CB954C3}"/>
              </a:ext>
            </a:extLst>
          </p:cNvPr>
          <p:cNvPicPr>
            <a:picLocks noChangeAspect="1"/>
          </p:cNvPicPr>
          <p:nvPr/>
        </p:nvPicPr>
        <p:blipFill>
          <a:blip r:embed="rId4"/>
          <a:stretch>
            <a:fillRect/>
          </a:stretch>
        </p:blipFill>
        <p:spPr>
          <a:xfrm>
            <a:off x="104520" y="3939415"/>
            <a:ext cx="8458200" cy="2686050"/>
          </a:xfrm>
          <a:prstGeom prst="rect">
            <a:avLst/>
          </a:prstGeom>
        </p:spPr>
      </p:pic>
      <p:sp>
        <p:nvSpPr>
          <p:cNvPr id="17" name="TextBox 16">
            <a:extLst>
              <a:ext uri="{FF2B5EF4-FFF2-40B4-BE49-F238E27FC236}">
                <a16:creationId xmlns:a16="http://schemas.microsoft.com/office/drawing/2014/main" id="{6E199E28-61E1-C5B2-C069-2CCCD361D180}"/>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18" name="TextBox 17">
            <a:extLst>
              <a:ext uri="{FF2B5EF4-FFF2-40B4-BE49-F238E27FC236}">
                <a16:creationId xmlns:a16="http://schemas.microsoft.com/office/drawing/2014/main" id="{0CFAD19F-A510-2D48-250D-413A9EBA4A44}"/>
              </a:ext>
            </a:extLst>
          </p:cNvPr>
          <p:cNvSpPr txBox="1"/>
          <p:nvPr/>
        </p:nvSpPr>
        <p:spPr>
          <a:xfrm>
            <a:off x="8562720" y="3169560"/>
            <a:ext cx="3613490" cy="1200329"/>
          </a:xfrm>
          <a:prstGeom prst="rect">
            <a:avLst/>
          </a:prstGeom>
          <a:noFill/>
        </p:spPr>
        <p:txBody>
          <a:bodyPr wrap="none" rtlCol="0">
            <a:spAutoFit/>
          </a:bodyPr>
          <a:lstStyle/>
          <a:p>
            <a:pPr marL="285750" indent="-285750">
              <a:buFont typeface="Arial" panose="020B0604020202020204" pitchFamily="34" charset="0"/>
              <a:buChar char="•"/>
            </a:pPr>
            <a:r>
              <a:rPr lang="en-US" dirty="0"/>
              <a:t>TV-MA rating always high but</a:t>
            </a:r>
          </a:p>
          <a:p>
            <a:r>
              <a:rPr lang="en-US" dirty="0"/>
              <a:t>     decreasing</a:t>
            </a:r>
          </a:p>
          <a:p>
            <a:endParaRPr lang="en-US" dirty="0"/>
          </a:p>
          <a:p>
            <a:pPr marL="285750" indent="-285750">
              <a:buFont typeface="Arial" panose="020B0604020202020204" pitchFamily="34" charset="0"/>
              <a:buChar char="•"/>
            </a:pPr>
            <a:r>
              <a:rPr lang="en-US" dirty="0"/>
              <a:t>PG, PG-13, TV-Y7 is increasing</a:t>
            </a:r>
          </a:p>
        </p:txBody>
      </p:sp>
    </p:spTree>
    <p:extLst>
      <p:ext uri="{BB962C8B-B14F-4D97-AF65-F5344CB8AC3E}">
        <p14:creationId xmlns:p14="http://schemas.microsoft.com/office/powerpoint/2010/main" val="1623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4F5AE-A8A4-2F28-DA39-A81BEC27A44A}"/>
              </a:ext>
            </a:extLst>
          </p:cNvPr>
          <p:cNvSpPr txBox="1"/>
          <p:nvPr/>
        </p:nvSpPr>
        <p:spPr>
          <a:xfrm>
            <a:off x="336550" y="2565400"/>
            <a:ext cx="930275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TV Shows are often cheaper to make and is usually 2-10 times faster than Movies in production.</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b="0" i="0" dirty="0">
                <a:solidFill>
                  <a:srgbClr val="000000"/>
                </a:solidFill>
                <a:effectLst/>
                <a:latin typeface="Helvetica Neue"/>
              </a:rPr>
              <a:t>Dataset might demonstrate that Netflix is leaning towards TV shows in the future because it has a higher profit margin, or it is cheaper to stream on their services.</a:t>
            </a:r>
            <a:endParaRPr lang="en-US" dirty="0"/>
          </a:p>
        </p:txBody>
      </p:sp>
      <p:sp>
        <p:nvSpPr>
          <p:cNvPr id="5" name="Text Placeholder 2">
            <a:extLst>
              <a:ext uri="{FF2B5EF4-FFF2-40B4-BE49-F238E27FC236}">
                <a16:creationId xmlns:a16="http://schemas.microsoft.com/office/drawing/2014/main" id="{113E0CBD-45F3-B003-A61C-DFB5A5FE3A6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3563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8F115304-8055-634A-9277-5C5EAFCC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811" y="1437752"/>
            <a:ext cx="4889430" cy="4889430"/>
          </a:xfrm>
          <a:prstGeom prst="rect">
            <a:avLst/>
          </a:prstGeom>
        </p:spPr>
      </p:pic>
      <p:sp>
        <p:nvSpPr>
          <p:cNvPr id="9" name="TextBox 8">
            <a:extLst>
              <a:ext uri="{FF2B5EF4-FFF2-40B4-BE49-F238E27FC236}">
                <a16:creationId xmlns:a16="http://schemas.microsoft.com/office/drawing/2014/main" id="{6CEA0B97-106A-A9BE-D888-DA0E9EE972A8}"/>
              </a:ext>
            </a:extLst>
          </p:cNvPr>
          <p:cNvSpPr txBox="1"/>
          <p:nvPr/>
        </p:nvSpPr>
        <p:spPr>
          <a:xfrm>
            <a:off x="391474" y="238430"/>
            <a:ext cx="8214103" cy="584775"/>
          </a:xfrm>
          <a:prstGeom prst="rect">
            <a:avLst/>
          </a:prstGeom>
          <a:noFill/>
        </p:spPr>
        <p:txBody>
          <a:bodyPr wrap="square" rtlCol="0">
            <a:spAutoFit/>
          </a:bodyPr>
          <a:lstStyle/>
          <a:p>
            <a:r>
              <a:rPr lang="en-US" sz="3200" b="1" dirty="0">
                <a:latin typeface="Open Sans" panose="020B0606030504020204" pitchFamily="34" charset="0"/>
                <a:ea typeface="Open Sans" panose="020B0606030504020204" pitchFamily="34" charset="0"/>
                <a:cs typeface="Open Sans" panose="020B0606030504020204" pitchFamily="34" charset="0"/>
              </a:rPr>
              <a:t>Does Netflix prefer movies or tv shows?</a:t>
            </a:r>
          </a:p>
        </p:txBody>
      </p:sp>
    </p:spTree>
    <p:extLst>
      <p:ext uri="{BB962C8B-B14F-4D97-AF65-F5344CB8AC3E}">
        <p14:creationId xmlns:p14="http://schemas.microsoft.com/office/powerpoint/2010/main" val="5608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D604B-04B6-6E27-70E0-D857309E5875}"/>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both movies and tv shows in the last three years (2019, 2020, 2021)?</a:t>
            </a:r>
          </a:p>
        </p:txBody>
      </p:sp>
      <p:pic>
        <p:nvPicPr>
          <p:cNvPr id="6" name="Picture 5">
            <a:extLst>
              <a:ext uri="{FF2B5EF4-FFF2-40B4-BE49-F238E27FC236}">
                <a16:creationId xmlns:a16="http://schemas.microsoft.com/office/drawing/2014/main" id="{28BD2991-7A52-C13C-B81F-C5D524BC2634}"/>
              </a:ext>
            </a:extLst>
          </p:cNvPr>
          <p:cNvPicPr>
            <a:picLocks noChangeAspect="1"/>
          </p:cNvPicPr>
          <p:nvPr/>
        </p:nvPicPr>
        <p:blipFill>
          <a:blip r:embed="rId2"/>
          <a:stretch>
            <a:fillRect/>
          </a:stretch>
        </p:blipFill>
        <p:spPr>
          <a:xfrm>
            <a:off x="480445" y="1584459"/>
            <a:ext cx="9289770" cy="4056925"/>
          </a:xfrm>
          <a:prstGeom prst="rect">
            <a:avLst/>
          </a:prstGeom>
        </p:spPr>
      </p:pic>
    </p:spTree>
    <p:extLst>
      <p:ext uri="{BB962C8B-B14F-4D97-AF65-F5344CB8AC3E}">
        <p14:creationId xmlns:p14="http://schemas.microsoft.com/office/powerpoint/2010/main" val="280399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1264</TotalTime>
  <Words>1016</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Bebas Neue Bold</vt:lpstr>
      <vt:lpstr>Bebas Neue Book</vt:lpstr>
      <vt:lpstr>Helvetica Neue</vt:lpstr>
      <vt:lpstr>Lato</vt:lpstr>
      <vt:lpstr>Open Sans</vt:lpstr>
      <vt:lpstr>Times New Roman</vt:lpstr>
      <vt:lpstr>Office Theme</vt:lpstr>
      <vt:lpstr>Netflix Movie and TV Show Trend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Matthew Hill</cp:lastModifiedBy>
  <cp:revision>22</cp:revision>
  <dcterms:created xsi:type="dcterms:W3CDTF">2022-05-08T23:40:22Z</dcterms:created>
  <dcterms:modified xsi:type="dcterms:W3CDTF">2022-05-10T23:34:34Z</dcterms:modified>
</cp:coreProperties>
</file>