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7" r:id="rId12"/>
    <p:sldId id="265" r:id="rId1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10303"/>
    <a:srgbClr val="6E0303"/>
    <a:srgbClr val="94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FC8172-97A0-E67D-33F5-CB422F803820}" v="988" dt="2025-02-02T11:24:23.259"/>
    <p1510:client id="{8C659C76-B075-BDA0-0DCB-11E6187519D7}" v="113" dt="2025-02-02T11:12:44.021"/>
    <p1510:client id="{F9BD419C-9A02-DEDF-433D-07EEDF0DE18A}" v="1685" dt="2025-02-02T11:24:42.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Faça clique para editar o estilo</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02/02/2025</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3536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02/02/2025</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4251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02/02/2025</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5171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02/02/2025</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730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02/02/2025</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61462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838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6172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02/02/2025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05642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a:t>Clique para editar o estilo</a:t>
            </a:r>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E431C0BB-DC71-4713-A787-95011EDB8CA8}" type="datetimeFigureOut">
              <a:rPr lang="pt-PT" smtClean="0"/>
              <a:t>02/02/2025</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4914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E431C0BB-DC71-4713-A787-95011EDB8CA8}" type="datetimeFigureOut">
              <a:rPr lang="pt-PT" smtClean="0"/>
              <a:t>02/02/2025</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4555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E431C0BB-DC71-4713-A787-95011EDB8CA8}" type="datetimeFigureOut">
              <a:rPr lang="pt-PT" smtClean="0"/>
              <a:t>02/02/2025</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96993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02/02/2025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408916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02/02/2025</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5806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31C0BB-DC71-4713-A787-95011EDB8CA8}" type="datetimeFigureOut">
              <a:rPr lang="pt-PT" smtClean="0"/>
              <a:t>02/02/2025</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A16595-07AD-4646-803E-1CCE41789BEC}" type="slidenum">
              <a:rPr lang="pt-PT" smtClean="0"/>
              <a:t>‹nº›</a:t>
            </a:fld>
            <a:endParaRPr lang="pt-PT"/>
          </a:p>
        </p:txBody>
      </p:sp>
    </p:spTree>
    <p:extLst>
      <p:ext uri="{BB962C8B-B14F-4D97-AF65-F5344CB8AC3E}">
        <p14:creationId xmlns:p14="http://schemas.microsoft.com/office/powerpoint/2010/main" val="313206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PT" err="1"/>
              <a:t>Red</a:t>
            </a:r>
            <a:r>
              <a:rPr lang="pt-PT"/>
              <a:t> Cross Case: </a:t>
            </a:r>
            <a:r>
              <a:rPr lang="pt-PT" err="1"/>
              <a:t>Chatbot</a:t>
            </a:r>
          </a:p>
        </p:txBody>
      </p:sp>
      <p:sp>
        <p:nvSpPr>
          <p:cNvPr id="3" name="Subtítulo 2"/>
          <p:cNvSpPr>
            <a:spLocks noGrp="1"/>
          </p:cNvSpPr>
          <p:nvPr>
            <p:ph type="subTitle" idx="1"/>
          </p:nvPr>
        </p:nvSpPr>
        <p:spPr/>
        <p:txBody>
          <a:bodyPr/>
          <a:lstStyle/>
          <a:p>
            <a:endParaRPr lang="pt-PT"/>
          </a:p>
        </p:txBody>
      </p:sp>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09BF-1F72-FE35-63F5-4C15ED6DC716}"/>
              </a:ext>
            </a:extLst>
          </p:cNvPr>
          <p:cNvSpPr>
            <a:spLocks noGrp="1"/>
          </p:cNvSpPr>
          <p:nvPr>
            <p:ph type="title"/>
          </p:nvPr>
        </p:nvSpPr>
        <p:spPr>
          <a:xfrm>
            <a:off x="337159" y="187673"/>
            <a:ext cx="10609545" cy="845399"/>
          </a:xfrm>
        </p:spPr>
        <p:txBody>
          <a:bodyPr/>
          <a:lstStyle/>
          <a:p>
            <a:r>
              <a:rPr lang="en-US"/>
              <a:t>Demo: CareConnect</a:t>
            </a:r>
          </a:p>
        </p:txBody>
      </p:sp>
      <p:pic>
        <p:nvPicPr>
          <p:cNvPr id="5" name="Picture 4" descr="A screenshot of a social media post&#10;&#10;AI-generated content may be incorrect.">
            <a:extLst>
              <a:ext uri="{FF2B5EF4-FFF2-40B4-BE49-F238E27FC236}">
                <a16:creationId xmlns:a16="http://schemas.microsoft.com/office/drawing/2014/main" id="{97C86A1A-D9A0-DA99-2DDD-864BCD5B0B11}"/>
              </a:ext>
            </a:extLst>
          </p:cNvPr>
          <p:cNvPicPr>
            <a:picLocks noChangeAspect="1"/>
          </p:cNvPicPr>
          <p:nvPr/>
        </p:nvPicPr>
        <p:blipFill>
          <a:blip r:embed="rId2"/>
          <a:stretch>
            <a:fillRect/>
          </a:stretch>
        </p:blipFill>
        <p:spPr>
          <a:xfrm>
            <a:off x="118214" y="1229051"/>
            <a:ext cx="5515106" cy="5067953"/>
          </a:xfrm>
          <a:prstGeom prst="rect">
            <a:avLst/>
          </a:prstGeom>
        </p:spPr>
      </p:pic>
      <p:pic>
        <p:nvPicPr>
          <p:cNvPr id="6" name="Picture 5" descr="A white text on a white background&#10;&#10;AI-generated content may be incorrect.">
            <a:extLst>
              <a:ext uri="{FF2B5EF4-FFF2-40B4-BE49-F238E27FC236}">
                <a16:creationId xmlns:a16="http://schemas.microsoft.com/office/drawing/2014/main" id="{B0962AD3-C3B6-B5FB-9A48-D1BEEFAF8910}"/>
              </a:ext>
            </a:extLst>
          </p:cNvPr>
          <p:cNvPicPr>
            <a:picLocks noChangeAspect="1"/>
          </p:cNvPicPr>
          <p:nvPr/>
        </p:nvPicPr>
        <p:blipFill>
          <a:blip r:embed="rId3"/>
          <a:stretch>
            <a:fillRect/>
          </a:stretch>
        </p:blipFill>
        <p:spPr>
          <a:xfrm>
            <a:off x="5942230" y="1907479"/>
            <a:ext cx="5526719" cy="4389590"/>
          </a:xfrm>
          <a:prstGeom prst="rect">
            <a:avLst/>
          </a:prstGeom>
        </p:spPr>
      </p:pic>
      <p:sp>
        <p:nvSpPr>
          <p:cNvPr id="7" name="TextBox 6">
            <a:extLst>
              <a:ext uri="{FF2B5EF4-FFF2-40B4-BE49-F238E27FC236}">
                <a16:creationId xmlns:a16="http://schemas.microsoft.com/office/drawing/2014/main" id="{75311A8F-5D8F-3416-671E-14D5BF20969F}"/>
              </a:ext>
            </a:extLst>
          </p:cNvPr>
          <p:cNvSpPr txBox="1"/>
          <p:nvPr/>
        </p:nvSpPr>
        <p:spPr>
          <a:xfrm>
            <a:off x="5950389" y="1316085"/>
            <a:ext cx="54883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Example of Prompt Chaining</a:t>
            </a:r>
          </a:p>
        </p:txBody>
      </p:sp>
    </p:spTree>
    <p:extLst>
      <p:ext uri="{BB962C8B-B14F-4D97-AF65-F5344CB8AC3E}">
        <p14:creationId xmlns:p14="http://schemas.microsoft.com/office/powerpoint/2010/main" val="33597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3E1FD-7921-7440-AF75-1FA2F1918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CB881-9C43-A65E-0CBE-F44BF35CD58C}"/>
              </a:ext>
            </a:extLst>
          </p:cNvPr>
          <p:cNvSpPr>
            <a:spLocks noGrp="1"/>
          </p:cNvSpPr>
          <p:nvPr>
            <p:ph type="title"/>
          </p:nvPr>
        </p:nvSpPr>
        <p:spPr>
          <a:xfrm>
            <a:off x="337159" y="187673"/>
            <a:ext cx="10609545" cy="845399"/>
          </a:xfrm>
        </p:spPr>
        <p:txBody>
          <a:bodyPr/>
          <a:lstStyle/>
          <a:p>
            <a:r>
              <a:rPr lang="en-US"/>
              <a:t>Demo: some other important prompts</a:t>
            </a:r>
          </a:p>
        </p:txBody>
      </p:sp>
      <p:pic>
        <p:nvPicPr>
          <p:cNvPr id="3" name="Picture 2" descr="A screenshot of a phone&#10;&#10;AI-generated content may be incorrect.">
            <a:extLst>
              <a:ext uri="{FF2B5EF4-FFF2-40B4-BE49-F238E27FC236}">
                <a16:creationId xmlns:a16="http://schemas.microsoft.com/office/drawing/2014/main" id="{209A62D5-95F1-738C-9690-8C69150E11A8}"/>
              </a:ext>
            </a:extLst>
          </p:cNvPr>
          <p:cNvPicPr>
            <a:picLocks noChangeAspect="1"/>
          </p:cNvPicPr>
          <p:nvPr/>
        </p:nvPicPr>
        <p:blipFill>
          <a:blip r:embed="rId2"/>
          <a:stretch>
            <a:fillRect/>
          </a:stretch>
        </p:blipFill>
        <p:spPr>
          <a:xfrm>
            <a:off x="333505" y="1031048"/>
            <a:ext cx="4823566" cy="5390890"/>
          </a:xfrm>
          <a:prstGeom prst="rect">
            <a:avLst/>
          </a:prstGeom>
        </p:spPr>
      </p:pic>
    </p:spTree>
    <p:extLst>
      <p:ext uri="{BB962C8B-B14F-4D97-AF65-F5344CB8AC3E}">
        <p14:creationId xmlns:p14="http://schemas.microsoft.com/office/powerpoint/2010/main" val="354246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3321-ED63-4088-E653-CD232157C61A}"/>
              </a:ext>
            </a:extLst>
          </p:cNvPr>
          <p:cNvSpPr>
            <a:spLocks noGrp="1"/>
          </p:cNvSpPr>
          <p:nvPr>
            <p:ph type="title"/>
          </p:nvPr>
        </p:nvSpPr>
        <p:spPr/>
        <p:txBody>
          <a:bodyPr/>
          <a:lstStyle/>
          <a:p>
            <a:r>
              <a:rPr lang="en-US"/>
              <a:t>Conclusions</a:t>
            </a:r>
          </a:p>
        </p:txBody>
      </p:sp>
      <p:sp>
        <p:nvSpPr>
          <p:cNvPr id="3" name="Content Placeholder 2">
            <a:extLst>
              <a:ext uri="{FF2B5EF4-FFF2-40B4-BE49-F238E27FC236}">
                <a16:creationId xmlns:a16="http://schemas.microsoft.com/office/drawing/2014/main" id="{695E8352-7EF1-F518-94FF-6E0ABB717F45}"/>
              </a:ext>
            </a:extLst>
          </p:cNvPr>
          <p:cNvSpPr>
            <a:spLocks noGrp="1"/>
          </p:cNvSpPr>
          <p:nvPr>
            <p:ph idx="1"/>
          </p:nvPr>
        </p:nvSpPr>
        <p:spPr>
          <a:xfrm>
            <a:off x="738809" y="1502604"/>
            <a:ext cx="10614991" cy="4674359"/>
          </a:xfrm>
        </p:spPr>
        <p:txBody>
          <a:bodyPr vert="horz" lIns="91440" tIns="45720" rIns="91440" bIns="45720" rtlCol="0" anchor="t">
            <a:noAutofit/>
          </a:bodyPr>
          <a:lstStyle/>
          <a:p>
            <a:endParaRPr lang="en-US"/>
          </a:p>
          <a:p>
            <a:r>
              <a:rPr lang="en-US" sz="2600"/>
              <a:t>Improved relevance and accuracy by </a:t>
            </a:r>
            <a:r>
              <a:rPr lang="en-US" sz="2600" err="1"/>
              <a:t>CoT</a:t>
            </a:r>
            <a:r>
              <a:rPr lang="en-US" sz="2600"/>
              <a:t>, RAG, Prompt Chaining</a:t>
            </a:r>
          </a:p>
          <a:p>
            <a:r>
              <a:rPr lang="en-US" sz="2600"/>
              <a:t>Provided information with sources, their last updated dates and summary by prompt engineering</a:t>
            </a:r>
          </a:p>
          <a:p>
            <a:r>
              <a:rPr lang="en-US" sz="2600"/>
              <a:t>Offered a more interactive conversational experience</a:t>
            </a:r>
          </a:p>
          <a:p>
            <a:r>
              <a:rPr lang="en-US" sz="2600"/>
              <a:t>Enable image input by Multimodal model </a:t>
            </a:r>
            <a:r>
              <a:rPr lang="en-US" sz="2600" err="1"/>
              <a:t>Deepseek</a:t>
            </a:r>
            <a:r>
              <a:rPr lang="en-US" sz="2600"/>
              <a:t> Janus</a:t>
            </a:r>
          </a:p>
          <a:p>
            <a:endParaRPr lang="en-US" sz="2600"/>
          </a:p>
          <a:p>
            <a:endParaRPr lang="en-US" sz="2600">
              <a:solidFill>
                <a:srgbClr val="000000"/>
              </a:solidFill>
            </a:endParaRPr>
          </a:p>
          <a:p>
            <a:pPr marL="0" indent="0">
              <a:buNone/>
            </a:pPr>
            <a:r>
              <a:rPr lang="en-US" sz="3000" b="1">
                <a:solidFill>
                  <a:schemeClr val="tx2">
                    <a:lumMod val="76000"/>
                    <a:lumOff val="24000"/>
                  </a:schemeClr>
                </a:solidFill>
              </a:rPr>
              <a:t>Future Work</a:t>
            </a:r>
          </a:p>
          <a:p>
            <a:pPr marL="0" indent="0">
              <a:buNone/>
            </a:pPr>
            <a:r>
              <a:rPr lang="en-US" sz="2600">
                <a:solidFill>
                  <a:schemeClr val="tx2">
                    <a:lumMod val="76000"/>
                    <a:lumOff val="24000"/>
                  </a:schemeClr>
                </a:solidFill>
              </a:rPr>
              <a:t>Integrate the multimodal model into the chatbot, offer recommendation links related to the image</a:t>
            </a:r>
          </a:p>
        </p:txBody>
      </p:sp>
    </p:spTree>
    <p:extLst>
      <p:ext uri="{BB962C8B-B14F-4D97-AF65-F5344CB8AC3E}">
        <p14:creationId xmlns:p14="http://schemas.microsoft.com/office/powerpoint/2010/main" val="355548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C92E8F-5F9E-515B-729D-90C5544D9E5B}"/>
              </a:ext>
            </a:extLst>
          </p:cNvPr>
          <p:cNvSpPr>
            <a:spLocks noGrp="1"/>
          </p:cNvSpPr>
          <p:nvPr>
            <p:ph type="title"/>
          </p:nvPr>
        </p:nvSpPr>
        <p:spPr>
          <a:xfrm>
            <a:off x="1235765" y="4042603"/>
            <a:ext cx="10515600" cy="1325563"/>
          </a:xfrm>
        </p:spPr>
        <p:txBody>
          <a:bodyPr/>
          <a:lstStyle/>
          <a:p>
            <a:r>
              <a:rPr lang="pt-PT" err="1">
                <a:latin typeface="Aptos Display"/>
              </a:rPr>
              <a:t>vulnerable</a:t>
            </a:r>
            <a:r>
              <a:rPr lang="pt-PT">
                <a:latin typeface="Aptos Display"/>
              </a:rPr>
              <a:t> </a:t>
            </a:r>
            <a:r>
              <a:rPr lang="pt-PT" err="1">
                <a:latin typeface="Aptos Display"/>
              </a:rPr>
              <a:t>populations</a:t>
            </a:r>
            <a:r>
              <a:rPr lang="pt-PT">
                <a:latin typeface="Aptos Display"/>
              </a:rPr>
              <a:t> </a:t>
            </a:r>
            <a:r>
              <a:rPr lang="pt-PT" err="1">
                <a:latin typeface="Aptos Display"/>
              </a:rPr>
              <a:t>facing</a:t>
            </a:r>
            <a:r>
              <a:rPr lang="pt-PT">
                <a:latin typeface="Aptos Display"/>
              </a:rPr>
              <a:t> </a:t>
            </a:r>
            <a:r>
              <a:rPr lang="pt-PT" err="1">
                <a:latin typeface="Aptos Display"/>
              </a:rPr>
              <a:t>challenges</a:t>
            </a:r>
            <a:r>
              <a:rPr lang="pt-PT">
                <a:latin typeface="Aptos Display"/>
              </a:rPr>
              <a:t> </a:t>
            </a:r>
            <a:r>
              <a:rPr lang="pt-PT" err="1">
                <a:latin typeface="Aptos Display"/>
              </a:rPr>
              <a:t>when</a:t>
            </a:r>
            <a:r>
              <a:rPr lang="pt-PT">
                <a:latin typeface="Aptos Display"/>
              </a:rPr>
              <a:t> </a:t>
            </a:r>
            <a:r>
              <a:rPr lang="pt-PT" err="1">
                <a:latin typeface="Aptos Display"/>
              </a:rPr>
              <a:t>navigating</a:t>
            </a:r>
            <a:r>
              <a:rPr lang="pt-PT">
                <a:latin typeface="Aptos Display"/>
              </a:rPr>
              <a:t> </a:t>
            </a:r>
            <a:r>
              <a:rPr lang="pt-PT" err="1">
                <a:latin typeface="Aptos Display"/>
              </a:rPr>
              <a:t>Red</a:t>
            </a:r>
            <a:r>
              <a:rPr lang="pt-PT">
                <a:latin typeface="Aptos Display"/>
              </a:rPr>
              <a:t> Cross FAQ </a:t>
            </a:r>
            <a:r>
              <a:rPr lang="pt-PT" err="1">
                <a:latin typeface="Aptos Display"/>
              </a:rPr>
              <a:t>pages</a:t>
            </a:r>
          </a:p>
        </p:txBody>
      </p:sp>
      <p:pic>
        <p:nvPicPr>
          <p:cNvPr id="4" name="Content Placeholder 3" descr="A colorful drawing of a planet&#10;&#10;AI-generated content may be incorrect.">
            <a:extLst>
              <a:ext uri="{FF2B5EF4-FFF2-40B4-BE49-F238E27FC236}">
                <a16:creationId xmlns:a16="http://schemas.microsoft.com/office/drawing/2014/main" id="{ACE480A5-1755-5FA4-ECB7-891E42F8ED88}"/>
              </a:ext>
            </a:extLst>
          </p:cNvPr>
          <p:cNvPicPr>
            <a:picLocks noGrp="1" noChangeAspect="1"/>
          </p:cNvPicPr>
          <p:nvPr>
            <p:ph idx="1"/>
          </p:nvPr>
        </p:nvPicPr>
        <p:blipFill>
          <a:blip r:embed="rId2"/>
          <a:stretch>
            <a:fillRect/>
          </a:stretch>
        </p:blipFill>
        <p:spPr>
          <a:xfrm>
            <a:off x="2130658" y="1355403"/>
            <a:ext cx="2132857" cy="2074984"/>
          </a:xfrm>
        </p:spPr>
      </p:pic>
      <p:pic>
        <p:nvPicPr>
          <p:cNvPr id="5" name="Picture 4" descr="A cartoon of a person with a question mark&#10;&#10;AI-generated content may be incorrect.">
            <a:extLst>
              <a:ext uri="{FF2B5EF4-FFF2-40B4-BE49-F238E27FC236}">
                <a16:creationId xmlns:a16="http://schemas.microsoft.com/office/drawing/2014/main" id="{85EF2698-023F-5071-FB09-3480A968EB63}"/>
              </a:ext>
            </a:extLst>
          </p:cNvPr>
          <p:cNvPicPr>
            <a:picLocks noChangeAspect="1"/>
          </p:cNvPicPr>
          <p:nvPr/>
        </p:nvPicPr>
        <p:blipFill>
          <a:blip r:embed="rId3"/>
          <a:stretch>
            <a:fillRect/>
          </a:stretch>
        </p:blipFill>
        <p:spPr>
          <a:xfrm>
            <a:off x="8650231" y="1727437"/>
            <a:ext cx="1558724" cy="1703408"/>
          </a:xfrm>
          <a:prstGeom prst="rect">
            <a:avLst/>
          </a:prstGeom>
        </p:spPr>
      </p:pic>
      <p:pic>
        <p:nvPicPr>
          <p:cNvPr id="6" name="Picture 5" descr="A group of colorful speech bubbles&#10;&#10;AI-generated content may be incorrect.">
            <a:extLst>
              <a:ext uri="{FF2B5EF4-FFF2-40B4-BE49-F238E27FC236}">
                <a16:creationId xmlns:a16="http://schemas.microsoft.com/office/drawing/2014/main" id="{E484E1A9-41E6-54E0-EACB-3A5ED2CCD2F5}"/>
              </a:ext>
            </a:extLst>
          </p:cNvPr>
          <p:cNvPicPr>
            <a:picLocks noChangeAspect="1"/>
          </p:cNvPicPr>
          <p:nvPr/>
        </p:nvPicPr>
        <p:blipFill>
          <a:blip r:embed="rId4"/>
          <a:stretch>
            <a:fillRect/>
          </a:stretch>
        </p:blipFill>
        <p:spPr>
          <a:xfrm>
            <a:off x="6917803" y="1354300"/>
            <a:ext cx="1529788" cy="1356169"/>
          </a:xfrm>
          <a:prstGeom prst="rect">
            <a:avLst/>
          </a:prstGeom>
        </p:spPr>
      </p:pic>
      <p:pic>
        <p:nvPicPr>
          <p:cNvPr id="7" name="Picture 6" descr="A red cross with black squares&#10;&#10;AI-generated content may be incorrect.">
            <a:extLst>
              <a:ext uri="{FF2B5EF4-FFF2-40B4-BE49-F238E27FC236}">
                <a16:creationId xmlns:a16="http://schemas.microsoft.com/office/drawing/2014/main" id="{F38DEB0D-5D0D-420A-ABAF-B7070A2ADC04}"/>
              </a:ext>
            </a:extLst>
          </p:cNvPr>
          <p:cNvPicPr>
            <a:picLocks noChangeAspect="1"/>
          </p:cNvPicPr>
          <p:nvPr/>
        </p:nvPicPr>
        <p:blipFill>
          <a:blip r:embed="rId5"/>
          <a:stretch>
            <a:fillRect/>
          </a:stretch>
        </p:blipFill>
        <p:spPr>
          <a:xfrm>
            <a:off x="6095413" y="1200599"/>
            <a:ext cx="796725" cy="825662"/>
          </a:xfrm>
          <a:prstGeom prst="rect">
            <a:avLst/>
          </a:prstGeom>
        </p:spPr>
      </p:pic>
    </p:spTree>
    <p:extLst>
      <p:ext uri="{BB962C8B-B14F-4D97-AF65-F5344CB8AC3E}">
        <p14:creationId xmlns:p14="http://schemas.microsoft.com/office/powerpoint/2010/main" val="285149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17DAA5-A374-2731-9FE8-0432CF1CB387}"/>
              </a:ext>
            </a:extLst>
          </p:cNvPr>
          <p:cNvSpPr>
            <a:spLocks noGrp="1"/>
          </p:cNvSpPr>
          <p:nvPr>
            <p:ph type="title"/>
          </p:nvPr>
        </p:nvSpPr>
        <p:spPr/>
        <p:txBody>
          <a:bodyPr/>
          <a:lstStyle/>
          <a:p>
            <a:r>
              <a:rPr lang="pt-PT" err="1">
                <a:solidFill>
                  <a:srgbClr val="6E0303"/>
                </a:solidFill>
              </a:rPr>
              <a:t>Challenges</a:t>
            </a:r>
            <a:endParaRPr lang="pt-PT">
              <a:solidFill>
                <a:srgbClr val="6E0303"/>
              </a:solidFill>
            </a:endParaRPr>
          </a:p>
        </p:txBody>
      </p:sp>
      <p:sp>
        <p:nvSpPr>
          <p:cNvPr id="4" name="Retângulo: Cantos Arredondados 3">
            <a:extLst>
              <a:ext uri="{FF2B5EF4-FFF2-40B4-BE49-F238E27FC236}">
                <a16:creationId xmlns:a16="http://schemas.microsoft.com/office/drawing/2014/main" id="{CCBF8D9E-D267-6400-8969-86DF179DB2A6}"/>
              </a:ext>
            </a:extLst>
          </p:cNvPr>
          <p:cNvSpPr/>
          <p:nvPr/>
        </p:nvSpPr>
        <p:spPr>
          <a:xfrm>
            <a:off x="710292" y="1570265"/>
            <a:ext cx="2789464" cy="417194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PT" sz="2800" b="1" dirty="0" err="1">
                <a:solidFill>
                  <a:schemeClr val="tx1"/>
                </a:solidFill>
              </a:rPr>
              <a:t>Irrelevant</a:t>
            </a:r>
          </a:p>
          <a:p>
            <a:pPr algn="ctr"/>
            <a:r>
              <a:rPr lang="pt-PT" sz="2800" dirty="0" err="1">
                <a:solidFill>
                  <a:schemeClr val="bg1"/>
                </a:solidFill>
              </a:rPr>
              <a:t>Irrelevant</a:t>
            </a:r>
            <a:r>
              <a:rPr lang="pt-PT" sz="2800" dirty="0">
                <a:solidFill>
                  <a:schemeClr val="bg1"/>
                </a:solidFill>
              </a:rPr>
              <a:t> </a:t>
            </a:r>
            <a:r>
              <a:rPr lang="pt-PT" sz="2800" dirty="0" err="1">
                <a:solidFill>
                  <a:schemeClr val="bg1"/>
                </a:solidFill>
              </a:rPr>
              <a:t>information</a:t>
            </a:r>
            <a:r>
              <a:rPr lang="pt-PT" sz="2800" dirty="0">
                <a:solidFill>
                  <a:schemeClr val="bg1"/>
                </a:solidFill>
              </a:rPr>
              <a:t> </a:t>
            </a:r>
            <a:r>
              <a:rPr lang="pt-PT" sz="2800" dirty="0" err="1">
                <a:solidFill>
                  <a:schemeClr val="bg1"/>
                </a:solidFill>
              </a:rPr>
              <a:t>is</a:t>
            </a:r>
            <a:r>
              <a:rPr lang="pt-PT" sz="2800" dirty="0">
                <a:solidFill>
                  <a:schemeClr val="bg1"/>
                </a:solidFill>
              </a:rPr>
              <a:t> </a:t>
            </a:r>
            <a:r>
              <a:rPr lang="pt-PT" sz="2800" dirty="0" err="1">
                <a:solidFill>
                  <a:schemeClr val="bg1"/>
                </a:solidFill>
              </a:rPr>
              <a:t>sometimes</a:t>
            </a:r>
            <a:r>
              <a:rPr lang="pt-PT" sz="2800" dirty="0">
                <a:solidFill>
                  <a:schemeClr val="bg1"/>
                </a:solidFill>
              </a:rPr>
              <a:t> </a:t>
            </a:r>
            <a:r>
              <a:rPr lang="pt-PT" sz="2800" dirty="0" err="1">
                <a:solidFill>
                  <a:schemeClr val="bg1"/>
                </a:solidFill>
              </a:rPr>
              <a:t>showned</a:t>
            </a:r>
            <a:endParaRPr lang="pt-PT" sz="2800">
              <a:solidFill>
                <a:schemeClr val="bg1"/>
              </a:solidFill>
            </a:endParaRPr>
          </a:p>
        </p:txBody>
      </p:sp>
      <p:sp>
        <p:nvSpPr>
          <p:cNvPr id="5" name="Retângulo: Cantos Arredondados 4">
            <a:extLst>
              <a:ext uri="{FF2B5EF4-FFF2-40B4-BE49-F238E27FC236}">
                <a16:creationId xmlns:a16="http://schemas.microsoft.com/office/drawing/2014/main" id="{8DCD9D24-DF0C-ADC0-EC21-DFB8573990DC}"/>
              </a:ext>
            </a:extLst>
          </p:cNvPr>
          <p:cNvSpPr/>
          <p:nvPr/>
        </p:nvSpPr>
        <p:spPr>
          <a:xfrm>
            <a:off x="3720192" y="1559380"/>
            <a:ext cx="2645228" cy="4166506"/>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PT" sz="2800" b="1" err="1">
                <a:solidFill>
                  <a:schemeClr val="tx1"/>
                </a:solidFill>
              </a:rPr>
              <a:t>Outdated</a:t>
            </a:r>
            <a:endParaRPr lang="pt-PT" sz="2800" b="1">
              <a:solidFill>
                <a:schemeClr val="tx1"/>
              </a:solidFill>
            </a:endParaRPr>
          </a:p>
          <a:p>
            <a:pPr algn="ctr"/>
            <a:r>
              <a:rPr lang="pt-PT" sz="2800" dirty="0">
                <a:solidFill>
                  <a:schemeClr val="bg1"/>
                </a:solidFill>
              </a:rPr>
              <a:t>Some </a:t>
            </a:r>
            <a:r>
              <a:rPr lang="pt-PT" sz="2800" dirty="0" err="1">
                <a:solidFill>
                  <a:schemeClr val="bg1"/>
                </a:solidFill>
              </a:rPr>
              <a:t>informations</a:t>
            </a:r>
            <a:r>
              <a:rPr lang="pt-PT" sz="2800" dirty="0">
                <a:solidFill>
                  <a:schemeClr val="bg1"/>
                </a:solidFill>
              </a:rPr>
              <a:t> can </a:t>
            </a:r>
            <a:r>
              <a:rPr lang="pt-PT" sz="2800" dirty="0" err="1">
                <a:solidFill>
                  <a:schemeClr val="bg1"/>
                </a:solidFill>
              </a:rPr>
              <a:t>be</a:t>
            </a:r>
            <a:r>
              <a:rPr lang="pt-PT" sz="2800" dirty="0">
                <a:solidFill>
                  <a:schemeClr val="bg1"/>
                </a:solidFill>
              </a:rPr>
              <a:t> </a:t>
            </a:r>
            <a:r>
              <a:rPr lang="pt-PT" sz="2800" dirty="0" err="1">
                <a:solidFill>
                  <a:schemeClr val="bg1"/>
                </a:solidFill>
              </a:rPr>
              <a:t>outdated</a:t>
            </a:r>
            <a:r>
              <a:rPr lang="pt-PT" sz="2800" dirty="0">
                <a:solidFill>
                  <a:schemeClr val="bg1"/>
                </a:solidFill>
              </a:rPr>
              <a:t> </a:t>
            </a:r>
            <a:r>
              <a:rPr lang="pt-PT" sz="2800" dirty="0" err="1">
                <a:solidFill>
                  <a:schemeClr val="bg1"/>
                </a:solidFill>
              </a:rPr>
              <a:t>and</a:t>
            </a:r>
            <a:r>
              <a:rPr lang="pt-PT" sz="2800" dirty="0">
                <a:solidFill>
                  <a:schemeClr val="bg1"/>
                </a:solidFill>
              </a:rPr>
              <a:t> </a:t>
            </a:r>
            <a:r>
              <a:rPr lang="pt-PT" sz="2800" dirty="0" err="1">
                <a:solidFill>
                  <a:schemeClr val="bg1"/>
                </a:solidFill>
              </a:rPr>
              <a:t>needed</a:t>
            </a:r>
            <a:r>
              <a:rPr lang="pt-PT" sz="2800" dirty="0">
                <a:solidFill>
                  <a:schemeClr val="bg1"/>
                </a:solidFill>
              </a:rPr>
              <a:t> to </a:t>
            </a:r>
            <a:r>
              <a:rPr lang="pt-PT" sz="2800" dirty="0" err="1">
                <a:solidFill>
                  <a:schemeClr val="bg1"/>
                </a:solidFill>
              </a:rPr>
              <a:t>be</a:t>
            </a:r>
            <a:r>
              <a:rPr lang="pt-PT" sz="2800" dirty="0">
                <a:solidFill>
                  <a:schemeClr val="bg1"/>
                </a:solidFill>
              </a:rPr>
              <a:t> </a:t>
            </a:r>
            <a:r>
              <a:rPr lang="pt-PT" sz="2800" dirty="0" err="1">
                <a:solidFill>
                  <a:schemeClr val="bg1"/>
                </a:solidFill>
              </a:rPr>
              <a:t>rechecked</a:t>
            </a:r>
          </a:p>
        </p:txBody>
      </p:sp>
      <p:sp>
        <p:nvSpPr>
          <p:cNvPr id="6" name="Retângulo: Cantos Arredondados 5">
            <a:extLst>
              <a:ext uri="{FF2B5EF4-FFF2-40B4-BE49-F238E27FC236}">
                <a16:creationId xmlns:a16="http://schemas.microsoft.com/office/drawing/2014/main" id="{9C093D63-B89E-1FAD-6611-38F46A5AEE4C}"/>
              </a:ext>
            </a:extLst>
          </p:cNvPr>
          <p:cNvSpPr/>
          <p:nvPr/>
        </p:nvSpPr>
        <p:spPr>
          <a:xfrm>
            <a:off x="6607628" y="1564822"/>
            <a:ext cx="2413907" cy="417195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PT" sz="2800" b="1" err="1">
                <a:solidFill>
                  <a:schemeClr val="tx1"/>
                </a:solidFill>
              </a:rPr>
              <a:t>Innacurate</a:t>
            </a:r>
            <a:endParaRPr lang="pt-PT" sz="2800" b="1">
              <a:solidFill>
                <a:schemeClr val="tx1"/>
              </a:solidFill>
            </a:endParaRPr>
          </a:p>
          <a:p>
            <a:pPr algn="ctr"/>
            <a:r>
              <a:rPr lang="pt-PT" sz="2800" dirty="0" err="1">
                <a:solidFill>
                  <a:schemeClr val="bg1"/>
                </a:solidFill>
              </a:rPr>
              <a:t>Innacurate</a:t>
            </a:r>
            <a:r>
              <a:rPr lang="pt-PT" sz="2800" dirty="0">
                <a:solidFill>
                  <a:schemeClr val="bg1"/>
                </a:solidFill>
              </a:rPr>
              <a:t> </a:t>
            </a:r>
            <a:r>
              <a:rPr lang="pt-PT" sz="2800" dirty="0" err="1">
                <a:solidFill>
                  <a:schemeClr val="bg1"/>
                </a:solidFill>
              </a:rPr>
              <a:t>information</a:t>
            </a:r>
            <a:r>
              <a:rPr lang="pt-PT" sz="2800" dirty="0">
                <a:solidFill>
                  <a:schemeClr val="bg1"/>
                </a:solidFill>
              </a:rPr>
              <a:t> can </a:t>
            </a:r>
            <a:r>
              <a:rPr lang="pt-PT" sz="2800" dirty="0" err="1">
                <a:solidFill>
                  <a:schemeClr val="bg1"/>
                </a:solidFill>
              </a:rPr>
              <a:t>be</a:t>
            </a:r>
            <a:r>
              <a:rPr lang="pt-PT" sz="2800" dirty="0">
                <a:solidFill>
                  <a:schemeClr val="bg1"/>
                </a:solidFill>
              </a:rPr>
              <a:t> </a:t>
            </a:r>
            <a:r>
              <a:rPr lang="pt-PT" sz="2800" dirty="0" err="1">
                <a:solidFill>
                  <a:schemeClr val="bg1"/>
                </a:solidFill>
              </a:rPr>
              <a:t>showned</a:t>
            </a:r>
          </a:p>
        </p:txBody>
      </p:sp>
      <p:sp>
        <p:nvSpPr>
          <p:cNvPr id="7" name="Retângulo: Cantos Arredondados 6">
            <a:extLst>
              <a:ext uri="{FF2B5EF4-FFF2-40B4-BE49-F238E27FC236}">
                <a16:creationId xmlns:a16="http://schemas.microsoft.com/office/drawing/2014/main" id="{04F280FA-0F41-AC6B-8EAC-7C10D867E118}"/>
              </a:ext>
            </a:extLst>
          </p:cNvPr>
          <p:cNvSpPr/>
          <p:nvPr/>
        </p:nvSpPr>
        <p:spPr>
          <a:xfrm>
            <a:off x="9182099" y="1559378"/>
            <a:ext cx="2422070" cy="4169227"/>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pt-PT" sz="2800" b="1" err="1">
                <a:solidFill>
                  <a:schemeClr val="tx1"/>
                </a:solidFill>
              </a:rPr>
              <a:t>Incomplete</a:t>
            </a:r>
            <a:endParaRPr lang="pt-PT" sz="2800" b="1">
              <a:solidFill>
                <a:schemeClr val="tx1"/>
              </a:solidFill>
            </a:endParaRPr>
          </a:p>
          <a:p>
            <a:pPr algn="ctr"/>
            <a:r>
              <a:rPr lang="pt-PT" sz="2800" dirty="0" err="1">
                <a:solidFill>
                  <a:schemeClr val="bg1"/>
                </a:solidFill>
              </a:rPr>
              <a:t>Information</a:t>
            </a:r>
            <a:r>
              <a:rPr lang="pt-PT" sz="2800" dirty="0">
                <a:solidFill>
                  <a:schemeClr val="bg1"/>
                </a:solidFill>
              </a:rPr>
              <a:t> </a:t>
            </a:r>
            <a:r>
              <a:rPr lang="pt-PT" sz="2800" dirty="0" err="1">
                <a:solidFill>
                  <a:schemeClr val="bg1"/>
                </a:solidFill>
              </a:rPr>
              <a:t>is</a:t>
            </a:r>
            <a:r>
              <a:rPr lang="pt-PT" sz="2800" dirty="0">
                <a:solidFill>
                  <a:schemeClr val="bg1"/>
                </a:solidFill>
              </a:rPr>
              <a:t> </a:t>
            </a:r>
            <a:r>
              <a:rPr lang="pt-PT" sz="2800" dirty="0" err="1">
                <a:solidFill>
                  <a:schemeClr val="bg1"/>
                </a:solidFill>
              </a:rPr>
              <a:t>sometimes</a:t>
            </a:r>
            <a:r>
              <a:rPr lang="pt-PT" sz="2800" dirty="0">
                <a:solidFill>
                  <a:schemeClr val="bg1"/>
                </a:solidFill>
              </a:rPr>
              <a:t> scattered </a:t>
            </a:r>
          </a:p>
        </p:txBody>
      </p:sp>
    </p:spTree>
    <p:extLst>
      <p:ext uri="{BB962C8B-B14F-4D97-AF65-F5344CB8AC3E}">
        <p14:creationId xmlns:p14="http://schemas.microsoft.com/office/powerpoint/2010/main" val="76491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88-0B91-FF4F-905B-910810322B7A}"/>
              </a:ext>
            </a:extLst>
          </p:cNvPr>
          <p:cNvSpPr>
            <a:spLocks noGrp="1"/>
          </p:cNvSpPr>
          <p:nvPr>
            <p:ph type="title"/>
          </p:nvPr>
        </p:nvSpPr>
        <p:spPr/>
        <p:txBody>
          <a:bodyPr/>
          <a:lstStyle/>
          <a:p>
            <a:r>
              <a:rPr lang="en-US">
                <a:solidFill>
                  <a:srgbClr val="6E0303"/>
                </a:solidFill>
              </a:rPr>
              <a:t>Project Goal</a:t>
            </a:r>
          </a:p>
        </p:txBody>
      </p:sp>
      <p:sp>
        <p:nvSpPr>
          <p:cNvPr id="3" name="Content Placeholder 2">
            <a:extLst>
              <a:ext uri="{FF2B5EF4-FFF2-40B4-BE49-F238E27FC236}">
                <a16:creationId xmlns:a16="http://schemas.microsoft.com/office/drawing/2014/main" id="{855D5F59-044F-7889-9363-F85724CFFD28}"/>
              </a:ext>
            </a:extLst>
          </p:cNvPr>
          <p:cNvSpPr>
            <a:spLocks noGrp="1"/>
          </p:cNvSpPr>
          <p:nvPr>
            <p:ph idx="1"/>
          </p:nvPr>
        </p:nvSpPr>
        <p:spPr/>
        <p:txBody>
          <a:bodyPr vert="horz" lIns="91440" tIns="45720" rIns="91440" bIns="45720" rtlCol="0" anchor="t">
            <a:normAutofit/>
          </a:bodyPr>
          <a:lstStyle/>
          <a:p>
            <a:pPr marL="0" indent="0">
              <a:buNone/>
            </a:pPr>
            <a:r>
              <a:rPr lang="en-US" sz="3200">
                <a:solidFill>
                  <a:srgbClr val="000000"/>
                </a:solidFill>
                <a:ea typeface="+mn-lt"/>
                <a:cs typeface="+mn-lt"/>
              </a:rPr>
              <a:t>Design a reliable chatbot to help vulnerable populations access accurate information and resources</a:t>
            </a:r>
            <a:endParaRPr lang="en-US" sz="3200"/>
          </a:p>
        </p:txBody>
      </p:sp>
      <p:pic>
        <p:nvPicPr>
          <p:cNvPr id="4" name="Picture 3" descr="A cartoon of a person and a robot&#10;&#10;AI-generated content may be incorrect.">
            <a:extLst>
              <a:ext uri="{FF2B5EF4-FFF2-40B4-BE49-F238E27FC236}">
                <a16:creationId xmlns:a16="http://schemas.microsoft.com/office/drawing/2014/main" id="{F4B2E9FE-B65F-A457-BF7C-52191043FD27}"/>
              </a:ext>
            </a:extLst>
          </p:cNvPr>
          <p:cNvPicPr>
            <a:picLocks noChangeAspect="1"/>
          </p:cNvPicPr>
          <p:nvPr/>
        </p:nvPicPr>
        <p:blipFill>
          <a:blip r:embed="rId2"/>
          <a:stretch>
            <a:fillRect/>
          </a:stretch>
        </p:blipFill>
        <p:spPr>
          <a:xfrm>
            <a:off x="4323145" y="3131915"/>
            <a:ext cx="2899459" cy="2899459"/>
          </a:xfrm>
          <a:prstGeom prst="rect">
            <a:avLst/>
          </a:prstGeom>
        </p:spPr>
      </p:pic>
      <p:pic>
        <p:nvPicPr>
          <p:cNvPr id="6" name="Picture 5" descr="A red cross with black squares&#10;&#10;AI-generated content may be incorrect.">
            <a:extLst>
              <a:ext uri="{FF2B5EF4-FFF2-40B4-BE49-F238E27FC236}">
                <a16:creationId xmlns:a16="http://schemas.microsoft.com/office/drawing/2014/main" id="{9F2872E0-AED3-5B8F-B7D4-54152295BD5D}"/>
              </a:ext>
            </a:extLst>
          </p:cNvPr>
          <p:cNvPicPr>
            <a:picLocks noChangeAspect="1"/>
          </p:cNvPicPr>
          <p:nvPr/>
        </p:nvPicPr>
        <p:blipFill>
          <a:blip r:embed="rId3"/>
          <a:stretch>
            <a:fillRect/>
          </a:stretch>
        </p:blipFill>
        <p:spPr>
          <a:xfrm>
            <a:off x="3346426" y="4576548"/>
            <a:ext cx="796725" cy="825662"/>
          </a:xfrm>
          <a:prstGeom prst="rect">
            <a:avLst/>
          </a:prstGeom>
        </p:spPr>
      </p:pic>
      <p:pic>
        <p:nvPicPr>
          <p:cNvPr id="7" name="Picture 6" descr="A red heart with black background&#10;&#10;AI-generated content may be incorrect.">
            <a:extLst>
              <a:ext uri="{FF2B5EF4-FFF2-40B4-BE49-F238E27FC236}">
                <a16:creationId xmlns:a16="http://schemas.microsoft.com/office/drawing/2014/main" id="{593E0E3E-FC5E-717C-A9C8-49C8FEA714EB}"/>
              </a:ext>
            </a:extLst>
          </p:cNvPr>
          <p:cNvPicPr>
            <a:picLocks noChangeAspect="1"/>
          </p:cNvPicPr>
          <p:nvPr/>
        </p:nvPicPr>
        <p:blipFill>
          <a:blip r:embed="rId4"/>
          <a:stretch>
            <a:fillRect/>
          </a:stretch>
        </p:blipFill>
        <p:spPr>
          <a:xfrm>
            <a:off x="7350699" y="4454721"/>
            <a:ext cx="999282" cy="1066801"/>
          </a:xfrm>
          <a:prstGeom prst="rect">
            <a:avLst/>
          </a:prstGeom>
        </p:spPr>
      </p:pic>
    </p:spTree>
    <p:extLst>
      <p:ext uri="{BB962C8B-B14F-4D97-AF65-F5344CB8AC3E}">
        <p14:creationId xmlns:p14="http://schemas.microsoft.com/office/powerpoint/2010/main" val="27918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B93B-0E28-6793-4D15-1BD33F9778DF}"/>
              </a:ext>
            </a:extLst>
          </p:cNvPr>
          <p:cNvSpPr>
            <a:spLocks noGrp="1"/>
          </p:cNvSpPr>
          <p:nvPr>
            <p:ph type="title"/>
          </p:nvPr>
        </p:nvSpPr>
        <p:spPr/>
        <p:txBody>
          <a:bodyPr/>
          <a:lstStyle/>
          <a:p>
            <a:r>
              <a:rPr lang="en-US">
                <a:solidFill>
                  <a:srgbClr val="6E0303"/>
                </a:solidFill>
              </a:rPr>
              <a:t>Data Preprocessing</a:t>
            </a:r>
          </a:p>
        </p:txBody>
      </p:sp>
      <p:sp>
        <p:nvSpPr>
          <p:cNvPr id="3" name="Content Placeholder 2">
            <a:extLst>
              <a:ext uri="{FF2B5EF4-FFF2-40B4-BE49-F238E27FC236}">
                <a16:creationId xmlns:a16="http://schemas.microsoft.com/office/drawing/2014/main" id="{23044840-B1A1-C91E-8272-FD9A9AAB3D57}"/>
              </a:ext>
            </a:extLst>
          </p:cNvPr>
          <p:cNvSpPr>
            <a:spLocks noGrp="1"/>
          </p:cNvSpPr>
          <p:nvPr>
            <p:ph idx="1"/>
          </p:nvPr>
        </p:nvSpPr>
        <p:spPr/>
        <p:txBody>
          <a:bodyPr vert="horz" lIns="91440" tIns="45720" rIns="91440" bIns="45720" rtlCol="0" anchor="t">
            <a:normAutofit/>
          </a:bodyPr>
          <a:lstStyle/>
          <a:p>
            <a:pPr marL="457200" indent="-457200"/>
            <a:r>
              <a:rPr lang="en-US" dirty="0"/>
              <a:t>Retrieve information about </a:t>
            </a:r>
            <a:r>
              <a:rPr lang="en-US" b="1" dirty="0"/>
              <a:t>Categories</a:t>
            </a:r>
            <a:r>
              <a:rPr lang="en-US" dirty="0"/>
              <a:t>, </a:t>
            </a:r>
            <a:r>
              <a:rPr lang="en-US" b="1" dirty="0"/>
              <a:t>sub-Categories</a:t>
            </a:r>
            <a:r>
              <a:rPr lang="en-US" dirty="0"/>
              <a:t> and </a:t>
            </a:r>
            <a:r>
              <a:rPr lang="en-US" b="1" dirty="0"/>
              <a:t>Offers </a:t>
            </a:r>
            <a:r>
              <a:rPr lang="en-US" dirty="0"/>
              <a:t>about </a:t>
            </a:r>
            <a:r>
              <a:rPr lang="en-US" err="1"/>
              <a:t>RedCross</a:t>
            </a:r>
            <a:r>
              <a:rPr lang="en-US" dirty="0"/>
              <a:t> FAQ pages</a:t>
            </a:r>
            <a:endParaRPr lang="pt-PT"/>
          </a:p>
          <a:p>
            <a:endParaRPr lang="en-US" dirty="0"/>
          </a:p>
          <a:p>
            <a:endParaRPr lang="en-US" dirty="0"/>
          </a:p>
          <a:p>
            <a:endParaRPr lang="en-US"/>
          </a:p>
          <a:p>
            <a:pPr marL="457200" indent="-457200"/>
            <a:r>
              <a:rPr lang="en-US" dirty="0"/>
              <a:t>Transform into a </a:t>
            </a:r>
            <a:r>
              <a:rPr lang="en-US" b="1" dirty="0"/>
              <a:t>JSON</a:t>
            </a:r>
            <a:r>
              <a:rPr lang="en-US" dirty="0"/>
              <a:t> file</a:t>
            </a:r>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55947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A285-2C01-926A-E4CE-9352C751949D}"/>
              </a:ext>
            </a:extLst>
          </p:cNvPr>
          <p:cNvSpPr>
            <a:spLocks noGrp="1"/>
          </p:cNvSpPr>
          <p:nvPr>
            <p:ph type="title"/>
          </p:nvPr>
        </p:nvSpPr>
        <p:spPr/>
        <p:txBody>
          <a:bodyPr/>
          <a:lstStyle/>
          <a:p>
            <a:r>
              <a:rPr lang="en-US"/>
              <a:t>Chain of Thought</a:t>
            </a:r>
          </a:p>
        </p:txBody>
      </p:sp>
      <p:sp>
        <p:nvSpPr>
          <p:cNvPr id="3" name="Content Placeholder 2">
            <a:extLst>
              <a:ext uri="{FF2B5EF4-FFF2-40B4-BE49-F238E27FC236}">
                <a16:creationId xmlns:a16="http://schemas.microsoft.com/office/drawing/2014/main" id="{CB097B18-68E6-D7F7-A783-201BF7D97B06}"/>
              </a:ext>
            </a:extLst>
          </p:cNvPr>
          <p:cNvSpPr>
            <a:spLocks noGrp="1"/>
          </p:cNvSpPr>
          <p:nvPr>
            <p:ph idx="1"/>
          </p:nvPr>
        </p:nvSpPr>
        <p:spPr>
          <a:xfrm>
            <a:off x="838200" y="2288612"/>
            <a:ext cx="10515600" cy="3888351"/>
          </a:xfrm>
        </p:spPr>
        <p:txBody>
          <a:bodyPr vert="horz" lIns="91440" tIns="45720" rIns="91440" bIns="45720" rtlCol="0" anchor="t">
            <a:normAutofit/>
          </a:bodyPr>
          <a:lstStyle/>
          <a:p>
            <a:pPr marL="0" indent="0">
              <a:buNone/>
            </a:pPr>
            <a:r>
              <a:rPr lang="en-US"/>
              <a:t>         </a:t>
            </a:r>
            <a:r>
              <a:rPr lang="en-US">
                <a:solidFill>
                  <a:schemeClr val="tx2">
                    <a:lumMod val="76000"/>
                    <a:lumOff val="24000"/>
                  </a:schemeClr>
                </a:solidFill>
              </a:rPr>
              <a:t>"Let's think step by step" </a:t>
            </a:r>
          </a:p>
          <a:p>
            <a:endParaRPr lang="en-US"/>
          </a:p>
          <a:p>
            <a:endParaRPr lang="en-US"/>
          </a:p>
          <a:p>
            <a:r>
              <a:rPr lang="en-US"/>
              <a:t>Model used: </a:t>
            </a:r>
            <a:r>
              <a:rPr lang="en-US" b="1"/>
              <a:t>DeepSeek-R1 </a:t>
            </a:r>
            <a:endParaRPr lang="en-US"/>
          </a:p>
          <a:p>
            <a:pPr marL="0" indent="0">
              <a:buNone/>
            </a:pPr>
            <a:r>
              <a:rPr lang="en-US"/>
              <a:t>based on </a:t>
            </a:r>
            <a:r>
              <a:rPr lang="en-US" err="1"/>
              <a:t>CoT</a:t>
            </a:r>
            <a:r>
              <a:rPr lang="en-US"/>
              <a:t>, providing the intermediate reasoning steps in response</a:t>
            </a:r>
          </a:p>
          <a:p>
            <a:pPr marL="0" indent="0">
              <a:buNone/>
            </a:pPr>
            <a:endParaRPr lang="en-US"/>
          </a:p>
        </p:txBody>
      </p:sp>
      <p:pic>
        <p:nvPicPr>
          <p:cNvPr id="4" name="Picture 3" descr="A map of a path with a flag&#10;&#10;AI-generated content may be incorrect.">
            <a:extLst>
              <a:ext uri="{FF2B5EF4-FFF2-40B4-BE49-F238E27FC236}">
                <a16:creationId xmlns:a16="http://schemas.microsoft.com/office/drawing/2014/main" id="{658C5845-5A2E-9E6E-4421-84B8F704F17E}"/>
              </a:ext>
            </a:extLst>
          </p:cNvPr>
          <p:cNvPicPr>
            <a:picLocks noChangeAspect="1"/>
          </p:cNvPicPr>
          <p:nvPr/>
        </p:nvPicPr>
        <p:blipFill>
          <a:blip r:embed="rId2"/>
          <a:stretch>
            <a:fillRect/>
          </a:stretch>
        </p:blipFill>
        <p:spPr>
          <a:xfrm>
            <a:off x="8218067" y="1583487"/>
            <a:ext cx="1404395" cy="1414041"/>
          </a:xfrm>
          <a:prstGeom prst="rect">
            <a:avLst/>
          </a:prstGeom>
        </p:spPr>
      </p:pic>
    </p:spTree>
    <p:extLst>
      <p:ext uri="{BB962C8B-B14F-4D97-AF65-F5344CB8AC3E}">
        <p14:creationId xmlns:p14="http://schemas.microsoft.com/office/powerpoint/2010/main" val="25755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F6A6-2F1D-146B-BB47-CC76D21C118A}"/>
              </a:ext>
            </a:extLst>
          </p:cNvPr>
          <p:cNvSpPr>
            <a:spLocks noGrp="1"/>
          </p:cNvSpPr>
          <p:nvPr>
            <p:ph type="title"/>
          </p:nvPr>
        </p:nvSpPr>
        <p:spPr/>
        <p:txBody>
          <a:bodyPr/>
          <a:lstStyle/>
          <a:p>
            <a:r>
              <a:rPr lang="en-US"/>
              <a:t>RAG</a:t>
            </a:r>
          </a:p>
        </p:txBody>
      </p:sp>
      <p:sp>
        <p:nvSpPr>
          <p:cNvPr id="3" name="Content Placeholder 2">
            <a:extLst>
              <a:ext uri="{FF2B5EF4-FFF2-40B4-BE49-F238E27FC236}">
                <a16:creationId xmlns:a16="http://schemas.microsoft.com/office/drawing/2014/main" id="{78ADA5D7-08C8-22D7-3EF8-D932E06CC7E5}"/>
              </a:ext>
            </a:extLst>
          </p:cNvPr>
          <p:cNvSpPr>
            <a:spLocks noGrp="1"/>
          </p:cNvSpPr>
          <p:nvPr>
            <p:ph idx="1"/>
          </p:nvPr>
        </p:nvSpPr>
        <p:spPr>
          <a:xfrm>
            <a:off x="838200" y="1825625"/>
            <a:ext cx="10635343" cy="4318682"/>
          </a:xfrm>
        </p:spPr>
        <p:txBody>
          <a:bodyPr vert="horz" lIns="91440" tIns="45720" rIns="91440" bIns="45720" rtlCol="0" anchor="t">
            <a:normAutofit/>
          </a:bodyPr>
          <a:lstStyle/>
          <a:p>
            <a:pPr marL="0" indent="0">
              <a:buNone/>
            </a:pPr>
            <a:r>
              <a:rPr lang="en-US" sz="2600" dirty="0"/>
              <a:t>How RAG works:</a:t>
            </a:r>
            <a:endParaRPr lang="pt-PT" sz="2600" dirty="0"/>
          </a:p>
          <a:p>
            <a:r>
              <a:rPr lang="en-US" sz="2200" b="1" dirty="0"/>
              <a:t>Transform</a:t>
            </a:r>
            <a:r>
              <a:rPr lang="en-US" sz="2200"/>
              <a:t> documents to a vectorized Database</a:t>
            </a:r>
          </a:p>
          <a:p>
            <a:r>
              <a:rPr lang="en-US" sz="2200" b="1"/>
              <a:t>Context</a:t>
            </a:r>
            <a:r>
              <a:rPr lang="en-US" sz="2200"/>
              <a:t> is given to LLM given information in the database</a:t>
            </a:r>
            <a:endParaRPr lang="en-US" sz="2200" dirty="0"/>
          </a:p>
          <a:p>
            <a:r>
              <a:rPr lang="en-US" sz="2200" dirty="0"/>
              <a:t>Output is generated</a:t>
            </a:r>
          </a:p>
          <a:p>
            <a:endParaRPr lang="en-US"/>
          </a:p>
          <a:p>
            <a:pPr marL="0" indent="0">
              <a:buNone/>
            </a:pPr>
            <a:r>
              <a:rPr lang="en-US" dirty="0"/>
              <a:t>Benefits:</a:t>
            </a:r>
          </a:p>
          <a:p>
            <a:pPr lvl="1">
              <a:buFont typeface="Courier New" panose="020B0604020202020204" pitchFamily="34" charset="0"/>
              <a:buChar char="o"/>
            </a:pPr>
            <a:r>
              <a:rPr lang="en-US" dirty="0"/>
              <a:t>Reliable knowledge base</a:t>
            </a:r>
          </a:p>
          <a:p>
            <a:pPr lvl="1">
              <a:buFont typeface="Courier New" panose="020B0604020202020204" pitchFamily="34" charset="0"/>
              <a:buChar char="o"/>
            </a:pPr>
            <a:r>
              <a:rPr lang="en-US" dirty="0"/>
              <a:t>Scalable</a:t>
            </a:r>
          </a:p>
          <a:p>
            <a:pPr lvl="1">
              <a:buFont typeface="Courier New" panose="020B0604020202020204" pitchFamily="34" charset="0"/>
              <a:buChar char="o"/>
            </a:pPr>
            <a:r>
              <a:rPr lang="en-US" dirty="0"/>
              <a:t>Source citation</a:t>
            </a:r>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a:p>
            <a:pPr lvl="1">
              <a:buFont typeface="Courier New" panose="020B0604020202020204" pitchFamily="34" charset="0"/>
              <a:buChar char="o"/>
            </a:pPr>
            <a:endParaRPr lang="en-US" dirty="0"/>
          </a:p>
        </p:txBody>
      </p:sp>
      <p:pic>
        <p:nvPicPr>
          <p:cNvPr id="4" name="Imagem 3" descr="Using AI to chat with documents: Leveraging LangChain, FAISS, and OpenAI |  by Ahmed Mohiuddin | Medium">
            <a:extLst>
              <a:ext uri="{FF2B5EF4-FFF2-40B4-BE49-F238E27FC236}">
                <a16:creationId xmlns:a16="http://schemas.microsoft.com/office/drawing/2014/main" id="{00967F6B-042F-A3C4-9080-9FCC8898FDC8}"/>
              </a:ext>
            </a:extLst>
          </p:cNvPr>
          <p:cNvPicPr>
            <a:picLocks noChangeAspect="1"/>
          </p:cNvPicPr>
          <p:nvPr/>
        </p:nvPicPr>
        <p:blipFill>
          <a:blip r:embed="rId2"/>
          <a:stretch>
            <a:fillRect/>
          </a:stretch>
        </p:blipFill>
        <p:spPr>
          <a:xfrm>
            <a:off x="6778598" y="3876887"/>
            <a:ext cx="5192804" cy="2810488"/>
          </a:xfrm>
          <a:prstGeom prst="rect">
            <a:avLst/>
          </a:prstGeom>
        </p:spPr>
      </p:pic>
    </p:spTree>
    <p:extLst>
      <p:ext uri="{BB962C8B-B14F-4D97-AF65-F5344CB8AC3E}">
        <p14:creationId xmlns:p14="http://schemas.microsoft.com/office/powerpoint/2010/main" val="56755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8E815-9EBD-7852-9452-02EEACB5734C}"/>
              </a:ext>
            </a:extLst>
          </p:cNvPr>
          <p:cNvSpPr>
            <a:spLocks noGrp="1"/>
          </p:cNvSpPr>
          <p:nvPr>
            <p:ph type="title"/>
          </p:nvPr>
        </p:nvSpPr>
        <p:spPr/>
        <p:txBody>
          <a:bodyPr/>
          <a:lstStyle/>
          <a:p>
            <a:r>
              <a:rPr lang="en-US"/>
              <a:t>Prompt Chaining</a:t>
            </a:r>
          </a:p>
        </p:txBody>
      </p:sp>
      <p:sp>
        <p:nvSpPr>
          <p:cNvPr id="3" name="Content Placeholder 2">
            <a:extLst>
              <a:ext uri="{FF2B5EF4-FFF2-40B4-BE49-F238E27FC236}">
                <a16:creationId xmlns:a16="http://schemas.microsoft.com/office/drawing/2014/main" id="{03831520-C841-99EA-FD38-D57D6D9B952A}"/>
              </a:ext>
            </a:extLst>
          </p:cNvPr>
          <p:cNvSpPr>
            <a:spLocks noGrp="1"/>
          </p:cNvSpPr>
          <p:nvPr>
            <p:ph idx="1"/>
          </p:nvPr>
        </p:nvSpPr>
        <p:spPr/>
        <p:txBody>
          <a:bodyPr vert="horz" lIns="91440" tIns="45720" rIns="91440" bIns="45720" rtlCol="0" anchor="t">
            <a:noAutofit/>
          </a:bodyPr>
          <a:lstStyle/>
          <a:p>
            <a:pPr marL="0" indent="0">
              <a:buNone/>
            </a:pPr>
            <a:endParaRPr lang="en-US" sz="2000"/>
          </a:p>
          <a:p>
            <a:r>
              <a:rPr lang="en-US" sz="1800">
                <a:solidFill>
                  <a:srgbClr val="404040"/>
                </a:solidFill>
                <a:latin typeface="Inter"/>
              </a:rPr>
              <a:t>first extract relevant quotes for a question</a:t>
            </a:r>
            <a:endParaRPr lang="en-US" sz="1800">
              <a:solidFill>
                <a:srgbClr val="000000"/>
              </a:solidFill>
              <a:latin typeface="Aptos" panose="020B0004020202020204"/>
            </a:endParaRPr>
          </a:p>
          <a:p>
            <a:r>
              <a:rPr lang="en-US" sz="1800">
                <a:solidFill>
                  <a:srgbClr val="404040"/>
                </a:solidFill>
                <a:latin typeface="Inter"/>
              </a:rPr>
              <a:t>generate an answer using those quotes and the original document</a:t>
            </a:r>
            <a:endParaRPr lang="en-US" sz="1800"/>
          </a:p>
          <a:p>
            <a:endParaRPr lang="en-US" sz="1800"/>
          </a:p>
          <a:p>
            <a:endParaRPr lang="en-US" sz="1800">
              <a:solidFill>
                <a:srgbClr val="000000"/>
              </a:solidFill>
              <a:latin typeface="Aptos" panose="020B0004020202020204"/>
            </a:endParaRPr>
          </a:p>
          <a:p>
            <a:pPr marL="0" indent="0">
              <a:buNone/>
            </a:pPr>
            <a:r>
              <a:rPr lang="en-US" sz="1800" b="1">
                <a:solidFill>
                  <a:srgbClr val="404040"/>
                </a:solidFill>
                <a:latin typeface="Inter"/>
              </a:rPr>
              <a:t>Benefits</a:t>
            </a:r>
            <a:r>
              <a:rPr lang="en-US" sz="1800">
                <a:solidFill>
                  <a:srgbClr val="404040"/>
                </a:solidFill>
                <a:latin typeface="Inter"/>
              </a:rPr>
              <a:t>:</a:t>
            </a:r>
            <a:endParaRPr lang="en-US" sz="1800"/>
          </a:p>
          <a:p>
            <a:pPr marL="971550" lvl="1" indent="-285750">
              <a:buFont typeface="Arial"/>
              <a:buChar char="•"/>
            </a:pPr>
            <a:r>
              <a:rPr lang="en-US" sz="1800">
                <a:solidFill>
                  <a:srgbClr val="404040"/>
                </a:solidFill>
                <a:latin typeface="Inter"/>
              </a:rPr>
              <a:t>Enhances context understanding, </a:t>
            </a:r>
            <a:r>
              <a:rPr lang="en-US" sz="1800" b="1">
                <a:solidFill>
                  <a:srgbClr val="404040"/>
                </a:solidFill>
                <a:latin typeface="Inter"/>
              </a:rPr>
              <a:t>transparency</a:t>
            </a:r>
            <a:r>
              <a:rPr lang="en-US" sz="1800">
                <a:solidFill>
                  <a:srgbClr val="404040"/>
                </a:solidFill>
                <a:latin typeface="Inter"/>
              </a:rPr>
              <a:t>, </a:t>
            </a:r>
            <a:r>
              <a:rPr lang="en-US" sz="1800" b="1">
                <a:solidFill>
                  <a:srgbClr val="404040"/>
                </a:solidFill>
                <a:latin typeface="Inter"/>
              </a:rPr>
              <a:t>controllability</a:t>
            </a:r>
            <a:r>
              <a:rPr lang="en-US" sz="1800">
                <a:solidFill>
                  <a:srgbClr val="404040"/>
                </a:solidFill>
                <a:latin typeface="Inter"/>
              </a:rPr>
              <a:t>, and </a:t>
            </a:r>
            <a:r>
              <a:rPr lang="en-US" sz="1800" b="1">
                <a:solidFill>
                  <a:srgbClr val="404040"/>
                </a:solidFill>
                <a:latin typeface="Inter"/>
              </a:rPr>
              <a:t>reliability</a:t>
            </a:r>
            <a:r>
              <a:rPr lang="en-US" sz="1800">
                <a:solidFill>
                  <a:srgbClr val="404040"/>
                </a:solidFill>
                <a:latin typeface="Inter"/>
              </a:rPr>
              <a:t> of LLM applications.</a:t>
            </a:r>
            <a:endParaRPr lang="en-US" sz="1800"/>
          </a:p>
          <a:p>
            <a:pPr marL="971550" lvl="1" indent="-285750">
              <a:buFont typeface="Arial"/>
              <a:buChar char="•"/>
            </a:pPr>
            <a:r>
              <a:rPr lang="en-US" sz="1800">
                <a:solidFill>
                  <a:srgbClr val="404040"/>
                </a:solidFill>
                <a:latin typeface="Inter"/>
              </a:rPr>
              <a:t>Simplifies </a:t>
            </a:r>
            <a:r>
              <a:rPr lang="en-US" sz="1800" b="1">
                <a:solidFill>
                  <a:srgbClr val="404040"/>
                </a:solidFill>
                <a:latin typeface="Inter"/>
              </a:rPr>
              <a:t>debugging</a:t>
            </a:r>
            <a:r>
              <a:rPr lang="en-US" sz="1800">
                <a:solidFill>
                  <a:srgbClr val="404040"/>
                </a:solidFill>
                <a:latin typeface="Inter"/>
              </a:rPr>
              <a:t> and allows targeted performance improvements at each stage.</a:t>
            </a:r>
            <a:endParaRPr lang="en-US" sz="1800"/>
          </a:p>
          <a:p>
            <a:pPr marL="0" indent="0">
              <a:buNone/>
            </a:pPr>
            <a:r>
              <a:rPr lang="en-US" sz="1800">
                <a:solidFill>
                  <a:srgbClr val="404040"/>
                </a:solidFill>
                <a:latin typeface="Inter"/>
              </a:rPr>
              <a:t>Particularly useful for:</a:t>
            </a:r>
            <a:endParaRPr lang="en-US" sz="1800"/>
          </a:p>
          <a:p>
            <a:pPr marL="971550" lvl="1" indent="-285750">
              <a:buFont typeface="Arial"/>
              <a:buChar char="•"/>
            </a:pPr>
            <a:r>
              <a:rPr lang="en-US" sz="1800">
                <a:solidFill>
                  <a:srgbClr val="404040"/>
                </a:solidFill>
                <a:latin typeface="Inter"/>
              </a:rPr>
              <a:t>Building </a:t>
            </a:r>
            <a:r>
              <a:rPr lang="en-US" sz="1800" b="1">
                <a:solidFill>
                  <a:srgbClr val="404040"/>
                </a:solidFill>
                <a:latin typeface="Inter"/>
              </a:rPr>
              <a:t>conversational assistants</a:t>
            </a:r>
            <a:r>
              <a:rPr lang="en-US" sz="1800">
                <a:solidFill>
                  <a:srgbClr val="404040"/>
                </a:solidFill>
                <a:latin typeface="Inter"/>
              </a:rPr>
              <a:t>.</a:t>
            </a:r>
            <a:endParaRPr lang="en-US" sz="1800"/>
          </a:p>
          <a:p>
            <a:pPr marL="971550" lvl="1" indent="-285750">
              <a:buFont typeface="Arial"/>
              <a:buChar char="•"/>
            </a:pPr>
            <a:r>
              <a:rPr lang="en-US" sz="1800">
                <a:solidFill>
                  <a:srgbClr val="404040"/>
                </a:solidFill>
                <a:latin typeface="Inter"/>
              </a:rPr>
              <a:t>Enhancing </a:t>
            </a:r>
            <a:r>
              <a:rPr lang="en-US" sz="1800" b="1">
                <a:solidFill>
                  <a:srgbClr val="404040"/>
                </a:solidFill>
                <a:latin typeface="Inter"/>
              </a:rPr>
              <a:t>personalization</a:t>
            </a:r>
            <a:r>
              <a:rPr lang="en-US" sz="1800">
                <a:solidFill>
                  <a:srgbClr val="404040"/>
                </a:solidFill>
                <a:latin typeface="Inter"/>
              </a:rPr>
              <a:t> and </a:t>
            </a:r>
            <a:r>
              <a:rPr lang="en-US" sz="1800" b="1">
                <a:solidFill>
                  <a:srgbClr val="404040"/>
                </a:solidFill>
                <a:latin typeface="Inter"/>
              </a:rPr>
              <a:t>user experience</a:t>
            </a:r>
            <a:r>
              <a:rPr lang="en-US" sz="1800">
                <a:solidFill>
                  <a:srgbClr val="404040"/>
                </a:solidFill>
                <a:latin typeface="Inter"/>
              </a:rPr>
              <a:t> in applications.</a:t>
            </a:r>
            <a:endParaRPr lang="en-US" sz="1800"/>
          </a:p>
          <a:p>
            <a:pPr marL="0" indent="0">
              <a:buNone/>
            </a:pPr>
            <a:endParaRPr lang="en-US"/>
          </a:p>
        </p:txBody>
      </p:sp>
    </p:spTree>
    <p:extLst>
      <p:ext uri="{BB962C8B-B14F-4D97-AF65-F5344CB8AC3E}">
        <p14:creationId xmlns:p14="http://schemas.microsoft.com/office/powerpoint/2010/main" val="4134617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D291-C968-21DF-F3B2-AD54A4C8EFFD}"/>
              </a:ext>
            </a:extLst>
          </p:cNvPr>
          <p:cNvSpPr>
            <a:spLocks noGrp="1"/>
          </p:cNvSpPr>
          <p:nvPr>
            <p:ph type="title"/>
          </p:nvPr>
        </p:nvSpPr>
        <p:spPr/>
        <p:txBody>
          <a:bodyPr/>
          <a:lstStyle/>
          <a:p>
            <a:r>
              <a:rPr lang="en-US"/>
              <a:t>Multimodal model</a:t>
            </a:r>
          </a:p>
        </p:txBody>
      </p:sp>
      <p:sp>
        <p:nvSpPr>
          <p:cNvPr id="3" name="Content Placeholder 2">
            <a:extLst>
              <a:ext uri="{FF2B5EF4-FFF2-40B4-BE49-F238E27FC236}">
                <a16:creationId xmlns:a16="http://schemas.microsoft.com/office/drawing/2014/main" id="{9DB3AE8A-00AB-A147-746C-D6B2026D7825}"/>
              </a:ext>
            </a:extLst>
          </p:cNvPr>
          <p:cNvSpPr>
            <a:spLocks noGrp="1"/>
          </p:cNvSpPr>
          <p:nvPr>
            <p:ph idx="1"/>
          </p:nvPr>
        </p:nvSpPr>
        <p:spPr>
          <a:xfrm>
            <a:off x="838200" y="1668256"/>
            <a:ext cx="10515600" cy="4508707"/>
          </a:xfrm>
        </p:spPr>
        <p:txBody>
          <a:bodyPr vert="horz" lIns="91440" tIns="45720" rIns="91440" bIns="45720" rtlCol="0" anchor="t">
            <a:normAutofit/>
          </a:bodyPr>
          <a:lstStyle/>
          <a:p>
            <a:pPr marL="0" indent="0">
              <a:buNone/>
            </a:pPr>
            <a:r>
              <a:rPr lang="en-US" sz="2000"/>
              <a:t>Enable Image Input</a:t>
            </a:r>
            <a:endParaRPr lang="en-US"/>
          </a:p>
          <a:p>
            <a:pPr marL="342900" indent="-342900"/>
            <a:r>
              <a:rPr lang="en-US" sz="2000"/>
              <a:t>users can ask questions about the image in their native language</a:t>
            </a:r>
            <a:endParaRPr lang="en-US"/>
          </a:p>
          <a:p>
            <a:pPr marL="0" indent="0">
              <a:buNone/>
            </a:pPr>
            <a:r>
              <a:rPr lang="en-US" sz="2000"/>
              <a:t>Model: </a:t>
            </a:r>
            <a:r>
              <a:rPr lang="en-US" sz="2000" err="1"/>
              <a:t>Deepseek</a:t>
            </a:r>
            <a:r>
              <a:rPr lang="en-US" sz="2000"/>
              <a:t> Janus-Pro</a:t>
            </a:r>
          </a:p>
        </p:txBody>
      </p:sp>
      <p:pic>
        <p:nvPicPr>
          <p:cNvPr id="5" name="Imagem 4" descr="Uma imagem com texto, captura de ecrã, software, ecrã&#10;&#10;Os conteúdos gerados pela IA podem estar incorretos.">
            <a:extLst>
              <a:ext uri="{FF2B5EF4-FFF2-40B4-BE49-F238E27FC236}">
                <a16:creationId xmlns:a16="http://schemas.microsoft.com/office/drawing/2014/main" id="{570EF07C-AA6F-C399-AE8C-3CB9618EE4AE}"/>
              </a:ext>
            </a:extLst>
          </p:cNvPr>
          <p:cNvPicPr>
            <a:picLocks noChangeAspect="1"/>
          </p:cNvPicPr>
          <p:nvPr/>
        </p:nvPicPr>
        <p:blipFill>
          <a:blip r:embed="rId2"/>
          <a:stretch>
            <a:fillRect/>
          </a:stretch>
        </p:blipFill>
        <p:spPr>
          <a:xfrm>
            <a:off x="4706179" y="3924271"/>
            <a:ext cx="7396077" cy="2581907"/>
          </a:xfrm>
          <a:prstGeom prst="rect">
            <a:avLst/>
          </a:prstGeom>
        </p:spPr>
      </p:pic>
      <p:pic>
        <p:nvPicPr>
          <p:cNvPr id="6" name="Picture 5" descr="A person handing a person a bag of food&#10;&#10;AI-generated content may be incorrect.">
            <a:extLst>
              <a:ext uri="{FF2B5EF4-FFF2-40B4-BE49-F238E27FC236}">
                <a16:creationId xmlns:a16="http://schemas.microsoft.com/office/drawing/2014/main" id="{5324F3BA-7FF5-3B97-524A-BFB33451B35D}"/>
              </a:ext>
            </a:extLst>
          </p:cNvPr>
          <p:cNvPicPr>
            <a:picLocks noChangeAspect="1"/>
          </p:cNvPicPr>
          <p:nvPr/>
        </p:nvPicPr>
        <p:blipFill>
          <a:blip r:embed="rId3"/>
          <a:stretch>
            <a:fillRect/>
          </a:stretch>
        </p:blipFill>
        <p:spPr>
          <a:xfrm>
            <a:off x="9041234" y="362588"/>
            <a:ext cx="2484823" cy="3313170"/>
          </a:xfrm>
          <a:prstGeom prst="rect">
            <a:avLst/>
          </a:prstGeom>
        </p:spPr>
      </p:pic>
      <p:sp>
        <p:nvSpPr>
          <p:cNvPr id="7" name="CaixaDeTexto 6">
            <a:extLst>
              <a:ext uri="{FF2B5EF4-FFF2-40B4-BE49-F238E27FC236}">
                <a16:creationId xmlns:a16="http://schemas.microsoft.com/office/drawing/2014/main" id="{3C7931CC-E1EC-CBA2-C93D-4A04D687576B}"/>
              </a:ext>
            </a:extLst>
          </p:cNvPr>
          <p:cNvSpPr txBox="1"/>
          <p:nvPr/>
        </p:nvSpPr>
        <p:spPr>
          <a:xfrm>
            <a:off x="243380" y="3457849"/>
            <a:ext cx="4151614"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a:solidFill>
                  <a:schemeClr val="tx2">
                    <a:lumMod val="76000"/>
                    <a:lumOff val="24000"/>
                  </a:schemeClr>
                </a:solidFill>
                <a:latin typeface="Consolas"/>
              </a:rPr>
              <a:t>Question: What's the image about? </a:t>
            </a:r>
            <a:r>
              <a:rPr lang="en-US" sz="2000">
                <a:solidFill>
                  <a:srgbClr val="000000"/>
                </a:solidFill>
                <a:latin typeface="Aptos"/>
              </a:rPr>
              <a:t>(Ukraine)</a:t>
            </a:r>
            <a:endParaRPr lang="pt-PT" sz="1600">
              <a:solidFill>
                <a:schemeClr val="tx2">
                  <a:lumMod val="76000"/>
                  <a:lumOff val="24000"/>
                </a:schemeClr>
              </a:solidFill>
              <a:latin typeface="Aptos" panose="020B0004020202020204"/>
            </a:endParaRPr>
          </a:p>
          <a:p>
            <a:endParaRPr lang="en" sz="1600">
              <a:solidFill>
                <a:schemeClr val="tx2">
                  <a:lumMod val="76000"/>
                  <a:lumOff val="24000"/>
                </a:schemeClr>
              </a:solidFill>
              <a:latin typeface="Consolas"/>
            </a:endParaRPr>
          </a:p>
          <a:p>
            <a:r>
              <a:rPr lang="en" sz="1600">
                <a:solidFill>
                  <a:schemeClr val="tx2">
                    <a:lumMod val="76000"/>
                    <a:lumOff val="24000"/>
                  </a:schemeClr>
                </a:solidFill>
                <a:latin typeface="Consolas"/>
              </a:rPr>
              <a:t>This painting depicts a group of people working together to help others. They wear the same distinctive color to be easily visible from each other. Helpers hold large plastic bags containing materials used for repairs or construction. It can be help for people who need help with life, or just help for construction.</a:t>
            </a:r>
            <a:endParaRPr lang="pt-PT" sz="1600">
              <a:solidFill>
                <a:schemeClr val="tx2">
                  <a:lumMod val="76000"/>
                  <a:lumOff val="24000"/>
                </a:schemeClr>
              </a:solidFill>
            </a:endParaRPr>
          </a:p>
        </p:txBody>
      </p:sp>
    </p:spTree>
    <p:extLst>
      <p:ext uri="{BB962C8B-B14F-4D97-AF65-F5344CB8AC3E}">
        <p14:creationId xmlns:p14="http://schemas.microsoft.com/office/powerpoint/2010/main" val="267411021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Ecrã Panorâmico</PresentationFormat>
  <Paragraphs>0</Paragraphs>
  <Slides>12</Slides>
  <Notes>0</Notes>
  <HiddenSlides>0</HiddenSlides>
  <MMClips>0</MMClips>
  <ScaleCrop>false</ScaleCrop>
  <HeadingPairs>
    <vt:vector size="4" baseType="variant">
      <vt:variant>
        <vt:lpstr>Tema</vt:lpstr>
      </vt:variant>
      <vt:variant>
        <vt:i4>1</vt:i4>
      </vt:variant>
      <vt:variant>
        <vt:lpstr>Títulos dos diapositivos</vt:lpstr>
      </vt:variant>
      <vt:variant>
        <vt:i4>12</vt:i4>
      </vt:variant>
    </vt:vector>
  </HeadingPairs>
  <TitlesOfParts>
    <vt:vector size="13" baseType="lpstr">
      <vt:lpstr>Tema do Office</vt:lpstr>
      <vt:lpstr>Red Cross Case: Chatbot</vt:lpstr>
      <vt:lpstr>vulnerable populations facing challenges when navigating Red Cross FAQ pages</vt:lpstr>
      <vt:lpstr>Challenges</vt:lpstr>
      <vt:lpstr>Project Goal</vt:lpstr>
      <vt:lpstr>Data Preprocessing</vt:lpstr>
      <vt:lpstr>Chain of Thought</vt:lpstr>
      <vt:lpstr>RAG</vt:lpstr>
      <vt:lpstr>Prompt Chaining</vt:lpstr>
      <vt:lpstr>Multimodal model</vt:lpstr>
      <vt:lpstr>Demo: CareConnect</vt:lpstr>
      <vt:lpstr>Demo: some other important prompts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806</cp:revision>
  <dcterms:created xsi:type="dcterms:W3CDTF">2025-02-02T10:04:11Z</dcterms:created>
  <dcterms:modified xsi:type="dcterms:W3CDTF">2025-02-02T11:24:46Z</dcterms:modified>
</cp:coreProperties>
</file>