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39"/>
  </p:notesMasterIdLst>
  <p:sldIdLst>
    <p:sldId id="256" r:id="rId2"/>
    <p:sldId id="258" r:id="rId3"/>
    <p:sldId id="259" r:id="rId4"/>
    <p:sldId id="260" r:id="rId5"/>
    <p:sldId id="262" r:id="rId6"/>
    <p:sldId id="283" r:id="rId7"/>
    <p:sldId id="263" r:id="rId8"/>
    <p:sldId id="269" r:id="rId9"/>
    <p:sldId id="291" r:id="rId10"/>
    <p:sldId id="294" r:id="rId11"/>
    <p:sldId id="290" r:id="rId12"/>
    <p:sldId id="292" r:id="rId13"/>
    <p:sldId id="293" r:id="rId14"/>
    <p:sldId id="261" r:id="rId15"/>
    <p:sldId id="270" r:id="rId16"/>
    <p:sldId id="298" r:id="rId17"/>
    <p:sldId id="300" r:id="rId18"/>
    <p:sldId id="299" r:id="rId19"/>
    <p:sldId id="271" r:id="rId20"/>
    <p:sldId id="264" r:id="rId21"/>
    <p:sldId id="272" r:id="rId22"/>
    <p:sldId id="265" r:id="rId23"/>
    <p:sldId id="295" r:id="rId24"/>
    <p:sldId id="287" r:id="rId25"/>
    <p:sldId id="288" r:id="rId26"/>
    <p:sldId id="289" r:id="rId27"/>
    <p:sldId id="284" r:id="rId28"/>
    <p:sldId id="285" r:id="rId29"/>
    <p:sldId id="267" r:id="rId30"/>
    <p:sldId id="268" r:id="rId31"/>
    <p:sldId id="280" r:id="rId32"/>
    <p:sldId id="281" r:id="rId33"/>
    <p:sldId id="286" r:id="rId34"/>
    <p:sldId id="403" r:id="rId35"/>
    <p:sldId id="282" r:id="rId36"/>
    <p:sldId id="273" r:id="rId37"/>
    <p:sldId id="274" r:id="rId38"/>
    <p:sldId id="276" r:id="rId39"/>
    <p:sldId id="277" r:id="rId40"/>
    <p:sldId id="297" r:id="rId41"/>
    <p:sldId id="278" r:id="rId42"/>
    <p:sldId id="342" r:id="rId43"/>
    <p:sldId id="343" r:id="rId44"/>
    <p:sldId id="296" r:id="rId45"/>
    <p:sldId id="301" r:id="rId46"/>
    <p:sldId id="402" r:id="rId47"/>
    <p:sldId id="302" r:id="rId48"/>
    <p:sldId id="303" r:id="rId49"/>
    <p:sldId id="304" r:id="rId50"/>
    <p:sldId id="305" r:id="rId51"/>
    <p:sldId id="306" r:id="rId52"/>
    <p:sldId id="307" r:id="rId53"/>
    <p:sldId id="308" r:id="rId54"/>
    <p:sldId id="309" r:id="rId55"/>
    <p:sldId id="310" r:id="rId56"/>
    <p:sldId id="311" r:id="rId57"/>
    <p:sldId id="312" r:id="rId58"/>
    <p:sldId id="344" r:id="rId59"/>
    <p:sldId id="313" r:id="rId60"/>
    <p:sldId id="314" r:id="rId61"/>
    <p:sldId id="392" r:id="rId62"/>
    <p:sldId id="390" r:id="rId63"/>
    <p:sldId id="391" r:id="rId64"/>
    <p:sldId id="393" r:id="rId65"/>
    <p:sldId id="395" r:id="rId66"/>
    <p:sldId id="394" r:id="rId67"/>
    <p:sldId id="396" r:id="rId68"/>
    <p:sldId id="397" r:id="rId69"/>
    <p:sldId id="398" r:id="rId70"/>
    <p:sldId id="399" r:id="rId71"/>
    <p:sldId id="400" r:id="rId72"/>
    <p:sldId id="401" r:id="rId73"/>
    <p:sldId id="315" r:id="rId74"/>
    <p:sldId id="316" r:id="rId75"/>
    <p:sldId id="317" r:id="rId76"/>
    <p:sldId id="318" r:id="rId77"/>
    <p:sldId id="319" r:id="rId78"/>
    <p:sldId id="321" r:id="rId79"/>
    <p:sldId id="322" r:id="rId80"/>
    <p:sldId id="323" r:id="rId81"/>
    <p:sldId id="324" r:id="rId82"/>
    <p:sldId id="325" r:id="rId83"/>
    <p:sldId id="326" r:id="rId84"/>
    <p:sldId id="327" r:id="rId85"/>
    <p:sldId id="328" r:id="rId86"/>
    <p:sldId id="329" r:id="rId87"/>
    <p:sldId id="330" r:id="rId88"/>
    <p:sldId id="332" r:id="rId89"/>
    <p:sldId id="331" r:id="rId90"/>
    <p:sldId id="333" r:id="rId91"/>
    <p:sldId id="334" r:id="rId92"/>
    <p:sldId id="335" r:id="rId93"/>
    <p:sldId id="336" r:id="rId94"/>
    <p:sldId id="338" r:id="rId95"/>
    <p:sldId id="340" r:id="rId96"/>
    <p:sldId id="339" r:id="rId97"/>
    <p:sldId id="345" r:id="rId98"/>
    <p:sldId id="346" r:id="rId99"/>
    <p:sldId id="266" r:id="rId100"/>
    <p:sldId id="347" r:id="rId101"/>
    <p:sldId id="348" r:id="rId102"/>
    <p:sldId id="349" r:id="rId103"/>
    <p:sldId id="353" r:id="rId104"/>
    <p:sldId id="350" r:id="rId105"/>
    <p:sldId id="355" r:id="rId106"/>
    <p:sldId id="351" r:id="rId107"/>
    <p:sldId id="359" r:id="rId108"/>
    <p:sldId id="356" r:id="rId109"/>
    <p:sldId id="357" r:id="rId110"/>
    <p:sldId id="358" r:id="rId111"/>
    <p:sldId id="279" r:id="rId112"/>
    <p:sldId id="362" r:id="rId113"/>
    <p:sldId id="365" r:id="rId114"/>
    <p:sldId id="366" r:id="rId115"/>
    <p:sldId id="361" r:id="rId116"/>
    <p:sldId id="363" r:id="rId117"/>
    <p:sldId id="367" r:id="rId118"/>
    <p:sldId id="368" r:id="rId119"/>
    <p:sldId id="369" r:id="rId120"/>
    <p:sldId id="370" r:id="rId121"/>
    <p:sldId id="374" r:id="rId122"/>
    <p:sldId id="371" r:id="rId123"/>
    <p:sldId id="372" r:id="rId124"/>
    <p:sldId id="373" r:id="rId125"/>
    <p:sldId id="375" r:id="rId126"/>
    <p:sldId id="376" r:id="rId127"/>
    <p:sldId id="377" r:id="rId128"/>
    <p:sldId id="378" r:id="rId129"/>
    <p:sldId id="379" r:id="rId130"/>
    <p:sldId id="380" r:id="rId131"/>
    <p:sldId id="383" r:id="rId132"/>
    <p:sldId id="385" r:id="rId133"/>
    <p:sldId id="386" r:id="rId134"/>
    <p:sldId id="387" r:id="rId135"/>
    <p:sldId id="388" r:id="rId136"/>
    <p:sldId id="389" r:id="rId137"/>
    <p:sldId id="382" r:id="rId138"/>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62" autoAdjust="0"/>
    <p:restoredTop sz="94660"/>
  </p:normalViewPr>
  <p:slideViewPr>
    <p:cSldViewPr>
      <p:cViewPr varScale="1">
        <p:scale>
          <a:sx n="76" d="100"/>
          <a:sy n="76" d="100"/>
        </p:scale>
        <p:origin x="1236"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5B37071-9DE8-4E7A-918F-494B44739178}" type="doc">
      <dgm:prSet loTypeId="urn:microsoft.com/office/officeart/2009/3/layout/HorizontalOrganizationChart#1" loCatId="hierarchy" qsTypeId="urn:microsoft.com/office/officeart/2005/8/quickstyle/simple3#1" qsCatId="simple" csTypeId="urn:microsoft.com/office/officeart/2005/8/colors/colorful1#1" csCatId="colorful" phldr="1"/>
      <dgm:spPr/>
      <dgm:t>
        <a:bodyPr/>
        <a:lstStyle/>
        <a:p>
          <a:endParaRPr lang="zh-CN" altLang="en-US"/>
        </a:p>
      </dgm:t>
    </dgm:pt>
    <dgm:pt modelId="{B39C5BCD-098A-4347-862C-F5877657249B}">
      <dgm:prSet phldrT="[文本]"/>
      <dgm:spPr/>
      <dgm:t>
        <a:bodyPr/>
        <a:lstStyle/>
        <a:p>
          <a:r>
            <a:rPr lang="en-US" altLang="zh-CN">
              <a:latin typeface="等线" panose="02010600030101010101" pitchFamily="2" charset="-122"/>
              <a:ea typeface="等线" panose="02010600030101010101" pitchFamily="2" charset="-122"/>
            </a:rPr>
            <a:t>Collection</a:t>
          </a:r>
          <a:endParaRPr lang="zh-CN" altLang="en-US">
            <a:latin typeface="等线" panose="02010600030101010101" pitchFamily="2" charset="-122"/>
            <a:ea typeface="等线" panose="02010600030101010101" pitchFamily="2" charset="-122"/>
          </a:endParaRPr>
        </a:p>
      </dgm:t>
    </dgm:pt>
    <dgm:pt modelId="{FEF044CF-4B31-4672-B5BA-2EF641E0AA8B}" type="parTrans" cxnId="{FD0C5DB3-40E4-4C88-8ED1-15263C9ED708}">
      <dgm:prSet/>
      <dgm:spPr/>
      <dgm:t>
        <a:bodyPr/>
        <a:lstStyle/>
        <a:p>
          <a:endParaRPr lang="zh-CN" altLang="en-US"/>
        </a:p>
      </dgm:t>
    </dgm:pt>
    <dgm:pt modelId="{CF149D68-7718-418F-B230-D9DA306A3335}" type="sibTrans" cxnId="{FD0C5DB3-40E4-4C88-8ED1-15263C9ED708}">
      <dgm:prSet/>
      <dgm:spPr/>
      <dgm:t>
        <a:bodyPr/>
        <a:lstStyle/>
        <a:p>
          <a:endParaRPr lang="zh-CN" altLang="en-US"/>
        </a:p>
      </dgm:t>
    </dgm:pt>
    <dgm:pt modelId="{3F91D574-4343-4ABB-9E0D-0FF313B435BC}">
      <dgm:prSet phldrT="[文本]"/>
      <dgm:spPr/>
      <dgm:t>
        <a:bodyPr/>
        <a:lstStyle/>
        <a:p>
          <a:r>
            <a:rPr lang="en-US" altLang="zh-CN">
              <a:latin typeface="等线" panose="02010600030101010101" pitchFamily="2" charset="-122"/>
              <a:ea typeface="等线" panose="02010600030101010101" pitchFamily="2" charset="-122"/>
            </a:rPr>
            <a:t>List</a:t>
          </a:r>
          <a:endParaRPr lang="zh-CN" altLang="en-US">
            <a:latin typeface="等线" panose="02010600030101010101" pitchFamily="2" charset="-122"/>
            <a:ea typeface="等线" panose="02010600030101010101" pitchFamily="2" charset="-122"/>
          </a:endParaRPr>
        </a:p>
      </dgm:t>
    </dgm:pt>
    <dgm:pt modelId="{75AA862B-F7F7-42A7-9F4A-1BB5B7F756AF}" type="parTrans" cxnId="{CBA17BB0-B6BC-4931-964E-3BE0B73CC011}">
      <dgm:prSet/>
      <dgm:spPr/>
      <dgm:t>
        <a:bodyPr/>
        <a:lstStyle/>
        <a:p>
          <a:endParaRPr lang="zh-CN" altLang="en-US">
            <a:latin typeface="等线" panose="02010600030101010101" pitchFamily="2" charset="-122"/>
            <a:ea typeface="等线" panose="02010600030101010101" pitchFamily="2" charset="-122"/>
          </a:endParaRPr>
        </a:p>
      </dgm:t>
    </dgm:pt>
    <dgm:pt modelId="{05468240-33CB-4EBA-823F-A84982C98BB2}" type="sibTrans" cxnId="{CBA17BB0-B6BC-4931-964E-3BE0B73CC011}">
      <dgm:prSet/>
      <dgm:spPr/>
      <dgm:t>
        <a:bodyPr/>
        <a:lstStyle/>
        <a:p>
          <a:endParaRPr lang="zh-CN" altLang="en-US"/>
        </a:p>
      </dgm:t>
    </dgm:pt>
    <dgm:pt modelId="{E2384581-C7B0-4B59-9722-C7B4F2F27D35}">
      <dgm:prSet phldrT="[文本]"/>
      <dgm:spPr/>
      <dgm:t>
        <a:bodyPr/>
        <a:lstStyle/>
        <a:p>
          <a:r>
            <a:rPr lang="en-US" altLang="zh-CN">
              <a:latin typeface="等线" panose="02010600030101010101" pitchFamily="2" charset="-122"/>
              <a:ea typeface="等线" panose="02010600030101010101" pitchFamily="2" charset="-122"/>
            </a:rPr>
            <a:t>Queue</a:t>
          </a:r>
          <a:endParaRPr lang="zh-CN" altLang="en-US">
            <a:latin typeface="等线" panose="02010600030101010101" pitchFamily="2" charset="-122"/>
            <a:ea typeface="等线" panose="02010600030101010101" pitchFamily="2" charset="-122"/>
          </a:endParaRPr>
        </a:p>
      </dgm:t>
    </dgm:pt>
    <dgm:pt modelId="{8D9D4633-0ABF-444E-B199-BEE98B5E8000}" type="parTrans" cxnId="{8FB826BF-94C8-4645-B64B-64982C0742ED}">
      <dgm:prSet/>
      <dgm:spPr/>
      <dgm:t>
        <a:bodyPr/>
        <a:lstStyle/>
        <a:p>
          <a:endParaRPr lang="zh-CN" altLang="en-US">
            <a:latin typeface="等线" panose="02010600030101010101" pitchFamily="2" charset="-122"/>
            <a:ea typeface="等线" panose="02010600030101010101" pitchFamily="2" charset="-122"/>
          </a:endParaRPr>
        </a:p>
      </dgm:t>
    </dgm:pt>
    <dgm:pt modelId="{26E82E5B-0C3E-431B-9D6F-04DF3C3C342F}" type="sibTrans" cxnId="{8FB826BF-94C8-4645-B64B-64982C0742ED}">
      <dgm:prSet/>
      <dgm:spPr/>
      <dgm:t>
        <a:bodyPr/>
        <a:lstStyle/>
        <a:p>
          <a:endParaRPr lang="zh-CN" altLang="en-US"/>
        </a:p>
      </dgm:t>
    </dgm:pt>
    <dgm:pt modelId="{5475C6AF-C4FD-40C9-BD5B-FA6A83D4EFCA}">
      <dgm:prSet phldrT="[文本]"/>
      <dgm:spPr/>
      <dgm:t>
        <a:bodyPr/>
        <a:lstStyle/>
        <a:p>
          <a:r>
            <a:rPr lang="en-US" altLang="zh-CN" err="1">
              <a:latin typeface="等线" panose="02010600030101010101" pitchFamily="2" charset="-122"/>
              <a:ea typeface="等线" panose="02010600030101010101" pitchFamily="2" charset="-122"/>
            </a:rPr>
            <a:t>PriorityQueue</a:t>
          </a:r>
          <a:endParaRPr lang="zh-CN" altLang="en-US">
            <a:latin typeface="等线" panose="02010600030101010101" pitchFamily="2" charset="-122"/>
            <a:ea typeface="等线" panose="02010600030101010101" pitchFamily="2" charset="-122"/>
          </a:endParaRPr>
        </a:p>
      </dgm:t>
    </dgm:pt>
    <dgm:pt modelId="{D58FAC4E-6161-4CF8-B968-BA5850D049ED}" type="parTrans" cxnId="{910D4592-23F9-40CD-B67F-06D51CC9C38C}">
      <dgm:prSet/>
      <dgm:spPr/>
      <dgm:t>
        <a:bodyPr/>
        <a:lstStyle/>
        <a:p>
          <a:endParaRPr lang="zh-CN" altLang="en-US">
            <a:latin typeface="等线" panose="02010600030101010101" pitchFamily="2" charset="-122"/>
            <a:ea typeface="等线" panose="02010600030101010101" pitchFamily="2" charset="-122"/>
          </a:endParaRPr>
        </a:p>
      </dgm:t>
    </dgm:pt>
    <dgm:pt modelId="{460187A9-63D0-40F2-BAEE-4F1118C6BC0D}" type="sibTrans" cxnId="{910D4592-23F9-40CD-B67F-06D51CC9C38C}">
      <dgm:prSet/>
      <dgm:spPr/>
      <dgm:t>
        <a:bodyPr/>
        <a:lstStyle/>
        <a:p>
          <a:endParaRPr lang="zh-CN" altLang="en-US"/>
        </a:p>
      </dgm:t>
    </dgm:pt>
    <dgm:pt modelId="{5451D0DA-8927-4321-8673-DC160183DFF2}">
      <dgm:prSet/>
      <dgm:spPr/>
      <dgm:t>
        <a:bodyPr/>
        <a:lstStyle/>
        <a:p>
          <a:r>
            <a:rPr lang="en-US" altLang="zh-CN">
              <a:latin typeface="等线" panose="02010600030101010101" pitchFamily="2" charset="-122"/>
              <a:ea typeface="等线" panose="02010600030101010101" pitchFamily="2" charset="-122"/>
            </a:rPr>
            <a:t>Set</a:t>
          </a:r>
          <a:endParaRPr lang="zh-CN" altLang="en-US">
            <a:latin typeface="等线" panose="02010600030101010101" pitchFamily="2" charset="-122"/>
            <a:ea typeface="等线" panose="02010600030101010101" pitchFamily="2" charset="-122"/>
          </a:endParaRPr>
        </a:p>
      </dgm:t>
    </dgm:pt>
    <dgm:pt modelId="{16E885BE-5FB5-46FD-AD6D-D11021A6DFF8}" type="parTrans" cxnId="{567848EB-42FE-4662-9378-EF86C3D72C33}">
      <dgm:prSet/>
      <dgm:spPr/>
      <dgm:t>
        <a:bodyPr/>
        <a:lstStyle/>
        <a:p>
          <a:endParaRPr lang="zh-CN" altLang="en-US">
            <a:latin typeface="等线" panose="02010600030101010101" pitchFamily="2" charset="-122"/>
            <a:ea typeface="等线" panose="02010600030101010101" pitchFamily="2" charset="-122"/>
          </a:endParaRPr>
        </a:p>
      </dgm:t>
    </dgm:pt>
    <dgm:pt modelId="{54C15172-06DC-4C1A-913A-B41C14801766}" type="sibTrans" cxnId="{567848EB-42FE-4662-9378-EF86C3D72C33}">
      <dgm:prSet/>
      <dgm:spPr/>
      <dgm:t>
        <a:bodyPr/>
        <a:lstStyle/>
        <a:p>
          <a:endParaRPr lang="zh-CN" altLang="en-US"/>
        </a:p>
      </dgm:t>
    </dgm:pt>
    <dgm:pt modelId="{4682E207-348A-44C6-B9EC-508E6CEA31E0}">
      <dgm:prSet/>
      <dgm:spPr/>
      <dgm:t>
        <a:bodyPr/>
        <a:lstStyle/>
        <a:p>
          <a:r>
            <a:rPr lang="en-US" altLang="zh-CN">
              <a:latin typeface="等线" panose="02010600030101010101" pitchFamily="2" charset="-122"/>
              <a:ea typeface="等线" panose="02010600030101010101" pitchFamily="2" charset="-122"/>
            </a:rPr>
            <a:t>Deque</a:t>
          </a:r>
          <a:endParaRPr lang="zh-CN" altLang="en-US">
            <a:latin typeface="等线" panose="02010600030101010101" pitchFamily="2" charset="-122"/>
            <a:ea typeface="等线" panose="02010600030101010101" pitchFamily="2" charset="-122"/>
          </a:endParaRPr>
        </a:p>
      </dgm:t>
    </dgm:pt>
    <dgm:pt modelId="{E7007D3A-A771-4BCE-B50A-3456EE6A1FDD}" type="parTrans" cxnId="{921AF854-BAF3-45FA-A1DD-7E4EED1F1F00}">
      <dgm:prSet/>
      <dgm:spPr/>
      <dgm:t>
        <a:bodyPr/>
        <a:lstStyle/>
        <a:p>
          <a:endParaRPr lang="zh-CN" altLang="en-US">
            <a:latin typeface="等线" panose="02010600030101010101" pitchFamily="2" charset="-122"/>
            <a:ea typeface="等线" panose="02010600030101010101" pitchFamily="2" charset="-122"/>
          </a:endParaRPr>
        </a:p>
      </dgm:t>
    </dgm:pt>
    <dgm:pt modelId="{52E36ABC-3235-4C2C-9DFE-12197C0E1CD3}" type="sibTrans" cxnId="{921AF854-BAF3-45FA-A1DD-7E4EED1F1F00}">
      <dgm:prSet/>
      <dgm:spPr/>
      <dgm:t>
        <a:bodyPr/>
        <a:lstStyle/>
        <a:p>
          <a:endParaRPr lang="zh-CN" altLang="en-US"/>
        </a:p>
      </dgm:t>
    </dgm:pt>
    <dgm:pt modelId="{FEA67303-A8E8-4E08-B470-3CDD15D904ED}">
      <dgm:prSet/>
      <dgm:spPr/>
      <dgm:t>
        <a:bodyPr/>
        <a:lstStyle/>
        <a:p>
          <a:r>
            <a:rPr lang="en-US" altLang="zh-CN" err="1">
              <a:latin typeface="等线" panose="02010600030101010101" pitchFamily="2" charset="-122"/>
              <a:ea typeface="等线" panose="02010600030101010101" pitchFamily="2" charset="-122"/>
            </a:rPr>
            <a:t>ArrayList</a:t>
          </a:r>
          <a:endParaRPr lang="zh-CN" altLang="en-US">
            <a:latin typeface="等线" panose="02010600030101010101" pitchFamily="2" charset="-122"/>
            <a:ea typeface="等线" panose="02010600030101010101" pitchFamily="2" charset="-122"/>
          </a:endParaRPr>
        </a:p>
      </dgm:t>
    </dgm:pt>
    <dgm:pt modelId="{024930D0-275D-4AFA-90CB-74355643B879}" type="parTrans" cxnId="{9AB97A1A-8D1C-4B8B-BE6C-C89BEBB88473}">
      <dgm:prSet/>
      <dgm:spPr/>
      <dgm:t>
        <a:bodyPr/>
        <a:lstStyle/>
        <a:p>
          <a:endParaRPr lang="zh-CN" altLang="en-US">
            <a:latin typeface="等线" panose="02010600030101010101" pitchFamily="2" charset="-122"/>
            <a:ea typeface="等线" panose="02010600030101010101" pitchFamily="2" charset="-122"/>
          </a:endParaRPr>
        </a:p>
      </dgm:t>
    </dgm:pt>
    <dgm:pt modelId="{35D9B425-22E0-4181-B341-E6D4847B46E5}" type="sibTrans" cxnId="{9AB97A1A-8D1C-4B8B-BE6C-C89BEBB88473}">
      <dgm:prSet/>
      <dgm:spPr/>
      <dgm:t>
        <a:bodyPr/>
        <a:lstStyle/>
        <a:p>
          <a:endParaRPr lang="zh-CN" altLang="en-US"/>
        </a:p>
      </dgm:t>
    </dgm:pt>
    <dgm:pt modelId="{764FEDB3-A228-4D37-8A9B-DB190A515626}">
      <dgm:prSet/>
      <dgm:spPr/>
      <dgm:t>
        <a:bodyPr/>
        <a:lstStyle/>
        <a:p>
          <a:r>
            <a:rPr lang="en-US" altLang="zh-CN">
              <a:latin typeface="等线" panose="02010600030101010101" pitchFamily="2" charset="-122"/>
              <a:ea typeface="等线" panose="02010600030101010101" pitchFamily="2" charset="-122"/>
            </a:rPr>
            <a:t>LinkedList</a:t>
          </a:r>
          <a:endParaRPr lang="zh-CN" altLang="en-US">
            <a:latin typeface="等线" panose="02010600030101010101" pitchFamily="2" charset="-122"/>
            <a:ea typeface="等线" panose="02010600030101010101" pitchFamily="2" charset="-122"/>
          </a:endParaRPr>
        </a:p>
      </dgm:t>
    </dgm:pt>
    <dgm:pt modelId="{407CED1C-156C-4361-B0E8-350557948A11}" type="parTrans" cxnId="{DFB3C342-C8FE-4964-B38B-ED2415E171E7}">
      <dgm:prSet/>
      <dgm:spPr/>
      <dgm:t>
        <a:bodyPr/>
        <a:lstStyle/>
        <a:p>
          <a:endParaRPr lang="zh-CN" altLang="en-US">
            <a:latin typeface="等线" panose="02010600030101010101" pitchFamily="2" charset="-122"/>
            <a:ea typeface="等线" panose="02010600030101010101" pitchFamily="2" charset="-122"/>
          </a:endParaRPr>
        </a:p>
      </dgm:t>
    </dgm:pt>
    <dgm:pt modelId="{E0F6F918-BA69-4AE7-A08B-267C536563EE}" type="sibTrans" cxnId="{DFB3C342-C8FE-4964-B38B-ED2415E171E7}">
      <dgm:prSet/>
      <dgm:spPr/>
      <dgm:t>
        <a:bodyPr/>
        <a:lstStyle/>
        <a:p>
          <a:endParaRPr lang="zh-CN" altLang="en-US"/>
        </a:p>
      </dgm:t>
    </dgm:pt>
    <dgm:pt modelId="{F1036260-DD2E-4FB1-95F9-8D1354BFF920}">
      <dgm:prSet/>
      <dgm:spPr/>
      <dgm:t>
        <a:bodyPr/>
        <a:lstStyle/>
        <a:p>
          <a:r>
            <a:rPr lang="en-US" altLang="zh-CN" err="1">
              <a:latin typeface="等线" panose="02010600030101010101" pitchFamily="2" charset="-122"/>
              <a:ea typeface="等线" panose="02010600030101010101" pitchFamily="2" charset="-122"/>
            </a:rPr>
            <a:t>SubList</a:t>
          </a:r>
          <a:endParaRPr lang="zh-CN" altLang="en-US">
            <a:latin typeface="等线" panose="02010600030101010101" pitchFamily="2" charset="-122"/>
            <a:ea typeface="等线" panose="02010600030101010101" pitchFamily="2" charset="-122"/>
          </a:endParaRPr>
        </a:p>
      </dgm:t>
    </dgm:pt>
    <dgm:pt modelId="{FA9B583B-C7A9-4765-972D-8889B67A9D03}" type="parTrans" cxnId="{7BA5A4CF-65C8-4FD2-8328-D22E650C4333}">
      <dgm:prSet/>
      <dgm:spPr/>
      <dgm:t>
        <a:bodyPr/>
        <a:lstStyle/>
        <a:p>
          <a:endParaRPr lang="zh-CN" altLang="en-US">
            <a:latin typeface="等线" panose="02010600030101010101" pitchFamily="2" charset="-122"/>
            <a:ea typeface="等线" panose="02010600030101010101" pitchFamily="2" charset="-122"/>
          </a:endParaRPr>
        </a:p>
      </dgm:t>
    </dgm:pt>
    <dgm:pt modelId="{701F3DF6-C921-42E4-A6B4-35BEBA4F54FF}" type="sibTrans" cxnId="{7BA5A4CF-65C8-4FD2-8328-D22E650C4333}">
      <dgm:prSet/>
      <dgm:spPr/>
      <dgm:t>
        <a:bodyPr/>
        <a:lstStyle/>
        <a:p>
          <a:endParaRPr lang="zh-CN" altLang="en-US"/>
        </a:p>
      </dgm:t>
    </dgm:pt>
    <dgm:pt modelId="{9BFCC528-B884-4FEA-8943-F8157D8BF220}">
      <dgm:prSet/>
      <dgm:spPr/>
      <dgm:t>
        <a:bodyPr/>
        <a:lstStyle/>
        <a:p>
          <a:r>
            <a:rPr lang="en-US" altLang="zh-CN">
              <a:latin typeface="等线" panose="02010600030101010101" pitchFamily="2" charset="-122"/>
              <a:ea typeface="等线" panose="02010600030101010101" pitchFamily="2" charset="-122"/>
            </a:rPr>
            <a:t>Vector</a:t>
          </a:r>
          <a:endParaRPr lang="zh-CN" altLang="en-US">
            <a:latin typeface="等线" panose="02010600030101010101" pitchFamily="2" charset="-122"/>
            <a:ea typeface="等线" panose="02010600030101010101" pitchFamily="2" charset="-122"/>
          </a:endParaRPr>
        </a:p>
      </dgm:t>
    </dgm:pt>
    <dgm:pt modelId="{26361355-BF53-4750-9543-CC3548919369}" type="parTrans" cxnId="{2C1DC806-BC00-4C33-881C-183E31639804}">
      <dgm:prSet/>
      <dgm:spPr/>
      <dgm:t>
        <a:bodyPr/>
        <a:lstStyle/>
        <a:p>
          <a:endParaRPr lang="zh-CN" altLang="en-US">
            <a:latin typeface="等线" panose="02010600030101010101" pitchFamily="2" charset="-122"/>
            <a:ea typeface="等线" panose="02010600030101010101" pitchFamily="2" charset="-122"/>
          </a:endParaRPr>
        </a:p>
      </dgm:t>
    </dgm:pt>
    <dgm:pt modelId="{FA469B3C-50C3-416C-9F14-A15E6EC36EC7}" type="sibTrans" cxnId="{2C1DC806-BC00-4C33-881C-183E31639804}">
      <dgm:prSet/>
      <dgm:spPr/>
      <dgm:t>
        <a:bodyPr/>
        <a:lstStyle/>
        <a:p>
          <a:endParaRPr lang="zh-CN" altLang="en-US"/>
        </a:p>
      </dgm:t>
    </dgm:pt>
    <dgm:pt modelId="{C962054A-B416-40DB-A232-E8CC471DABD3}" type="asst">
      <dgm:prSet/>
      <dgm:spPr/>
      <dgm:t>
        <a:bodyPr/>
        <a:lstStyle/>
        <a:p>
          <a:r>
            <a:rPr lang="en-US" altLang="zh-CN" err="1">
              <a:latin typeface="等线" panose="02010600030101010101" pitchFamily="2" charset="-122"/>
              <a:ea typeface="等线" panose="02010600030101010101" pitchFamily="2" charset="-122"/>
            </a:rPr>
            <a:t>AbstractList</a:t>
          </a:r>
          <a:endParaRPr lang="zh-CN" altLang="en-US">
            <a:latin typeface="等线" panose="02010600030101010101" pitchFamily="2" charset="-122"/>
            <a:ea typeface="等线" panose="02010600030101010101" pitchFamily="2" charset="-122"/>
          </a:endParaRPr>
        </a:p>
      </dgm:t>
    </dgm:pt>
    <dgm:pt modelId="{DF1300E7-B77C-4F17-9F41-9FF9CD450F73}" type="parTrans" cxnId="{422AB297-A58C-4A55-AB3B-6AB39896A79F}">
      <dgm:prSet/>
      <dgm:spPr/>
      <dgm:t>
        <a:bodyPr/>
        <a:lstStyle/>
        <a:p>
          <a:endParaRPr lang="zh-CN" altLang="en-US">
            <a:latin typeface="等线" panose="02010600030101010101" pitchFamily="2" charset="-122"/>
            <a:ea typeface="等线" panose="02010600030101010101" pitchFamily="2" charset="-122"/>
          </a:endParaRPr>
        </a:p>
      </dgm:t>
    </dgm:pt>
    <dgm:pt modelId="{E6716564-562E-40D5-B75A-E84854D154DA}" type="sibTrans" cxnId="{422AB297-A58C-4A55-AB3B-6AB39896A79F}">
      <dgm:prSet/>
      <dgm:spPr/>
      <dgm:t>
        <a:bodyPr/>
        <a:lstStyle/>
        <a:p>
          <a:endParaRPr lang="zh-CN" altLang="en-US"/>
        </a:p>
      </dgm:t>
    </dgm:pt>
    <dgm:pt modelId="{B31CFFCD-53D9-40BB-88EB-DAE560401C7C}" type="asst">
      <dgm:prSet/>
      <dgm:spPr/>
      <dgm:t>
        <a:bodyPr/>
        <a:lstStyle/>
        <a:p>
          <a:r>
            <a:rPr lang="en-US" altLang="zh-CN" dirty="0" err="1">
              <a:latin typeface="等线" panose="02010600030101010101" pitchFamily="2" charset="-122"/>
              <a:ea typeface="等线" panose="02010600030101010101" pitchFamily="2" charset="-122"/>
            </a:rPr>
            <a:t>AbstractCollection</a:t>
          </a:r>
          <a:endParaRPr lang="zh-CN" altLang="en-US" dirty="0">
            <a:latin typeface="等线" panose="02010600030101010101" pitchFamily="2" charset="-122"/>
            <a:ea typeface="等线" panose="02010600030101010101" pitchFamily="2" charset="-122"/>
          </a:endParaRPr>
        </a:p>
      </dgm:t>
    </dgm:pt>
    <dgm:pt modelId="{E8FE4B20-C538-4EA1-8E24-251255576657}" type="parTrans" cxnId="{68928F69-853B-4EC0-A57C-C809D79AFA59}">
      <dgm:prSet/>
      <dgm:spPr/>
      <dgm:t>
        <a:bodyPr/>
        <a:lstStyle/>
        <a:p>
          <a:endParaRPr lang="zh-CN" altLang="en-US">
            <a:latin typeface="等线" panose="02010600030101010101" pitchFamily="2" charset="-122"/>
            <a:ea typeface="等线" panose="02010600030101010101" pitchFamily="2" charset="-122"/>
          </a:endParaRPr>
        </a:p>
      </dgm:t>
    </dgm:pt>
    <dgm:pt modelId="{8DA503C5-3513-45FE-A551-05DD6AEB6A6F}" type="sibTrans" cxnId="{68928F69-853B-4EC0-A57C-C809D79AFA59}">
      <dgm:prSet/>
      <dgm:spPr/>
      <dgm:t>
        <a:bodyPr/>
        <a:lstStyle/>
        <a:p>
          <a:endParaRPr lang="zh-CN" altLang="en-US"/>
        </a:p>
      </dgm:t>
    </dgm:pt>
    <dgm:pt modelId="{3ADC9A52-BBDE-49A0-B474-8826D36D81DA}" type="asst">
      <dgm:prSet/>
      <dgm:spPr/>
      <dgm:t>
        <a:bodyPr/>
        <a:lstStyle/>
        <a:p>
          <a:r>
            <a:rPr lang="en-US" altLang="zh-CN" err="1">
              <a:latin typeface="等线" panose="02010600030101010101" pitchFamily="2" charset="-122"/>
              <a:ea typeface="等线" panose="02010600030101010101" pitchFamily="2" charset="-122"/>
            </a:rPr>
            <a:t>AbstractQueue</a:t>
          </a:r>
          <a:endParaRPr lang="zh-CN" altLang="en-US">
            <a:latin typeface="等线" panose="02010600030101010101" pitchFamily="2" charset="-122"/>
            <a:ea typeface="等线" panose="02010600030101010101" pitchFamily="2" charset="-122"/>
          </a:endParaRPr>
        </a:p>
      </dgm:t>
    </dgm:pt>
    <dgm:pt modelId="{BC5CCA71-110F-4DB7-8E0E-43A14AC6FF4D}" type="parTrans" cxnId="{2B5B74B4-2F14-4D88-B5B7-8BB95B798B7A}">
      <dgm:prSet/>
      <dgm:spPr/>
      <dgm:t>
        <a:bodyPr/>
        <a:lstStyle/>
        <a:p>
          <a:endParaRPr lang="zh-CN" altLang="en-US">
            <a:latin typeface="等线" panose="02010600030101010101" pitchFamily="2" charset="-122"/>
            <a:ea typeface="等线" panose="02010600030101010101" pitchFamily="2" charset="-122"/>
          </a:endParaRPr>
        </a:p>
      </dgm:t>
    </dgm:pt>
    <dgm:pt modelId="{4B9DD149-3473-4050-B093-DA332801FCCC}" type="sibTrans" cxnId="{2B5B74B4-2F14-4D88-B5B7-8BB95B798B7A}">
      <dgm:prSet/>
      <dgm:spPr/>
      <dgm:t>
        <a:bodyPr/>
        <a:lstStyle/>
        <a:p>
          <a:endParaRPr lang="zh-CN" altLang="en-US"/>
        </a:p>
      </dgm:t>
    </dgm:pt>
    <dgm:pt modelId="{87571CA1-322A-4226-8D06-9418281E5239}">
      <dgm:prSet/>
      <dgm:spPr/>
      <dgm:t>
        <a:bodyPr/>
        <a:lstStyle/>
        <a:p>
          <a:r>
            <a:rPr lang="en-US" altLang="zh-CN" err="1">
              <a:latin typeface="等线" panose="02010600030101010101" pitchFamily="2" charset="-122"/>
              <a:ea typeface="等线" panose="02010600030101010101" pitchFamily="2" charset="-122"/>
            </a:rPr>
            <a:t>ArrayDeque</a:t>
          </a:r>
          <a:endParaRPr lang="zh-CN" altLang="en-US">
            <a:latin typeface="等线" panose="02010600030101010101" pitchFamily="2" charset="-122"/>
            <a:ea typeface="等线" panose="02010600030101010101" pitchFamily="2" charset="-122"/>
          </a:endParaRPr>
        </a:p>
      </dgm:t>
    </dgm:pt>
    <dgm:pt modelId="{5A831865-7780-4F05-A771-F77FE3353899}" type="parTrans" cxnId="{F02B0962-3A2E-4A56-9ECF-FD2F79B0A3BE}">
      <dgm:prSet/>
      <dgm:spPr/>
      <dgm:t>
        <a:bodyPr/>
        <a:lstStyle/>
        <a:p>
          <a:endParaRPr lang="zh-CN" altLang="en-US">
            <a:latin typeface="等线" panose="02010600030101010101" pitchFamily="2" charset="-122"/>
            <a:ea typeface="等线" panose="02010600030101010101" pitchFamily="2" charset="-122"/>
          </a:endParaRPr>
        </a:p>
      </dgm:t>
    </dgm:pt>
    <dgm:pt modelId="{E9C8FACC-2F16-477D-BBFC-26E04A235409}" type="sibTrans" cxnId="{F02B0962-3A2E-4A56-9ECF-FD2F79B0A3BE}">
      <dgm:prSet/>
      <dgm:spPr/>
      <dgm:t>
        <a:bodyPr/>
        <a:lstStyle/>
        <a:p>
          <a:endParaRPr lang="zh-CN" altLang="en-US"/>
        </a:p>
      </dgm:t>
    </dgm:pt>
    <dgm:pt modelId="{4B982962-50DB-4411-807B-11B1E02E90E9}">
      <dgm:prSet/>
      <dgm:spPr/>
      <dgm:t>
        <a:bodyPr/>
        <a:lstStyle/>
        <a:p>
          <a:r>
            <a:rPr lang="en-US" altLang="zh-CN">
              <a:latin typeface="等线" panose="02010600030101010101" pitchFamily="2" charset="-122"/>
              <a:ea typeface="等线" panose="02010600030101010101" pitchFamily="2" charset="-122"/>
            </a:rPr>
            <a:t>Stack</a:t>
          </a:r>
          <a:endParaRPr lang="zh-CN" altLang="en-US">
            <a:latin typeface="等线" panose="02010600030101010101" pitchFamily="2" charset="-122"/>
            <a:ea typeface="等线" panose="02010600030101010101" pitchFamily="2" charset="-122"/>
          </a:endParaRPr>
        </a:p>
      </dgm:t>
    </dgm:pt>
    <dgm:pt modelId="{AC35E964-14AB-480B-A187-27A16DFB6CA6}" type="parTrans" cxnId="{0F4102F9-87D3-4F6F-A3FC-73656ECBA5F7}">
      <dgm:prSet/>
      <dgm:spPr/>
      <dgm:t>
        <a:bodyPr/>
        <a:lstStyle/>
        <a:p>
          <a:endParaRPr lang="zh-CN" altLang="en-US">
            <a:latin typeface="等线" panose="02010600030101010101" pitchFamily="2" charset="-122"/>
            <a:ea typeface="等线" panose="02010600030101010101" pitchFamily="2" charset="-122"/>
          </a:endParaRPr>
        </a:p>
      </dgm:t>
    </dgm:pt>
    <dgm:pt modelId="{D8916729-4575-4C57-8BA8-D4097DB570E7}" type="sibTrans" cxnId="{0F4102F9-87D3-4F6F-A3FC-73656ECBA5F7}">
      <dgm:prSet/>
      <dgm:spPr/>
      <dgm:t>
        <a:bodyPr/>
        <a:lstStyle/>
        <a:p>
          <a:endParaRPr lang="zh-CN" altLang="en-US"/>
        </a:p>
      </dgm:t>
    </dgm:pt>
    <dgm:pt modelId="{DC64D3F0-C9F4-49DC-A469-D9239B234C74}">
      <dgm:prSet/>
      <dgm:spPr/>
      <dgm:t>
        <a:bodyPr/>
        <a:lstStyle/>
        <a:p>
          <a:r>
            <a:rPr lang="en-US" b="0" i="0" err="1">
              <a:latin typeface="等线" panose="02010600030101010101" pitchFamily="2" charset="-122"/>
              <a:ea typeface="等线" panose="02010600030101010101" pitchFamily="2" charset="-122"/>
            </a:rPr>
            <a:t>HashSet</a:t>
          </a:r>
          <a:endParaRPr lang="zh-CN" altLang="en-US" b="0">
            <a:latin typeface="等线" panose="02010600030101010101" pitchFamily="2" charset="-122"/>
            <a:ea typeface="等线" panose="02010600030101010101" pitchFamily="2" charset="-122"/>
          </a:endParaRPr>
        </a:p>
      </dgm:t>
    </dgm:pt>
    <dgm:pt modelId="{C17CB7D6-A6E2-4F60-95BC-E3435B7B1FA2}" type="parTrans" cxnId="{708AD8DC-722F-4EEB-85D0-AD17B4136720}">
      <dgm:prSet/>
      <dgm:spPr/>
      <dgm:t>
        <a:bodyPr/>
        <a:lstStyle/>
        <a:p>
          <a:endParaRPr lang="zh-CN" altLang="en-US">
            <a:latin typeface="等线" panose="02010600030101010101" pitchFamily="2" charset="-122"/>
            <a:ea typeface="等线" panose="02010600030101010101" pitchFamily="2" charset="-122"/>
          </a:endParaRPr>
        </a:p>
      </dgm:t>
    </dgm:pt>
    <dgm:pt modelId="{93E461BA-4864-4480-BF23-7DB41C5C2404}" type="sibTrans" cxnId="{708AD8DC-722F-4EEB-85D0-AD17B4136720}">
      <dgm:prSet/>
      <dgm:spPr/>
      <dgm:t>
        <a:bodyPr/>
        <a:lstStyle/>
        <a:p>
          <a:endParaRPr lang="zh-CN" altLang="en-US"/>
        </a:p>
      </dgm:t>
    </dgm:pt>
    <dgm:pt modelId="{A6C32FA6-5354-4D9E-9B50-F5EAFBA1D64E}">
      <dgm:prSet/>
      <dgm:spPr/>
      <dgm:t>
        <a:bodyPr/>
        <a:lstStyle/>
        <a:p>
          <a:r>
            <a:rPr lang="en-US" b="0" i="0" err="1">
              <a:latin typeface="等线" panose="02010600030101010101" pitchFamily="2" charset="-122"/>
              <a:ea typeface="等线" panose="02010600030101010101" pitchFamily="2" charset="-122"/>
            </a:rPr>
            <a:t>EnumSet</a:t>
          </a:r>
          <a:endParaRPr lang="zh-CN" altLang="en-US" b="0">
            <a:latin typeface="等线" panose="02010600030101010101" pitchFamily="2" charset="-122"/>
            <a:ea typeface="等线" panose="02010600030101010101" pitchFamily="2" charset="-122"/>
          </a:endParaRPr>
        </a:p>
      </dgm:t>
    </dgm:pt>
    <dgm:pt modelId="{FFC949F8-11B4-43E6-87E2-29AF5B50AD36}" type="parTrans" cxnId="{B06BF187-232C-4C90-BA4D-B8B9060D6613}">
      <dgm:prSet/>
      <dgm:spPr/>
      <dgm:t>
        <a:bodyPr/>
        <a:lstStyle/>
        <a:p>
          <a:endParaRPr lang="zh-CN" altLang="en-US">
            <a:latin typeface="等线" panose="02010600030101010101" pitchFamily="2" charset="-122"/>
            <a:ea typeface="等线" panose="02010600030101010101" pitchFamily="2" charset="-122"/>
          </a:endParaRPr>
        </a:p>
      </dgm:t>
    </dgm:pt>
    <dgm:pt modelId="{8A36C9F5-94B3-4A51-B1E3-6C50CFA5945F}" type="sibTrans" cxnId="{B06BF187-232C-4C90-BA4D-B8B9060D6613}">
      <dgm:prSet/>
      <dgm:spPr/>
      <dgm:t>
        <a:bodyPr/>
        <a:lstStyle/>
        <a:p>
          <a:endParaRPr lang="zh-CN" altLang="en-US"/>
        </a:p>
      </dgm:t>
    </dgm:pt>
    <dgm:pt modelId="{D8478D50-B5DF-4927-B8FD-78F7310438E2}">
      <dgm:prSet/>
      <dgm:spPr/>
      <dgm:t>
        <a:bodyPr/>
        <a:lstStyle/>
        <a:p>
          <a:r>
            <a:rPr lang="en-US" b="0" i="0" err="1">
              <a:latin typeface="等线" panose="02010600030101010101" pitchFamily="2" charset="-122"/>
              <a:ea typeface="等线" panose="02010600030101010101" pitchFamily="2" charset="-122"/>
            </a:rPr>
            <a:t>TreeSet</a:t>
          </a:r>
          <a:endParaRPr lang="zh-CN" altLang="en-US">
            <a:latin typeface="等线" panose="02010600030101010101" pitchFamily="2" charset="-122"/>
            <a:ea typeface="等线" panose="02010600030101010101" pitchFamily="2" charset="-122"/>
          </a:endParaRPr>
        </a:p>
      </dgm:t>
    </dgm:pt>
    <dgm:pt modelId="{CBB30240-F366-4579-8920-F8A44F808F03}" type="parTrans" cxnId="{7D27AD56-C0BB-45EE-9930-AB82729F0831}">
      <dgm:prSet/>
      <dgm:spPr/>
      <dgm:t>
        <a:bodyPr/>
        <a:lstStyle/>
        <a:p>
          <a:endParaRPr lang="zh-CN" altLang="en-US">
            <a:latin typeface="等线" panose="02010600030101010101" pitchFamily="2" charset="-122"/>
            <a:ea typeface="等线" panose="02010600030101010101" pitchFamily="2" charset="-122"/>
          </a:endParaRPr>
        </a:p>
      </dgm:t>
    </dgm:pt>
    <dgm:pt modelId="{3C1C1DF2-4D7A-4CC7-965C-D7BFB5E95AAA}" type="sibTrans" cxnId="{7D27AD56-C0BB-45EE-9930-AB82729F0831}">
      <dgm:prSet/>
      <dgm:spPr/>
      <dgm:t>
        <a:bodyPr/>
        <a:lstStyle/>
        <a:p>
          <a:endParaRPr lang="zh-CN" altLang="en-US"/>
        </a:p>
      </dgm:t>
    </dgm:pt>
    <dgm:pt modelId="{200B1E28-C488-41D9-8252-9AF9B8494136}">
      <dgm:prSet/>
      <dgm:spPr/>
      <dgm:t>
        <a:bodyPr/>
        <a:lstStyle/>
        <a:p>
          <a:r>
            <a:rPr lang="en-US" b="0" i="0" err="1">
              <a:latin typeface="等线" panose="02010600030101010101" pitchFamily="2" charset="-122"/>
              <a:ea typeface="等线" panose="02010600030101010101" pitchFamily="2" charset="-122"/>
            </a:rPr>
            <a:t>LinkedHashSet</a:t>
          </a:r>
          <a:endParaRPr lang="zh-CN" altLang="en-US" b="0">
            <a:latin typeface="等线" panose="02010600030101010101" pitchFamily="2" charset="-122"/>
            <a:ea typeface="等线" panose="02010600030101010101" pitchFamily="2" charset="-122"/>
          </a:endParaRPr>
        </a:p>
      </dgm:t>
    </dgm:pt>
    <dgm:pt modelId="{B2E0B9F1-7549-4423-9607-7B92B2A7E697}" type="parTrans" cxnId="{6C2260EB-FEBD-4D84-BDAA-4F89F5057936}">
      <dgm:prSet/>
      <dgm:spPr/>
      <dgm:t>
        <a:bodyPr/>
        <a:lstStyle/>
        <a:p>
          <a:endParaRPr lang="zh-CN" altLang="en-US">
            <a:latin typeface="等线" panose="02010600030101010101" pitchFamily="2" charset="-122"/>
            <a:ea typeface="等线" panose="02010600030101010101" pitchFamily="2" charset="-122"/>
          </a:endParaRPr>
        </a:p>
      </dgm:t>
    </dgm:pt>
    <dgm:pt modelId="{B2C3C254-2EDB-4E94-9203-D0760B8019EB}" type="sibTrans" cxnId="{6C2260EB-FEBD-4D84-BDAA-4F89F5057936}">
      <dgm:prSet/>
      <dgm:spPr/>
      <dgm:t>
        <a:bodyPr/>
        <a:lstStyle/>
        <a:p>
          <a:endParaRPr lang="zh-CN" altLang="en-US"/>
        </a:p>
      </dgm:t>
    </dgm:pt>
    <dgm:pt modelId="{2B21418F-7F37-4488-AAB7-91BEFF7AB15F}">
      <dgm:prSet/>
      <dgm:spPr/>
      <dgm:t>
        <a:bodyPr/>
        <a:lstStyle/>
        <a:p>
          <a:r>
            <a:rPr lang="en-US" b="0" i="0" err="1">
              <a:latin typeface="等线" panose="02010600030101010101" pitchFamily="2" charset="-122"/>
              <a:ea typeface="等线" panose="02010600030101010101" pitchFamily="2" charset="-122"/>
            </a:rPr>
            <a:t>JumboEnumSet</a:t>
          </a:r>
          <a:endParaRPr lang="zh-CN" altLang="en-US">
            <a:latin typeface="等线" panose="02010600030101010101" pitchFamily="2" charset="-122"/>
            <a:ea typeface="等线" panose="02010600030101010101" pitchFamily="2" charset="-122"/>
          </a:endParaRPr>
        </a:p>
      </dgm:t>
    </dgm:pt>
    <dgm:pt modelId="{9204A79D-B6C4-4C10-8ABA-740C60A1E88B}" type="parTrans" cxnId="{D8CC2786-169B-4D9F-ABB8-2D86750C5D27}">
      <dgm:prSet/>
      <dgm:spPr/>
      <dgm:t>
        <a:bodyPr/>
        <a:lstStyle/>
        <a:p>
          <a:endParaRPr lang="zh-CN" altLang="en-US">
            <a:latin typeface="等线" panose="02010600030101010101" pitchFamily="2" charset="-122"/>
            <a:ea typeface="等线" panose="02010600030101010101" pitchFamily="2" charset="-122"/>
          </a:endParaRPr>
        </a:p>
      </dgm:t>
    </dgm:pt>
    <dgm:pt modelId="{0672E07A-339E-4565-86DE-508E4B4CED0E}" type="sibTrans" cxnId="{D8CC2786-169B-4D9F-ABB8-2D86750C5D27}">
      <dgm:prSet/>
      <dgm:spPr/>
      <dgm:t>
        <a:bodyPr/>
        <a:lstStyle/>
        <a:p>
          <a:endParaRPr lang="zh-CN" altLang="en-US"/>
        </a:p>
      </dgm:t>
    </dgm:pt>
    <dgm:pt modelId="{50DC50F9-9534-4625-BA51-5CE69F224580}">
      <dgm:prSet/>
      <dgm:spPr/>
      <dgm:t>
        <a:bodyPr/>
        <a:lstStyle/>
        <a:p>
          <a:r>
            <a:rPr lang="en-US" b="0" i="0" err="1">
              <a:latin typeface="等线" panose="02010600030101010101" pitchFamily="2" charset="-122"/>
              <a:ea typeface="等线" panose="02010600030101010101" pitchFamily="2" charset="-122"/>
            </a:rPr>
            <a:t>RegularEnumSet</a:t>
          </a:r>
          <a:endParaRPr lang="zh-CN" altLang="en-US">
            <a:latin typeface="等线" panose="02010600030101010101" pitchFamily="2" charset="-122"/>
            <a:ea typeface="等线" panose="02010600030101010101" pitchFamily="2" charset="-122"/>
          </a:endParaRPr>
        </a:p>
      </dgm:t>
    </dgm:pt>
    <dgm:pt modelId="{52CC973D-4278-41C2-BF7F-7EDD6B0C1A83}" type="parTrans" cxnId="{32E5C764-7C9B-42FC-B8A6-2AD60DBA69A3}">
      <dgm:prSet/>
      <dgm:spPr/>
      <dgm:t>
        <a:bodyPr/>
        <a:lstStyle/>
        <a:p>
          <a:endParaRPr lang="zh-CN" altLang="en-US">
            <a:latin typeface="等线" panose="02010600030101010101" pitchFamily="2" charset="-122"/>
            <a:ea typeface="等线" panose="02010600030101010101" pitchFamily="2" charset="-122"/>
          </a:endParaRPr>
        </a:p>
      </dgm:t>
    </dgm:pt>
    <dgm:pt modelId="{368C44C9-BEED-434D-89D9-07EB4E833651}" type="sibTrans" cxnId="{32E5C764-7C9B-42FC-B8A6-2AD60DBA69A3}">
      <dgm:prSet/>
      <dgm:spPr/>
      <dgm:t>
        <a:bodyPr/>
        <a:lstStyle/>
        <a:p>
          <a:endParaRPr lang="zh-CN" altLang="en-US"/>
        </a:p>
      </dgm:t>
    </dgm:pt>
    <dgm:pt modelId="{E0DD5054-00A0-4400-A7C7-92F4B88EF0DB}">
      <dgm:prSet/>
      <dgm:spPr/>
      <dgm:t>
        <a:bodyPr/>
        <a:lstStyle/>
        <a:p>
          <a:r>
            <a:rPr lang="en-US" altLang="en-US" err="1">
              <a:latin typeface="等线" panose="02010600030101010101" pitchFamily="2" charset="-122"/>
              <a:ea typeface="等线" panose="02010600030101010101" pitchFamily="2" charset="-122"/>
            </a:rPr>
            <a:t>SortedSet</a:t>
          </a:r>
          <a:endParaRPr lang="zh-CN" altLang="en-US">
            <a:latin typeface="等线" panose="02010600030101010101" pitchFamily="2" charset="-122"/>
            <a:ea typeface="等线" panose="02010600030101010101" pitchFamily="2" charset="-122"/>
          </a:endParaRPr>
        </a:p>
      </dgm:t>
    </dgm:pt>
    <dgm:pt modelId="{3AE95843-9243-4C13-BD82-DAB3328DBFB7}" type="parTrans" cxnId="{949C68A7-B2DB-47BC-B278-CA48159F85AB}">
      <dgm:prSet/>
      <dgm:spPr/>
      <dgm:t>
        <a:bodyPr/>
        <a:lstStyle/>
        <a:p>
          <a:endParaRPr lang="zh-CN" altLang="en-US">
            <a:latin typeface="等线" panose="02010600030101010101" pitchFamily="2" charset="-122"/>
            <a:ea typeface="等线" panose="02010600030101010101" pitchFamily="2" charset="-122"/>
          </a:endParaRPr>
        </a:p>
      </dgm:t>
    </dgm:pt>
    <dgm:pt modelId="{F90E77C8-491B-41F7-A1DA-168449E291F1}" type="sibTrans" cxnId="{949C68A7-B2DB-47BC-B278-CA48159F85AB}">
      <dgm:prSet/>
      <dgm:spPr/>
      <dgm:t>
        <a:bodyPr/>
        <a:lstStyle/>
        <a:p>
          <a:endParaRPr lang="zh-CN" altLang="en-US"/>
        </a:p>
      </dgm:t>
    </dgm:pt>
    <dgm:pt modelId="{641C988E-E038-4086-9916-71783059EDE0}" type="asst">
      <dgm:prSet/>
      <dgm:spPr/>
      <dgm:t>
        <a:bodyPr/>
        <a:lstStyle/>
        <a:p>
          <a:r>
            <a:rPr lang="en-US" altLang="zh-CN" err="1">
              <a:latin typeface="等线" panose="02010600030101010101" pitchFamily="2" charset="-122"/>
              <a:ea typeface="等线" panose="02010600030101010101" pitchFamily="2" charset="-122"/>
            </a:rPr>
            <a:t>AbstractSet</a:t>
          </a:r>
          <a:endParaRPr lang="zh-CN" altLang="en-US">
            <a:latin typeface="等线" panose="02010600030101010101" pitchFamily="2" charset="-122"/>
            <a:ea typeface="等线" panose="02010600030101010101" pitchFamily="2" charset="-122"/>
          </a:endParaRPr>
        </a:p>
      </dgm:t>
    </dgm:pt>
    <dgm:pt modelId="{2B19A733-703A-4C9F-93A8-3D21222608A9}" type="parTrans" cxnId="{9EE77EE1-8127-43D1-813E-BD7BB9136B9A}">
      <dgm:prSet/>
      <dgm:spPr/>
      <dgm:t>
        <a:bodyPr/>
        <a:lstStyle/>
        <a:p>
          <a:endParaRPr lang="zh-CN" altLang="en-US"/>
        </a:p>
      </dgm:t>
    </dgm:pt>
    <dgm:pt modelId="{618CF8A7-F1DE-426F-933C-DBFFD84EF793}" type="sibTrans" cxnId="{9EE77EE1-8127-43D1-813E-BD7BB9136B9A}">
      <dgm:prSet/>
      <dgm:spPr/>
      <dgm:t>
        <a:bodyPr/>
        <a:lstStyle/>
        <a:p>
          <a:endParaRPr lang="zh-CN" altLang="en-US"/>
        </a:p>
      </dgm:t>
    </dgm:pt>
    <dgm:pt modelId="{14F03DA8-3D81-4BDA-94C1-BA4E9D881C76}" type="pres">
      <dgm:prSet presAssocID="{65B37071-9DE8-4E7A-918F-494B44739178}" presName="hierChild1" presStyleCnt="0">
        <dgm:presLayoutVars>
          <dgm:orgChart val="1"/>
          <dgm:chPref val="1"/>
          <dgm:dir/>
          <dgm:animOne val="branch"/>
          <dgm:animLvl val="lvl"/>
          <dgm:resizeHandles/>
        </dgm:presLayoutVars>
      </dgm:prSet>
      <dgm:spPr/>
    </dgm:pt>
    <dgm:pt modelId="{9BFF5076-980E-4646-BA46-217100D2F619}" type="pres">
      <dgm:prSet presAssocID="{B39C5BCD-098A-4347-862C-F5877657249B}" presName="hierRoot1" presStyleCnt="0">
        <dgm:presLayoutVars>
          <dgm:hierBranch val="init"/>
        </dgm:presLayoutVars>
      </dgm:prSet>
      <dgm:spPr/>
    </dgm:pt>
    <dgm:pt modelId="{2651523C-760B-4BD7-8341-940B7868D738}" type="pres">
      <dgm:prSet presAssocID="{B39C5BCD-098A-4347-862C-F5877657249B}" presName="rootComposite1" presStyleCnt="0"/>
      <dgm:spPr/>
    </dgm:pt>
    <dgm:pt modelId="{692C48C2-E7F8-43C2-9A97-ECF36740FAE6}" type="pres">
      <dgm:prSet presAssocID="{B39C5BCD-098A-4347-862C-F5877657249B}" presName="rootText1" presStyleLbl="node0" presStyleIdx="0" presStyleCnt="1">
        <dgm:presLayoutVars>
          <dgm:chPref val="3"/>
        </dgm:presLayoutVars>
      </dgm:prSet>
      <dgm:spPr/>
    </dgm:pt>
    <dgm:pt modelId="{CDFA63B4-65C1-4787-BC32-567F1F83D7EB}" type="pres">
      <dgm:prSet presAssocID="{B39C5BCD-098A-4347-862C-F5877657249B}" presName="rootConnector1" presStyleLbl="node1" presStyleIdx="0" presStyleCnt="0"/>
      <dgm:spPr/>
    </dgm:pt>
    <dgm:pt modelId="{99817B69-0FBF-4505-99C1-C9AA304AEF5B}" type="pres">
      <dgm:prSet presAssocID="{B39C5BCD-098A-4347-862C-F5877657249B}" presName="hierChild2" presStyleCnt="0"/>
      <dgm:spPr/>
    </dgm:pt>
    <dgm:pt modelId="{E45AA138-1FA5-4EF5-BB1A-91B200D429D6}" type="pres">
      <dgm:prSet presAssocID="{75AA862B-F7F7-42A7-9F4A-1BB5B7F756AF}" presName="Name64" presStyleLbl="parChTrans1D2" presStyleIdx="0" presStyleCnt="4"/>
      <dgm:spPr/>
    </dgm:pt>
    <dgm:pt modelId="{F1DC386E-7C67-45B2-A7B8-9F209A87BF89}" type="pres">
      <dgm:prSet presAssocID="{3F91D574-4343-4ABB-9E0D-0FF313B435BC}" presName="hierRoot2" presStyleCnt="0">
        <dgm:presLayoutVars>
          <dgm:hierBranch val="init"/>
        </dgm:presLayoutVars>
      </dgm:prSet>
      <dgm:spPr/>
    </dgm:pt>
    <dgm:pt modelId="{CA84B558-7629-41E7-B08C-7657ABCC6488}" type="pres">
      <dgm:prSet presAssocID="{3F91D574-4343-4ABB-9E0D-0FF313B435BC}" presName="rootComposite" presStyleCnt="0"/>
      <dgm:spPr/>
    </dgm:pt>
    <dgm:pt modelId="{B7515707-19EE-488B-9631-C76FEF0329A8}" type="pres">
      <dgm:prSet presAssocID="{3F91D574-4343-4ABB-9E0D-0FF313B435BC}" presName="rootText" presStyleLbl="node2" presStyleIdx="0" presStyleCnt="3">
        <dgm:presLayoutVars>
          <dgm:chPref val="3"/>
        </dgm:presLayoutVars>
      </dgm:prSet>
      <dgm:spPr/>
    </dgm:pt>
    <dgm:pt modelId="{3E36C8D0-8F0D-42EB-A0A9-03F2656842A1}" type="pres">
      <dgm:prSet presAssocID="{3F91D574-4343-4ABB-9E0D-0FF313B435BC}" presName="rootConnector" presStyleLbl="node2" presStyleIdx="0" presStyleCnt="3"/>
      <dgm:spPr/>
    </dgm:pt>
    <dgm:pt modelId="{EF782533-3042-4A92-95C9-1BFD32DCAFB2}" type="pres">
      <dgm:prSet presAssocID="{3F91D574-4343-4ABB-9E0D-0FF313B435BC}" presName="hierChild4" presStyleCnt="0"/>
      <dgm:spPr/>
    </dgm:pt>
    <dgm:pt modelId="{E590289A-D6BC-4192-8DD9-70E16E246D97}" type="pres">
      <dgm:prSet presAssocID="{024930D0-275D-4AFA-90CB-74355643B879}" presName="Name64" presStyleLbl="parChTrans1D3" presStyleIdx="0" presStyleCnt="13"/>
      <dgm:spPr/>
    </dgm:pt>
    <dgm:pt modelId="{CDE0B5CA-62AF-468B-AA28-67D78A8C1E3A}" type="pres">
      <dgm:prSet presAssocID="{FEA67303-A8E8-4E08-B470-3CDD15D904ED}" presName="hierRoot2" presStyleCnt="0">
        <dgm:presLayoutVars>
          <dgm:hierBranch val="init"/>
        </dgm:presLayoutVars>
      </dgm:prSet>
      <dgm:spPr/>
    </dgm:pt>
    <dgm:pt modelId="{F4A1D5B2-2C97-400D-9F7A-8906FCEEDBF9}" type="pres">
      <dgm:prSet presAssocID="{FEA67303-A8E8-4E08-B470-3CDD15D904ED}" presName="rootComposite" presStyleCnt="0"/>
      <dgm:spPr/>
    </dgm:pt>
    <dgm:pt modelId="{129634B6-7A67-4F8D-A2C2-3B74A04B848D}" type="pres">
      <dgm:prSet presAssocID="{FEA67303-A8E8-4E08-B470-3CDD15D904ED}" presName="rootText" presStyleLbl="node3" presStyleIdx="0" presStyleCnt="10">
        <dgm:presLayoutVars>
          <dgm:chPref val="3"/>
        </dgm:presLayoutVars>
      </dgm:prSet>
      <dgm:spPr/>
    </dgm:pt>
    <dgm:pt modelId="{CDB338CC-3157-45B9-A49F-6D7CA03AB3E5}" type="pres">
      <dgm:prSet presAssocID="{FEA67303-A8E8-4E08-B470-3CDD15D904ED}" presName="rootConnector" presStyleLbl="node3" presStyleIdx="0" presStyleCnt="10"/>
      <dgm:spPr/>
    </dgm:pt>
    <dgm:pt modelId="{4B94FCD7-7B8D-494E-B08D-62ACD12060DF}" type="pres">
      <dgm:prSet presAssocID="{FEA67303-A8E8-4E08-B470-3CDD15D904ED}" presName="hierChild4" presStyleCnt="0"/>
      <dgm:spPr/>
    </dgm:pt>
    <dgm:pt modelId="{A44A3FB2-7C75-40BB-A357-C1456B460336}" type="pres">
      <dgm:prSet presAssocID="{FEA67303-A8E8-4E08-B470-3CDD15D904ED}" presName="hierChild5" presStyleCnt="0"/>
      <dgm:spPr/>
    </dgm:pt>
    <dgm:pt modelId="{B29777C7-1ED0-4E06-98DC-7B3490D156CC}" type="pres">
      <dgm:prSet presAssocID="{407CED1C-156C-4361-B0E8-350557948A11}" presName="Name64" presStyleLbl="parChTrans1D3" presStyleIdx="1" presStyleCnt="13"/>
      <dgm:spPr/>
    </dgm:pt>
    <dgm:pt modelId="{053E2F81-EF65-4CCD-A2E3-4BEA9F125C6E}" type="pres">
      <dgm:prSet presAssocID="{764FEDB3-A228-4D37-8A9B-DB190A515626}" presName="hierRoot2" presStyleCnt="0">
        <dgm:presLayoutVars>
          <dgm:hierBranch val="init"/>
        </dgm:presLayoutVars>
      </dgm:prSet>
      <dgm:spPr/>
    </dgm:pt>
    <dgm:pt modelId="{9D99BDCF-E183-4E6D-8C14-0D28E2ACE361}" type="pres">
      <dgm:prSet presAssocID="{764FEDB3-A228-4D37-8A9B-DB190A515626}" presName="rootComposite" presStyleCnt="0"/>
      <dgm:spPr/>
    </dgm:pt>
    <dgm:pt modelId="{94611532-CB92-475F-95AD-2930C27C6F8E}" type="pres">
      <dgm:prSet presAssocID="{764FEDB3-A228-4D37-8A9B-DB190A515626}" presName="rootText" presStyleLbl="node3" presStyleIdx="1" presStyleCnt="10">
        <dgm:presLayoutVars>
          <dgm:chPref val="3"/>
        </dgm:presLayoutVars>
      </dgm:prSet>
      <dgm:spPr/>
    </dgm:pt>
    <dgm:pt modelId="{3A6A268C-032A-4470-836D-0316B0AC457D}" type="pres">
      <dgm:prSet presAssocID="{764FEDB3-A228-4D37-8A9B-DB190A515626}" presName="rootConnector" presStyleLbl="node3" presStyleIdx="1" presStyleCnt="10"/>
      <dgm:spPr/>
    </dgm:pt>
    <dgm:pt modelId="{64C5E001-D7C2-4703-A158-E6933C6AF74E}" type="pres">
      <dgm:prSet presAssocID="{764FEDB3-A228-4D37-8A9B-DB190A515626}" presName="hierChild4" presStyleCnt="0"/>
      <dgm:spPr/>
    </dgm:pt>
    <dgm:pt modelId="{F2363927-FA4C-4309-A449-4B4456AA0EB4}" type="pres">
      <dgm:prSet presAssocID="{764FEDB3-A228-4D37-8A9B-DB190A515626}" presName="hierChild5" presStyleCnt="0"/>
      <dgm:spPr/>
    </dgm:pt>
    <dgm:pt modelId="{4BDF0A9C-68F3-400F-BA8A-75DBF52FE047}" type="pres">
      <dgm:prSet presAssocID="{FA9B583B-C7A9-4765-972D-8889B67A9D03}" presName="Name64" presStyleLbl="parChTrans1D3" presStyleIdx="2" presStyleCnt="13"/>
      <dgm:spPr/>
    </dgm:pt>
    <dgm:pt modelId="{A255C125-CC0F-42AF-9509-8B741812B2CA}" type="pres">
      <dgm:prSet presAssocID="{F1036260-DD2E-4FB1-95F9-8D1354BFF920}" presName="hierRoot2" presStyleCnt="0">
        <dgm:presLayoutVars>
          <dgm:hierBranch val="init"/>
        </dgm:presLayoutVars>
      </dgm:prSet>
      <dgm:spPr/>
    </dgm:pt>
    <dgm:pt modelId="{A1FCF49A-A519-4A3A-9C60-A185750DB59C}" type="pres">
      <dgm:prSet presAssocID="{F1036260-DD2E-4FB1-95F9-8D1354BFF920}" presName="rootComposite" presStyleCnt="0"/>
      <dgm:spPr/>
    </dgm:pt>
    <dgm:pt modelId="{3FEF24FD-B041-438F-9D55-BD1EA43C4428}" type="pres">
      <dgm:prSet presAssocID="{F1036260-DD2E-4FB1-95F9-8D1354BFF920}" presName="rootText" presStyleLbl="node3" presStyleIdx="2" presStyleCnt="10">
        <dgm:presLayoutVars>
          <dgm:chPref val="3"/>
        </dgm:presLayoutVars>
      </dgm:prSet>
      <dgm:spPr/>
    </dgm:pt>
    <dgm:pt modelId="{BEFC1543-9036-48F2-9269-5EA4B7E31D92}" type="pres">
      <dgm:prSet presAssocID="{F1036260-DD2E-4FB1-95F9-8D1354BFF920}" presName="rootConnector" presStyleLbl="node3" presStyleIdx="2" presStyleCnt="10"/>
      <dgm:spPr/>
    </dgm:pt>
    <dgm:pt modelId="{1F758A13-E07C-45EB-A9EB-03BA0BAFB3B0}" type="pres">
      <dgm:prSet presAssocID="{F1036260-DD2E-4FB1-95F9-8D1354BFF920}" presName="hierChild4" presStyleCnt="0"/>
      <dgm:spPr/>
    </dgm:pt>
    <dgm:pt modelId="{CDCB62DD-9ADB-4113-9A85-3CDBFD7090B2}" type="pres">
      <dgm:prSet presAssocID="{F1036260-DD2E-4FB1-95F9-8D1354BFF920}" presName="hierChild5" presStyleCnt="0"/>
      <dgm:spPr/>
    </dgm:pt>
    <dgm:pt modelId="{A2CAF97B-FAA9-455B-8D96-78BBF69735B7}" type="pres">
      <dgm:prSet presAssocID="{26361355-BF53-4750-9543-CC3548919369}" presName="Name64" presStyleLbl="parChTrans1D3" presStyleIdx="3" presStyleCnt="13"/>
      <dgm:spPr/>
    </dgm:pt>
    <dgm:pt modelId="{6B1B8AE5-647E-4250-9571-B809F6D8DE9A}" type="pres">
      <dgm:prSet presAssocID="{9BFCC528-B884-4FEA-8943-F8157D8BF220}" presName="hierRoot2" presStyleCnt="0">
        <dgm:presLayoutVars>
          <dgm:hierBranch val="init"/>
        </dgm:presLayoutVars>
      </dgm:prSet>
      <dgm:spPr/>
    </dgm:pt>
    <dgm:pt modelId="{B29116EA-998B-4A58-8E1A-1B0F8D865069}" type="pres">
      <dgm:prSet presAssocID="{9BFCC528-B884-4FEA-8943-F8157D8BF220}" presName="rootComposite" presStyleCnt="0"/>
      <dgm:spPr/>
    </dgm:pt>
    <dgm:pt modelId="{5C3927F8-8C24-4AE8-95E1-B078E86AA6E1}" type="pres">
      <dgm:prSet presAssocID="{9BFCC528-B884-4FEA-8943-F8157D8BF220}" presName="rootText" presStyleLbl="node3" presStyleIdx="3" presStyleCnt="10">
        <dgm:presLayoutVars>
          <dgm:chPref val="3"/>
        </dgm:presLayoutVars>
      </dgm:prSet>
      <dgm:spPr/>
    </dgm:pt>
    <dgm:pt modelId="{7256A2DE-88AA-4C96-8A74-04253F9FB318}" type="pres">
      <dgm:prSet presAssocID="{9BFCC528-B884-4FEA-8943-F8157D8BF220}" presName="rootConnector" presStyleLbl="node3" presStyleIdx="3" presStyleCnt="10"/>
      <dgm:spPr/>
    </dgm:pt>
    <dgm:pt modelId="{9C438725-38D9-4796-9833-98179BD259E4}" type="pres">
      <dgm:prSet presAssocID="{9BFCC528-B884-4FEA-8943-F8157D8BF220}" presName="hierChild4" presStyleCnt="0"/>
      <dgm:spPr/>
    </dgm:pt>
    <dgm:pt modelId="{293E1095-0FDC-4B32-9908-6F51A0D27CCD}" type="pres">
      <dgm:prSet presAssocID="{AC35E964-14AB-480B-A187-27A16DFB6CA6}" presName="Name64" presStyleLbl="parChTrans1D4" presStyleIdx="0" presStyleCnt="5"/>
      <dgm:spPr/>
    </dgm:pt>
    <dgm:pt modelId="{CA806350-1583-44E9-BDC3-288A9A4DEC8E}" type="pres">
      <dgm:prSet presAssocID="{4B982962-50DB-4411-807B-11B1E02E90E9}" presName="hierRoot2" presStyleCnt="0">
        <dgm:presLayoutVars>
          <dgm:hierBranch val="init"/>
        </dgm:presLayoutVars>
      </dgm:prSet>
      <dgm:spPr/>
    </dgm:pt>
    <dgm:pt modelId="{CEF155AB-4784-4ACB-B1DB-F0B1678B31FE}" type="pres">
      <dgm:prSet presAssocID="{4B982962-50DB-4411-807B-11B1E02E90E9}" presName="rootComposite" presStyleCnt="0"/>
      <dgm:spPr/>
    </dgm:pt>
    <dgm:pt modelId="{EE45C7BA-93E5-480D-86D7-B36F8A62A0A2}" type="pres">
      <dgm:prSet presAssocID="{4B982962-50DB-4411-807B-11B1E02E90E9}" presName="rootText" presStyleLbl="node4" presStyleIdx="0" presStyleCnt="5">
        <dgm:presLayoutVars>
          <dgm:chPref val="3"/>
        </dgm:presLayoutVars>
      </dgm:prSet>
      <dgm:spPr/>
    </dgm:pt>
    <dgm:pt modelId="{BA61B94A-6494-40E5-8C23-FE46657D5E69}" type="pres">
      <dgm:prSet presAssocID="{4B982962-50DB-4411-807B-11B1E02E90E9}" presName="rootConnector" presStyleLbl="node4" presStyleIdx="0" presStyleCnt="5"/>
      <dgm:spPr/>
    </dgm:pt>
    <dgm:pt modelId="{D32D7ADB-2E99-43FE-BECC-656454429ECA}" type="pres">
      <dgm:prSet presAssocID="{4B982962-50DB-4411-807B-11B1E02E90E9}" presName="hierChild4" presStyleCnt="0"/>
      <dgm:spPr/>
    </dgm:pt>
    <dgm:pt modelId="{F209FE1D-AB1F-482F-B19C-877CF0D0151B}" type="pres">
      <dgm:prSet presAssocID="{4B982962-50DB-4411-807B-11B1E02E90E9}" presName="hierChild5" presStyleCnt="0"/>
      <dgm:spPr/>
    </dgm:pt>
    <dgm:pt modelId="{66DE3336-A207-4F0E-8896-42EB5E3FA051}" type="pres">
      <dgm:prSet presAssocID="{9BFCC528-B884-4FEA-8943-F8157D8BF220}" presName="hierChild5" presStyleCnt="0"/>
      <dgm:spPr/>
    </dgm:pt>
    <dgm:pt modelId="{F9F4EFE5-F93E-4C81-AC5D-C8BDB6AA7F70}" type="pres">
      <dgm:prSet presAssocID="{3F91D574-4343-4ABB-9E0D-0FF313B435BC}" presName="hierChild5" presStyleCnt="0"/>
      <dgm:spPr/>
    </dgm:pt>
    <dgm:pt modelId="{EBED21E0-138C-4132-B604-8083A64C31F2}" type="pres">
      <dgm:prSet presAssocID="{DF1300E7-B77C-4F17-9F41-9FF9CD450F73}" presName="Name115" presStyleLbl="parChTrans1D3" presStyleIdx="4" presStyleCnt="13"/>
      <dgm:spPr/>
    </dgm:pt>
    <dgm:pt modelId="{666ED7C2-963C-4F5A-9CC6-EB7F3F589169}" type="pres">
      <dgm:prSet presAssocID="{C962054A-B416-40DB-A232-E8CC471DABD3}" presName="hierRoot3" presStyleCnt="0">
        <dgm:presLayoutVars>
          <dgm:hierBranch val="init"/>
        </dgm:presLayoutVars>
      </dgm:prSet>
      <dgm:spPr/>
    </dgm:pt>
    <dgm:pt modelId="{124EA437-E74D-43FD-A7D1-FF4CB5AC4936}" type="pres">
      <dgm:prSet presAssocID="{C962054A-B416-40DB-A232-E8CC471DABD3}" presName="rootComposite3" presStyleCnt="0"/>
      <dgm:spPr/>
    </dgm:pt>
    <dgm:pt modelId="{AB621ED9-F694-4F64-B40A-A47D0C34BCA3}" type="pres">
      <dgm:prSet presAssocID="{C962054A-B416-40DB-A232-E8CC471DABD3}" presName="rootText3" presStyleLbl="asst2" presStyleIdx="0" presStyleCnt="3">
        <dgm:presLayoutVars>
          <dgm:chPref val="3"/>
        </dgm:presLayoutVars>
      </dgm:prSet>
      <dgm:spPr/>
    </dgm:pt>
    <dgm:pt modelId="{A75AD62E-011F-401E-B9A9-56A9645530B7}" type="pres">
      <dgm:prSet presAssocID="{C962054A-B416-40DB-A232-E8CC471DABD3}" presName="rootConnector3" presStyleLbl="asst2" presStyleIdx="0" presStyleCnt="3"/>
      <dgm:spPr/>
    </dgm:pt>
    <dgm:pt modelId="{4CC194D9-FAC6-42E7-B464-755A8B7A7EAD}" type="pres">
      <dgm:prSet presAssocID="{C962054A-B416-40DB-A232-E8CC471DABD3}" presName="hierChild6" presStyleCnt="0"/>
      <dgm:spPr/>
    </dgm:pt>
    <dgm:pt modelId="{8EB32863-6F68-437E-A003-59C9076DFEB3}" type="pres">
      <dgm:prSet presAssocID="{C962054A-B416-40DB-A232-E8CC471DABD3}" presName="hierChild7" presStyleCnt="0"/>
      <dgm:spPr/>
    </dgm:pt>
    <dgm:pt modelId="{6DA80983-8767-4970-B69C-61A3064AC89E}" type="pres">
      <dgm:prSet presAssocID="{8D9D4633-0ABF-444E-B199-BEE98B5E8000}" presName="Name64" presStyleLbl="parChTrans1D2" presStyleIdx="1" presStyleCnt="4"/>
      <dgm:spPr/>
    </dgm:pt>
    <dgm:pt modelId="{1F711505-B53F-4772-A30C-F65376EA15C5}" type="pres">
      <dgm:prSet presAssocID="{E2384581-C7B0-4B59-9722-C7B4F2F27D35}" presName="hierRoot2" presStyleCnt="0">
        <dgm:presLayoutVars>
          <dgm:hierBranch val="init"/>
        </dgm:presLayoutVars>
      </dgm:prSet>
      <dgm:spPr/>
    </dgm:pt>
    <dgm:pt modelId="{2D4515C3-5AC3-49A1-A382-2D9A8261115F}" type="pres">
      <dgm:prSet presAssocID="{E2384581-C7B0-4B59-9722-C7B4F2F27D35}" presName="rootComposite" presStyleCnt="0"/>
      <dgm:spPr/>
    </dgm:pt>
    <dgm:pt modelId="{A277647F-4561-45D8-98FA-F3F3EC82BD22}" type="pres">
      <dgm:prSet presAssocID="{E2384581-C7B0-4B59-9722-C7B4F2F27D35}" presName="rootText" presStyleLbl="node2" presStyleIdx="1" presStyleCnt="3">
        <dgm:presLayoutVars>
          <dgm:chPref val="3"/>
        </dgm:presLayoutVars>
      </dgm:prSet>
      <dgm:spPr/>
    </dgm:pt>
    <dgm:pt modelId="{607BC319-CF86-4767-B144-0241D10CE749}" type="pres">
      <dgm:prSet presAssocID="{E2384581-C7B0-4B59-9722-C7B4F2F27D35}" presName="rootConnector" presStyleLbl="node2" presStyleIdx="1" presStyleCnt="3"/>
      <dgm:spPr/>
    </dgm:pt>
    <dgm:pt modelId="{A287CB48-0278-44C8-AFD4-B478BACAB711}" type="pres">
      <dgm:prSet presAssocID="{E2384581-C7B0-4B59-9722-C7B4F2F27D35}" presName="hierChild4" presStyleCnt="0"/>
      <dgm:spPr/>
    </dgm:pt>
    <dgm:pt modelId="{53A0F620-484C-45B5-BA3C-B53777C8721D}" type="pres">
      <dgm:prSet presAssocID="{D58FAC4E-6161-4CF8-B968-BA5850D049ED}" presName="Name64" presStyleLbl="parChTrans1D3" presStyleIdx="5" presStyleCnt="13"/>
      <dgm:spPr/>
    </dgm:pt>
    <dgm:pt modelId="{26C33E56-796C-4106-BF0A-EBFFC7E51EA9}" type="pres">
      <dgm:prSet presAssocID="{5475C6AF-C4FD-40C9-BD5B-FA6A83D4EFCA}" presName="hierRoot2" presStyleCnt="0">
        <dgm:presLayoutVars>
          <dgm:hierBranch val="init"/>
        </dgm:presLayoutVars>
      </dgm:prSet>
      <dgm:spPr/>
    </dgm:pt>
    <dgm:pt modelId="{E5610741-024B-4930-BC7A-3B3ACDEC823A}" type="pres">
      <dgm:prSet presAssocID="{5475C6AF-C4FD-40C9-BD5B-FA6A83D4EFCA}" presName="rootComposite" presStyleCnt="0"/>
      <dgm:spPr/>
    </dgm:pt>
    <dgm:pt modelId="{EDEA6F5F-A07E-4339-8CBE-BED11944A4D5}" type="pres">
      <dgm:prSet presAssocID="{5475C6AF-C4FD-40C9-BD5B-FA6A83D4EFCA}" presName="rootText" presStyleLbl="node3" presStyleIdx="4" presStyleCnt="10">
        <dgm:presLayoutVars>
          <dgm:chPref val="3"/>
        </dgm:presLayoutVars>
      </dgm:prSet>
      <dgm:spPr/>
    </dgm:pt>
    <dgm:pt modelId="{4F128FBF-2AB1-4B81-9A5A-20BED08D0234}" type="pres">
      <dgm:prSet presAssocID="{5475C6AF-C4FD-40C9-BD5B-FA6A83D4EFCA}" presName="rootConnector" presStyleLbl="node3" presStyleIdx="4" presStyleCnt="10"/>
      <dgm:spPr/>
    </dgm:pt>
    <dgm:pt modelId="{D2F955DE-751C-4533-8272-E70433B9E3F9}" type="pres">
      <dgm:prSet presAssocID="{5475C6AF-C4FD-40C9-BD5B-FA6A83D4EFCA}" presName="hierChild4" presStyleCnt="0"/>
      <dgm:spPr/>
    </dgm:pt>
    <dgm:pt modelId="{F109B2CB-5A1A-406D-8903-51EC9D1A2BC0}" type="pres">
      <dgm:prSet presAssocID="{5475C6AF-C4FD-40C9-BD5B-FA6A83D4EFCA}" presName="hierChild5" presStyleCnt="0"/>
      <dgm:spPr/>
    </dgm:pt>
    <dgm:pt modelId="{268D5FEF-9F79-4D75-A6AE-E7631AE07F3D}" type="pres">
      <dgm:prSet presAssocID="{E7007D3A-A771-4BCE-B50A-3456EE6A1FDD}" presName="Name64" presStyleLbl="parChTrans1D3" presStyleIdx="6" presStyleCnt="13"/>
      <dgm:spPr/>
    </dgm:pt>
    <dgm:pt modelId="{E77A3012-ECFD-43DD-9488-1BA931B91F00}" type="pres">
      <dgm:prSet presAssocID="{4682E207-348A-44C6-B9EC-508E6CEA31E0}" presName="hierRoot2" presStyleCnt="0">
        <dgm:presLayoutVars>
          <dgm:hierBranch val="init"/>
        </dgm:presLayoutVars>
      </dgm:prSet>
      <dgm:spPr/>
    </dgm:pt>
    <dgm:pt modelId="{A8671FB6-FB57-4F1B-8BC0-0178F8B043F7}" type="pres">
      <dgm:prSet presAssocID="{4682E207-348A-44C6-B9EC-508E6CEA31E0}" presName="rootComposite" presStyleCnt="0"/>
      <dgm:spPr/>
    </dgm:pt>
    <dgm:pt modelId="{66A10FAF-0103-4C5F-95ED-A33EE4E62C61}" type="pres">
      <dgm:prSet presAssocID="{4682E207-348A-44C6-B9EC-508E6CEA31E0}" presName="rootText" presStyleLbl="node3" presStyleIdx="5" presStyleCnt="10">
        <dgm:presLayoutVars>
          <dgm:chPref val="3"/>
        </dgm:presLayoutVars>
      </dgm:prSet>
      <dgm:spPr/>
    </dgm:pt>
    <dgm:pt modelId="{42C5F867-89EB-4764-9F45-943475718641}" type="pres">
      <dgm:prSet presAssocID="{4682E207-348A-44C6-B9EC-508E6CEA31E0}" presName="rootConnector" presStyleLbl="node3" presStyleIdx="5" presStyleCnt="10"/>
      <dgm:spPr/>
    </dgm:pt>
    <dgm:pt modelId="{B6B9B9EC-E33D-4A2E-AF86-8B14D7883C8C}" type="pres">
      <dgm:prSet presAssocID="{4682E207-348A-44C6-B9EC-508E6CEA31E0}" presName="hierChild4" presStyleCnt="0"/>
      <dgm:spPr/>
    </dgm:pt>
    <dgm:pt modelId="{0699E793-4C1B-48C0-8E6D-07CBE11F8E43}" type="pres">
      <dgm:prSet presAssocID="{5A831865-7780-4F05-A771-F77FE3353899}" presName="Name64" presStyleLbl="parChTrans1D4" presStyleIdx="1" presStyleCnt="5"/>
      <dgm:spPr/>
    </dgm:pt>
    <dgm:pt modelId="{A9952C78-C652-4E23-8292-AE4EEB3440BC}" type="pres">
      <dgm:prSet presAssocID="{87571CA1-322A-4226-8D06-9418281E5239}" presName="hierRoot2" presStyleCnt="0">
        <dgm:presLayoutVars>
          <dgm:hierBranch val="init"/>
        </dgm:presLayoutVars>
      </dgm:prSet>
      <dgm:spPr/>
    </dgm:pt>
    <dgm:pt modelId="{F7D90D21-299A-48A2-88D7-30D74E5E7A0C}" type="pres">
      <dgm:prSet presAssocID="{87571CA1-322A-4226-8D06-9418281E5239}" presName="rootComposite" presStyleCnt="0"/>
      <dgm:spPr/>
    </dgm:pt>
    <dgm:pt modelId="{2841A8FF-70D1-4189-99E3-D5417CDA0FA6}" type="pres">
      <dgm:prSet presAssocID="{87571CA1-322A-4226-8D06-9418281E5239}" presName="rootText" presStyleLbl="node4" presStyleIdx="1" presStyleCnt="5">
        <dgm:presLayoutVars>
          <dgm:chPref val="3"/>
        </dgm:presLayoutVars>
      </dgm:prSet>
      <dgm:spPr/>
    </dgm:pt>
    <dgm:pt modelId="{EEEFADEB-0759-4759-A239-C3D1D682BC71}" type="pres">
      <dgm:prSet presAssocID="{87571CA1-322A-4226-8D06-9418281E5239}" presName="rootConnector" presStyleLbl="node4" presStyleIdx="1" presStyleCnt="5"/>
      <dgm:spPr/>
    </dgm:pt>
    <dgm:pt modelId="{BDE80491-9E5D-4A15-BA8E-67A8144863A1}" type="pres">
      <dgm:prSet presAssocID="{87571CA1-322A-4226-8D06-9418281E5239}" presName="hierChild4" presStyleCnt="0"/>
      <dgm:spPr/>
    </dgm:pt>
    <dgm:pt modelId="{FD97E58B-42AD-49D4-AC33-5C301ABB94D9}" type="pres">
      <dgm:prSet presAssocID="{87571CA1-322A-4226-8D06-9418281E5239}" presName="hierChild5" presStyleCnt="0"/>
      <dgm:spPr/>
    </dgm:pt>
    <dgm:pt modelId="{6A9619D6-75E9-488E-BEA5-B6FE1CB58A88}" type="pres">
      <dgm:prSet presAssocID="{4682E207-348A-44C6-B9EC-508E6CEA31E0}" presName="hierChild5" presStyleCnt="0"/>
      <dgm:spPr/>
    </dgm:pt>
    <dgm:pt modelId="{3AAAFCDE-6D6B-44F6-9F09-DCD25A4FF89A}" type="pres">
      <dgm:prSet presAssocID="{E2384581-C7B0-4B59-9722-C7B4F2F27D35}" presName="hierChild5" presStyleCnt="0"/>
      <dgm:spPr/>
    </dgm:pt>
    <dgm:pt modelId="{863098FD-5E05-460F-B3B0-50B3396CD4E7}" type="pres">
      <dgm:prSet presAssocID="{BC5CCA71-110F-4DB7-8E0E-43A14AC6FF4D}" presName="Name115" presStyleLbl="parChTrans1D3" presStyleIdx="7" presStyleCnt="13"/>
      <dgm:spPr/>
    </dgm:pt>
    <dgm:pt modelId="{764D46C7-3E11-4F5F-8819-504ED82753BA}" type="pres">
      <dgm:prSet presAssocID="{3ADC9A52-BBDE-49A0-B474-8826D36D81DA}" presName="hierRoot3" presStyleCnt="0">
        <dgm:presLayoutVars>
          <dgm:hierBranch val="init"/>
        </dgm:presLayoutVars>
      </dgm:prSet>
      <dgm:spPr/>
    </dgm:pt>
    <dgm:pt modelId="{95D32E98-DE33-4146-9CE8-E32EB4827C36}" type="pres">
      <dgm:prSet presAssocID="{3ADC9A52-BBDE-49A0-B474-8826D36D81DA}" presName="rootComposite3" presStyleCnt="0"/>
      <dgm:spPr/>
    </dgm:pt>
    <dgm:pt modelId="{582DE969-DBAC-45E1-A772-8AC5CD9A03CD}" type="pres">
      <dgm:prSet presAssocID="{3ADC9A52-BBDE-49A0-B474-8826D36D81DA}" presName="rootText3" presStyleLbl="asst2" presStyleIdx="1" presStyleCnt="3">
        <dgm:presLayoutVars>
          <dgm:chPref val="3"/>
        </dgm:presLayoutVars>
      </dgm:prSet>
      <dgm:spPr/>
    </dgm:pt>
    <dgm:pt modelId="{27AE57C7-8632-4F5F-A53F-4E3D737464BC}" type="pres">
      <dgm:prSet presAssocID="{3ADC9A52-BBDE-49A0-B474-8826D36D81DA}" presName="rootConnector3" presStyleLbl="asst2" presStyleIdx="1" presStyleCnt="3"/>
      <dgm:spPr/>
    </dgm:pt>
    <dgm:pt modelId="{DB9CCCE5-CF24-44C8-83CD-1F2534A91B87}" type="pres">
      <dgm:prSet presAssocID="{3ADC9A52-BBDE-49A0-B474-8826D36D81DA}" presName="hierChild6" presStyleCnt="0"/>
      <dgm:spPr/>
    </dgm:pt>
    <dgm:pt modelId="{D8BD4E27-D005-4EDF-BDD1-60D474626836}" type="pres">
      <dgm:prSet presAssocID="{3ADC9A52-BBDE-49A0-B474-8826D36D81DA}" presName="hierChild7" presStyleCnt="0"/>
      <dgm:spPr/>
    </dgm:pt>
    <dgm:pt modelId="{C02DC7CC-EF40-4618-88FD-3B2CBA425279}" type="pres">
      <dgm:prSet presAssocID="{16E885BE-5FB5-46FD-AD6D-D11021A6DFF8}" presName="Name64" presStyleLbl="parChTrans1D2" presStyleIdx="2" presStyleCnt="4"/>
      <dgm:spPr/>
    </dgm:pt>
    <dgm:pt modelId="{389D60CA-41B0-4859-9C6E-0075DE2B638D}" type="pres">
      <dgm:prSet presAssocID="{5451D0DA-8927-4321-8673-DC160183DFF2}" presName="hierRoot2" presStyleCnt="0">
        <dgm:presLayoutVars>
          <dgm:hierBranch val="init"/>
        </dgm:presLayoutVars>
      </dgm:prSet>
      <dgm:spPr/>
    </dgm:pt>
    <dgm:pt modelId="{995AC482-F25F-42FA-A7BE-4EDB92265FEA}" type="pres">
      <dgm:prSet presAssocID="{5451D0DA-8927-4321-8673-DC160183DFF2}" presName="rootComposite" presStyleCnt="0"/>
      <dgm:spPr/>
    </dgm:pt>
    <dgm:pt modelId="{C1767CF8-1538-4BE0-8F6D-D67A51FCFB7A}" type="pres">
      <dgm:prSet presAssocID="{5451D0DA-8927-4321-8673-DC160183DFF2}" presName="rootText" presStyleLbl="node2" presStyleIdx="2" presStyleCnt="3">
        <dgm:presLayoutVars>
          <dgm:chPref val="3"/>
        </dgm:presLayoutVars>
      </dgm:prSet>
      <dgm:spPr/>
    </dgm:pt>
    <dgm:pt modelId="{0DB2F46F-993F-497E-AE96-D6DAE47808F1}" type="pres">
      <dgm:prSet presAssocID="{5451D0DA-8927-4321-8673-DC160183DFF2}" presName="rootConnector" presStyleLbl="node2" presStyleIdx="2" presStyleCnt="3"/>
      <dgm:spPr/>
    </dgm:pt>
    <dgm:pt modelId="{F3FD7D69-1772-4804-BEE0-32198C58308A}" type="pres">
      <dgm:prSet presAssocID="{5451D0DA-8927-4321-8673-DC160183DFF2}" presName="hierChild4" presStyleCnt="0"/>
      <dgm:spPr/>
    </dgm:pt>
    <dgm:pt modelId="{7FD33DCB-B30E-49E8-84C8-2DE5E7022B71}" type="pres">
      <dgm:prSet presAssocID="{C17CB7D6-A6E2-4F60-95BC-E3435B7B1FA2}" presName="Name64" presStyleLbl="parChTrans1D3" presStyleIdx="8" presStyleCnt="13"/>
      <dgm:spPr/>
    </dgm:pt>
    <dgm:pt modelId="{6D672EE0-324C-49A5-BC90-65639A0FF775}" type="pres">
      <dgm:prSet presAssocID="{DC64D3F0-C9F4-49DC-A469-D9239B234C74}" presName="hierRoot2" presStyleCnt="0">
        <dgm:presLayoutVars>
          <dgm:hierBranch val="init"/>
        </dgm:presLayoutVars>
      </dgm:prSet>
      <dgm:spPr/>
    </dgm:pt>
    <dgm:pt modelId="{5F71BBF7-ED49-4C3F-99B2-7976AF30A2F6}" type="pres">
      <dgm:prSet presAssocID="{DC64D3F0-C9F4-49DC-A469-D9239B234C74}" presName="rootComposite" presStyleCnt="0"/>
      <dgm:spPr/>
    </dgm:pt>
    <dgm:pt modelId="{D9212884-0004-4CC0-A961-7C912EEB7221}" type="pres">
      <dgm:prSet presAssocID="{DC64D3F0-C9F4-49DC-A469-D9239B234C74}" presName="rootText" presStyleLbl="node3" presStyleIdx="6" presStyleCnt="10">
        <dgm:presLayoutVars>
          <dgm:chPref val="3"/>
        </dgm:presLayoutVars>
      </dgm:prSet>
      <dgm:spPr/>
    </dgm:pt>
    <dgm:pt modelId="{FD448389-70AD-49E7-ADF4-8A894997C661}" type="pres">
      <dgm:prSet presAssocID="{DC64D3F0-C9F4-49DC-A469-D9239B234C74}" presName="rootConnector" presStyleLbl="node3" presStyleIdx="6" presStyleCnt="10"/>
      <dgm:spPr/>
    </dgm:pt>
    <dgm:pt modelId="{068C9B2B-DC1D-4D6E-BA6B-ABA8F29F4C16}" type="pres">
      <dgm:prSet presAssocID="{DC64D3F0-C9F4-49DC-A469-D9239B234C74}" presName="hierChild4" presStyleCnt="0"/>
      <dgm:spPr/>
    </dgm:pt>
    <dgm:pt modelId="{967DB831-7331-4EA6-9391-75447A9FC9FF}" type="pres">
      <dgm:prSet presAssocID="{B2E0B9F1-7549-4423-9607-7B92B2A7E697}" presName="Name64" presStyleLbl="parChTrans1D4" presStyleIdx="2" presStyleCnt="5"/>
      <dgm:spPr/>
    </dgm:pt>
    <dgm:pt modelId="{5D4118C6-4667-46CE-8CBF-88A48649D79F}" type="pres">
      <dgm:prSet presAssocID="{200B1E28-C488-41D9-8252-9AF9B8494136}" presName="hierRoot2" presStyleCnt="0">
        <dgm:presLayoutVars>
          <dgm:hierBranch val="init"/>
        </dgm:presLayoutVars>
      </dgm:prSet>
      <dgm:spPr/>
    </dgm:pt>
    <dgm:pt modelId="{A11BA2E5-53B3-452C-A67E-9A9FEEC8EC91}" type="pres">
      <dgm:prSet presAssocID="{200B1E28-C488-41D9-8252-9AF9B8494136}" presName="rootComposite" presStyleCnt="0"/>
      <dgm:spPr/>
    </dgm:pt>
    <dgm:pt modelId="{1638F524-969C-4147-9211-0EDD267290FA}" type="pres">
      <dgm:prSet presAssocID="{200B1E28-C488-41D9-8252-9AF9B8494136}" presName="rootText" presStyleLbl="node4" presStyleIdx="2" presStyleCnt="5">
        <dgm:presLayoutVars>
          <dgm:chPref val="3"/>
        </dgm:presLayoutVars>
      </dgm:prSet>
      <dgm:spPr/>
    </dgm:pt>
    <dgm:pt modelId="{1B1B755B-EBE8-4B87-87E5-9604FA7B433F}" type="pres">
      <dgm:prSet presAssocID="{200B1E28-C488-41D9-8252-9AF9B8494136}" presName="rootConnector" presStyleLbl="node4" presStyleIdx="2" presStyleCnt="5"/>
      <dgm:spPr/>
    </dgm:pt>
    <dgm:pt modelId="{28DD1903-AFBE-4B5D-8C12-779023E24153}" type="pres">
      <dgm:prSet presAssocID="{200B1E28-C488-41D9-8252-9AF9B8494136}" presName="hierChild4" presStyleCnt="0"/>
      <dgm:spPr/>
    </dgm:pt>
    <dgm:pt modelId="{101D8119-2965-4301-8659-B6578ED8E1BA}" type="pres">
      <dgm:prSet presAssocID="{200B1E28-C488-41D9-8252-9AF9B8494136}" presName="hierChild5" presStyleCnt="0"/>
      <dgm:spPr/>
    </dgm:pt>
    <dgm:pt modelId="{81075F70-243E-4346-8A6E-8B30857362FF}" type="pres">
      <dgm:prSet presAssocID="{DC64D3F0-C9F4-49DC-A469-D9239B234C74}" presName="hierChild5" presStyleCnt="0"/>
      <dgm:spPr/>
    </dgm:pt>
    <dgm:pt modelId="{E56791A9-1142-4396-BF5F-FE30D2C2CE8E}" type="pres">
      <dgm:prSet presAssocID="{FFC949F8-11B4-43E6-87E2-29AF5B50AD36}" presName="Name64" presStyleLbl="parChTrans1D3" presStyleIdx="9" presStyleCnt="13"/>
      <dgm:spPr/>
    </dgm:pt>
    <dgm:pt modelId="{AFEA3F1D-D752-4D7B-9F64-19CD46A6AD52}" type="pres">
      <dgm:prSet presAssocID="{A6C32FA6-5354-4D9E-9B50-F5EAFBA1D64E}" presName="hierRoot2" presStyleCnt="0">
        <dgm:presLayoutVars>
          <dgm:hierBranch val="init"/>
        </dgm:presLayoutVars>
      </dgm:prSet>
      <dgm:spPr/>
    </dgm:pt>
    <dgm:pt modelId="{F7A0064B-2499-4D62-AD9E-3E703CBAC1BF}" type="pres">
      <dgm:prSet presAssocID="{A6C32FA6-5354-4D9E-9B50-F5EAFBA1D64E}" presName="rootComposite" presStyleCnt="0"/>
      <dgm:spPr/>
    </dgm:pt>
    <dgm:pt modelId="{C01F5303-3E23-4D05-8190-C09163A9016A}" type="pres">
      <dgm:prSet presAssocID="{A6C32FA6-5354-4D9E-9B50-F5EAFBA1D64E}" presName="rootText" presStyleLbl="node3" presStyleIdx="7" presStyleCnt="10">
        <dgm:presLayoutVars>
          <dgm:chPref val="3"/>
        </dgm:presLayoutVars>
      </dgm:prSet>
      <dgm:spPr/>
    </dgm:pt>
    <dgm:pt modelId="{3FC5ADDA-344D-4162-8411-0E4588DF0549}" type="pres">
      <dgm:prSet presAssocID="{A6C32FA6-5354-4D9E-9B50-F5EAFBA1D64E}" presName="rootConnector" presStyleLbl="node3" presStyleIdx="7" presStyleCnt="10"/>
      <dgm:spPr/>
    </dgm:pt>
    <dgm:pt modelId="{BAD69A81-12F2-446F-881A-09DD1773561A}" type="pres">
      <dgm:prSet presAssocID="{A6C32FA6-5354-4D9E-9B50-F5EAFBA1D64E}" presName="hierChild4" presStyleCnt="0"/>
      <dgm:spPr/>
    </dgm:pt>
    <dgm:pt modelId="{E8A2697D-EC0F-42F4-B3E1-C5A3586FA4C8}" type="pres">
      <dgm:prSet presAssocID="{9204A79D-B6C4-4C10-8ABA-740C60A1E88B}" presName="Name64" presStyleLbl="parChTrans1D4" presStyleIdx="3" presStyleCnt="5"/>
      <dgm:spPr/>
    </dgm:pt>
    <dgm:pt modelId="{33C91F80-D93E-4D95-8C18-4ADEFA3C5723}" type="pres">
      <dgm:prSet presAssocID="{2B21418F-7F37-4488-AAB7-91BEFF7AB15F}" presName="hierRoot2" presStyleCnt="0">
        <dgm:presLayoutVars>
          <dgm:hierBranch val="init"/>
        </dgm:presLayoutVars>
      </dgm:prSet>
      <dgm:spPr/>
    </dgm:pt>
    <dgm:pt modelId="{5C4A82EC-F927-428F-A221-485AE1A15896}" type="pres">
      <dgm:prSet presAssocID="{2B21418F-7F37-4488-AAB7-91BEFF7AB15F}" presName="rootComposite" presStyleCnt="0"/>
      <dgm:spPr/>
    </dgm:pt>
    <dgm:pt modelId="{BD5DDCDB-5C53-492B-8924-4DFAA7B553DC}" type="pres">
      <dgm:prSet presAssocID="{2B21418F-7F37-4488-AAB7-91BEFF7AB15F}" presName="rootText" presStyleLbl="node4" presStyleIdx="3" presStyleCnt="5">
        <dgm:presLayoutVars>
          <dgm:chPref val="3"/>
        </dgm:presLayoutVars>
      </dgm:prSet>
      <dgm:spPr/>
    </dgm:pt>
    <dgm:pt modelId="{41A22973-D126-4B63-98B3-59F879502B1D}" type="pres">
      <dgm:prSet presAssocID="{2B21418F-7F37-4488-AAB7-91BEFF7AB15F}" presName="rootConnector" presStyleLbl="node4" presStyleIdx="3" presStyleCnt="5"/>
      <dgm:spPr/>
    </dgm:pt>
    <dgm:pt modelId="{03781D8D-D422-4185-8130-54CC07284033}" type="pres">
      <dgm:prSet presAssocID="{2B21418F-7F37-4488-AAB7-91BEFF7AB15F}" presName="hierChild4" presStyleCnt="0"/>
      <dgm:spPr/>
    </dgm:pt>
    <dgm:pt modelId="{F2E461EF-5396-40F2-9500-0649AF9900F3}" type="pres">
      <dgm:prSet presAssocID="{2B21418F-7F37-4488-AAB7-91BEFF7AB15F}" presName="hierChild5" presStyleCnt="0"/>
      <dgm:spPr/>
    </dgm:pt>
    <dgm:pt modelId="{EAB3E418-85F8-4921-847D-6834B65545AF}" type="pres">
      <dgm:prSet presAssocID="{52CC973D-4278-41C2-BF7F-7EDD6B0C1A83}" presName="Name64" presStyleLbl="parChTrans1D4" presStyleIdx="4" presStyleCnt="5"/>
      <dgm:spPr/>
    </dgm:pt>
    <dgm:pt modelId="{827ED90E-FA68-4F68-8C08-1AF67F029A75}" type="pres">
      <dgm:prSet presAssocID="{50DC50F9-9534-4625-BA51-5CE69F224580}" presName="hierRoot2" presStyleCnt="0">
        <dgm:presLayoutVars>
          <dgm:hierBranch val="init"/>
        </dgm:presLayoutVars>
      </dgm:prSet>
      <dgm:spPr/>
    </dgm:pt>
    <dgm:pt modelId="{4012B9C4-57B5-453B-8370-C45A7A5843E2}" type="pres">
      <dgm:prSet presAssocID="{50DC50F9-9534-4625-BA51-5CE69F224580}" presName="rootComposite" presStyleCnt="0"/>
      <dgm:spPr/>
    </dgm:pt>
    <dgm:pt modelId="{31EB929E-D86B-4C3D-BDFD-40409485214A}" type="pres">
      <dgm:prSet presAssocID="{50DC50F9-9534-4625-BA51-5CE69F224580}" presName="rootText" presStyleLbl="node4" presStyleIdx="4" presStyleCnt="5">
        <dgm:presLayoutVars>
          <dgm:chPref val="3"/>
        </dgm:presLayoutVars>
      </dgm:prSet>
      <dgm:spPr/>
    </dgm:pt>
    <dgm:pt modelId="{B973AC98-2CA1-4F99-9DD9-AE82EFE767F9}" type="pres">
      <dgm:prSet presAssocID="{50DC50F9-9534-4625-BA51-5CE69F224580}" presName="rootConnector" presStyleLbl="node4" presStyleIdx="4" presStyleCnt="5"/>
      <dgm:spPr/>
    </dgm:pt>
    <dgm:pt modelId="{219EE1D6-185C-401F-BC51-9491C5546643}" type="pres">
      <dgm:prSet presAssocID="{50DC50F9-9534-4625-BA51-5CE69F224580}" presName="hierChild4" presStyleCnt="0"/>
      <dgm:spPr/>
    </dgm:pt>
    <dgm:pt modelId="{C6539871-7D7D-4B8E-9E3D-DB56897FB356}" type="pres">
      <dgm:prSet presAssocID="{50DC50F9-9534-4625-BA51-5CE69F224580}" presName="hierChild5" presStyleCnt="0"/>
      <dgm:spPr/>
    </dgm:pt>
    <dgm:pt modelId="{EDA513E3-BBC3-47B4-9E6B-4EE73F95A096}" type="pres">
      <dgm:prSet presAssocID="{A6C32FA6-5354-4D9E-9B50-F5EAFBA1D64E}" presName="hierChild5" presStyleCnt="0"/>
      <dgm:spPr/>
    </dgm:pt>
    <dgm:pt modelId="{4EBE5FEE-8AD2-4EAB-BDD6-A2800A65A46D}" type="pres">
      <dgm:prSet presAssocID="{CBB30240-F366-4579-8920-F8A44F808F03}" presName="Name64" presStyleLbl="parChTrans1D3" presStyleIdx="10" presStyleCnt="13"/>
      <dgm:spPr/>
    </dgm:pt>
    <dgm:pt modelId="{8C9EFF93-14FB-4DE0-BC1F-9C487C4AD8EC}" type="pres">
      <dgm:prSet presAssocID="{D8478D50-B5DF-4927-B8FD-78F7310438E2}" presName="hierRoot2" presStyleCnt="0">
        <dgm:presLayoutVars>
          <dgm:hierBranch val="init"/>
        </dgm:presLayoutVars>
      </dgm:prSet>
      <dgm:spPr/>
    </dgm:pt>
    <dgm:pt modelId="{77D0D13D-AF05-44B5-83D2-0F10123A8777}" type="pres">
      <dgm:prSet presAssocID="{D8478D50-B5DF-4927-B8FD-78F7310438E2}" presName="rootComposite" presStyleCnt="0"/>
      <dgm:spPr/>
    </dgm:pt>
    <dgm:pt modelId="{5FA8D91E-65B4-4017-826A-BCB819E4BF19}" type="pres">
      <dgm:prSet presAssocID="{D8478D50-B5DF-4927-B8FD-78F7310438E2}" presName="rootText" presStyleLbl="node3" presStyleIdx="8" presStyleCnt="10">
        <dgm:presLayoutVars>
          <dgm:chPref val="3"/>
        </dgm:presLayoutVars>
      </dgm:prSet>
      <dgm:spPr/>
    </dgm:pt>
    <dgm:pt modelId="{625CEFAC-4CDC-4B2F-A998-97F48CCF00C1}" type="pres">
      <dgm:prSet presAssocID="{D8478D50-B5DF-4927-B8FD-78F7310438E2}" presName="rootConnector" presStyleLbl="node3" presStyleIdx="8" presStyleCnt="10"/>
      <dgm:spPr/>
    </dgm:pt>
    <dgm:pt modelId="{E48E23E2-0743-4182-AC76-F00A0AD78B02}" type="pres">
      <dgm:prSet presAssocID="{D8478D50-B5DF-4927-B8FD-78F7310438E2}" presName="hierChild4" presStyleCnt="0"/>
      <dgm:spPr/>
    </dgm:pt>
    <dgm:pt modelId="{0F7233DE-E013-4603-8DF4-FF75A85EE954}" type="pres">
      <dgm:prSet presAssocID="{D8478D50-B5DF-4927-B8FD-78F7310438E2}" presName="hierChild5" presStyleCnt="0"/>
      <dgm:spPr/>
    </dgm:pt>
    <dgm:pt modelId="{5B6E6B7D-0D83-4827-9CEF-41D3CFA8E76D}" type="pres">
      <dgm:prSet presAssocID="{3AE95843-9243-4C13-BD82-DAB3328DBFB7}" presName="Name64" presStyleLbl="parChTrans1D3" presStyleIdx="11" presStyleCnt="13"/>
      <dgm:spPr/>
    </dgm:pt>
    <dgm:pt modelId="{59BBC3FD-3768-4F40-A5A6-B965BBAA244A}" type="pres">
      <dgm:prSet presAssocID="{E0DD5054-00A0-4400-A7C7-92F4B88EF0DB}" presName="hierRoot2" presStyleCnt="0">
        <dgm:presLayoutVars>
          <dgm:hierBranch val="init"/>
        </dgm:presLayoutVars>
      </dgm:prSet>
      <dgm:spPr/>
    </dgm:pt>
    <dgm:pt modelId="{D580D5B1-CC7E-4DAF-882B-1020901BE5C2}" type="pres">
      <dgm:prSet presAssocID="{E0DD5054-00A0-4400-A7C7-92F4B88EF0DB}" presName="rootComposite" presStyleCnt="0"/>
      <dgm:spPr/>
    </dgm:pt>
    <dgm:pt modelId="{567715C3-E773-4DCE-AA7D-FAA52021B981}" type="pres">
      <dgm:prSet presAssocID="{E0DD5054-00A0-4400-A7C7-92F4B88EF0DB}" presName="rootText" presStyleLbl="node3" presStyleIdx="9" presStyleCnt="10">
        <dgm:presLayoutVars>
          <dgm:chPref val="3"/>
        </dgm:presLayoutVars>
      </dgm:prSet>
      <dgm:spPr/>
    </dgm:pt>
    <dgm:pt modelId="{07DD8017-9144-450E-95AD-5CB173DEBC9A}" type="pres">
      <dgm:prSet presAssocID="{E0DD5054-00A0-4400-A7C7-92F4B88EF0DB}" presName="rootConnector" presStyleLbl="node3" presStyleIdx="9" presStyleCnt="10"/>
      <dgm:spPr/>
    </dgm:pt>
    <dgm:pt modelId="{FBE1077F-3F0D-4F38-A6D2-82E152AC4E87}" type="pres">
      <dgm:prSet presAssocID="{E0DD5054-00A0-4400-A7C7-92F4B88EF0DB}" presName="hierChild4" presStyleCnt="0"/>
      <dgm:spPr/>
    </dgm:pt>
    <dgm:pt modelId="{751206BF-46F4-4EC1-9ABB-5F579B2AA8CE}" type="pres">
      <dgm:prSet presAssocID="{E0DD5054-00A0-4400-A7C7-92F4B88EF0DB}" presName="hierChild5" presStyleCnt="0"/>
      <dgm:spPr/>
    </dgm:pt>
    <dgm:pt modelId="{1F1C1F54-B865-45AB-A301-107AC05762AE}" type="pres">
      <dgm:prSet presAssocID="{5451D0DA-8927-4321-8673-DC160183DFF2}" presName="hierChild5" presStyleCnt="0"/>
      <dgm:spPr/>
    </dgm:pt>
    <dgm:pt modelId="{24252C57-BCB6-4824-9794-C60A37C05D11}" type="pres">
      <dgm:prSet presAssocID="{2B19A733-703A-4C9F-93A8-3D21222608A9}" presName="Name115" presStyleLbl="parChTrans1D3" presStyleIdx="12" presStyleCnt="13"/>
      <dgm:spPr/>
    </dgm:pt>
    <dgm:pt modelId="{E8448910-C98F-472A-803A-6C572B1A0B0C}" type="pres">
      <dgm:prSet presAssocID="{641C988E-E038-4086-9916-71783059EDE0}" presName="hierRoot3" presStyleCnt="0">
        <dgm:presLayoutVars>
          <dgm:hierBranch val="init"/>
        </dgm:presLayoutVars>
      </dgm:prSet>
      <dgm:spPr/>
    </dgm:pt>
    <dgm:pt modelId="{C0FF9C26-07DA-4734-B57E-778515352A4D}" type="pres">
      <dgm:prSet presAssocID="{641C988E-E038-4086-9916-71783059EDE0}" presName="rootComposite3" presStyleCnt="0"/>
      <dgm:spPr/>
    </dgm:pt>
    <dgm:pt modelId="{7F5C41E1-30D9-40F8-9E09-433F4C05F07F}" type="pres">
      <dgm:prSet presAssocID="{641C988E-E038-4086-9916-71783059EDE0}" presName="rootText3" presStyleLbl="asst2" presStyleIdx="2" presStyleCnt="3">
        <dgm:presLayoutVars>
          <dgm:chPref val="3"/>
        </dgm:presLayoutVars>
      </dgm:prSet>
      <dgm:spPr/>
    </dgm:pt>
    <dgm:pt modelId="{D64BCE32-C110-436F-BAD3-C477EE27FBCA}" type="pres">
      <dgm:prSet presAssocID="{641C988E-E038-4086-9916-71783059EDE0}" presName="rootConnector3" presStyleLbl="asst2" presStyleIdx="2" presStyleCnt="3"/>
      <dgm:spPr/>
    </dgm:pt>
    <dgm:pt modelId="{C32457F1-093E-4321-BEEC-29E2350D2F34}" type="pres">
      <dgm:prSet presAssocID="{641C988E-E038-4086-9916-71783059EDE0}" presName="hierChild6" presStyleCnt="0"/>
      <dgm:spPr/>
    </dgm:pt>
    <dgm:pt modelId="{85B23548-B98D-4E8E-8A0F-4C39BB14D4DA}" type="pres">
      <dgm:prSet presAssocID="{641C988E-E038-4086-9916-71783059EDE0}" presName="hierChild7" presStyleCnt="0"/>
      <dgm:spPr/>
    </dgm:pt>
    <dgm:pt modelId="{AFD73F20-87D2-4363-BC46-6726DE6FD697}" type="pres">
      <dgm:prSet presAssocID="{B39C5BCD-098A-4347-862C-F5877657249B}" presName="hierChild3" presStyleCnt="0"/>
      <dgm:spPr/>
    </dgm:pt>
    <dgm:pt modelId="{ED5AA0FF-10AA-4F7B-BD3B-3E0C8FAA3614}" type="pres">
      <dgm:prSet presAssocID="{E8FE4B20-C538-4EA1-8E24-251255576657}" presName="Name115" presStyleLbl="parChTrans1D2" presStyleIdx="3" presStyleCnt="4"/>
      <dgm:spPr/>
    </dgm:pt>
    <dgm:pt modelId="{4385B8D2-C4F1-4B7B-B091-4829AFAB6976}" type="pres">
      <dgm:prSet presAssocID="{B31CFFCD-53D9-40BB-88EB-DAE560401C7C}" presName="hierRoot3" presStyleCnt="0">
        <dgm:presLayoutVars>
          <dgm:hierBranch val="init"/>
        </dgm:presLayoutVars>
      </dgm:prSet>
      <dgm:spPr/>
    </dgm:pt>
    <dgm:pt modelId="{B7F230E4-B08B-4B63-ABB1-7A342F25F977}" type="pres">
      <dgm:prSet presAssocID="{B31CFFCD-53D9-40BB-88EB-DAE560401C7C}" presName="rootComposite3" presStyleCnt="0"/>
      <dgm:spPr/>
    </dgm:pt>
    <dgm:pt modelId="{18995F4E-D554-441C-96C4-BBB01F3E6D69}" type="pres">
      <dgm:prSet presAssocID="{B31CFFCD-53D9-40BB-88EB-DAE560401C7C}" presName="rootText3" presStyleLbl="asst1" presStyleIdx="0" presStyleCnt="1">
        <dgm:presLayoutVars>
          <dgm:chPref val="3"/>
        </dgm:presLayoutVars>
      </dgm:prSet>
      <dgm:spPr/>
    </dgm:pt>
    <dgm:pt modelId="{6A56F4BB-63CC-4593-B87E-1DFDC83226AE}" type="pres">
      <dgm:prSet presAssocID="{B31CFFCD-53D9-40BB-88EB-DAE560401C7C}" presName="rootConnector3" presStyleLbl="asst1" presStyleIdx="0" presStyleCnt="1"/>
      <dgm:spPr/>
    </dgm:pt>
    <dgm:pt modelId="{FD50521D-BACB-4585-B593-3C383B6102ED}" type="pres">
      <dgm:prSet presAssocID="{B31CFFCD-53D9-40BB-88EB-DAE560401C7C}" presName="hierChild6" presStyleCnt="0"/>
      <dgm:spPr/>
    </dgm:pt>
    <dgm:pt modelId="{601DD4D6-FFF6-4942-9A37-1E9F4D66B353}" type="pres">
      <dgm:prSet presAssocID="{B31CFFCD-53D9-40BB-88EB-DAE560401C7C}" presName="hierChild7" presStyleCnt="0"/>
      <dgm:spPr/>
    </dgm:pt>
  </dgm:ptLst>
  <dgm:cxnLst>
    <dgm:cxn modelId="{5B24D901-A095-4DB7-9253-C76D688751AD}" type="presOf" srcId="{A6C32FA6-5354-4D9E-9B50-F5EAFBA1D64E}" destId="{3FC5ADDA-344D-4162-8411-0E4588DF0549}" srcOrd="1" destOrd="0" presId="urn:microsoft.com/office/officeart/2009/3/layout/HorizontalOrganizationChart#1"/>
    <dgm:cxn modelId="{2C1DC806-BC00-4C33-881C-183E31639804}" srcId="{3F91D574-4343-4ABB-9E0D-0FF313B435BC}" destId="{9BFCC528-B884-4FEA-8943-F8157D8BF220}" srcOrd="3" destOrd="0" parTransId="{26361355-BF53-4750-9543-CC3548919369}" sibTransId="{FA469B3C-50C3-416C-9F14-A15E6EC36EC7}"/>
    <dgm:cxn modelId="{CFE65F09-16AA-4662-94F4-CC80029672E0}" type="presOf" srcId="{E2384581-C7B0-4B59-9722-C7B4F2F27D35}" destId="{A277647F-4561-45D8-98FA-F3F3EC82BD22}" srcOrd="0" destOrd="0" presId="urn:microsoft.com/office/officeart/2009/3/layout/HorizontalOrganizationChart#1"/>
    <dgm:cxn modelId="{5B8A1111-A5E7-4469-9846-7C8013095405}" type="presOf" srcId="{B39C5BCD-098A-4347-862C-F5877657249B}" destId="{692C48C2-E7F8-43C2-9A97-ECF36740FAE6}" srcOrd="0" destOrd="0" presId="urn:microsoft.com/office/officeart/2009/3/layout/HorizontalOrganizationChart#1"/>
    <dgm:cxn modelId="{AAF42012-91A2-45F4-80E6-D6393EFDD4AC}" type="presOf" srcId="{5475C6AF-C4FD-40C9-BD5B-FA6A83D4EFCA}" destId="{EDEA6F5F-A07E-4339-8CBE-BED11944A4D5}" srcOrd="0" destOrd="0" presId="urn:microsoft.com/office/officeart/2009/3/layout/HorizontalOrganizationChart#1"/>
    <dgm:cxn modelId="{1CA71D13-F723-463F-969E-45B3040790D2}" type="presOf" srcId="{5451D0DA-8927-4321-8673-DC160183DFF2}" destId="{0DB2F46F-993F-497E-AE96-D6DAE47808F1}" srcOrd="1" destOrd="0" presId="urn:microsoft.com/office/officeart/2009/3/layout/HorizontalOrganizationChart#1"/>
    <dgm:cxn modelId="{47826018-1823-4B95-8614-6E089BAB5AD3}" type="presOf" srcId="{52CC973D-4278-41C2-BF7F-7EDD6B0C1A83}" destId="{EAB3E418-85F8-4921-847D-6834B65545AF}" srcOrd="0" destOrd="0" presId="urn:microsoft.com/office/officeart/2009/3/layout/HorizontalOrganizationChart#1"/>
    <dgm:cxn modelId="{9AB97A1A-8D1C-4B8B-BE6C-C89BEBB88473}" srcId="{3F91D574-4343-4ABB-9E0D-0FF313B435BC}" destId="{FEA67303-A8E8-4E08-B470-3CDD15D904ED}" srcOrd="0" destOrd="0" parTransId="{024930D0-275D-4AFA-90CB-74355643B879}" sibTransId="{35D9B425-22E0-4181-B341-E6D4847B46E5}"/>
    <dgm:cxn modelId="{9759211E-970C-46A4-B17A-890F41C57F4B}" type="presOf" srcId="{2B19A733-703A-4C9F-93A8-3D21222608A9}" destId="{24252C57-BCB6-4824-9794-C60A37C05D11}" srcOrd="0" destOrd="0" presId="urn:microsoft.com/office/officeart/2009/3/layout/HorizontalOrganizationChart#1"/>
    <dgm:cxn modelId="{063C481E-07D4-43FC-9A4C-0FC374C9D0CA}" type="presOf" srcId="{C962054A-B416-40DB-A232-E8CC471DABD3}" destId="{AB621ED9-F694-4F64-B40A-A47D0C34BCA3}" srcOrd="0" destOrd="0" presId="urn:microsoft.com/office/officeart/2009/3/layout/HorizontalOrganizationChart#1"/>
    <dgm:cxn modelId="{D46E6320-5835-4A40-BF37-F08A574B048E}" type="presOf" srcId="{5475C6AF-C4FD-40C9-BD5B-FA6A83D4EFCA}" destId="{4F128FBF-2AB1-4B81-9A5A-20BED08D0234}" srcOrd="1" destOrd="0" presId="urn:microsoft.com/office/officeart/2009/3/layout/HorizontalOrganizationChart#1"/>
    <dgm:cxn modelId="{9E2CDC2A-3BB6-44D8-91D5-CBCDE5EB949C}" type="presOf" srcId="{641C988E-E038-4086-9916-71783059EDE0}" destId="{D64BCE32-C110-436F-BAD3-C477EE27FBCA}" srcOrd="1" destOrd="0" presId="urn:microsoft.com/office/officeart/2009/3/layout/HorizontalOrganizationChart#1"/>
    <dgm:cxn modelId="{60B0AD2E-B5DF-4660-8433-511113F21470}" type="presOf" srcId="{FFC949F8-11B4-43E6-87E2-29AF5B50AD36}" destId="{E56791A9-1142-4396-BF5F-FE30D2C2CE8E}" srcOrd="0" destOrd="0" presId="urn:microsoft.com/office/officeart/2009/3/layout/HorizontalOrganizationChart#1"/>
    <dgm:cxn modelId="{E5BBED2E-0095-4BFD-8F6F-364FBC0EF797}" type="presOf" srcId="{AC35E964-14AB-480B-A187-27A16DFB6CA6}" destId="{293E1095-0FDC-4B32-9908-6F51A0D27CCD}" srcOrd="0" destOrd="0" presId="urn:microsoft.com/office/officeart/2009/3/layout/HorizontalOrganizationChart#1"/>
    <dgm:cxn modelId="{708C942F-DDD1-402A-84DA-A5ACC72A8274}" type="presOf" srcId="{E7007D3A-A771-4BCE-B50A-3456EE6A1FDD}" destId="{268D5FEF-9F79-4D75-A6AE-E7631AE07F3D}" srcOrd="0" destOrd="0" presId="urn:microsoft.com/office/officeart/2009/3/layout/HorizontalOrganizationChart#1"/>
    <dgm:cxn modelId="{AF6E6B37-131D-4C17-B74D-C775A63F4CDA}" type="presOf" srcId="{4682E207-348A-44C6-B9EC-508E6CEA31E0}" destId="{42C5F867-89EB-4764-9F45-943475718641}" srcOrd="1" destOrd="0" presId="urn:microsoft.com/office/officeart/2009/3/layout/HorizontalOrganizationChart#1"/>
    <dgm:cxn modelId="{410FE85B-2BDF-4C8C-A0EF-F0C2E411B6EF}" type="presOf" srcId="{C962054A-B416-40DB-A232-E8CC471DABD3}" destId="{A75AD62E-011F-401E-B9A9-56A9645530B7}" srcOrd="1" destOrd="0" presId="urn:microsoft.com/office/officeart/2009/3/layout/HorizontalOrganizationChart#1"/>
    <dgm:cxn modelId="{43B5715D-FF76-4A67-ABC9-7718633A33EF}" type="presOf" srcId="{DC64D3F0-C9F4-49DC-A469-D9239B234C74}" destId="{D9212884-0004-4CC0-A961-7C912EEB7221}" srcOrd="0" destOrd="0" presId="urn:microsoft.com/office/officeart/2009/3/layout/HorizontalOrganizationChart#1"/>
    <dgm:cxn modelId="{A265C05D-AF0C-4DD3-B19A-FCCD8CCEB8E8}" type="presOf" srcId="{50DC50F9-9534-4625-BA51-5CE69F224580}" destId="{B973AC98-2CA1-4F99-9DD9-AE82EFE767F9}" srcOrd="1" destOrd="0" presId="urn:microsoft.com/office/officeart/2009/3/layout/HorizontalOrganizationChart#1"/>
    <dgm:cxn modelId="{9A8DD15D-7218-4092-B435-5487C4AB2611}" type="presOf" srcId="{65B37071-9DE8-4E7A-918F-494B44739178}" destId="{14F03DA8-3D81-4BDA-94C1-BA4E9D881C76}" srcOrd="0" destOrd="0" presId="urn:microsoft.com/office/officeart/2009/3/layout/HorizontalOrganizationChart#1"/>
    <dgm:cxn modelId="{124A965E-90F7-42E5-BE90-67FE2522B037}" type="presOf" srcId="{E0DD5054-00A0-4400-A7C7-92F4B88EF0DB}" destId="{567715C3-E773-4DCE-AA7D-FAA52021B981}" srcOrd="0" destOrd="0" presId="urn:microsoft.com/office/officeart/2009/3/layout/HorizontalOrganizationChart#1"/>
    <dgm:cxn modelId="{F02B0962-3A2E-4A56-9ECF-FD2F79B0A3BE}" srcId="{4682E207-348A-44C6-B9EC-508E6CEA31E0}" destId="{87571CA1-322A-4226-8D06-9418281E5239}" srcOrd="0" destOrd="0" parTransId="{5A831865-7780-4F05-A771-F77FE3353899}" sibTransId="{E9C8FACC-2F16-477D-BBFC-26E04A235409}"/>
    <dgm:cxn modelId="{DFB3C342-C8FE-4964-B38B-ED2415E171E7}" srcId="{3F91D574-4343-4ABB-9E0D-0FF313B435BC}" destId="{764FEDB3-A228-4D37-8A9B-DB190A515626}" srcOrd="1" destOrd="0" parTransId="{407CED1C-156C-4361-B0E8-350557948A11}" sibTransId="{E0F6F918-BA69-4AE7-A08B-267C536563EE}"/>
    <dgm:cxn modelId="{32E5C764-7C9B-42FC-B8A6-2AD60DBA69A3}" srcId="{A6C32FA6-5354-4D9E-9B50-F5EAFBA1D64E}" destId="{50DC50F9-9534-4625-BA51-5CE69F224580}" srcOrd="1" destOrd="0" parTransId="{52CC973D-4278-41C2-BF7F-7EDD6B0C1A83}" sibTransId="{368C44C9-BEED-434D-89D9-07EB4E833651}"/>
    <dgm:cxn modelId="{2D665145-293F-47A0-BACF-8E044FA9268C}" type="presOf" srcId="{E0DD5054-00A0-4400-A7C7-92F4B88EF0DB}" destId="{07DD8017-9144-450E-95AD-5CB173DEBC9A}" srcOrd="1" destOrd="0" presId="urn:microsoft.com/office/officeart/2009/3/layout/HorizontalOrganizationChart#1"/>
    <dgm:cxn modelId="{1DEF2D46-36C9-4EAE-B0EF-2D31D74BEC95}" type="presOf" srcId="{87571CA1-322A-4226-8D06-9418281E5239}" destId="{EEEFADEB-0759-4759-A239-C3D1D682BC71}" srcOrd="1" destOrd="0" presId="urn:microsoft.com/office/officeart/2009/3/layout/HorizontalOrganizationChart#1"/>
    <dgm:cxn modelId="{AB544469-87E4-44EF-984A-372DFF2E6095}" type="presOf" srcId="{3AE95843-9243-4C13-BD82-DAB3328DBFB7}" destId="{5B6E6B7D-0D83-4827-9CEF-41D3CFA8E76D}" srcOrd="0" destOrd="0" presId="urn:microsoft.com/office/officeart/2009/3/layout/HorizontalOrganizationChart#1"/>
    <dgm:cxn modelId="{68928F69-853B-4EC0-A57C-C809D79AFA59}" srcId="{B39C5BCD-098A-4347-862C-F5877657249B}" destId="{B31CFFCD-53D9-40BB-88EB-DAE560401C7C}" srcOrd="3" destOrd="0" parTransId="{E8FE4B20-C538-4EA1-8E24-251255576657}" sibTransId="{8DA503C5-3513-45FE-A551-05DD6AEB6A6F}"/>
    <dgm:cxn modelId="{D62D7C6B-BE6F-4D38-9F8E-B7BE9F2D073B}" type="presOf" srcId="{5451D0DA-8927-4321-8673-DC160183DFF2}" destId="{C1767CF8-1538-4BE0-8F6D-D67A51FCFB7A}" srcOrd="0" destOrd="0" presId="urn:microsoft.com/office/officeart/2009/3/layout/HorizontalOrganizationChart#1"/>
    <dgm:cxn modelId="{1DC78D6C-8E48-4821-9BF3-9CBDF4EDBA80}" type="presOf" srcId="{50DC50F9-9534-4625-BA51-5CE69F224580}" destId="{31EB929E-D86B-4C3D-BDFD-40409485214A}" srcOrd="0" destOrd="0" presId="urn:microsoft.com/office/officeart/2009/3/layout/HorizontalOrganizationChart#1"/>
    <dgm:cxn modelId="{472FF56E-21D1-4071-9341-C7374294EE04}" type="presOf" srcId="{FEA67303-A8E8-4E08-B470-3CDD15D904ED}" destId="{129634B6-7A67-4F8D-A2C2-3B74A04B848D}" srcOrd="0" destOrd="0" presId="urn:microsoft.com/office/officeart/2009/3/layout/HorizontalOrganizationChart#1"/>
    <dgm:cxn modelId="{C61B176F-C3DC-483B-B519-F40880DD1D68}" type="presOf" srcId="{DF1300E7-B77C-4F17-9F41-9FF9CD450F73}" destId="{EBED21E0-138C-4132-B604-8083A64C31F2}" srcOrd="0" destOrd="0" presId="urn:microsoft.com/office/officeart/2009/3/layout/HorizontalOrganizationChart#1"/>
    <dgm:cxn modelId="{BC98284F-920F-420C-8D8B-B98F24EE9FA4}" type="presOf" srcId="{200B1E28-C488-41D9-8252-9AF9B8494136}" destId="{1638F524-969C-4147-9211-0EDD267290FA}" srcOrd="0" destOrd="0" presId="urn:microsoft.com/office/officeart/2009/3/layout/HorizontalOrganizationChart#1"/>
    <dgm:cxn modelId="{F1A3D94F-7F1D-481B-970C-8E9F28C4BF94}" type="presOf" srcId="{3ADC9A52-BBDE-49A0-B474-8826D36D81DA}" destId="{27AE57C7-8632-4F5F-A53F-4E3D737464BC}" srcOrd="1" destOrd="0" presId="urn:microsoft.com/office/officeart/2009/3/layout/HorizontalOrganizationChart#1"/>
    <dgm:cxn modelId="{DBB76653-81B7-4CCF-B50D-80D561BD0236}" type="presOf" srcId="{A6C32FA6-5354-4D9E-9B50-F5EAFBA1D64E}" destId="{C01F5303-3E23-4D05-8190-C09163A9016A}" srcOrd="0" destOrd="0" presId="urn:microsoft.com/office/officeart/2009/3/layout/HorizontalOrganizationChart#1"/>
    <dgm:cxn modelId="{921AF854-BAF3-45FA-A1DD-7E4EED1F1F00}" srcId="{E2384581-C7B0-4B59-9722-C7B4F2F27D35}" destId="{4682E207-348A-44C6-B9EC-508E6CEA31E0}" srcOrd="1" destOrd="0" parTransId="{E7007D3A-A771-4BCE-B50A-3456EE6A1FDD}" sibTransId="{52E36ABC-3235-4C2C-9DFE-12197C0E1CD3}"/>
    <dgm:cxn modelId="{668FBB75-494F-4E72-8BE0-B46C80158D6C}" type="presOf" srcId="{3F91D574-4343-4ABB-9E0D-0FF313B435BC}" destId="{B7515707-19EE-488B-9631-C76FEF0329A8}" srcOrd="0" destOrd="0" presId="urn:microsoft.com/office/officeart/2009/3/layout/HorizontalOrganizationChart#1"/>
    <dgm:cxn modelId="{7D27AD56-C0BB-45EE-9930-AB82729F0831}" srcId="{5451D0DA-8927-4321-8673-DC160183DFF2}" destId="{D8478D50-B5DF-4927-B8FD-78F7310438E2}" srcOrd="2" destOrd="0" parTransId="{CBB30240-F366-4579-8920-F8A44F808F03}" sibTransId="{3C1C1DF2-4D7A-4CC7-965C-D7BFB5E95AAA}"/>
    <dgm:cxn modelId="{82EB0358-22EE-4BF3-A9B1-3E8B8BEF5528}" type="presOf" srcId="{4B982962-50DB-4411-807B-11B1E02E90E9}" destId="{BA61B94A-6494-40E5-8C23-FE46657D5E69}" srcOrd="1" destOrd="0" presId="urn:microsoft.com/office/officeart/2009/3/layout/HorizontalOrganizationChart#1"/>
    <dgm:cxn modelId="{BC83BD7A-2B6F-4E89-A621-452AD1DA75FF}" type="presOf" srcId="{9BFCC528-B884-4FEA-8943-F8157D8BF220}" destId="{7256A2DE-88AA-4C96-8A74-04253F9FB318}" srcOrd="1" destOrd="0" presId="urn:microsoft.com/office/officeart/2009/3/layout/HorizontalOrganizationChart#1"/>
    <dgm:cxn modelId="{CF27247B-0BEF-439B-955D-3C6E27749D09}" type="presOf" srcId="{16E885BE-5FB5-46FD-AD6D-D11021A6DFF8}" destId="{C02DC7CC-EF40-4618-88FD-3B2CBA425279}" srcOrd="0" destOrd="0" presId="urn:microsoft.com/office/officeart/2009/3/layout/HorizontalOrganizationChart#1"/>
    <dgm:cxn modelId="{5AECE77C-1847-4600-BB7A-022D3D6D9C27}" type="presOf" srcId="{641C988E-E038-4086-9916-71783059EDE0}" destId="{7F5C41E1-30D9-40F8-9E09-433F4C05F07F}" srcOrd="0" destOrd="0" presId="urn:microsoft.com/office/officeart/2009/3/layout/HorizontalOrganizationChart#1"/>
    <dgm:cxn modelId="{30B7097D-42AD-4FF2-8B83-3D804C77FB4F}" type="presOf" srcId="{9204A79D-B6C4-4C10-8ABA-740C60A1E88B}" destId="{E8A2697D-EC0F-42F4-B3E1-C5A3586FA4C8}" srcOrd="0" destOrd="0" presId="urn:microsoft.com/office/officeart/2009/3/layout/HorizontalOrganizationChart#1"/>
    <dgm:cxn modelId="{0D5B827E-73E2-41B2-B602-78C8B64DD656}" type="presOf" srcId="{9BFCC528-B884-4FEA-8943-F8157D8BF220}" destId="{5C3927F8-8C24-4AE8-95E1-B078E86AA6E1}" srcOrd="0" destOrd="0" presId="urn:microsoft.com/office/officeart/2009/3/layout/HorizontalOrganizationChart#1"/>
    <dgm:cxn modelId="{E8F96081-3442-4B97-A62A-AA0809474A19}" type="presOf" srcId="{75AA862B-F7F7-42A7-9F4A-1BB5B7F756AF}" destId="{E45AA138-1FA5-4EF5-BB1A-91B200D429D6}" srcOrd="0" destOrd="0" presId="urn:microsoft.com/office/officeart/2009/3/layout/HorizontalOrganizationChart#1"/>
    <dgm:cxn modelId="{DD0F3482-5B7B-43B5-A227-E22A480D6399}" type="presOf" srcId="{FA9B583B-C7A9-4765-972D-8889B67A9D03}" destId="{4BDF0A9C-68F3-400F-BA8A-75DBF52FE047}" srcOrd="0" destOrd="0" presId="urn:microsoft.com/office/officeart/2009/3/layout/HorizontalOrganizationChart#1"/>
    <dgm:cxn modelId="{09E9C482-4476-48C4-819C-990893654D50}" type="presOf" srcId="{87571CA1-322A-4226-8D06-9418281E5239}" destId="{2841A8FF-70D1-4189-99E3-D5417CDA0FA6}" srcOrd="0" destOrd="0" presId="urn:microsoft.com/office/officeart/2009/3/layout/HorizontalOrganizationChart#1"/>
    <dgm:cxn modelId="{F83AED82-29E1-430C-9BE9-3C2AA9CBB09F}" type="presOf" srcId="{3ADC9A52-BBDE-49A0-B474-8826D36D81DA}" destId="{582DE969-DBAC-45E1-A772-8AC5CD9A03CD}" srcOrd="0" destOrd="0" presId="urn:microsoft.com/office/officeart/2009/3/layout/HorizontalOrganizationChart#1"/>
    <dgm:cxn modelId="{D8CC2786-169B-4D9F-ABB8-2D86750C5D27}" srcId="{A6C32FA6-5354-4D9E-9B50-F5EAFBA1D64E}" destId="{2B21418F-7F37-4488-AAB7-91BEFF7AB15F}" srcOrd="0" destOrd="0" parTransId="{9204A79D-B6C4-4C10-8ABA-740C60A1E88B}" sibTransId="{0672E07A-339E-4565-86DE-508E4B4CED0E}"/>
    <dgm:cxn modelId="{B06BF187-232C-4C90-BA4D-B8B9060D6613}" srcId="{5451D0DA-8927-4321-8673-DC160183DFF2}" destId="{A6C32FA6-5354-4D9E-9B50-F5EAFBA1D64E}" srcOrd="1" destOrd="0" parTransId="{FFC949F8-11B4-43E6-87E2-29AF5B50AD36}" sibTransId="{8A36C9F5-94B3-4A51-B1E3-6C50CFA5945F}"/>
    <dgm:cxn modelId="{6EFE318A-34D5-4DA7-B8AF-910EDE183217}" type="presOf" srcId="{B31CFFCD-53D9-40BB-88EB-DAE560401C7C}" destId="{6A56F4BB-63CC-4593-B87E-1DFDC83226AE}" srcOrd="1" destOrd="0" presId="urn:microsoft.com/office/officeart/2009/3/layout/HorizontalOrganizationChart#1"/>
    <dgm:cxn modelId="{FC5BAD8E-2ED4-4D63-AA7C-332B3F6B60BF}" type="presOf" srcId="{DC64D3F0-C9F4-49DC-A469-D9239B234C74}" destId="{FD448389-70AD-49E7-ADF4-8A894997C661}" srcOrd="1" destOrd="0" presId="urn:microsoft.com/office/officeart/2009/3/layout/HorizontalOrganizationChart#1"/>
    <dgm:cxn modelId="{910D4592-23F9-40CD-B67F-06D51CC9C38C}" srcId="{E2384581-C7B0-4B59-9722-C7B4F2F27D35}" destId="{5475C6AF-C4FD-40C9-BD5B-FA6A83D4EFCA}" srcOrd="0" destOrd="0" parTransId="{D58FAC4E-6161-4CF8-B968-BA5850D049ED}" sibTransId="{460187A9-63D0-40F2-BAEE-4F1118C6BC0D}"/>
    <dgm:cxn modelId="{422AB297-A58C-4A55-AB3B-6AB39896A79F}" srcId="{3F91D574-4343-4ABB-9E0D-0FF313B435BC}" destId="{C962054A-B416-40DB-A232-E8CC471DABD3}" srcOrd="4" destOrd="0" parTransId="{DF1300E7-B77C-4F17-9F41-9FF9CD450F73}" sibTransId="{E6716564-562E-40D5-B75A-E84854D154DA}"/>
    <dgm:cxn modelId="{949C68A7-B2DB-47BC-B278-CA48159F85AB}" srcId="{5451D0DA-8927-4321-8673-DC160183DFF2}" destId="{E0DD5054-00A0-4400-A7C7-92F4B88EF0DB}" srcOrd="3" destOrd="0" parTransId="{3AE95843-9243-4C13-BD82-DAB3328DBFB7}" sibTransId="{F90E77C8-491B-41F7-A1DA-168449E291F1}"/>
    <dgm:cxn modelId="{33EF7EA9-702C-4F12-B475-02A1C5C78FD2}" type="presOf" srcId="{764FEDB3-A228-4D37-8A9B-DB190A515626}" destId="{94611532-CB92-475F-95AD-2930C27C6F8E}" srcOrd="0" destOrd="0" presId="urn:microsoft.com/office/officeart/2009/3/layout/HorizontalOrganizationChart#1"/>
    <dgm:cxn modelId="{B93BE6AA-0E1A-46D5-935C-9D21D5B11F9A}" type="presOf" srcId="{4682E207-348A-44C6-B9EC-508E6CEA31E0}" destId="{66A10FAF-0103-4C5F-95ED-A33EE4E62C61}" srcOrd="0" destOrd="0" presId="urn:microsoft.com/office/officeart/2009/3/layout/HorizontalOrganizationChart#1"/>
    <dgm:cxn modelId="{A57048AC-109D-486A-A264-CF70D2D65F21}" type="presOf" srcId="{D58FAC4E-6161-4CF8-B968-BA5850D049ED}" destId="{53A0F620-484C-45B5-BA3C-B53777C8721D}" srcOrd="0" destOrd="0" presId="urn:microsoft.com/office/officeart/2009/3/layout/HorizontalOrganizationChart#1"/>
    <dgm:cxn modelId="{5E0529AD-460E-40B5-8F47-5E38AE01BBC1}" type="presOf" srcId="{D8478D50-B5DF-4927-B8FD-78F7310438E2}" destId="{5FA8D91E-65B4-4017-826A-BCB819E4BF19}" srcOrd="0" destOrd="0" presId="urn:microsoft.com/office/officeart/2009/3/layout/HorizontalOrganizationChart#1"/>
    <dgm:cxn modelId="{CBA17BB0-B6BC-4931-964E-3BE0B73CC011}" srcId="{B39C5BCD-098A-4347-862C-F5877657249B}" destId="{3F91D574-4343-4ABB-9E0D-0FF313B435BC}" srcOrd="0" destOrd="0" parTransId="{75AA862B-F7F7-42A7-9F4A-1BB5B7F756AF}" sibTransId="{05468240-33CB-4EBA-823F-A84982C98BB2}"/>
    <dgm:cxn modelId="{FD0C5DB3-40E4-4C88-8ED1-15263C9ED708}" srcId="{65B37071-9DE8-4E7A-918F-494B44739178}" destId="{B39C5BCD-098A-4347-862C-F5877657249B}" srcOrd="0" destOrd="0" parTransId="{FEF044CF-4B31-4672-B5BA-2EF641E0AA8B}" sibTransId="{CF149D68-7718-418F-B230-D9DA306A3335}"/>
    <dgm:cxn modelId="{2B5B74B4-2F14-4D88-B5B7-8BB95B798B7A}" srcId="{E2384581-C7B0-4B59-9722-C7B4F2F27D35}" destId="{3ADC9A52-BBDE-49A0-B474-8826D36D81DA}" srcOrd="2" destOrd="0" parTransId="{BC5CCA71-110F-4DB7-8E0E-43A14AC6FF4D}" sibTransId="{4B9DD149-3473-4050-B093-DA332801FCCC}"/>
    <dgm:cxn modelId="{84F234B7-6626-4E67-AE49-3D04C7A2ABB2}" type="presOf" srcId="{764FEDB3-A228-4D37-8A9B-DB190A515626}" destId="{3A6A268C-032A-4470-836D-0316B0AC457D}" srcOrd="1" destOrd="0" presId="urn:microsoft.com/office/officeart/2009/3/layout/HorizontalOrganizationChart#1"/>
    <dgm:cxn modelId="{051B74BB-C027-4796-8263-E78332840DBA}" type="presOf" srcId="{4B982962-50DB-4411-807B-11B1E02E90E9}" destId="{EE45C7BA-93E5-480D-86D7-B36F8A62A0A2}" srcOrd="0" destOrd="0" presId="urn:microsoft.com/office/officeart/2009/3/layout/HorizontalOrganizationChart#1"/>
    <dgm:cxn modelId="{72E642BD-E501-4A4E-8FFD-1733C6859D94}" type="presOf" srcId="{B31CFFCD-53D9-40BB-88EB-DAE560401C7C}" destId="{18995F4E-D554-441C-96C4-BBB01F3E6D69}" srcOrd="0" destOrd="0" presId="urn:microsoft.com/office/officeart/2009/3/layout/HorizontalOrganizationChart#1"/>
    <dgm:cxn modelId="{2BDF1ABF-5B05-4CC9-A633-A27AFBFD7BEC}" type="presOf" srcId="{F1036260-DD2E-4FB1-95F9-8D1354BFF920}" destId="{3FEF24FD-B041-438F-9D55-BD1EA43C4428}" srcOrd="0" destOrd="0" presId="urn:microsoft.com/office/officeart/2009/3/layout/HorizontalOrganizationChart#1"/>
    <dgm:cxn modelId="{8FB826BF-94C8-4645-B64B-64982C0742ED}" srcId="{B39C5BCD-098A-4347-862C-F5877657249B}" destId="{E2384581-C7B0-4B59-9722-C7B4F2F27D35}" srcOrd="1" destOrd="0" parTransId="{8D9D4633-0ABF-444E-B199-BEE98B5E8000}" sibTransId="{26E82E5B-0C3E-431B-9D6F-04DF3C3C342F}"/>
    <dgm:cxn modelId="{EDEF65C1-A7B1-4522-9D70-8CC21074D764}" type="presOf" srcId="{E8FE4B20-C538-4EA1-8E24-251255576657}" destId="{ED5AA0FF-10AA-4F7B-BD3B-3E0C8FAA3614}" srcOrd="0" destOrd="0" presId="urn:microsoft.com/office/officeart/2009/3/layout/HorizontalOrganizationChart#1"/>
    <dgm:cxn modelId="{88DBAEC5-BC01-485F-A3D2-58AF05B12639}" type="presOf" srcId="{D8478D50-B5DF-4927-B8FD-78F7310438E2}" destId="{625CEFAC-4CDC-4B2F-A998-97F48CCF00C1}" srcOrd="1" destOrd="0" presId="urn:microsoft.com/office/officeart/2009/3/layout/HorizontalOrganizationChart#1"/>
    <dgm:cxn modelId="{C08957C9-0913-475F-B469-1F5925B5C425}" type="presOf" srcId="{2B21418F-7F37-4488-AAB7-91BEFF7AB15F}" destId="{41A22973-D126-4B63-98B3-59F879502B1D}" srcOrd="1" destOrd="0" presId="urn:microsoft.com/office/officeart/2009/3/layout/HorizontalOrganizationChart#1"/>
    <dgm:cxn modelId="{65FB5ACB-1558-45CE-842B-F9120FD609C7}" type="presOf" srcId="{B2E0B9F1-7549-4423-9607-7B92B2A7E697}" destId="{967DB831-7331-4EA6-9391-75447A9FC9FF}" srcOrd="0" destOrd="0" presId="urn:microsoft.com/office/officeart/2009/3/layout/HorizontalOrganizationChart#1"/>
    <dgm:cxn modelId="{7BA5A4CF-65C8-4FD2-8328-D22E650C4333}" srcId="{3F91D574-4343-4ABB-9E0D-0FF313B435BC}" destId="{F1036260-DD2E-4FB1-95F9-8D1354BFF920}" srcOrd="2" destOrd="0" parTransId="{FA9B583B-C7A9-4765-972D-8889B67A9D03}" sibTransId="{701F3DF6-C921-42E4-A6B4-35BEBA4F54FF}"/>
    <dgm:cxn modelId="{EA1BB6D0-47BF-4173-A9CF-60F7F5A478B5}" type="presOf" srcId="{5A831865-7780-4F05-A771-F77FE3353899}" destId="{0699E793-4C1B-48C0-8E6D-07CBE11F8E43}" srcOrd="0" destOrd="0" presId="urn:microsoft.com/office/officeart/2009/3/layout/HorizontalOrganizationChart#1"/>
    <dgm:cxn modelId="{429D43D1-A2C4-4A62-9A8F-D60F9AAB9C33}" type="presOf" srcId="{407CED1C-156C-4361-B0E8-350557948A11}" destId="{B29777C7-1ED0-4E06-98DC-7B3490D156CC}" srcOrd="0" destOrd="0" presId="urn:microsoft.com/office/officeart/2009/3/layout/HorizontalOrganizationChart#1"/>
    <dgm:cxn modelId="{2B6EC5D2-2421-45F6-9D1B-F198AC885C23}" type="presOf" srcId="{200B1E28-C488-41D9-8252-9AF9B8494136}" destId="{1B1B755B-EBE8-4B87-87E5-9604FA7B433F}" srcOrd="1" destOrd="0" presId="urn:microsoft.com/office/officeart/2009/3/layout/HorizontalOrganizationChart#1"/>
    <dgm:cxn modelId="{A1CDF8D3-2D85-4B51-8646-BDD9AD3E5459}" type="presOf" srcId="{8D9D4633-0ABF-444E-B199-BEE98B5E8000}" destId="{6DA80983-8767-4970-B69C-61A3064AC89E}" srcOrd="0" destOrd="0" presId="urn:microsoft.com/office/officeart/2009/3/layout/HorizontalOrganizationChart#1"/>
    <dgm:cxn modelId="{437C7DD4-B56C-429F-8FED-09D6F9D3082F}" type="presOf" srcId="{E2384581-C7B0-4B59-9722-C7B4F2F27D35}" destId="{607BC319-CF86-4767-B144-0241D10CE749}" srcOrd="1" destOrd="0" presId="urn:microsoft.com/office/officeart/2009/3/layout/HorizontalOrganizationChart#1"/>
    <dgm:cxn modelId="{00E5B0D6-57B5-41F0-B783-4F1192672893}" type="presOf" srcId="{26361355-BF53-4750-9543-CC3548919369}" destId="{A2CAF97B-FAA9-455B-8D96-78BBF69735B7}" srcOrd="0" destOrd="0" presId="urn:microsoft.com/office/officeart/2009/3/layout/HorizontalOrganizationChart#1"/>
    <dgm:cxn modelId="{708AD8DC-722F-4EEB-85D0-AD17B4136720}" srcId="{5451D0DA-8927-4321-8673-DC160183DFF2}" destId="{DC64D3F0-C9F4-49DC-A469-D9239B234C74}" srcOrd="0" destOrd="0" parTransId="{C17CB7D6-A6E2-4F60-95BC-E3435B7B1FA2}" sibTransId="{93E461BA-4864-4480-BF23-7DB41C5C2404}"/>
    <dgm:cxn modelId="{65241FDE-B2BC-4C63-B0B9-88861BE38FFE}" type="presOf" srcId="{CBB30240-F366-4579-8920-F8A44F808F03}" destId="{4EBE5FEE-8AD2-4EAB-BDD6-A2800A65A46D}" srcOrd="0" destOrd="0" presId="urn:microsoft.com/office/officeart/2009/3/layout/HorizontalOrganizationChart#1"/>
    <dgm:cxn modelId="{590EE4DE-5CB1-4568-9A23-AACAB9E92688}" type="presOf" srcId="{BC5CCA71-110F-4DB7-8E0E-43A14AC6FF4D}" destId="{863098FD-5E05-460F-B3B0-50B3396CD4E7}" srcOrd="0" destOrd="0" presId="urn:microsoft.com/office/officeart/2009/3/layout/HorizontalOrganizationChart#1"/>
    <dgm:cxn modelId="{9EE77EE1-8127-43D1-813E-BD7BB9136B9A}" srcId="{5451D0DA-8927-4321-8673-DC160183DFF2}" destId="{641C988E-E038-4086-9916-71783059EDE0}" srcOrd="4" destOrd="0" parTransId="{2B19A733-703A-4C9F-93A8-3D21222608A9}" sibTransId="{618CF8A7-F1DE-426F-933C-DBFFD84EF793}"/>
    <dgm:cxn modelId="{2A33B9E4-0C4C-4D97-B330-D777DE981A57}" type="presOf" srcId="{024930D0-275D-4AFA-90CB-74355643B879}" destId="{E590289A-D6BC-4192-8DD9-70E16E246D97}" srcOrd="0" destOrd="0" presId="urn:microsoft.com/office/officeart/2009/3/layout/HorizontalOrganizationChart#1"/>
    <dgm:cxn modelId="{7E091BE7-43FA-4EFA-846A-F5CBA2CBFD13}" type="presOf" srcId="{3F91D574-4343-4ABB-9E0D-0FF313B435BC}" destId="{3E36C8D0-8F0D-42EB-A0A9-03F2656842A1}" srcOrd="1" destOrd="0" presId="urn:microsoft.com/office/officeart/2009/3/layout/HorizontalOrganizationChart#1"/>
    <dgm:cxn modelId="{DC9B46E7-315F-4E01-964A-62C141CA30E9}" type="presOf" srcId="{C17CB7D6-A6E2-4F60-95BC-E3435B7B1FA2}" destId="{7FD33DCB-B30E-49E8-84C8-2DE5E7022B71}" srcOrd="0" destOrd="0" presId="urn:microsoft.com/office/officeart/2009/3/layout/HorizontalOrganizationChart#1"/>
    <dgm:cxn modelId="{6C2260EB-FEBD-4D84-BDAA-4F89F5057936}" srcId="{DC64D3F0-C9F4-49DC-A469-D9239B234C74}" destId="{200B1E28-C488-41D9-8252-9AF9B8494136}" srcOrd="0" destOrd="0" parTransId="{B2E0B9F1-7549-4423-9607-7B92B2A7E697}" sibTransId="{B2C3C254-2EDB-4E94-9203-D0760B8019EB}"/>
    <dgm:cxn modelId="{567848EB-42FE-4662-9378-EF86C3D72C33}" srcId="{B39C5BCD-098A-4347-862C-F5877657249B}" destId="{5451D0DA-8927-4321-8673-DC160183DFF2}" srcOrd="2" destOrd="0" parTransId="{16E885BE-5FB5-46FD-AD6D-D11021A6DFF8}" sibTransId="{54C15172-06DC-4C1A-913A-B41C14801766}"/>
    <dgm:cxn modelId="{DE0990EB-F754-41C0-AC28-C7135F06CEA2}" type="presOf" srcId="{FEA67303-A8E8-4E08-B470-3CDD15D904ED}" destId="{CDB338CC-3157-45B9-A49F-6D7CA03AB3E5}" srcOrd="1" destOrd="0" presId="urn:microsoft.com/office/officeart/2009/3/layout/HorizontalOrganizationChart#1"/>
    <dgm:cxn modelId="{764A46F6-6E60-463A-8DDD-2E5F5B912330}" type="presOf" srcId="{F1036260-DD2E-4FB1-95F9-8D1354BFF920}" destId="{BEFC1543-9036-48F2-9269-5EA4B7E31D92}" srcOrd="1" destOrd="0" presId="urn:microsoft.com/office/officeart/2009/3/layout/HorizontalOrganizationChart#1"/>
    <dgm:cxn modelId="{265CA9F6-725A-4885-B22E-9FEACFEBB878}" type="presOf" srcId="{2B21418F-7F37-4488-AAB7-91BEFF7AB15F}" destId="{BD5DDCDB-5C53-492B-8924-4DFAA7B553DC}" srcOrd="0" destOrd="0" presId="urn:microsoft.com/office/officeart/2009/3/layout/HorizontalOrganizationChart#1"/>
    <dgm:cxn modelId="{0F4102F9-87D3-4F6F-A3FC-73656ECBA5F7}" srcId="{9BFCC528-B884-4FEA-8943-F8157D8BF220}" destId="{4B982962-50DB-4411-807B-11B1E02E90E9}" srcOrd="0" destOrd="0" parTransId="{AC35E964-14AB-480B-A187-27A16DFB6CA6}" sibTransId="{D8916729-4575-4C57-8BA8-D4097DB570E7}"/>
    <dgm:cxn modelId="{8D7571F9-079C-4FB0-B7E4-A5470E16B842}" type="presOf" srcId="{B39C5BCD-098A-4347-862C-F5877657249B}" destId="{CDFA63B4-65C1-4787-BC32-567F1F83D7EB}" srcOrd="1" destOrd="0" presId="urn:microsoft.com/office/officeart/2009/3/layout/HorizontalOrganizationChart#1"/>
    <dgm:cxn modelId="{50927B43-625E-4B21-8713-A216566748EF}" type="presParOf" srcId="{14F03DA8-3D81-4BDA-94C1-BA4E9D881C76}" destId="{9BFF5076-980E-4646-BA46-217100D2F619}" srcOrd="0" destOrd="0" presId="urn:microsoft.com/office/officeart/2009/3/layout/HorizontalOrganizationChart#1"/>
    <dgm:cxn modelId="{8E07CEFD-52C7-49AA-B1D6-4D6D358F203F}" type="presParOf" srcId="{9BFF5076-980E-4646-BA46-217100D2F619}" destId="{2651523C-760B-4BD7-8341-940B7868D738}" srcOrd="0" destOrd="0" presId="urn:microsoft.com/office/officeart/2009/3/layout/HorizontalOrganizationChart#1"/>
    <dgm:cxn modelId="{58571E45-65B2-41D7-8F33-646266415B4F}" type="presParOf" srcId="{2651523C-760B-4BD7-8341-940B7868D738}" destId="{692C48C2-E7F8-43C2-9A97-ECF36740FAE6}" srcOrd="0" destOrd="0" presId="urn:microsoft.com/office/officeart/2009/3/layout/HorizontalOrganizationChart#1"/>
    <dgm:cxn modelId="{CBB9754E-2753-457D-AC48-D74133B9EA1F}" type="presParOf" srcId="{2651523C-760B-4BD7-8341-940B7868D738}" destId="{CDFA63B4-65C1-4787-BC32-567F1F83D7EB}" srcOrd="1" destOrd="0" presId="urn:microsoft.com/office/officeart/2009/3/layout/HorizontalOrganizationChart#1"/>
    <dgm:cxn modelId="{2AFFA216-3C5F-4B71-BC89-B3B6D949350A}" type="presParOf" srcId="{9BFF5076-980E-4646-BA46-217100D2F619}" destId="{99817B69-0FBF-4505-99C1-C9AA304AEF5B}" srcOrd="1" destOrd="0" presId="urn:microsoft.com/office/officeart/2009/3/layout/HorizontalOrganizationChart#1"/>
    <dgm:cxn modelId="{432F958F-CB4C-4331-8604-18DDB02E7EBD}" type="presParOf" srcId="{99817B69-0FBF-4505-99C1-C9AA304AEF5B}" destId="{E45AA138-1FA5-4EF5-BB1A-91B200D429D6}" srcOrd="0" destOrd="0" presId="urn:microsoft.com/office/officeart/2009/3/layout/HorizontalOrganizationChart#1"/>
    <dgm:cxn modelId="{24F37971-149C-40E5-A617-380B153DD601}" type="presParOf" srcId="{99817B69-0FBF-4505-99C1-C9AA304AEF5B}" destId="{F1DC386E-7C67-45B2-A7B8-9F209A87BF89}" srcOrd="1" destOrd="0" presId="urn:microsoft.com/office/officeart/2009/3/layout/HorizontalOrganizationChart#1"/>
    <dgm:cxn modelId="{29A608B7-3546-434A-AC15-A4D8072C1C3A}" type="presParOf" srcId="{F1DC386E-7C67-45B2-A7B8-9F209A87BF89}" destId="{CA84B558-7629-41E7-B08C-7657ABCC6488}" srcOrd="0" destOrd="0" presId="urn:microsoft.com/office/officeart/2009/3/layout/HorizontalOrganizationChart#1"/>
    <dgm:cxn modelId="{33A1BEDF-EC7B-4898-BD0C-E769CC67E178}" type="presParOf" srcId="{CA84B558-7629-41E7-B08C-7657ABCC6488}" destId="{B7515707-19EE-488B-9631-C76FEF0329A8}" srcOrd="0" destOrd="0" presId="urn:microsoft.com/office/officeart/2009/3/layout/HorizontalOrganizationChart#1"/>
    <dgm:cxn modelId="{23429090-ACF6-4150-81A1-8715B711AB0B}" type="presParOf" srcId="{CA84B558-7629-41E7-B08C-7657ABCC6488}" destId="{3E36C8D0-8F0D-42EB-A0A9-03F2656842A1}" srcOrd="1" destOrd="0" presId="urn:microsoft.com/office/officeart/2009/3/layout/HorizontalOrganizationChart#1"/>
    <dgm:cxn modelId="{88A0B3D4-0238-4E29-AAD3-BCB4F87A487A}" type="presParOf" srcId="{F1DC386E-7C67-45B2-A7B8-9F209A87BF89}" destId="{EF782533-3042-4A92-95C9-1BFD32DCAFB2}" srcOrd="1" destOrd="0" presId="urn:microsoft.com/office/officeart/2009/3/layout/HorizontalOrganizationChart#1"/>
    <dgm:cxn modelId="{E712C6D5-592F-4590-9800-BD3EF6E1FA73}" type="presParOf" srcId="{EF782533-3042-4A92-95C9-1BFD32DCAFB2}" destId="{E590289A-D6BC-4192-8DD9-70E16E246D97}" srcOrd="0" destOrd="0" presId="urn:microsoft.com/office/officeart/2009/3/layout/HorizontalOrganizationChart#1"/>
    <dgm:cxn modelId="{DED412BA-B3FE-4868-84BA-08200891354E}" type="presParOf" srcId="{EF782533-3042-4A92-95C9-1BFD32DCAFB2}" destId="{CDE0B5CA-62AF-468B-AA28-67D78A8C1E3A}" srcOrd="1" destOrd="0" presId="urn:microsoft.com/office/officeart/2009/3/layout/HorizontalOrganizationChart#1"/>
    <dgm:cxn modelId="{3F925442-8455-4269-9233-92C398E7B633}" type="presParOf" srcId="{CDE0B5CA-62AF-468B-AA28-67D78A8C1E3A}" destId="{F4A1D5B2-2C97-400D-9F7A-8906FCEEDBF9}" srcOrd="0" destOrd="0" presId="urn:microsoft.com/office/officeart/2009/3/layout/HorizontalOrganizationChart#1"/>
    <dgm:cxn modelId="{D8072B85-0312-4EA3-B8CF-E647C4EAF324}" type="presParOf" srcId="{F4A1D5B2-2C97-400D-9F7A-8906FCEEDBF9}" destId="{129634B6-7A67-4F8D-A2C2-3B74A04B848D}" srcOrd="0" destOrd="0" presId="urn:microsoft.com/office/officeart/2009/3/layout/HorizontalOrganizationChart#1"/>
    <dgm:cxn modelId="{86BABBC5-8ADF-4511-A72E-F7C56E10836F}" type="presParOf" srcId="{F4A1D5B2-2C97-400D-9F7A-8906FCEEDBF9}" destId="{CDB338CC-3157-45B9-A49F-6D7CA03AB3E5}" srcOrd="1" destOrd="0" presId="urn:microsoft.com/office/officeart/2009/3/layout/HorizontalOrganizationChart#1"/>
    <dgm:cxn modelId="{6379C46E-DD95-4EEE-AB8C-AA5FEC381E0E}" type="presParOf" srcId="{CDE0B5CA-62AF-468B-AA28-67D78A8C1E3A}" destId="{4B94FCD7-7B8D-494E-B08D-62ACD12060DF}" srcOrd="1" destOrd="0" presId="urn:microsoft.com/office/officeart/2009/3/layout/HorizontalOrganizationChart#1"/>
    <dgm:cxn modelId="{08C7D623-0062-4D86-B7E1-AA6FFD5A4B91}" type="presParOf" srcId="{CDE0B5CA-62AF-468B-AA28-67D78A8C1E3A}" destId="{A44A3FB2-7C75-40BB-A357-C1456B460336}" srcOrd="2" destOrd="0" presId="urn:microsoft.com/office/officeart/2009/3/layout/HorizontalOrganizationChart#1"/>
    <dgm:cxn modelId="{D36F570A-6903-4F68-A4CE-B85C90D79A5C}" type="presParOf" srcId="{EF782533-3042-4A92-95C9-1BFD32DCAFB2}" destId="{B29777C7-1ED0-4E06-98DC-7B3490D156CC}" srcOrd="2" destOrd="0" presId="urn:microsoft.com/office/officeart/2009/3/layout/HorizontalOrganizationChart#1"/>
    <dgm:cxn modelId="{02E52A00-0F02-49BB-A38C-29B6798FAD28}" type="presParOf" srcId="{EF782533-3042-4A92-95C9-1BFD32DCAFB2}" destId="{053E2F81-EF65-4CCD-A2E3-4BEA9F125C6E}" srcOrd="3" destOrd="0" presId="urn:microsoft.com/office/officeart/2009/3/layout/HorizontalOrganizationChart#1"/>
    <dgm:cxn modelId="{779879D6-2AF8-4218-86FB-B79862506E5F}" type="presParOf" srcId="{053E2F81-EF65-4CCD-A2E3-4BEA9F125C6E}" destId="{9D99BDCF-E183-4E6D-8C14-0D28E2ACE361}" srcOrd="0" destOrd="0" presId="urn:microsoft.com/office/officeart/2009/3/layout/HorizontalOrganizationChart#1"/>
    <dgm:cxn modelId="{48B58278-E5FB-439B-A705-4CA2346AD90D}" type="presParOf" srcId="{9D99BDCF-E183-4E6D-8C14-0D28E2ACE361}" destId="{94611532-CB92-475F-95AD-2930C27C6F8E}" srcOrd="0" destOrd="0" presId="urn:microsoft.com/office/officeart/2009/3/layout/HorizontalOrganizationChart#1"/>
    <dgm:cxn modelId="{844E54CB-7A1E-4F19-BB5D-17D592FC798D}" type="presParOf" srcId="{9D99BDCF-E183-4E6D-8C14-0D28E2ACE361}" destId="{3A6A268C-032A-4470-836D-0316B0AC457D}" srcOrd="1" destOrd="0" presId="urn:microsoft.com/office/officeart/2009/3/layout/HorizontalOrganizationChart#1"/>
    <dgm:cxn modelId="{A1F9DCFB-245A-4F9A-B628-203BC37CF68E}" type="presParOf" srcId="{053E2F81-EF65-4CCD-A2E3-4BEA9F125C6E}" destId="{64C5E001-D7C2-4703-A158-E6933C6AF74E}" srcOrd="1" destOrd="0" presId="urn:microsoft.com/office/officeart/2009/3/layout/HorizontalOrganizationChart#1"/>
    <dgm:cxn modelId="{14B92C56-F0D9-4FC5-BCF5-A20BCAD87281}" type="presParOf" srcId="{053E2F81-EF65-4CCD-A2E3-4BEA9F125C6E}" destId="{F2363927-FA4C-4309-A449-4B4456AA0EB4}" srcOrd="2" destOrd="0" presId="urn:microsoft.com/office/officeart/2009/3/layout/HorizontalOrganizationChart#1"/>
    <dgm:cxn modelId="{8973671C-429F-4B97-8846-7FBBF9057482}" type="presParOf" srcId="{EF782533-3042-4A92-95C9-1BFD32DCAFB2}" destId="{4BDF0A9C-68F3-400F-BA8A-75DBF52FE047}" srcOrd="4" destOrd="0" presId="urn:microsoft.com/office/officeart/2009/3/layout/HorizontalOrganizationChart#1"/>
    <dgm:cxn modelId="{4A77F22C-97B2-4561-A5E2-EC4E2699338D}" type="presParOf" srcId="{EF782533-3042-4A92-95C9-1BFD32DCAFB2}" destId="{A255C125-CC0F-42AF-9509-8B741812B2CA}" srcOrd="5" destOrd="0" presId="urn:microsoft.com/office/officeart/2009/3/layout/HorizontalOrganizationChart#1"/>
    <dgm:cxn modelId="{57A38D36-F8FB-4827-89CE-03ECE969567B}" type="presParOf" srcId="{A255C125-CC0F-42AF-9509-8B741812B2CA}" destId="{A1FCF49A-A519-4A3A-9C60-A185750DB59C}" srcOrd="0" destOrd="0" presId="urn:microsoft.com/office/officeart/2009/3/layout/HorizontalOrganizationChart#1"/>
    <dgm:cxn modelId="{D95A518F-DA21-4CCE-B997-CC0B4C439842}" type="presParOf" srcId="{A1FCF49A-A519-4A3A-9C60-A185750DB59C}" destId="{3FEF24FD-B041-438F-9D55-BD1EA43C4428}" srcOrd="0" destOrd="0" presId="urn:microsoft.com/office/officeart/2009/3/layout/HorizontalOrganizationChart#1"/>
    <dgm:cxn modelId="{9671FEE2-BC9B-4685-B51F-CC3841CCC2BA}" type="presParOf" srcId="{A1FCF49A-A519-4A3A-9C60-A185750DB59C}" destId="{BEFC1543-9036-48F2-9269-5EA4B7E31D92}" srcOrd="1" destOrd="0" presId="urn:microsoft.com/office/officeart/2009/3/layout/HorizontalOrganizationChart#1"/>
    <dgm:cxn modelId="{5CAD89CB-FC6E-4439-85EA-035199C92212}" type="presParOf" srcId="{A255C125-CC0F-42AF-9509-8B741812B2CA}" destId="{1F758A13-E07C-45EB-A9EB-03BA0BAFB3B0}" srcOrd="1" destOrd="0" presId="urn:microsoft.com/office/officeart/2009/3/layout/HorizontalOrganizationChart#1"/>
    <dgm:cxn modelId="{484EDD8F-7A33-4970-BA66-C9131994A57B}" type="presParOf" srcId="{A255C125-CC0F-42AF-9509-8B741812B2CA}" destId="{CDCB62DD-9ADB-4113-9A85-3CDBFD7090B2}" srcOrd="2" destOrd="0" presId="urn:microsoft.com/office/officeart/2009/3/layout/HorizontalOrganizationChart#1"/>
    <dgm:cxn modelId="{738F7ADE-7DD1-40CC-BC84-2ED58F166A19}" type="presParOf" srcId="{EF782533-3042-4A92-95C9-1BFD32DCAFB2}" destId="{A2CAF97B-FAA9-455B-8D96-78BBF69735B7}" srcOrd="6" destOrd="0" presId="urn:microsoft.com/office/officeart/2009/3/layout/HorizontalOrganizationChart#1"/>
    <dgm:cxn modelId="{D7DC90AD-4432-45E9-B78D-7B12747BD2D9}" type="presParOf" srcId="{EF782533-3042-4A92-95C9-1BFD32DCAFB2}" destId="{6B1B8AE5-647E-4250-9571-B809F6D8DE9A}" srcOrd="7" destOrd="0" presId="urn:microsoft.com/office/officeart/2009/3/layout/HorizontalOrganizationChart#1"/>
    <dgm:cxn modelId="{FC8D2D98-9173-43D0-9E23-FFE9697F8F21}" type="presParOf" srcId="{6B1B8AE5-647E-4250-9571-B809F6D8DE9A}" destId="{B29116EA-998B-4A58-8E1A-1B0F8D865069}" srcOrd="0" destOrd="0" presId="urn:microsoft.com/office/officeart/2009/3/layout/HorizontalOrganizationChart#1"/>
    <dgm:cxn modelId="{870F081C-A745-4A79-874F-521E32ED0358}" type="presParOf" srcId="{B29116EA-998B-4A58-8E1A-1B0F8D865069}" destId="{5C3927F8-8C24-4AE8-95E1-B078E86AA6E1}" srcOrd="0" destOrd="0" presId="urn:microsoft.com/office/officeart/2009/3/layout/HorizontalOrganizationChart#1"/>
    <dgm:cxn modelId="{72A68252-FF43-45BD-B6D0-3E04F8BDDB00}" type="presParOf" srcId="{B29116EA-998B-4A58-8E1A-1B0F8D865069}" destId="{7256A2DE-88AA-4C96-8A74-04253F9FB318}" srcOrd="1" destOrd="0" presId="urn:microsoft.com/office/officeart/2009/3/layout/HorizontalOrganizationChart#1"/>
    <dgm:cxn modelId="{18FB82B4-4668-4FBA-874C-E3CE6FABC23B}" type="presParOf" srcId="{6B1B8AE5-647E-4250-9571-B809F6D8DE9A}" destId="{9C438725-38D9-4796-9833-98179BD259E4}" srcOrd="1" destOrd="0" presId="urn:microsoft.com/office/officeart/2009/3/layout/HorizontalOrganizationChart#1"/>
    <dgm:cxn modelId="{B58C74A5-BECF-4F43-8F18-D9ABC6A5CCF9}" type="presParOf" srcId="{9C438725-38D9-4796-9833-98179BD259E4}" destId="{293E1095-0FDC-4B32-9908-6F51A0D27CCD}" srcOrd="0" destOrd="0" presId="urn:microsoft.com/office/officeart/2009/3/layout/HorizontalOrganizationChart#1"/>
    <dgm:cxn modelId="{34C84B06-8103-4A8B-A799-97850E3EC8D5}" type="presParOf" srcId="{9C438725-38D9-4796-9833-98179BD259E4}" destId="{CA806350-1583-44E9-BDC3-288A9A4DEC8E}" srcOrd="1" destOrd="0" presId="urn:microsoft.com/office/officeart/2009/3/layout/HorizontalOrganizationChart#1"/>
    <dgm:cxn modelId="{0AE81784-1F32-4D64-88FA-2513963838C8}" type="presParOf" srcId="{CA806350-1583-44E9-BDC3-288A9A4DEC8E}" destId="{CEF155AB-4784-4ACB-B1DB-F0B1678B31FE}" srcOrd="0" destOrd="0" presId="urn:microsoft.com/office/officeart/2009/3/layout/HorizontalOrganizationChart#1"/>
    <dgm:cxn modelId="{CA4491C1-5C47-4038-B7D9-3239D8223889}" type="presParOf" srcId="{CEF155AB-4784-4ACB-B1DB-F0B1678B31FE}" destId="{EE45C7BA-93E5-480D-86D7-B36F8A62A0A2}" srcOrd="0" destOrd="0" presId="urn:microsoft.com/office/officeart/2009/3/layout/HorizontalOrganizationChart#1"/>
    <dgm:cxn modelId="{4101481A-E3AE-42D9-B32D-35F1C3D7068D}" type="presParOf" srcId="{CEF155AB-4784-4ACB-B1DB-F0B1678B31FE}" destId="{BA61B94A-6494-40E5-8C23-FE46657D5E69}" srcOrd="1" destOrd="0" presId="urn:microsoft.com/office/officeart/2009/3/layout/HorizontalOrganizationChart#1"/>
    <dgm:cxn modelId="{F5DBA807-6691-4C3B-86AA-3B09DBED9BBD}" type="presParOf" srcId="{CA806350-1583-44E9-BDC3-288A9A4DEC8E}" destId="{D32D7ADB-2E99-43FE-BECC-656454429ECA}" srcOrd="1" destOrd="0" presId="urn:microsoft.com/office/officeart/2009/3/layout/HorizontalOrganizationChart#1"/>
    <dgm:cxn modelId="{C7B4E4FC-18C0-443B-A939-B80D453186FE}" type="presParOf" srcId="{CA806350-1583-44E9-BDC3-288A9A4DEC8E}" destId="{F209FE1D-AB1F-482F-B19C-877CF0D0151B}" srcOrd="2" destOrd="0" presId="urn:microsoft.com/office/officeart/2009/3/layout/HorizontalOrganizationChart#1"/>
    <dgm:cxn modelId="{1507CB05-2655-49E2-9F35-655F93846929}" type="presParOf" srcId="{6B1B8AE5-647E-4250-9571-B809F6D8DE9A}" destId="{66DE3336-A207-4F0E-8896-42EB5E3FA051}" srcOrd="2" destOrd="0" presId="urn:microsoft.com/office/officeart/2009/3/layout/HorizontalOrganizationChart#1"/>
    <dgm:cxn modelId="{B0FC4013-4D99-4069-A3B9-6B077C20539B}" type="presParOf" srcId="{F1DC386E-7C67-45B2-A7B8-9F209A87BF89}" destId="{F9F4EFE5-F93E-4C81-AC5D-C8BDB6AA7F70}" srcOrd="2" destOrd="0" presId="urn:microsoft.com/office/officeart/2009/3/layout/HorizontalOrganizationChart#1"/>
    <dgm:cxn modelId="{4FB60C3E-3BCD-48F7-B9AE-B35E8B7886A6}" type="presParOf" srcId="{F9F4EFE5-F93E-4C81-AC5D-C8BDB6AA7F70}" destId="{EBED21E0-138C-4132-B604-8083A64C31F2}" srcOrd="0" destOrd="0" presId="urn:microsoft.com/office/officeart/2009/3/layout/HorizontalOrganizationChart#1"/>
    <dgm:cxn modelId="{7E569770-49EA-4F3F-8CF5-1CA4529A47C9}" type="presParOf" srcId="{F9F4EFE5-F93E-4C81-AC5D-C8BDB6AA7F70}" destId="{666ED7C2-963C-4F5A-9CC6-EB7F3F589169}" srcOrd="1" destOrd="0" presId="urn:microsoft.com/office/officeart/2009/3/layout/HorizontalOrganizationChart#1"/>
    <dgm:cxn modelId="{667C6FFB-6D1A-4DDE-A052-BC361EB51E9B}" type="presParOf" srcId="{666ED7C2-963C-4F5A-9CC6-EB7F3F589169}" destId="{124EA437-E74D-43FD-A7D1-FF4CB5AC4936}" srcOrd="0" destOrd="0" presId="urn:microsoft.com/office/officeart/2009/3/layout/HorizontalOrganizationChart#1"/>
    <dgm:cxn modelId="{5E05D51C-3220-4B70-A783-5E4445A4CCFA}" type="presParOf" srcId="{124EA437-E74D-43FD-A7D1-FF4CB5AC4936}" destId="{AB621ED9-F694-4F64-B40A-A47D0C34BCA3}" srcOrd="0" destOrd="0" presId="urn:microsoft.com/office/officeart/2009/3/layout/HorizontalOrganizationChart#1"/>
    <dgm:cxn modelId="{6BF023DB-4968-4ACF-B0ED-790AFF2F76D0}" type="presParOf" srcId="{124EA437-E74D-43FD-A7D1-FF4CB5AC4936}" destId="{A75AD62E-011F-401E-B9A9-56A9645530B7}" srcOrd="1" destOrd="0" presId="urn:microsoft.com/office/officeart/2009/3/layout/HorizontalOrganizationChart#1"/>
    <dgm:cxn modelId="{B8E6F5AC-E9AC-4C19-9CB5-CB05BF6966CC}" type="presParOf" srcId="{666ED7C2-963C-4F5A-9CC6-EB7F3F589169}" destId="{4CC194D9-FAC6-42E7-B464-755A8B7A7EAD}" srcOrd="1" destOrd="0" presId="urn:microsoft.com/office/officeart/2009/3/layout/HorizontalOrganizationChart#1"/>
    <dgm:cxn modelId="{4B2B9157-5371-4686-BC91-C0560F4DC19E}" type="presParOf" srcId="{666ED7C2-963C-4F5A-9CC6-EB7F3F589169}" destId="{8EB32863-6F68-437E-A003-59C9076DFEB3}" srcOrd="2" destOrd="0" presId="urn:microsoft.com/office/officeart/2009/3/layout/HorizontalOrganizationChart#1"/>
    <dgm:cxn modelId="{6169C7B5-A5CC-4AE1-B1B2-4B6FA8F115FF}" type="presParOf" srcId="{99817B69-0FBF-4505-99C1-C9AA304AEF5B}" destId="{6DA80983-8767-4970-B69C-61A3064AC89E}" srcOrd="2" destOrd="0" presId="urn:microsoft.com/office/officeart/2009/3/layout/HorizontalOrganizationChart#1"/>
    <dgm:cxn modelId="{2B7497A2-32AE-42E1-AA74-F1319EE185BA}" type="presParOf" srcId="{99817B69-0FBF-4505-99C1-C9AA304AEF5B}" destId="{1F711505-B53F-4772-A30C-F65376EA15C5}" srcOrd="3" destOrd="0" presId="urn:microsoft.com/office/officeart/2009/3/layout/HorizontalOrganizationChart#1"/>
    <dgm:cxn modelId="{250FB7A1-84F7-4000-A0CC-3E1E0ADFF8BE}" type="presParOf" srcId="{1F711505-B53F-4772-A30C-F65376EA15C5}" destId="{2D4515C3-5AC3-49A1-A382-2D9A8261115F}" srcOrd="0" destOrd="0" presId="urn:microsoft.com/office/officeart/2009/3/layout/HorizontalOrganizationChart#1"/>
    <dgm:cxn modelId="{15CEAE30-93A6-4879-BE3E-4FBD68D23A16}" type="presParOf" srcId="{2D4515C3-5AC3-49A1-A382-2D9A8261115F}" destId="{A277647F-4561-45D8-98FA-F3F3EC82BD22}" srcOrd="0" destOrd="0" presId="urn:microsoft.com/office/officeart/2009/3/layout/HorizontalOrganizationChart#1"/>
    <dgm:cxn modelId="{D7E67B87-9673-4CB2-AB9D-2E4BE5228D7E}" type="presParOf" srcId="{2D4515C3-5AC3-49A1-A382-2D9A8261115F}" destId="{607BC319-CF86-4767-B144-0241D10CE749}" srcOrd="1" destOrd="0" presId="urn:microsoft.com/office/officeart/2009/3/layout/HorizontalOrganizationChart#1"/>
    <dgm:cxn modelId="{B0D5C6CA-E0CE-47DB-92F1-53586E0E4C0A}" type="presParOf" srcId="{1F711505-B53F-4772-A30C-F65376EA15C5}" destId="{A287CB48-0278-44C8-AFD4-B478BACAB711}" srcOrd="1" destOrd="0" presId="urn:microsoft.com/office/officeart/2009/3/layout/HorizontalOrganizationChart#1"/>
    <dgm:cxn modelId="{E792F81D-D23F-40E3-862C-235A26C9DE11}" type="presParOf" srcId="{A287CB48-0278-44C8-AFD4-B478BACAB711}" destId="{53A0F620-484C-45B5-BA3C-B53777C8721D}" srcOrd="0" destOrd="0" presId="urn:microsoft.com/office/officeart/2009/3/layout/HorizontalOrganizationChart#1"/>
    <dgm:cxn modelId="{F29F3375-4D8B-4E18-8BFE-255C3D14F216}" type="presParOf" srcId="{A287CB48-0278-44C8-AFD4-B478BACAB711}" destId="{26C33E56-796C-4106-BF0A-EBFFC7E51EA9}" srcOrd="1" destOrd="0" presId="urn:microsoft.com/office/officeart/2009/3/layout/HorizontalOrganizationChart#1"/>
    <dgm:cxn modelId="{B1AE628A-01A5-42F9-B055-18B758292682}" type="presParOf" srcId="{26C33E56-796C-4106-BF0A-EBFFC7E51EA9}" destId="{E5610741-024B-4930-BC7A-3B3ACDEC823A}" srcOrd="0" destOrd="0" presId="urn:microsoft.com/office/officeart/2009/3/layout/HorizontalOrganizationChart#1"/>
    <dgm:cxn modelId="{E5163335-CAC5-441D-8C70-F6680045FDDE}" type="presParOf" srcId="{E5610741-024B-4930-BC7A-3B3ACDEC823A}" destId="{EDEA6F5F-A07E-4339-8CBE-BED11944A4D5}" srcOrd="0" destOrd="0" presId="urn:microsoft.com/office/officeart/2009/3/layout/HorizontalOrganizationChart#1"/>
    <dgm:cxn modelId="{BEB8BC0C-A164-4F89-AC02-63DEEA1AF692}" type="presParOf" srcId="{E5610741-024B-4930-BC7A-3B3ACDEC823A}" destId="{4F128FBF-2AB1-4B81-9A5A-20BED08D0234}" srcOrd="1" destOrd="0" presId="urn:microsoft.com/office/officeart/2009/3/layout/HorizontalOrganizationChart#1"/>
    <dgm:cxn modelId="{42B82AB0-BC20-48EF-9793-C70BCD4C77A8}" type="presParOf" srcId="{26C33E56-796C-4106-BF0A-EBFFC7E51EA9}" destId="{D2F955DE-751C-4533-8272-E70433B9E3F9}" srcOrd="1" destOrd="0" presId="urn:microsoft.com/office/officeart/2009/3/layout/HorizontalOrganizationChart#1"/>
    <dgm:cxn modelId="{2291D94B-2611-4DC5-83E7-B0BE85D32E42}" type="presParOf" srcId="{26C33E56-796C-4106-BF0A-EBFFC7E51EA9}" destId="{F109B2CB-5A1A-406D-8903-51EC9D1A2BC0}" srcOrd="2" destOrd="0" presId="urn:microsoft.com/office/officeart/2009/3/layout/HorizontalOrganizationChart#1"/>
    <dgm:cxn modelId="{E8A52EB4-4BD2-4648-B274-3A849D2FB764}" type="presParOf" srcId="{A287CB48-0278-44C8-AFD4-B478BACAB711}" destId="{268D5FEF-9F79-4D75-A6AE-E7631AE07F3D}" srcOrd="2" destOrd="0" presId="urn:microsoft.com/office/officeart/2009/3/layout/HorizontalOrganizationChart#1"/>
    <dgm:cxn modelId="{EB12A4A8-6B30-4DFE-A95E-461117B04E33}" type="presParOf" srcId="{A287CB48-0278-44C8-AFD4-B478BACAB711}" destId="{E77A3012-ECFD-43DD-9488-1BA931B91F00}" srcOrd="3" destOrd="0" presId="urn:microsoft.com/office/officeart/2009/3/layout/HorizontalOrganizationChart#1"/>
    <dgm:cxn modelId="{0CE53E9C-871A-4B1D-B2BF-5EB20D9B2970}" type="presParOf" srcId="{E77A3012-ECFD-43DD-9488-1BA931B91F00}" destId="{A8671FB6-FB57-4F1B-8BC0-0178F8B043F7}" srcOrd="0" destOrd="0" presId="urn:microsoft.com/office/officeart/2009/3/layout/HorizontalOrganizationChart#1"/>
    <dgm:cxn modelId="{C503B3B2-FE01-40C8-B074-C807ADE88EC9}" type="presParOf" srcId="{A8671FB6-FB57-4F1B-8BC0-0178F8B043F7}" destId="{66A10FAF-0103-4C5F-95ED-A33EE4E62C61}" srcOrd="0" destOrd="0" presId="urn:microsoft.com/office/officeart/2009/3/layout/HorizontalOrganizationChart#1"/>
    <dgm:cxn modelId="{446DEE08-08FD-4161-9BA9-62BA3A5CA103}" type="presParOf" srcId="{A8671FB6-FB57-4F1B-8BC0-0178F8B043F7}" destId="{42C5F867-89EB-4764-9F45-943475718641}" srcOrd="1" destOrd="0" presId="urn:microsoft.com/office/officeart/2009/3/layout/HorizontalOrganizationChart#1"/>
    <dgm:cxn modelId="{C71AC93B-0489-41E1-9B34-E09656C7AF68}" type="presParOf" srcId="{E77A3012-ECFD-43DD-9488-1BA931B91F00}" destId="{B6B9B9EC-E33D-4A2E-AF86-8B14D7883C8C}" srcOrd="1" destOrd="0" presId="urn:microsoft.com/office/officeart/2009/3/layout/HorizontalOrganizationChart#1"/>
    <dgm:cxn modelId="{CAF17293-1E71-48A5-8BC2-A65BBAE1184C}" type="presParOf" srcId="{B6B9B9EC-E33D-4A2E-AF86-8B14D7883C8C}" destId="{0699E793-4C1B-48C0-8E6D-07CBE11F8E43}" srcOrd="0" destOrd="0" presId="urn:microsoft.com/office/officeart/2009/3/layout/HorizontalOrganizationChart#1"/>
    <dgm:cxn modelId="{B962F177-87CE-4A43-B5C3-5D241BD5E6B4}" type="presParOf" srcId="{B6B9B9EC-E33D-4A2E-AF86-8B14D7883C8C}" destId="{A9952C78-C652-4E23-8292-AE4EEB3440BC}" srcOrd="1" destOrd="0" presId="urn:microsoft.com/office/officeart/2009/3/layout/HorizontalOrganizationChart#1"/>
    <dgm:cxn modelId="{B9EB3A5F-65BD-4E8F-8A4E-031A09950C68}" type="presParOf" srcId="{A9952C78-C652-4E23-8292-AE4EEB3440BC}" destId="{F7D90D21-299A-48A2-88D7-30D74E5E7A0C}" srcOrd="0" destOrd="0" presId="urn:microsoft.com/office/officeart/2009/3/layout/HorizontalOrganizationChart#1"/>
    <dgm:cxn modelId="{EF29E2E7-5184-4A30-B58E-B4901173FD03}" type="presParOf" srcId="{F7D90D21-299A-48A2-88D7-30D74E5E7A0C}" destId="{2841A8FF-70D1-4189-99E3-D5417CDA0FA6}" srcOrd="0" destOrd="0" presId="urn:microsoft.com/office/officeart/2009/3/layout/HorizontalOrganizationChart#1"/>
    <dgm:cxn modelId="{0B7215C3-6D68-4F66-8EAA-1030C9D6B5DC}" type="presParOf" srcId="{F7D90D21-299A-48A2-88D7-30D74E5E7A0C}" destId="{EEEFADEB-0759-4759-A239-C3D1D682BC71}" srcOrd="1" destOrd="0" presId="urn:microsoft.com/office/officeart/2009/3/layout/HorizontalOrganizationChart#1"/>
    <dgm:cxn modelId="{5997A1C5-FCE2-4717-AB2C-43BEB43BFE5A}" type="presParOf" srcId="{A9952C78-C652-4E23-8292-AE4EEB3440BC}" destId="{BDE80491-9E5D-4A15-BA8E-67A8144863A1}" srcOrd="1" destOrd="0" presId="urn:microsoft.com/office/officeart/2009/3/layout/HorizontalOrganizationChart#1"/>
    <dgm:cxn modelId="{DF8453A4-30C0-4C48-8292-045C6BAF4FB1}" type="presParOf" srcId="{A9952C78-C652-4E23-8292-AE4EEB3440BC}" destId="{FD97E58B-42AD-49D4-AC33-5C301ABB94D9}" srcOrd="2" destOrd="0" presId="urn:microsoft.com/office/officeart/2009/3/layout/HorizontalOrganizationChart#1"/>
    <dgm:cxn modelId="{D4E0AEC0-2700-4890-8D5E-AAA9E1908A00}" type="presParOf" srcId="{E77A3012-ECFD-43DD-9488-1BA931B91F00}" destId="{6A9619D6-75E9-488E-BEA5-B6FE1CB58A88}" srcOrd="2" destOrd="0" presId="urn:microsoft.com/office/officeart/2009/3/layout/HorizontalOrganizationChart#1"/>
    <dgm:cxn modelId="{77E5C522-3218-4E70-A312-63EECA2A71EC}" type="presParOf" srcId="{1F711505-B53F-4772-A30C-F65376EA15C5}" destId="{3AAAFCDE-6D6B-44F6-9F09-DCD25A4FF89A}" srcOrd="2" destOrd="0" presId="urn:microsoft.com/office/officeart/2009/3/layout/HorizontalOrganizationChart#1"/>
    <dgm:cxn modelId="{701A221A-89B1-4411-83ED-B8B03E4C942B}" type="presParOf" srcId="{3AAAFCDE-6D6B-44F6-9F09-DCD25A4FF89A}" destId="{863098FD-5E05-460F-B3B0-50B3396CD4E7}" srcOrd="0" destOrd="0" presId="urn:microsoft.com/office/officeart/2009/3/layout/HorizontalOrganizationChart#1"/>
    <dgm:cxn modelId="{B4B38E0C-2DB3-4E71-BFA1-5DDE764D0C64}" type="presParOf" srcId="{3AAAFCDE-6D6B-44F6-9F09-DCD25A4FF89A}" destId="{764D46C7-3E11-4F5F-8819-504ED82753BA}" srcOrd="1" destOrd="0" presId="urn:microsoft.com/office/officeart/2009/3/layout/HorizontalOrganizationChart#1"/>
    <dgm:cxn modelId="{44FB9B4A-9A76-4573-973B-8C994BB8A302}" type="presParOf" srcId="{764D46C7-3E11-4F5F-8819-504ED82753BA}" destId="{95D32E98-DE33-4146-9CE8-E32EB4827C36}" srcOrd="0" destOrd="0" presId="urn:microsoft.com/office/officeart/2009/3/layout/HorizontalOrganizationChart#1"/>
    <dgm:cxn modelId="{D81C7703-08F4-4B8D-9C20-37AC2B192F43}" type="presParOf" srcId="{95D32E98-DE33-4146-9CE8-E32EB4827C36}" destId="{582DE969-DBAC-45E1-A772-8AC5CD9A03CD}" srcOrd="0" destOrd="0" presId="urn:microsoft.com/office/officeart/2009/3/layout/HorizontalOrganizationChart#1"/>
    <dgm:cxn modelId="{02ABF0FF-5395-4A00-857A-17650F93DE72}" type="presParOf" srcId="{95D32E98-DE33-4146-9CE8-E32EB4827C36}" destId="{27AE57C7-8632-4F5F-A53F-4E3D737464BC}" srcOrd="1" destOrd="0" presId="urn:microsoft.com/office/officeart/2009/3/layout/HorizontalOrganizationChart#1"/>
    <dgm:cxn modelId="{B12BF675-1581-4FAE-B136-2340D0F5B477}" type="presParOf" srcId="{764D46C7-3E11-4F5F-8819-504ED82753BA}" destId="{DB9CCCE5-CF24-44C8-83CD-1F2534A91B87}" srcOrd="1" destOrd="0" presId="urn:microsoft.com/office/officeart/2009/3/layout/HorizontalOrganizationChart#1"/>
    <dgm:cxn modelId="{8DA2C940-E87C-465C-9A85-96D1D5666CC5}" type="presParOf" srcId="{764D46C7-3E11-4F5F-8819-504ED82753BA}" destId="{D8BD4E27-D005-4EDF-BDD1-60D474626836}" srcOrd="2" destOrd="0" presId="urn:microsoft.com/office/officeart/2009/3/layout/HorizontalOrganizationChart#1"/>
    <dgm:cxn modelId="{0AB6C036-EABB-48C6-87AC-1F5D22B9E822}" type="presParOf" srcId="{99817B69-0FBF-4505-99C1-C9AA304AEF5B}" destId="{C02DC7CC-EF40-4618-88FD-3B2CBA425279}" srcOrd="4" destOrd="0" presId="urn:microsoft.com/office/officeart/2009/3/layout/HorizontalOrganizationChart#1"/>
    <dgm:cxn modelId="{83B18777-579D-46B7-B17B-9379AA160068}" type="presParOf" srcId="{99817B69-0FBF-4505-99C1-C9AA304AEF5B}" destId="{389D60CA-41B0-4859-9C6E-0075DE2B638D}" srcOrd="5" destOrd="0" presId="urn:microsoft.com/office/officeart/2009/3/layout/HorizontalOrganizationChart#1"/>
    <dgm:cxn modelId="{49F0F9B6-7EFA-41FF-BF98-894C1025DE7E}" type="presParOf" srcId="{389D60CA-41B0-4859-9C6E-0075DE2B638D}" destId="{995AC482-F25F-42FA-A7BE-4EDB92265FEA}" srcOrd="0" destOrd="0" presId="urn:microsoft.com/office/officeart/2009/3/layout/HorizontalOrganizationChart#1"/>
    <dgm:cxn modelId="{CCBE061E-DB4C-46E7-8A55-1921AAA2E2EB}" type="presParOf" srcId="{995AC482-F25F-42FA-A7BE-4EDB92265FEA}" destId="{C1767CF8-1538-4BE0-8F6D-D67A51FCFB7A}" srcOrd="0" destOrd="0" presId="urn:microsoft.com/office/officeart/2009/3/layout/HorizontalOrganizationChart#1"/>
    <dgm:cxn modelId="{BCE6EC66-454A-4382-A343-EFA8B25C6AA3}" type="presParOf" srcId="{995AC482-F25F-42FA-A7BE-4EDB92265FEA}" destId="{0DB2F46F-993F-497E-AE96-D6DAE47808F1}" srcOrd="1" destOrd="0" presId="urn:microsoft.com/office/officeart/2009/3/layout/HorizontalOrganizationChart#1"/>
    <dgm:cxn modelId="{AF665746-883E-4DDA-880E-7B9D790EFF61}" type="presParOf" srcId="{389D60CA-41B0-4859-9C6E-0075DE2B638D}" destId="{F3FD7D69-1772-4804-BEE0-32198C58308A}" srcOrd="1" destOrd="0" presId="urn:microsoft.com/office/officeart/2009/3/layout/HorizontalOrganizationChart#1"/>
    <dgm:cxn modelId="{6F8E0A2C-AB6A-464F-8ADD-D47FAD65A706}" type="presParOf" srcId="{F3FD7D69-1772-4804-BEE0-32198C58308A}" destId="{7FD33DCB-B30E-49E8-84C8-2DE5E7022B71}" srcOrd="0" destOrd="0" presId="urn:microsoft.com/office/officeart/2009/3/layout/HorizontalOrganizationChart#1"/>
    <dgm:cxn modelId="{B12B07B8-D966-4807-B1F6-256EEFD22289}" type="presParOf" srcId="{F3FD7D69-1772-4804-BEE0-32198C58308A}" destId="{6D672EE0-324C-49A5-BC90-65639A0FF775}" srcOrd="1" destOrd="0" presId="urn:microsoft.com/office/officeart/2009/3/layout/HorizontalOrganizationChart#1"/>
    <dgm:cxn modelId="{EE22FBE9-58A8-47F5-86C2-01796C3A84E4}" type="presParOf" srcId="{6D672EE0-324C-49A5-BC90-65639A0FF775}" destId="{5F71BBF7-ED49-4C3F-99B2-7976AF30A2F6}" srcOrd="0" destOrd="0" presId="urn:microsoft.com/office/officeart/2009/3/layout/HorizontalOrganizationChart#1"/>
    <dgm:cxn modelId="{12C1D84B-C00D-4955-89D6-FC4EE3922C87}" type="presParOf" srcId="{5F71BBF7-ED49-4C3F-99B2-7976AF30A2F6}" destId="{D9212884-0004-4CC0-A961-7C912EEB7221}" srcOrd="0" destOrd="0" presId="urn:microsoft.com/office/officeart/2009/3/layout/HorizontalOrganizationChart#1"/>
    <dgm:cxn modelId="{006CD41E-15DA-45BB-AB6F-232B5FD8E46E}" type="presParOf" srcId="{5F71BBF7-ED49-4C3F-99B2-7976AF30A2F6}" destId="{FD448389-70AD-49E7-ADF4-8A894997C661}" srcOrd="1" destOrd="0" presId="urn:microsoft.com/office/officeart/2009/3/layout/HorizontalOrganizationChart#1"/>
    <dgm:cxn modelId="{0308CFC3-012E-402F-B490-CBB7616B3F2A}" type="presParOf" srcId="{6D672EE0-324C-49A5-BC90-65639A0FF775}" destId="{068C9B2B-DC1D-4D6E-BA6B-ABA8F29F4C16}" srcOrd="1" destOrd="0" presId="urn:microsoft.com/office/officeart/2009/3/layout/HorizontalOrganizationChart#1"/>
    <dgm:cxn modelId="{DA5A3F6E-4CDF-4EE2-B572-C56B9ADD5325}" type="presParOf" srcId="{068C9B2B-DC1D-4D6E-BA6B-ABA8F29F4C16}" destId="{967DB831-7331-4EA6-9391-75447A9FC9FF}" srcOrd="0" destOrd="0" presId="urn:microsoft.com/office/officeart/2009/3/layout/HorizontalOrganizationChart#1"/>
    <dgm:cxn modelId="{F389E4DA-9DF3-4B1F-A6C8-BC60B257F0B1}" type="presParOf" srcId="{068C9B2B-DC1D-4D6E-BA6B-ABA8F29F4C16}" destId="{5D4118C6-4667-46CE-8CBF-88A48649D79F}" srcOrd="1" destOrd="0" presId="urn:microsoft.com/office/officeart/2009/3/layout/HorizontalOrganizationChart#1"/>
    <dgm:cxn modelId="{8150FCF2-9DE3-4418-B4D1-AC03FA8E602E}" type="presParOf" srcId="{5D4118C6-4667-46CE-8CBF-88A48649D79F}" destId="{A11BA2E5-53B3-452C-A67E-9A9FEEC8EC91}" srcOrd="0" destOrd="0" presId="urn:microsoft.com/office/officeart/2009/3/layout/HorizontalOrganizationChart#1"/>
    <dgm:cxn modelId="{D45E5496-E246-4EE0-8DD0-467B466EB13C}" type="presParOf" srcId="{A11BA2E5-53B3-452C-A67E-9A9FEEC8EC91}" destId="{1638F524-969C-4147-9211-0EDD267290FA}" srcOrd="0" destOrd="0" presId="urn:microsoft.com/office/officeart/2009/3/layout/HorizontalOrganizationChart#1"/>
    <dgm:cxn modelId="{ADAECAE7-1807-4226-A797-1162C197F168}" type="presParOf" srcId="{A11BA2E5-53B3-452C-A67E-9A9FEEC8EC91}" destId="{1B1B755B-EBE8-4B87-87E5-9604FA7B433F}" srcOrd="1" destOrd="0" presId="urn:microsoft.com/office/officeart/2009/3/layout/HorizontalOrganizationChart#1"/>
    <dgm:cxn modelId="{09022D9B-176B-4564-8E68-B371BF44AB3B}" type="presParOf" srcId="{5D4118C6-4667-46CE-8CBF-88A48649D79F}" destId="{28DD1903-AFBE-4B5D-8C12-779023E24153}" srcOrd="1" destOrd="0" presId="urn:microsoft.com/office/officeart/2009/3/layout/HorizontalOrganizationChart#1"/>
    <dgm:cxn modelId="{1A2E2075-D31B-404F-89EB-A215E9810325}" type="presParOf" srcId="{5D4118C6-4667-46CE-8CBF-88A48649D79F}" destId="{101D8119-2965-4301-8659-B6578ED8E1BA}" srcOrd="2" destOrd="0" presId="urn:microsoft.com/office/officeart/2009/3/layout/HorizontalOrganizationChart#1"/>
    <dgm:cxn modelId="{5DBC9E55-4ED9-420B-BDE0-96199F8F778D}" type="presParOf" srcId="{6D672EE0-324C-49A5-BC90-65639A0FF775}" destId="{81075F70-243E-4346-8A6E-8B30857362FF}" srcOrd="2" destOrd="0" presId="urn:microsoft.com/office/officeart/2009/3/layout/HorizontalOrganizationChart#1"/>
    <dgm:cxn modelId="{D9F597A2-356E-4DDB-BC64-AF18C20ECC32}" type="presParOf" srcId="{F3FD7D69-1772-4804-BEE0-32198C58308A}" destId="{E56791A9-1142-4396-BF5F-FE30D2C2CE8E}" srcOrd="2" destOrd="0" presId="urn:microsoft.com/office/officeart/2009/3/layout/HorizontalOrganizationChart#1"/>
    <dgm:cxn modelId="{D10C6917-5FEC-4A2A-A8FE-D3891EB8B414}" type="presParOf" srcId="{F3FD7D69-1772-4804-BEE0-32198C58308A}" destId="{AFEA3F1D-D752-4D7B-9F64-19CD46A6AD52}" srcOrd="3" destOrd="0" presId="urn:microsoft.com/office/officeart/2009/3/layout/HorizontalOrganizationChart#1"/>
    <dgm:cxn modelId="{63B450B3-CA0B-47BD-959F-EBE29FF521ED}" type="presParOf" srcId="{AFEA3F1D-D752-4D7B-9F64-19CD46A6AD52}" destId="{F7A0064B-2499-4D62-AD9E-3E703CBAC1BF}" srcOrd="0" destOrd="0" presId="urn:microsoft.com/office/officeart/2009/3/layout/HorizontalOrganizationChart#1"/>
    <dgm:cxn modelId="{1B6D0BAC-2102-4026-BE2E-014795D3A398}" type="presParOf" srcId="{F7A0064B-2499-4D62-AD9E-3E703CBAC1BF}" destId="{C01F5303-3E23-4D05-8190-C09163A9016A}" srcOrd="0" destOrd="0" presId="urn:microsoft.com/office/officeart/2009/3/layout/HorizontalOrganizationChart#1"/>
    <dgm:cxn modelId="{5EEF8896-22FF-49DA-846F-4DCE45E0FE18}" type="presParOf" srcId="{F7A0064B-2499-4D62-AD9E-3E703CBAC1BF}" destId="{3FC5ADDA-344D-4162-8411-0E4588DF0549}" srcOrd="1" destOrd="0" presId="urn:microsoft.com/office/officeart/2009/3/layout/HorizontalOrganizationChart#1"/>
    <dgm:cxn modelId="{3C403E47-E1F2-46AC-A9F2-5DD464D8F164}" type="presParOf" srcId="{AFEA3F1D-D752-4D7B-9F64-19CD46A6AD52}" destId="{BAD69A81-12F2-446F-881A-09DD1773561A}" srcOrd="1" destOrd="0" presId="urn:microsoft.com/office/officeart/2009/3/layout/HorizontalOrganizationChart#1"/>
    <dgm:cxn modelId="{003D6026-E7F1-44D8-BE70-D6314D70A005}" type="presParOf" srcId="{BAD69A81-12F2-446F-881A-09DD1773561A}" destId="{E8A2697D-EC0F-42F4-B3E1-C5A3586FA4C8}" srcOrd="0" destOrd="0" presId="urn:microsoft.com/office/officeart/2009/3/layout/HorizontalOrganizationChart#1"/>
    <dgm:cxn modelId="{864F7E82-D3F9-448C-BC62-4B720F88C1D3}" type="presParOf" srcId="{BAD69A81-12F2-446F-881A-09DD1773561A}" destId="{33C91F80-D93E-4D95-8C18-4ADEFA3C5723}" srcOrd="1" destOrd="0" presId="urn:microsoft.com/office/officeart/2009/3/layout/HorizontalOrganizationChart#1"/>
    <dgm:cxn modelId="{D1A2C5AD-B215-4F84-90AD-14EEFE3C8360}" type="presParOf" srcId="{33C91F80-D93E-4D95-8C18-4ADEFA3C5723}" destId="{5C4A82EC-F927-428F-A221-485AE1A15896}" srcOrd="0" destOrd="0" presId="urn:microsoft.com/office/officeart/2009/3/layout/HorizontalOrganizationChart#1"/>
    <dgm:cxn modelId="{969E1DA5-F962-4B21-B81F-BFD5E9ECEC69}" type="presParOf" srcId="{5C4A82EC-F927-428F-A221-485AE1A15896}" destId="{BD5DDCDB-5C53-492B-8924-4DFAA7B553DC}" srcOrd="0" destOrd="0" presId="urn:microsoft.com/office/officeart/2009/3/layout/HorizontalOrganizationChart#1"/>
    <dgm:cxn modelId="{B61E712D-872C-4269-9EE7-A0227838161E}" type="presParOf" srcId="{5C4A82EC-F927-428F-A221-485AE1A15896}" destId="{41A22973-D126-4B63-98B3-59F879502B1D}" srcOrd="1" destOrd="0" presId="urn:microsoft.com/office/officeart/2009/3/layout/HorizontalOrganizationChart#1"/>
    <dgm:cxn modelId="{EBF3C8C7-39C6-4F29-AB16-BC51F33F7E05}" type="presParOf" srcId="{33C91F80-D93E-4D95-8C18-4ADEFA3C5723}" destId="{03781D8D-D422-4185-8130-54CC07284033}" srcOrd="1" destOrd="0" presId="urn:microsoft.com/office/officeart/2009/3/layout/HorizontalOrganizationChart#1"/>
    <dgm:cxn modelId="{D484AB8D-1177-4E44-975F-AAEE8AFACADB}" type="presParOf" srcId="{33C91F80-D93E-4D95-8C18-4ADEFA3C5723}" destId="{F2E461EF-5396-40F2-9500-0649AF9900F3}" srcOrd="2" destOrd="0" presId="urn:microsoft.com/office/officeart/2009/3/layout/HorizontalOrganizationChart#1"/>
    <dgm:cxn modelId="{AF45E8EB-A83B-4165-8EF8-6FC8D098F79A}" type="presParOf" srcId="{BAD69A81-12F2-446F-881A-09DD1773561A}" destId="{EAB3E418-85F8-4921-847D-6834B65545AF}" srcOrd="2" destOrd="0" presId="urn:microsoft.com/office/officeart/2009/3/layout/HorizontalOrganizationChart#1"/>
    <dgm:cxn modelId="{4C54DB54-9495-4BDF-8820-84E39DF1E267}" type="presParOf" srcId="{BAD69A81-12F2-446F-881A-09DD1773561A}" destId="{827ED90E-FA68-4F68-8C08-1AF67F029A75}" srcOrd="3" destOrd="0" presId="urn:microsoft.com/office/officeart/2009/3/layout/HorizontalOrganizationChart#1"/>
    <dgm:cxn modelId="{7D5FF1C1-8401-4FD8-B6E0-2058AC45BDBC}" type="presParOf" srcId="{827ED90E-FA68-4F68-8C08-1AF67F029A75}" destId="{4012B9C4-57B5-453B-8370-C45A7A5843E2}" srcOrd="0" destOrd="0" presId="urn:microsoft.com/office/officeart/2009/3/layout/HorizontalOrganizationChart#1"/>
    <dgm:cxn modelId="{DA26A5C2-5BB1-4EE4-A66B-931C97BB9797}" type="presParOf" srcId="{4012B9C4-57B5-453B-8370-C45A7A5843E2}" destId="{31EB929E-D86B-4C3D-BDFD-40409485214A}" srcOrd="0" destOrd="0" presId="urn:microsoft.com/office/officeart/2009/3/layout/HorizontalOrganizationChart#1"/>
    <dgm:cxn modelId="{2C1FE8FB-4C0E-4C96-BB99-0BBBA3FB7D62}" type="presParOf" srcId="{4012B9C4-57B5-453B-8370-C45A7A5843E2}" destId="{B973AC98-2CA1-4F99-9DD9-AE82EFE767F9}" srcOrd="1" destOrd="0" presId="urn:microsoft.com/office/officeart/2009/3/layout/HorizontalOrganizationChart#1"/>
    <dgm:cxn modelId="{A64381E4-4502-428C-89F7-1ECF0E7CFBE4}" type="presParOf" srcId="{827ED90E-FA68-4F68-8C08-1AF67F029A75}" destId="{219EE1D6-185C-401F-BC51-9491C5546643}" srcOrd="1" destOrd="0" presId="urn:microsoft.com/office/officeart/2009/3/layout/HorizontalOrganizationChart#1"/>
    <dgm:cxn modelId="{2740DD8E-559A-4439-AB05-CF810BF94AF1}" type="presParOf" srcId="{827ED90E-FA68-4F68-8C08-1AF67F029A75}" destId="{C6539871-7D7D-4B8E-9E3D-DB56897FB356}" srcOrd="2" destOrd="0" presId="urn:microsoft.com/office/officeart/2009/3/layout/HorizontalOrganizationChart#1"/>
    <dgm:cxn modelId="{2A1A4513-5E6D-47D9-B329-CC1CCD9D91D6}" type="presParOf" srcId="{AFEA3F1D-D752-4D7B-9F64-19CD46A6AD52}" destId="{EDA513E3-BBC3-47B4-9E6B-4EE73F95A096}" srcOrd="2" destOrd="0" presId="urn:microsoft.com/office/officeart/2009/3/layout/HorizontalOrganizationChart#1"/>
    <dgm:cxn modelId="{4FFE6A3A-580A-4BDA-8EA1-3B1AB371D063}" type="presParOf" srcId="{F3FD7D69-1772-4804-BEE0-32198C58308A}" destId="{4EBE5FEE-8AD2-4EAB-BDD6-A2800A65A46D}" srcOrd="4" destOrd="0" presId="urn:microsoft.com/office/officeart/2009/3/layout/HorizontalOrganizationChart#1"/>
    <dgm:cxn modelId="{4059485A-DDAD-4D9D-991E-755B9CF73646}" type="presParOf" srcId="{F3FD7D69-1772-4804-BEE0-32198C58308A}" destId="{8C9EFF93-14FB-4DE0-BC1F-9C487C4AD8EC}" srcOrd="5" destOrd="0" presId="urn:microsoft.com/office/officeart/2009/3/layout/HorizontalOrganizationChart#1"/>
    <dgm:cxn modelId="{C9878C0A-0AE5-459A-84C6-706C10B6FBDF}" type="presParOf" srcId="{8C9EFF93-14FB-4DE0-BC1F-9C487C4AD8EC}" destId="{77D0D13D-AF05-44B5-83D2-0F10123A8777}" srcOrd="0" destOrd="0" presId="urn:microsoft.com/office/officeart/2009/3/layout/HorizontalOrganizationChart#1"/>
    <dgm:cxn modelId="{2962195F-1DA9-4D88-AE91-82793DE9D87A}" type="presParOf" srcId="{77D0D13D-AF05-44B5-83D2-0F10123A8777}" destId="{5FA8D91E-65B4-4017-826A-BCB819E4BF19}" srcOrd="0" destOrd="0" presId="urn:microsoft.com/office/officeart/2009/3/layout/HorizontalOrganizationChart#1"/>
    <dgm:cxn modelId="{8BE72924-3FB4-464A-B372-CBE522F5B3C0}" type="presParOf" srcId="{77D0D13D-AF05-44B5-83D2-0F10123A8777}" destId="{625CEFAC-4CDC-4B2F-A998-97F48CCF00C1}" srcOrd="1" destOrd="0" presId="urn:microsoft.com/office/officeart/2009/3/layout/HorizontalOrganizationChart#1"/>
    <dgm:cxn modelId="{7CA6624D-77B6-4170-8759-C147F017FBE1}" type="presParOf" srcId="{8C9EFF93-14FB-4DE0-BC1F-9C487C4AD8EC}" destId="{E48E23E2-0743-4182-AC76-F00A0AD78B02}" srcOrd="1" destOrd="0" presId="urn:microsoft.com/office/officeart/2009/3/layout/HorizontalOrganizationChart#1"/>
    <dgm:cxn modelId="{168D5BB6-33A9-4DB4-A275-D12C3735E816}" type="presParOf" srcId="{8C9EFF93-14FB-4DE0-BC1F-9C487C4AD8EC}" destId="{0F7233DE-E013-4603-8DF4-FF75A85EE954}" srcOrd="2" destOrd="0" presId="urn:microsoft.com/office/officeart/2009/3/layout/HorizontalOrganizationChart#1"/>
    <dgm:cxn modelId="{B7421F99-9EC9-41F3-B4CA-B71D89996EEE}" type="presParOf" srcId="{F3FD7D69-1772-4804-BEE0-32198C58308A}" destId="{5B6E6B7D-0D83-4827-9CEF-41D3CFA8E76D}" srcOrd="6" destOrd="0" presId="urn:microsoft.com/office/officeart/2009/3/layout/HorizontalOrganizationChart#1"/>
    <dgm:cxn modelId="{AC3C7200-3655-4623-936A-8596A25ABEB7}" type="presParOf" srcId="{F3FD7D69-1772-4804-BEE0-32198C58308A}" destId="{59BBC3FD-3768-4F40-A5A6-B965BBAA244A}" srcOrd="7" destOrd="0" presId="urn:microsoft.com/office/officeart/2009/3/layout/HorizontalOrganizationChart#1"/>
    <dgm:cxn modelId="{91619A2E-A57B-4AAB-BC4F-18F56DD72A06}" type="presParOf" srcId="{59BBC3FD-3768-4F40-A5A6-B965BBAA244A}" destId="{D580D5B1-CC7E-4DAF-882B-1020901BE5C2}" srcOrd="0" destOrd="0" presId="urn:microsoft.com/office/officeart/2009/3/layout/HorizontalOrganizationChart#1"/>
    <dgm:cxn modelId="{3BDD4BB8-5F76-4902-9D1C-204DB61EB138}" type="presParOf" srcId="{D580D5B1-CC7E-4DAF-882B-1020901BE5C2}" destId="{567715C3-E773-4DCE-AA7D-FAA52021B981}" srcOrd="0" destOrd="0" presId="urn:microsoft.com/office/officeart/2009/3/layout/HorizontalOrganizationChart#1"/>
    <dgm:cxn modelId="{1D33119F-79AB-4E3D-A068-1E2FC3AECB84}" type="presParOf" srcId="{D580D5B1-CC7E-4DAF-882B-1020901BE5C2}" destId="{07DD8017-9144-450E-95AD-5CB173DEBC9A}" srcOrd="1" destOrd="0" presId="urn:microsoft.com/office/officeart/2009/3/layout/HorizontalOrganizationChart#1"/>
    <dgm:cxn modelId="{CA4791EB-9A25-4AF9-B828-B8A2EB18AC28}" type="presParOf" srcId="{59BBC3FD-3768-4F40-A5A6-B965BBAA244A}" destId="{FBE1077F-3F0D-4F38-A6D2-82E152AC4E87}" srcOrd="1" destOrd="0" presId="urn:microsoft.com/office/officeart/2009/3/layout/HorizontalOrganizationChart#1"/>
    <dgm:cxn modelId="{884D649A-6112-4FC4-B1B7-4B4F2FFCF19F}" type="presParOf" srcId="{59BBC3FD-3768-4F40-A5A6-B965BBAA244A}" destId="{751206BF-46F4-4EC1-9ABB-5F579B2AA8CE}" srcOrd="2" destOrd="0" presId="urn:microsoft.com/office/officeart/2009/3/layout/HorizontalOrganizationChart#1"/>
    <dgm:cxn modelId="{0FFF70D9-1566-499E-B1D2-C7792D4969DE}" type="presParOf" srcId="{389D60CA-41B0-4859-9C6E-0075DE2B638D}" destId="{1F1C1F54-B865-45AB-A301-107AC05762AE}" srcOrd="2" destOrd="0" presId="urn:microsoft.com/office/officeart/2009/3/layout/HorizontalOrganizationChart#1"/>
    <dgm:cxn modelId="{F1E07264-2CA8-4627-851F-F25253920C35}" type="presParOf" srcId="{1F1C1F54-B865-45AB-A301-107AC05762AE}" destId="{24252C57-BCB6-4824-9794-C60A37C05D11}" srcOrd="0" destOrd="0" presId="urn:microsoft.com/office/officeart/2009/3/layout/HorizontalOrganizationChart#1"/>
    <dgm:cxn modelId="{30FC2615-A367-44C3-8C3C-7FCB7F8BB5F5}" type="presParOf" srcId="{1F1C1F54-B865-45AB-A301-107AC05762AE}" destId="{E8448910-C98F-472A-803A-6C572B1A0B0C}" srcOrd="1" destOrd="0" presId="urn:microsoft.com/office/officeart/2009/3/layout/HorizontalOrganizationChart#1"/>
    <dgm:cxn modelId="{0641A27C-6273-4561-90DB-E0ED8F5FA2B5}" type="presParOf" srcId="{E8448910-C98F-472A-803A-6C572B1A0B0C}" destId="{C0FF9C26-07DA-4734-B57E-778515352A4D}" srcOrd="0" destOrd="0" presId="urn:microsoft.com/office/officeart/2009/3/layout/HorizontalOrganizationChart#1"/>
    <dgm:cxn modelId="{DB6E8EA1-5AC0-42AE-975D-D260B1BCBB4B}" type="presParOf" srcId="{C0FF9C26-07DA-4734-B57E-778515352A4D}" destId="{7F5C41E1-30D9-40F8-9E09-433F4C05F07F}" srcOrd="0" destOrd="0" presId="urn:microsoft.com/office/officeart/2009/3/layout/HorizontalOrganizationChart#1"/>
    <dgm:cxn modelId="{9534A0A2-651A-470C-A043-994DE9A887AD}" type="presParOf" srcId="{C0FF9C26-07DA-4734-B57E-778515352A4D}" destId="{D64BCE32-C110-436F-BAD3-C477EE27FBCA}" srcOrd="1" destOrd="0" presId="urn:microsoft.com/office/officeart/2009/3/layout/HorizontalOrganizationChart#1"/>
    <dgm:cxn modelId="{FE7148DD-CEAB-444C-81DA-C7AD8197276B}" type="presParOf" srcId="{E8448910-C98F-472A-803A-6C572B1A0B0C}" destId="{C32457F1-093E-4321-BEEC-29E2350D2F34}" srcOrd="1" destOrd="0" presId="urn:microsoft.com/office/officeart/2009/3/layout/HorizontalOrganizationChart#1"/>
    <dgm:cxn modelId="{3A9AB66B-A275-4354-8F71-DA64A889174D}" type="presParOf" srcId="{E8448910-C98F-472A-803A-6C572B1A0B0C}" destId="{85B23548-B98D-4E8E-8A0F-4C39BB14D4DA}" srcOrd="2" destOrd="0" presId="urn:microsoft.com/office/officeart/2009/3/layout/HorizontalOrganizationChart#1"/>
    <dgm:cxn modelId="{13572E57-22A5-4E9B-A4FB-895F5F2D4DE9}" type="presParOf" srcId="{9BFF5076-980E-4646-BA46-217100D2F619}" destId="{AFD73F20-87D2-4363-BC46-6726DE6FD697}" srcOrd="2" destOrd="0" presId="urn:microsoft.com/office/officeart/2009/3/layout/HorizontalOrganizationChart#1"/>
    <dgm:cxn modelId="{A40B11EC-464E-421F-8B4D-5EF0B91C84FF}" type="presParOf" srcId="{AFD73F20-87D2-4363-BC46-6726DE6FD697}" destId="{ED5AA0FF-10AA-4F7B-BD3B-3E0C8FAA3614}" srcOrd="0" destOrd="0" presId="urn:microsoft.com/office/officeart/2009/3/layout/HorizontalOrganizationChart#1"/>
    <dgm:cxn modelId="{3D9D1F78-9285-4696-BCCB-829FA945A115}" type="presParOf" srcId="{AFD73F20-87D2-4363-BC46-6726DE6FD697}" destId="{4385B8D2-C4F1-4B7B-B091-4829AFAB6976}" srcOrd="1" destOrd="0" presId="urn:microsoft.com/office/officeart/2009/3/layout/HorizontalOrganizationChart#1"/>
    <dgm:cxn modelId="{5CC3849B-1BC7-4924-9493-D24663B5D0D8}" type="presParOf" srcId="{4385B8D2-C4F1-4B7B-B091-4829AFAB6976}" destId="{B7F230E4-B08B-4B63-ABB1-7A342F25F977}" srcOrd="0" destOrd="0" presId="urn:microsoft.com/office/officeart/2009/3/layout/HorizontalOrganizationChart#1"/>
    <dgm:cxn modelId="{B17E969E-562B-488A-99B5-260BDFE9294B}" type="presParOf" srcId="{B7F230E4-B08B-4B63-ABB1-7A342F25F977}" destId="{18995F4E-D554-441C-96C4-BBB01F3E6D69}" srcOrd="0" destOrd="0" presId="urn:microsoft.com/office/officeart/2009/3/layout/HorizontalOrganizationChart#1"/>
    <dgm:cxn modelId="{A99A3FEB-CD94-4910-8A54-254186514281}" type="presParOf" srcId="{B7F230E4-B08B-4B63-ABB1-7A342F25F977}" destId="{6A56F4BB-63CC-4593-B87E-1DFDC83226AE}" srcOrd="1" destOrd="0" presId="urn:microsoft.com/office/officeart/2009/3/layout/HorizontalOrganizationChart#1"/>
    <dgm:cxn modelId="{A0711B5F-CC01-489C-8B65-7173606B5A59}" type="presParOf" srcId="{4385B8D2-C4F1-4B7B-B091-4829AFAB6976}" destId="{FD50521D-BACB-4585-B593-3C383B6102ED}" srcOrd="1" destOrd="0" presId="urn:microsoft.com/office/officeart/2009/3/layout/HorizontalOrganizationChart#1"/>
    <dgm:cxn modelId="{5054B171-B6FD-4A11-A26D-43F79A53EA5E}" type="presParOf" srcId="{4385B8D2-C4F1-4B7B-B091-4829AFAB6976}" destId="{601DD4D6-FFF6-4942-9A37-1E9F4D66B353}" srcOrd="2" destOrd="0" presId="urn:microsoft.com/office/officeart/2009/3/layout/HorizontalOrganization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B37071-9DE8-4E7A-918F-494B44739178}" type="doc">
      <dgm:prSet loTypeId="urn:microsoft.com/office/officeart/2009/3/layout/HorizontalOrganizationChart#1" loCatId="hierarchy" qsTypeId="urn:microsoft.com/office/officeart/2005/8/quickstyle/simple3#1" qsCatId="simple" csTypeId="urn:microsoft.com/office/officeart/2005/8/colors/colorful1#1" csCatId="colorful" phldr="1"/>
      <dgm:spPr/>
      <dgm:t>
        <a:bodyPr/>
        <a:lstStyle/>
        <a:p>
          <a:endParaRPr lang="zh-CN" altLang="en-US"/>
        </a:p>
      </dgm:t>
    </dgm:pt>
    <dgm:pt modelId="{1093E6DF-C7C6-4E42-AB89-8792CFC3D55F}">
      <dgm:prSet/>
      <dgm:spPr/>
      <dgm:t>
        <a:bodyPr/>
        <a:lstStyle/>
        <a:p>
          <a:r>
            <a:rPr lang="en-US" altLang="zh-CN" dirty="0">
              <a:latin typeface="等线" panose="02010600030101010101" pitchFamily="2" charset="-122"/>
              <a:ea typeface="等线" panose="02010600030101010101" pitchFamily="2" charset="-122"/>
            </a:rPr>
            <a:t>Map</a:t>
          </a:r>
          <a:endParaRPr lang="zh-CN" altLang="en-US" dirty="0">
            <a:latin typeface="等线" panose="02010600030101010101" pitchFamily="2" charset="-122"/>
            <a:ea typeface="等线" panose="02010600030101010101" pitchFamily="2" charset="-122"/>
          </a:endParaRPr>
        </a:p>
      </dgm:t>
    </dgm:pt>
    <dgm:pt modelId="{569D4187-B714-46B1-ABD8-211DEC76A4A3}" type="parTrans" cxnId="{BCC144FC-613C-48D8-B118-C765FD87151B}">
      <dgm:prSet/>
      <dgm:spPr/>
      <dgm:t>
        <a:bodyPr/>
        <a:lstStyle/>
        <a:p>
          <a:endParaRPr lang="zh-CN" altLang="en-US">
            <a:latin typeface="等线" panose="02010600030101010101" pitchFamily="2" charset="-122"/>
            <a:ea typeface="等线" panose="02010600030101010101" pitchFamily="2" charset="-122"/>
          </a:endParaRPr>
        </a:p>
      </dgm:t>
    </dgm:pt>
    <dgm:pt modelId="{4DB7281B-FAE5-4795-9181-63970F0456AE}" type="sibTrans" cxnId="{BCC144FC-613C-48D8-B118-C765FD87151B}">
      <dgm:prSet/>
      <dgm:spPr/>
      <dgm:t>
        <a:bodyPr/>
        <a:lstStyle/>
        <a:p>
          <a:endParaRPr lang="zh-CN" altLang="en-US"/>
        </a:p>
      </dgm:t>
    </dgm:pt>
    <dgm:pt modelId="{26C573F7-0C5E-4F0D-AFBC-28AECABBE68B}">
      <dgm:prSet/>
      <dgm:spPr/>
      <dgm:t>
        <a:bodyPr/>
        <a:lstStyle/>
        <a:p>
          <a:r>
            <a:rPr lang="en-US" altLang="zh-CN">
              <a:latin typeface="等线" panose="02010600030101010101" pitchFamily="2" charset="-122"/>
              <a:ea typeface="等线" panose="02010600030101010101" pitchFamily="2" charset="-122"/>
            </a:rPr>
            <a:t>HashMap</a:t>
          </a:r>
          <a:endParaRPr lang="zh-CN" altLang="en-US">
            <a:latin typeface="等线" panose="02010600030101010101" pitchFamily="2" charset="-122"/>
            <a:ea typeface="等线" panose="02010600030101010101" pitchFamily="2" charset="-122"/>
          </a:endParaRPr>
        </a:p>
      </dgm:t>
    </dgm:pt>
    <dgm:pt modelId="{1739414D-B464-4ACF-9A0B-B72830F003B9}" type="parTrans" cxnId="{46A8EE47-833F-476A-85C8-DA8CE9CFF8E9}">
      <dgm:prSet/>
      <dgm:spPr/>
      <dgm:t>
        <a:bodyPr/>
        <a:lstStyle/>
        <a:p>
          <a:endParaRPr lang="zh-CN" altLang="en-US">
            <a:latin typeface="等线" panose="02010600030101010101" pitchFamily="2" charset="-122"/>
            <a:ea typeface="等线" panose="02010600030101010101" pitchFamily="2" charset="-122"/>
          </a:endParaRPr>
        </a:p>
      </dgm:t>
    </dgm:pt>
    <dgm:pt modelId="{95F00D99-6323-42A8-835A-F675583178E5}" type="sibTrans" cxnId="{46A8EE47-833F-476A-85C8-DA8CE9CFF8E9}">
      <dgm:prSet/>
      <dgm:spPr/>
      <dgm:t>
        <a:bodyPr/>
        <a:lstStyle/>
        <a:p>
          <a:endParaRPr lang="zh-CN" altLang="en-US"/>
        </a:p>
      </dgm:t>
    </dgm:pt>
    <dgm:pt modelId="{D621C79B-1093-417D-BCD9-1D22F6234929}">
      <dgm:prSet/>
      <dgm:spPr/>
      <dgm:t>
        <a:bodyPr/>
        <a:lstStyle/>
        <a:p>
          <a:r>
            <a:rPr lang="en-US" b="0" i="0" err="1">
              <a:latin typeface="等线" panose="02010600030101010101" pitchFamily="2" charset="-122"/>
              <a:ea typeface="等线" panose="02010600030101010101" pitchFamily="2" charset="-122"/>
            </a:rPr>
            <a:t>HashTable</a:t>
          </a:r>
          <a:endParaRPr lang="zh-CN" altLang="en-US" b="0">
            <a:latin typeface="等线" panose="02010600030101010101" pitchFamily="2" charset="-122"/>
            <a:ea typeface="等线" panose="02010600030101010101" pitchFamily="2" charset="-122"/>
          </a:endParaRPr>
        </a:p>
      </dgm:t>
    </dgm:pt>
    <dgm:pt modelId="{1DAD0DB9-22B3-4FCB-8F56-242BB2152177}" type="parTrans" cxnId="{BA032961-8BEB-48C6-A15F-C8935F0688B0}">
      <dgm:prSet/>
      <dgm:spPr/>
      <dgm:t>
        <a:bodyPr/>
        <a:lstStyle/>
        <a:p>
          <a:endParaRPr lang="zh-CN" altLang="en-US">
            <a:latin typeface="等线" panose="02010600030101010101" pitchFamily="2" charset="-122"/>
            <a:ea typeface="等线" panose="02010600030101010101" pitchFamily="2" charset="-122"/>
          </a:endParaRPr>
        </a:p>
      </dgm:t>
    </dgm:pt>
    <dgm:pt modelId="{F8B7CEE2-33B7-4FA7-B8FE-FBB942AC042E}" type="sibTrans" cxnId="{BA032961-8BEB-48C6-A15F-C8935F0688B0}">
      <dgm:prSet/>
      <dgm:spPr/>
      <dgm:t>
        <a:bodyPr/>
        <a:lstStyle/>
        <a:p>
          <a:endParaRPr lang="zh-CN" altLang="en-US"/>
        </a:p>
      </dgm:t>
    </dgm:pt>
    <dgm:pt modelId="{CBD1DE60-5030-4A2E-A23F-1E7235CDFA3D}">
      <dgm:prSet/>
      <dgm:spPr/>
      <dgm:t>
        <a:bodyPr/>
        <a:lstStyle/>
        <a:p>
          <a:r>
            <a:rPr lang="en-US" b="0" i="0" err="1">
              <a:latin typeface="等线" panose="02010600030101010101" pitchFamily="2" charset="-122"/>
              <a:ea typeface="等线" panose="02010600030101010101" pitchFamily="2" charset="-122"/>
            </a:rPr>
            <a:t>TreeMap</a:t>
          </a:r>
          <a:endParaRPr lang="zh-CN" altLang="en-US" b="0">
            <a:latin typeface="等线" panose="02010600030101010101" pitchFamily="2" charset="-122"/>
            <a:ea typeface="等线" panose="02010600030101010101" pitchFamily="2" charset="-122"/>
          </a:endParaRPr>
        </a:p>
      </dgm:t>
    </dgm:pt>
    <dgm:pt modelId="{59002AFA-2787-425E-AFC2-C3D7012F5D45}" type="parTrans" cxnId="{88A073C7-3EF7-4D25-805C-877D125DC90B}">
      <dgm:prSet/>
      <dgm:spPr/>
      <dgm:t>
        <a:bodyPr/>
        <a:lstStyle/>
        <a:p>
          <a:endParaRPr lang="zh-CN" altLang="en-US">
            <a:latin typeface="等线" panose="02010600030101010101" pitchFamily="2" charset="-122"/>
            <a:ea typeface="等线" panose="02010600030101010101" pitchFamily="2" charset="-122"/>
          </a:endParaRPr>
        </a:p>
      </dgm:t>
    </dgm:pt>
    <dgm:pt modelId="{9F1C626B-ED08-4430-9A4B-2F5DB7200A35}" type="sibTrans" cxnId="{88A073C7-3EF7-4D25-805C-877D125DC90B}">
      <dgm:prSet/>
      <dgm:spPr/>
      <dgm:t>
        <a:bodyPr/>
        <a:lstStyle/>
        <a:p>
          <a:endParaRPr lang="zh-CN" altLang="en-US"/>
        </a:p>
      </dgm:t>
    </dgm:pt>
    <dgm:pt modelId="{0E236896-43CD-42FC-B32F-192EB74F391B}">
      <dgm:prSet/>
      <dgm:spPr/>
      <dgm:t>
        <a:bodyPr/>
        <a:lstStyle/>
        <a:p>
          <a:r>
            <a:rPr lang="en-US" b="0" i="0" err="1">
              <a:latin typeface="等线" panose="02010600030101010101" pitchFamily="2" charset="-122"/>
              <a:ea typeface="等线" panose="02010600030101010101" pitchFamily="2" charset="-122"/>
            </a:rPr>
            <a:t>WeakHashMap</a:t>
          </a:r>
          <a:endParaRPr lang="zh-CN" altLang="en-US" b="0">
            <a:latin typeface="等线" panose="02010600030101010101" pitchFamily="2" charset="-122"/>
            <a:ea typeface="等线" panose="02010600030101010101" pitchFamily="2" charset="-122"/>
          </a:endParaRPr>
        </a:p>
      </dgm:t>
    </dgm:pt>
    <dgm:pt modelId="{6E683F71-029F-4FD9-952D-6CBFAB782EEE}" type="parTrans" cxnId="{ABB7D136-5417-4406-B8BC-BD21DFAB9638}">
      <dgm:prSet/>
      <dgm:spPr/>
      <dgm:t>
        <a:bodyPr/>
        <a:lstStyle/>
        <a:p>
          <a:endParaRPr lang="zh-CN" altLang="en-US">
            <a:latin typeface="等线" panose="02010600030101010101" pitchFamily="2" charset="-122"/>
            <a:ea typeface="等线" panose="02010600030101010101" pitchFamily="2" charset="-122"/>
          </a:endParaRPr>
        </a:p>
      </dgm:t>
    </dgm:pt>
    <dgm:pt modelId="{0B55FB77-1F13-4DA0-A9CB-4351B1018ABC}" type="sibTrans" cxnId="{ABB7D136-5417-4406-B8BC-BD21DFAB9638}">
      <dgm:prSet/>
      <dgm:spPr/>
      <dgm:t>
        <a:bodyPr/>
        <a:lstStyle/>
        <a:p>
          <a:endParaRPr lang="zh-CN" altLang="en-US"/>
        </a:p>
      </dgm:t>
    </dgm:pt>
    <dgm:pt modelId="{2936B725-68A4-43A4-B659-C67068D3AAF4}">
      <dgm:prSet/>
      <dgm:spPr/>
      <dgm:t>
        <a:bodyPr/>
        <a:lstStyle/>
        <a:p>
          <a:r>
            <a:rPr lang="en-US" altLang="en-US" err="1">
              <a:latin typeface="等线" panose="02010600030101010101" pitchFamily="2" charset="-122"/>
              <a:ea typeface="等线" panose="02010600030101010101" pitchFamily="2" charset="-122"/>
            </a:rPr>
            <a:t>LinkedHashMap</a:t>
          </a:r>
          <a:endParaRPr lang="zh-CN" altLang="en-US">
            <a:latin typeface="等线" panose="02010600030101010101" pitchFamily="2" charset="-122"/>
            <a:ea typeface="等线" panose="02010600030101010101" pitchFamily="2" charset="-122"/>
          </a:endParaRPr>
        </a:p>
      </dgm:t>
    </dgm:pt>
    <dgm:pt modelId="{776846DB-9292-49CD-9B5E-243FB1D15811}" type="parTrans" cxnId="{6D9C3EC3-550B-4709-ADDF-1E789D4C4E80}">
      <dgm:prSet/>
      <dgm:spPr/>
      <dgm:t>
        <a:bodyPr/>
        <a:lstStyle/>
        <a:p>
          <a:endParaRPr lang="zh-CN" altLang="en-US">
            <a:latin typeface="等线" panose="02010600030101010101" pitchFamily="2" charset="-122"/>
            <a:ea typeface="等线" panose="02010600030101010101" pitchFamily="2" charset="-122"/>
          </a:endParaRPr>
        </a:p>
      </dgm:t>
    </dgm:pt>
    <dgm:pt modelId="{298CF071-A31D-449E-B6BA-00122CE2A31B}" type="sibTrans" cxnId="{6D9C3EC3-550B-4709-ADDF-1E789D4C4E80}">
      <dgm:prSet/>
      <dgm:spPr/>
      <dgm:t>
        <a:bodyPr/>
        <a:lstStyle/>
        <a:p>
          <a:endParaRPr lang="zh-CN" altLang="en-US"/>
        </a:p>
      </dgm:t>
    </dgm:pt>
    <dgm:pt modelId="{2AF10478-4BEF-40AF-8236-B9155D8D1E08}">
      <dgm:prSet/>
      <dgm:spPr/>
      <dgm:t>
        <a:bodyPr/>
        <a:lstStyle/>
        <a:p>
          <a:r>
            <a:rPr lang="en-US" altLang="en-US" err="1">
              <a:latin typeface="等线" panose="02010600030101010101" pitchFamily="2" charset="-122"/>
              <a:ea typeface="等线" panose="02010600030101010101" pitchFamily="2" charset="-122"/>
            </a:rPr>
            <a:t>SortedMap</a:t>
          </a:r>
          <a:endParaRPr lang="zh-CN" altLang="en-US">
            <a:latin typeface="等线" panose="02010600030101010101" pitchFamily="2" charset="-122"/>
            <a:ea typeface="等线" panose="02010600030101010101" pitchFamily="2" charset="-122"/>
          </a:endParaRPr>
        </a:p>
      </dgm:t>
    </dgm:pt>
    <dgm:pt modelId="{E3D08AD6-75F1-4556-84FF-2E04DC672C06}" type="parTrans" cxnId="{1526C364-DB49-4420-8499-FFD8DDA8167A}">
      <dgm:prSet/>
      <dgm:spPr/>
      <dgm:t>
        <a:bodyPr/>
        <a:lstStyle/>
        <a:p>
          <a:endParaRPr lang="zh-CN" altLang="en-US">
            <a:latin typeface="等线" panose="02010600030101010101" pitchFamily="2" charset="-122"/>
            <a:ea typeface="等线" panose="02010600030101010101" pitchFamily="2" charset="-122"/>
          </a:endParaRPr>
        </a:p>
      </dgm:t>
    </dgm:pt>
    <dgm:pt modelId="{7BE9017B-E98B-4DEC-B5E4-430B21AF137E}" type="sibTrans" cxnId="{1526C364-DB49-4420-8499-FFD8DDA8167A}">
      <dgm:prSet/>
      <dgm:spPr/>
      <dgm:t>
        <a:bodyPr/>
        <a:lstStyle/>
        <a:p>
          <a:endParaRPr lang="zh-CN" altLang="en-US"/>
        </a:p>
      </dgm:t>
    </dgm:pt>
    <dgm:pt modelId="{F6453F22-AA27-4CF4-8D5E-30F3F8BE2096}">
      <dgm:prSet/>
      <dgm:spPr/>
      <dgm:t>
        <a:bodyPr/>
        <a:lstStyle/>
        <a:p>
          <a:r>
            <a:rPr lang="en-US" altLang="zh-CN" err="1">
              <a:latin typeface="等线" panose="02010600030101010101" pitchFamily="2" charset="-122"/>
              <a:ea typeface="等线" panose="02010600030101010101" pitchFamily="2" charset="-122"/>
            </a:rPr>
            <a:t>EnumMap</a:t>
          </a:r>
          <a:endParaRPr lang="zh-CN" altLang="en-US">
            <a:latin typeface="等线" panose="02010600030101010101" pitchFamily="2" charset="-122"/>
            <a:ea typeface="等线" panose="02010600030101010101" pitchFamily="2" charset="-122"/>
          </a:endParaRPr>
        </a:p>
      </dgm:t>
    </dgm:pt>
    <dgm:pt modelId="{2F4FCF20-1597-4A8F-B6BF-1A2AAF16F02D}" type="parTrans" cxnId="{BD717249-8E00-4798-8E98-7C0414906E57}">
      <dgm:prSet/>
      <dgm:spPr/>
      <dgm:t>
        <a:bodyPr/>
        <a:lstStyle/>
        <a:p>
          <a:endParaRPr lang="zh-CN" altLang="en-US">
            <a:latin typeface="等线" panose="02010600030101010101" pitchFamily="2" charset="-122"/>
            <a:ea typeface="等线" panose="02010600030101010101" pitchFamily="2" charset="-122"/>
          </a:endParaRPr>
        </a:p>
      </dgm:t>
    </dgm:pt>
    <dgm:pt modelId="{A7A2381A-E78A-459C-AAC5-78B3EF96B33F}" type="sibTrans" cxnId="{BD717249-8E00-4798-8E98-7C0414906E57}">
      <dgm:prSet/>
      <dgm:spPr/>
      <dgm:t>
        <a:bodyPr/>
        <a:lstStyle/>
        <a:p>
          <a:endParaRPr lang="zh-CN" altLang="en-US"/>
        </a:p>
      </dgm:t>
    </dgm:pt>
    <dgm:pt modelId="{9F798AAC-96A8-4846-B052-A6F4B210D48F}" type="asst">
      <dgm:prSet/>
      <dgm:spPr/>
      <dgm:t>
        <a:bodyPr/>
        <a:lstStyle/>
        <a:p>
          <a:r>
            <a:rPr lang="en-US" altLang="zh-CN" dirty="0" err="1">
              <a:latin typeface="等线" panose="02010600030101010101" pitchFamily="2" charset="-122"/>
              <a:ea typeface="等线" panose="02010600030101010101" pitchFamily="2" charset="-122"/>
            </a:rPr>
            <a:t>AbstractMap</a:t>
          </a:r>
          <a:endParaRPr lang="zh-CN" altLang="en-US" dirty="0">
            <a:latin typeface="等线" panose="02010600030101010101" pitchFamily="2" charset="-122"/>
            <a:ea typeface="等线" panose="02010600030101010101" pitchFamily="2" charset="-122"/>
          </a:endParaRPr>
        </a:p>
      </dgm:t>
    </dgm:pt>
    <dgm:pt modelId="{20AC66F5-BBC9-4A40-8CC1-81D255E421B1}" type="parTrans" cxnId="{4BA6EBFE-16D6-4391-A704-2EE4D42432BC}">
      <dgm:prSet/>
      <dgm:spPr/>
      <dgm:t>
        <a:bodyPr/>
        <a:lstStyle/>
        <a:p>
          <a:endParaRPr lang="zh-CN" altLang="en-US"/>
        </a:p>
      </dgm:t>
    </dgm:pt>
    <dgm:pt modelId="{2C937D60-D39F-40E5-AF24-6B0C357F501E}" type="sibTrans" cxnId="{4BA6EBFE-16D6-4391-A704-2EE4D42432BC}">
      <dgm:prSet/>
      <dgm:spPr/>
      <dgm:t>
        <a:bodyPr/>
        <a:lstStyle/>
        <a:p>
          <a:endParaRPr lang="zh-CN" altLang="en-US"/>
        </a:p>
      </dgm:t>
    </dgm:pt>
    <dgm:pt modelId="{14F03DA8-3D81-4BDA-94C1-BA4E9D881C76}" type="pres">
      <dgm:prSet presAssocID="{65B37071-9DE8-4E7A-918F-494B44739178}" presName="hierChild1" presStyleCnt="0">
        <dgm:presLayoutVars>
          <dgm:orgChart val="1"/>
          <dgm:chPref val="1"/>
          <dgm:dir/>
          <dgm:animOne val="branch"/>
          <dgm:animLvl val="lvl"/>
          <dgm:resizeHandles/>
        </dgm:presLayoutVars>
      </dgm:prSet>
      <dgm:spPr/>
    </dgm:pt>
    <dgm:pt modelId="{BC25381E-1583-4292-A8DC-1E94F2F89FCD}" type="pres">
      <dgm:prSet presAssocID="{1093E6DF-C7C6-4E42-AB89-8792CFC3D55F}" presName="hierRoot1" presStyleCnt="0">
        <dgm:presLayoutVars>
          <dgm:hierBranch val="init"/>
        </dgm:presLayoutVars>
      </dgm:prSet>
      <dgm:spPr/>
    </dgm:pt>
    <dgm:pt modelId="{C49D9889-16CE-4213-B55F-E9ECDF8BE437}" type="pres">
      <dgm:prSet presAssocID="{1093E6DF-C7C6-4E42-AB89-8792CFC3D55F}" presName="rootComposite1" presStyleCnt="0"/>
      <dgm:spPr/>
    </dgm:pt>
    <dgm:pt modelId="{5E2ADD8E-36E0-4B55-BCBA-8D445E39D089}" type="pres">
      <dgm:prSet presAssocID="{1093E6DF-C7C6-4E42-AB89-8792CFC3D55F}" presName="rootText1" presStyleLbl="node0" presStyleIdx="0" presStyleCnt="1">
        <dgm:presLayoutVars>
          <dgm:chPref val="3"/>
        </dgm:presLayoutVars>
      </dgm:prSet>
      <dgm:spPr/>
    </dgm:pt>
    <dgm:pt modelId="{54147604-7922-4763-9986-2D108F5F8F4B}" type="pres">
      <dgm:prSet presAssocID="{1093E6DF-C7C6-4E42-AB89-8792CFC3D55F}" presName="rootConnector1" presStyleLbl="node1" presStyleIdx="0" presStyleCnt="0"/>
      <dgm:spPr/>
    </dgm:pt>
    <dgm:pt modelId="{C6C16470-462E-4041-B9CE-98A07BDA6D6E}" type="pres">
      <dgm:prSet presAssocID="{1093E6DF-C7C6-4E42-AB89-8792CFC3D55F}" presName="hierChild2" presStyleCnt="0"/>
      <dgm:spPr/>
    </dgm:pt>
    <dgm:pt modelId="{D7FA53CA-A958-4E12-A754-D34DE565756C}" type="pres">
      <dgm:prSet presAssocID="{1739414D-B464-4ACF-9A0B-B72830F003B9}" presName="Name64" presStyleLbl="parChTrans1D2" presStyleIdx="0" presStyleCnt="7"/>
      <dgm:spPr/>
    </dgm:pt>
    <dgm:pt modelId="{35F85AB8-E851-4F73-9100-E8996D6B0403}" type="pres">
      <dgm:prSet presAssocID="{26C573F7-0C5E-4F0D-AFBC-28AECABBE68B}" presName="hierRoot2" presStyleCnt="0">
        <dgm:presLayoutVars>
          <dgm:hierBranch val="init"/>
        </dgm:presLayoutVars>
      </dgm:prSet>
      <dgm:spPr/>
    </dgm:pt>
    <dgm:pt modelId="{4D951364-55DC-458D-BE3C-2BF1171B820B}" type="pres">
      <dgm:prSet presAssocID="{26C573F7-0C5E-4F0D-AFBC-28AECABBE68B}" presName="rootComposite" presStyleCnt="0"/>
      <dgm:spPr/>
    </dgm:pt>
    <dgm:pt modelId="{88B35053-7408-48A6-922B-0D77F73CC8A2}" type="pres">
      <dgm:prSet presAssocID="{26C573F7-0C5E-4F0D-AFBC-28AECABBE68B}" presName="rootText" presStyleLbl="node2" presStyleIdx="0" presStyleCnt="6">
        <dgm:presLayoutVars>
          <dgm:chPref val="3"/>
        </dgm:presLayoutVars>
      </dgm:prSet>
      <dgm:spPr/>
    </dgm:pt>
    <dgm:pt modelId="{01AE96DD-1F93-45AF-8A48-C64E46658C0A}" type="pres">
      <dgm:prSet presAssocID="{26C573F7-0C5E-4F0D-AFBC-28AECABBE68B}" presName="rootConnector" presStyleLbl="node2" presStyleIdx="0" presStyleCnt="6"/>
      <dgm:spPr/>
    </dgm:pt>
    <dgm:pt modelId="{C3050B01-215A-4AE8-8907-270D1DF02BFF}" type="pres">
      <dgm:prSet presAssocID="{26C573F7-0C5E-4F0D-AFBC-28AECABBE68B}" presName="hierChild4" presStyleCnt="0"/>
      <dgm:spPr/>
    </dgm:pt>
    <dgm:pt modelId="{11E2E7C0-B582-4905-8211-C08A6F6FDC45}" type="pres">
      <dgm:prSet presAssocID="{776846DB-9292-49CD-9B5E-243FB1D15811}" presName="Name64" presStyleLbl="parChTrans1D3" presStyleIdx="0" presStyleCnt="1"/>
      <dgm:spPr/>
    </dgm:pt>
    <dgm:pt modelId="{E8700AA6-1E58-4E72-98EB-AF91EA05FF85}" type="pres">
      <dgm:prSet presAssocID="{2936B725-68A4-43A4-B659-C67068D3AAF4}" presName="hierRoot2" presStyleCnt="0">
        <dgm:presLayoutVars>
          <dgm:hierBranch val="init"/>
        </dgm:presLayoutVars>
      </dgm:prSet>
      <dgm:spPr/>
    </dgm:pt>
    <dgm:pt modelId="{027CC317-9F7B-47EF-ABE8-E9719C8D9DB2}" type="pres">
      <dgm:prSet presAssocID="{2936B725-68A4-43A4-B659-C67068D3AAF4}" presName="rootComposite" presStyleCnt="0"/>
      <dgm:spPr/>
    </dgm:pt>
    <dgm:pt modelId="{641B0C65-7BCC-42C1-9410-ABB8F68DBC56}" type="pres">
      <dgm:prSet presAssocID="{2936B725-68A4-43A4-B659-C67068D3AAF4}" presName="rootText" presStyleLbl="node3" presStyleIdx="0" presStyleCnt="1">
        <dgm:presLayoutVars>
          <dgm:chPref val="3"/>
        </dgm:presLayoutVars>
      </dgm:prSet>
      <dgm:spPr/>
    </dgm:pt>
    <dgm:pt modelId="{DF15E0DB-10D0-4B52-87F5-ECBB7B0243D7}" type="pres">
      <dgm:prSet presAssocID="{2936B725-68A4-43A4-B659-C67068D3AAF4}" presName="rootConnector" presStyleLbl="node3" presStyleIdx="0" presStyleCnt="1"/>
      <dgm:spPr/>
    </dgm:pt>
    <dgm:pt modelId="{69592970-B59F-4223-B592-1DC105108D3D}" type="pres">
      <dgm:prSet presAssocID="{2936B725-68A4-43A4-B659-C67068D3AAF4}" presName="hierChild4" presStyleCnt="0"/>
      <dgm:spPr/>
    </dgm:pt>
    <dgm:pt modelId="{CBA117BE-461A-4315-956A-3A77204BE0E6}" type="pres">
      <dgm:prSet presAssocID="{2936B725-68A4-43A4-B659-C67068D3AAF4}" presName="hierChild5" presStyleCnt="0"/>
      <dgm:spPr/>
    </dgm:pt>
    <dgm:pt modelId="{11308D40-5EFD-4E31-8397-5848EEF4C9CF}" type="pres">
      <dgm:prSet presAssocID="{26C573F7-0C5E-4F0D-AFBC-28AECABBE68B}" presName="hierChild5" presStyleCnt="0"/>
      <dgm:spPr/>
    </dgm:pt>
    <dgm:pt modelId="{B1723ABB-DEF6-4A96-BFEF-2D085FEB76E7}" type="pres">
      <dgm:prSet presAssocID="{1DAD0DB9-22B3-4FCB-8F56-242BB2152177}" presName="Name64" presStyleLbl="parChTrans1D2" presStyleIdx="1" presStyleCnt="7"/>
      <dgm:spPr/>
    </dgm:pt>
    <dgm:pt modelId="{7776AC48-41C3-4FFE-BE97-67298CD1ED87}" type="pres">
      <dgm:prSet presAssocID="{D621C79B-1093-417D-BCD9-1D22F6234929}" presName="hierRoot2" presStyleCnt="0">
        <dgm:presLayoutVars>
          <dgm:hierBranch val="init"/>
        </dgm:presLayoutVars>
      </dgm:prSet>
      <dgm:spPr/>
    </dgm:pt>
    <dgm:pt modelId="{3CC6F9A9-F3F2-41FB-AAB9-4EF3B4A89D51}" type="pres">
      <dgm:prSet presAssocID="{D621C79B-1093-417D-BCD9-1D22F6234929}" presName="rootComposite" presStyleCnt="0"/>
      <dgm:spPr/>
    </dgm:pt>
    <dgm:pt modelId="{5F8E5696-5CDC-411D-8640-219DF7F89296}" type="pres">
      <dgm:prSet presAssocID="{D621C79B-1093-417D-BCD9-1D22F6234929}" presName="rootText" presStyleLbl="node2" presStyleIdx="1" presStyleCnt="6">
        <dgm:presLayoutVars>
          <dgm:chPref val="3"/>
        </dgm:presLayoutVars>
      </dgm:prSet>
      <dgm:spPr/>
    </dgm:pt>
    <dgm:pt modelId="{D50E66B9-76C0-4208-A4B6-45A3E6B73A6B}" type="pres">
      <dgm:prSet presAssocID="{D621C79B-1093-417D-BCD9-1D22F6234929}" presName="rootConnector" presStyleLbl="node2" presStyleIdx="1" presStyleCnt="6"/>
      <dgm:spPr/>
    </dgm:pt>
    <dgm:pt modelId="{BB88AB36-D122-4D5A-A5F3-24C0BD2DC639}" type="pres">
      <dgm:prSet presAssocID="{D621C79B-1093-417D-BCD9-1D22F6234929}" presName="hierChild4" presStyleCnt="0"/>
      <dgm:spPr/>
    </dgm:pt>
    <dgm:pt modelId="{1E4AA231-54E6-4766-8F87-4F3BB60D8C52}" type="pres">
      <dgm:prSet presAssocID="{D621C79B-1093-417D-BCD9-1D22F6234929}" presName="hierChild5" presStyleCnt="0"/>
      <dgm:spPr/>
    </dgm:pt>
    <dgm:pt modelId="{E0399885-808A-4D05-8C36-4D465D140B8B}" type="pres">
      <dgm:prSet presAssocID="{59002AFA-2787-425E-AFC2-C3D7012F5D45}" presName="Name64" presStyleLbl="parChTrans1D2" presStyleIdx="2" presStyleCnt="7"/>
      <dgm:spPr/>
    </dgm:pt>
    <dgm:pt modelId="{260A30B4-D548-48FE-82FB-DB7346329259}" type="pres">
      <dgm:prSet presAssocID="{CBD1DE60-5030-4A2E-A23F-1E7235CDFA3D}" presName="hierRoot2" presStyleCnt="0">
        <dgm:presLayoutVars>
          <dgm:hierBranch val="init"/>
        </dgm:presLayoutVars>
      </dgm:prSet>
      <dgm:spPr/>
    </dgm:pt>
    <dgm:pt modelId="{591F4D9B-3B28-4E4C-9F28-B1C8AEF87C85}" type="pres">
      <dgm:prSet presAssocID="{CBD1DE60-5030-4A2E-A23F-1E7235CDFA3D}" presName="rootComposite" presStyleCnt="0"/>
      <dgm:spPr/>
    </dgm:pt>
    <dgm:pt modelId="{CF7ED4B2-CDF5-470D-AD5A-FAD45259606F}" type="pres">
      <dgm:prSet presAssocID="{CBD1DE60-5030-4A2E-A23F-1E7235CDFA3D}" presName="rootText" presStyleLbl="node2" presStyleIdx="2" presStyleCnt="6">
        <dgm:presLayoutVars>
          <dgm:chPref val="3"/>
        </dgm:presLayoutVars>
      </dgm:prSet>
      <dgm:spPr/>
    </dgm:pt>
    <dgm:pt modelId="{241E6ADE-88A4-49CA-9A1B-34D68D0ED0DC}" type="pres">
      <dgm:prSet presAssocID="{CBD1DE60-5030-4A2E-A23F-1E7235CDFA3D}" presName="rootConnector" presStyleLbl="node2" presStyleIdx="2" presStyleCnt="6"/>
      <dgm:spPr/>
    </dgm:pt>
    <dgm:pt modelId="{1AE2E696-E4F1-4F1F-91E2-0666DDE5F574}" type="pres">
      <dgm:prSet presAssocID="{CBD1DE60-5030-4A2E-A23F-1E7235CDFA3D}" presName="hierChild4" presStyleCnt="0"/>
      <dgm:spPr/>
    </dgm:pt>
    <dgm:pt modelId="{98CE8EC4-AB5B-4577-967E-20322E0B17BB}" type="pres">
      <dgm:prSet presAssocID="{CBD1DE60-5030-4A2E-A23F-1E7235CDFA3D}" presName="hierChild5" presStyleCnt="0"/>
      <dgm:spPr/>
    </dgm:pt>
    <dgm:pt modelId="{FA194689-A22E-4359-B428-03731994B722}" type="pres">
      <dgm:prSet presAssocID="{6E683F71-029F-4FD9-952D-6CBFAB782EEE}" presName="Name64" presStyleLbl="parChTrans1D2" presStyleIdx="3" presStyleCnt="7"/>
      <dgm:spPr/>
    </dgm:pt>
    <dgm:pt modelId="{487E3932-5717-45BD-A8B7-788579092DC3}" type="pres">
      <dgm:prSet presAssocID="{0E236896-43CD-42FC-B32F-192EB74F391B}" presName="hierRoot2" presStyleCnt="0">
        <dgm:presLayoutVars>
          <dgm:hierBranch val="init"/>
        </dgm:presLayoutVars>
      </dgm:prSet>
      <dgm:spPr/>
    </dgm:pt>
    <dgm:pt modelId="{6EAD15CF-6372-452D-9CC3-6982469BDC52}" type="pres">
      <dgm:prSet presAssocID="{0E236896-43CD-42FC-B32F-192EB74F391B}" presName="rootComposite" presStyleCnt="0"/>
      <dgm:spPr/>
    </dgm:pt>
    <dgm:pt modelId="{77D6F297-809B-437D-93CB-2050912627F4}" type="pres">
      <dgm:prSet presAssocID="{0E236896-43CD-42FC-B32F-192EB74F391B}" presName="rootText" presStyleLbl="node2" presStyleIdx="3" presStyleCnt="6">
        <dgm:presLayoutVars>
          <dgm:chPref val="3"/>
        </dgm:presLayoutVars>
      </dgm:prSet>
      <dgm:spPr/>
    </dgm:pt>
    <dgm:pt modelId="{ED4255E1-43FE-413E-8758-C3764D6F3EEE}" type="pres">
      <dgm:prSet presAssocID="{0E236896-43CD-42FC-B32F-192EB74F391B}" presName="rootConnector" presStyleLbl="node2" presStyleIdx="3" presStyleCnt="6"/>
      <dgm:spPr/>
    </dgm:pt>
    <dgm:pt modelId="{0E7CCC5E-B976-4E3E-842D-2C740CFCFC33}" type="pres">
      <dgm:prSet presAssocID="{0E236896-43CD-42FC-B32F-192EB74F391B}" presName="hierChild4" presStyleCnt="0"/>
      <dgm:spPr/>
    </dgm:pt>
    <dgm:pt modelId="{BAA16F0B-B720-4C01-84EC-D37B795795F4}" type="pres">
      <dgm:prSet presAssocID="{0E236896-43CD-42FC-B32F-192EB74F391B}" presName="hierChild5" presStyleCnt="0"/>
      <dgm:spPr/>
    </dgm:pt>
    <dgm:pt modelId="{EDDD9904-837A-4488-99A7-6EE94A847580}" type="pres">
      <dgm:prSet presAssocID="{E3D08AD6-75F1-4556-84FF-2E04DC672C06}" presName="Name64" presStyleLbl="parChTrans1D2" presStyleIdx="4" presStyleCnt="7"/>
      <dgm:spPr/>
    </dgm:pt>
    <dgm:pt modelId="{9DA79906-6947-4A11-8104-00F0CB6F2335}" type="pres">
      <dgm:prSet presAssocID="{2AF10478-4BEF-40AF-8236-B9155D8D1E08}" presName="hierRoot2" presStyleCnt="0">
        <dgm:presLayoutVars>
          <dgm:hierBranch val="init"/>
        </dgm:presLayoutVars>
      </dgm:prSet>
      <dgm:spPr/>
    </dgm:pt>
    <dgm:pt modelId="{3F0DB830-F950-42FD-9C64-9FEDB467CADA}" type="pres">
      <dgm:prSet presAssocID="{2AF10478-4BEF-40AF-8236-B9155D8D1E08}" presName="rootComposite" presStyleCnt="0"/>
      <dgm:spPr/>
    </dgm:pt>
    <dgm:pt modelId="{494A1322-720A-41C4-9335-21C963175E8B}" type="pres">
      <dgm:prSet presAssocID="{2AF10478-4BEF-40AF-8236-B9155D8D1E08}" presName="rootText" presStyleLbl="node2" presStyleIdx="4" presStyleCnt="6">
        <dgm:presLayoutVars>
          <dgm:chPref val="3"/>
        </dgm:presLayoutVars>
      </dgm:prSet>
      <dgm:spPr/>
    </dgm:pt>
    <dgm:pt modelId="{7ED8D2AC-50CC-48AB-8376-C10BA4276E66}" type="pres">
      <dgm:prSet presAssocID="{2AF10478-4BEF-40AF-8236-B9155D8D1E08}" presName="rootConnector" presStyleLbl="node2" presStyleIdx="4" presStyleCnt="6"/>
      <dgm:spPr/>
    </dgm:pt>
    <dgm:pt modelId="{845DF5CD-7755-4BAF-BD0F-C38EEDF320D2}" type="pres">
      <dgm:prSet presAssocID="{2AF10478-4BEF-40AF-8236-B9155D8D1E08}" presName="hierChild4" presStyleCnt="0"/>
      <dgm:spPr/>
    </dgm:pt>
    <dgm:pt modelId="{490F0CDD-DD81-4EF4-8D33-B05E8771EB27}" type="pres">
      <dgm:prSet presAssocID="{2AF10478-4BEF-40AF-8236-B9155D8D1E08}" presName="hierChild5" presStyleCnt="0"/>
      <dgm:spPr/>
    </dgm:pt>
    <dgm:pt modelId="{844B8B05-C9F5-40C8-95E2-74D3F5BB3EDF}" type="pres">
      <dgm:prSet presAssocID="{2F4FCF20-1597-4A8F-B6BF-1A2AAF16F02D}" presName="Name64" presStyleLbl="parChTrans1D2" presStyleIdx="5" presStyleCnt="7"/>
      <dgm:spPr/>
    </dgm:pt>
    <dgm:pt modelId="{F99DEA1B-BCDF-478E-9229-BC6F1D77A86C}" type="pres">
      <dgm:prSet presAssocID="{F6453F22-AA27-4CF4-8D5E-30F3F8BE2096}" presName="hierRoot2" presStyleCnt="0">
        <dgm:presLayoutVars>
          <dgm:hierBranch val="init"/>
        </dgm:presLayoutVars>
      </dgm:prSet>
      <dgm:spPr/>
    </dgm:pt>
    <dgm:pt modelId="{46CD1ED1-8A74-4F56-9AD4-3E4FDD3275A2}" type="pres">
      <dgm:prSet presAssocID="{F6453F22-AA27-4CF4-8D5E-30F3F8BE2096}" presName="rootComposite" presStyleCnt="0"/>
      <dgm:spPr/>
    </dgm:pt>
    <dgm:pt modelId="{6A4610F0-FFFD-4782-B93B-629C2F81352A}" type="pres">
      <dgm:prSet presAssocID="{F6453F22-AA27-4CF4-8D5E-30F3F8BE2096}" presName="rootText" presStyleLbl="node2" presStyleIdx="5" presStyleCnt="6">
        <dgm:presLayoutVars>
          <dgm:chPref val="3"/>
        </dgm:presLayoutVars>
      </dgm:prSet>
      <dgm:spPr/>
    </dgm:pt>
    <dgm:pt modelId="{A1891503-D60C-4197-9240-B88F291BCECC}" type="pres">
      <dgm:prSet presAssocID="{F6453F22-AA27-4CF4-8D5E-30F3F8BE2096}" presName="rootConnector" presStyleLbl="node2" presStyleIdx="5" presStyleCnt="6"/>
      <dgm:spPr/>
    </dgm:pt>
    <dgm:pt modelId="{BD80E1E8-1936-4691-876D-84C1E9D2C46E}" type="pres">
      <dgm:prSet presAssocID="{F6453F22-AA27-4CF4-8D5E-30F3F8BE2096}" presName="hierChild4" presStyleCnt="0"/>
      <dgm:spPr/>
    </dgm:pt>
    <dgm:pt modelId="{2CB22976-41F6-458D-95C0-88D5620D22AE}" type="pres">
      <dgm:prSet presAssocID="{F6453F22-AA27-4CF4-8D5E-30F3F8BE2096}" presName="hierChild5" presStyleCnt="0"/>
      <dgm:spPr/>
    </dgm:pt>
    <dgm:pt modelId="{CAAAEADE-E046-4150-8EF9-49004FEAAD79}" type="pres">
      <dgm:prSet presAssocID="{1093E6DF-C7C6-4E42-AB89-8792CFC3D55F}" presName="hierChild3" presStyleCnt="0"/>
      <dgm:spPr/>
    </dgm:pt>
    <dgm:pt modelId="{3565F6DE-0F8D-4B23-A4B1-335ACECFA97F}" type="pres">
      <dgm:prSet presAssocID="{20AC66F5-BBC9-4A40-8CC1-81D255E421B1}" presName="Name115" presStyleLbl="parChTrans1D2" presStyleIdx="6" presStyleCnt="7"/>
      <dgm:spPr/>
    </dgm:pt>
    <dgm:pt modelId="{4E2D3DB8-00F4-4BEF-93CB-9140BB079957}" type="pres">
      <dgm:prSet presAssocID="{9F798AAC-96A8-4846-B052-A6F4B210D48F}" presName="hierRoot3" presStyleCnt="0">
        <dgm:presLayoutVars>
          <dgm:hierBranch val="init"/>
        </dgm:presLayoutVars>
      </dgm:prSet>
      <dgm:spPr/>
    </dgm:pt>
    <dgm:pt modelId="{744DF1EB-0DBA-436A-8B20-F05138764F08}" type="pres">
      <dgm:prSet presAssocID="{9F798AAC-96A8-4846-B052-A6F4B210D48F}" presName="rootComposite3" presStyleCnt="0"/>
      <dgm:spPr/>
    </dgm:pt>
    <dgm:pt modelId="{46A5A490-20A2-4839-B12F-259F9EADAA6F}" type="pres">
      <dgm:prSet presAssocID="{9F798AAC-96A8-4846-B052-A6F4B210D48F}" presName="rootText3" presStyleLbl="asst1" presStyleIdx="0" presStyleCnt="1">
        <dgm:presLayoutVars>
          <dgm:chPref val="3"/>
        </dgm:presLayoutVars>
      </dgm:prSet>
      <dgm:spPr/>
    </dgm:pt>
    <dgm:pt modelId="{6F4ECDBB-980E-4EB5-AA97-F473CBD114B8}" type="pres">
      <dgm:prSet presAssocID="{9F798AAC-96A8-4846-B052-A6F4B210D48F}" presName="rootConnector3" presStyleLbl="asst1" presStyleIdx="0" presStyleCnt="1"/>
      <dgm:spPr/>
    </dgm:pt>
    <dgm:pt modelId="{2A9D0406-9E43-4AF9-B93F-2A861F5F8F4F}" type="pres">
      <dgm:prSet presAssocID="{9F798AAC-96A8-4846-B052-A6F4B210D48F}" presName="hierChild6" presStyleCnt="0"/>
      <dgm:spPr/>
    </dgm:pt>
    <dgm:pt modelId="{5506C0D6-97AA-4A25-BCCC-D2E5BF00CFB0}" type="pres">
      <dgm:prSet presAssocID="{9F798AAC-96A8-4846-B052-A6F4B210D48F}" presName="hierChild7" presStyleCnt="0"/>
      <dgm:spPr/>
    </dgm:pt>
  </dgm:ptLst>
  <dgm:cxnLst>
    <dgm:cxn modelId="{9D409A03-CF5A-4302-911D-BF7F1F756FCB}" type="presOf" srcId="{26C573F7-0C5E-4F0D-AFBC-28AECABBE68B}" destId="{01AE96DD-1F93-45AF-8A48-C64E46658C0A}" srcOrd="1" destOrd="0" presId="urn:microsoft.com/office/officeart/2009/3/layout/HorizontalOrganizationChart#1"/>
    <dgm:cxn modelId="{1628DE06-5660-4497-A891-4D4D4B44ECA4}" type="presOf" srcId="{F6453F22-AA27-4CF4-8D5E-30F3F8BE2096}" destId="{6A4610F0-FFFD-4782-B93B-629C2F81352A}" srcOrd="0" destOrd="0" presId="urn:microsoft.com/office/officeart/2009/3/layout/HorizontalOrganizationChart#1"/>
    <dgm:cxn modelId="{88991D0F-6687-44E1-9A1A-D626CFA302D2}" type="presOf" srcId="{2F4FCF20-1597-4A8F-B6BF-1A2AAF16F02D}" destId="{844B8B05-C9F5-40C8-95E2-74D3F5BB3EDF}" srcOrd="0" destOrd="0" presId="urn:microsoft.com/office/officeart/2009/3/layout/HorizontalOrganizationChart#1"/>
    <dgm:cxn modelId="{1C062912-511B-41BC-BDCD-DE5825CFFC65}" type="presOf" srcId="{1093E6DF-C7C6-4E42-AB89-8792CFC3D55F}" destId="{5E2ADD8E-36E0-4B55-BCBA-8D445E39D089}" srcOrd="0" destOrd="0" presId="urn:microsoft.com/office/officeart/2009/3/layout/HorizontalOrganizationChart#1"/>
    <dgm:cxn modelId="{58652B13-18B0-493E-BC16-39D6007211D5}" type="presOf" srcId="{2AF10478-4BEF-40AF-8236-B9155D8D1E08}" destId="{7ED8D2AC-50CC-48AB-8376-C10BA4276E66}" srcOrd="1" destOrd="0" presId="urn:microsoft.com/office/officeart/2009/3/layout/HorizontalOrganizationChart#1"/>
    <dgm:cxn modelId="{3B4D4D1B-D0CF-4150-8A53-D0EAC4008C45}" type="presOf" srcId="{2936B725-68A4-43A4-B659-C67068D3AAF4}" destId="{641B0C65-7BCC-42C1-9410-ABB8F68DBC56}" srcOrd="0" destOrd="0" presId="urn:microsoft.com/office/officeart/2009/3/layout/HorizontalOrganizationChart#1"/>
    <dgm:cxn modelId="{3F15C71D-935C-4FE6-9C1A-01371C3D5B58}" type="presOf" srcId="{9F798AAC-96A8-4846-B052-A6F4B210D48F}" destId="{46A5A490-20A2-4839-B12F-259F9EADAA6F}" srcOrd="0" destOrd="0" presId="urn:microsoft.com/office/officeart/2009/3/layout/HorizontalOrganizationChart#1"/>
    <dgm:cxn modelId="{E42E1D2E-91D3-4006-A9BF-06F4D1756DF1}" type="presOf" srcId="{6E683F71-029F-4FD9-952D-6CBFAB782EEE}" destId="{FA194689-A22E-4359-B428-03731994B722}" srcOrd="0" destOrd="0" presId="urn:microsoft.com/office/officeart/2009/3/layout/HorizontalOrganizationChart#1"/>
    <dgm:cxn modelId="{ABB7D136-5417-4406-B8BC-BD21DFAB9638}" srcId="{1093E6DF-C7C6-4E42-AB89-8792CFC3D55F}" destId="{0E236896-43CD-42FC-B32F-192EB74F391B}" srcOrd="3" destOrd="0" parTransId="{6E683F71-029F-4FD9-952D-6CBFAB782EEE}" sibTransId="{0B55FB77-1F13-4DA0-A9CB-4351B1018ABC}"/>
    <dgm:cxn modelId="{9A8DD15D-7218-4092-B435-5487C4AB2611}" type="presOf" srcId="{65B37071-9DE8-4E7A-918F-494B44739178}" destId="{14F03DA8-3D81-4BDA-94C1-BA4E9D881C76}" srcOrd="0" destOrd="0" presId="urn:microsoft.com/office/officeart/2009/3/layout/HorizontalOrganizationChart#1"/>
    <dgm:cxn modelId="{BA032961-8BEB-48C6-A15F-C8935F0688B0}" srcId="{1093E6DF-C7C6-4E42-AB89-8792CFC3D55F}" destId="{D621C79B-1093-417D-BCD9-1D22F6234929}" srcOrd="1" destOrd="0" parTransId="{1DAD0DB9-22B3-4FCB-8F56-242BB2152177}" sibTransId="{F8B7CEE2-33B7-4FA7-B8FE-FBB942AC042E}"/>
    <dgm:cxn modelId="{AA220A63-C6A7-4A8D-BEB7-852B7515A775}" type="presOf" srcId="{0E236896-43CD-42FC-B32F-192EB74F391B}" destId="{ED4255E1-43FE-413E-8758-C3764D6F3EEE}" srcOrd="1" destOrd="0" presId="urn:microsoft.com/office/officeart/2009/3/layout/HorizontalOrganizationChart#1"/>
    <dgm:cxn modelId="{1526C364-DB49-4420-8499-FFD8DDA8167A}" srcId="{1093E6DF-C7C6-4E42-AB89-8792CFC3D55F}" destId="{2AF10478-4BEF-40AF-8236-B9155D8D1E08}" srcOrd="4" destOrd="0" parTransId="{E3D08AD6-75F1-4556-84FF-2E04DC672C06}" sibTransId="{7BE9017B-E98B-4DEC-B5E4-430B21AF137E}"/>
    <dgm:cxn modelId="{46A8EE47-833F-476A-85C8-DA8CE9CFF8E9}" srcId="{1093E6DF-C7C6-4E42-AB89-8792CFC3D55F}" destId="{26C573F7-0C5E-4F0D-AFBC-28AECABBE68B}" srcOrd="0" destOrd="0" parTransId="{1739414D-B464-4ACF-9A0B-B72830F003B9}" sibTransId="{95F00D99-6323-42A8-835A-F675583178E5}"/>
    <dgm:cxn modelId="{D747E268-90BA-41C4-9C6B-875957CACE05}" type="presOf" srcId="{CBD1DE60-5030-4A2E-A23F-1E7235CDFA3D}" destId="{CF7ED4B2-CDF5-470D-AD5A-FAD45259606F}" srcOrd="0" destOrd="0" presId="urn:microsoft.com/office/officeart/2009/3/layout/HorizontalOrganizationChart#1"/>
    <dgm:cxn modelId="{BD717249-8E00-4798-8E98-7C0414906E57}" srcId="{1093E6DF-C7C6-4E42-AB89-8792CFC3D55F}" destId="{F6453F22-AA27-4CF4-8D5E-30F3F8BE2096}" srcOrd="5" destOrd="0" parTransId="{2F4FCF20-1597-4A8F-B6BF-1A2AAF16F02D}" sibTransId="{A7A2381A-E78A-459C-AAC5-78B3EF96B33F}"/>
    <dgm:cxn modelId="{3F64E649-2E0D-4F60-8593-55E967EAFD91}" type="presOf" srcId="{9F798AAC-96A8-4846-B052-A6F4B210D48F}" destId="{6F4ECDBB-980E-4EB5-AA97-F473CBD114B8}" srcOrd="1" destOrd="0" presId="urn:microsoft.com/office/officeart/2009/3/layout/HorizontalOrganizationChart#1"/>
    <dgm:cxn modelId="{93FDBD73-8A0F-42FF-BF7F-AF934F0203A1}" type="presOf" srcId="{1739414D-B464-4ACF-9A0B-B72830F003B9}" destId="{D7FA53CA-A958-4E12-A754-D34DE565756C}" srcOrd="0" destOrd="0" presId="urn:microsoft.com/office/officeart/2009/3/layout/HorizontalOrganizationChart#1"/>
    <dgm:cxn modelId="{583ECF83-148F-4C73-ACFF-69239F131EB0}" type="presOf" srcId="{1093E6DF-C7C6-4E42-AB89-8792CFC3D55F}" destId="{54147604-7922-4763-9986-2D108F5F8F4B}" srcOrd="1" destOrd="0" presId="urn:microsoft.com/office/officeart/2009/3/layout/HorizontalOrganizationChart#1"/>
    <dgm:cxn modelId="{1746718D-9B9A-440B-B2D5-673DF33A512D}" type="presOf" srcId="{0E236896-43CD-42FC-B32F-192EB74F391B}" destId="{77D6F297-809B-437D-93CB-2050912627F4}" srcOrd="0" destOrd="0" presId="urn:microsoft.com/office/officeart/2009/3/layout/HorizontalOrganizationChart#1"/>
    <dgm:cxn modelId="{0539ED91-BE5B-49A7-8426-9944BA3742CC}" type="presOf" srcId="{776846DB-9292-49CD-9B5E-243FB1D15811}" destId="{11E2E7C0-B582-4905-8211-C08A6F6FDC45}" srcOrd="0" destOrd="0" presId="urn:microsoft.com/office/officeart/2009/3/layout/HorizontalOrganizationChart#1"/>
    <dgm:cxn modelId="{03FCF393-8D9A-4963-BE6B-A854BB44CBEC}" type="presOf" srcId="{D621C79B-1093-417D-BCD9-1D22F6234929}" destId="{D50E66B9-76C0-4208-A4B6-45A3E6B73A6B}" srcOrd="1" destOrd="0" presId="urn:microsoft.com/office/officeart/2009/3/layout/HorizontalOrganizationChart#1"/>
    <dgm:cxn modelId="{78497AA0-5AA1-4929-9380-3B3232D2EF82}" type="presOf" srcId="{59002AFA-2787-425E-AFC2-C3D7012F5D45}" destId="{E0399885-808A-4D05-8C36-4D465D140B8B}" srcOrd="0" destOrd="0" presId="urn:microsoft.com/office/officeart/2009/3/layout/HorizontalOrganizationChart#1"/>
    <dgm:cxn modelId="{76F6FDA0-B2CD-4D36-8966-F76D054CB117}" type="presOf" srcId="{CBD1DE60-5030-4A2E-A23F-1E7235CDFA3D}" destId="{241E6ADE-88A4-49CA-9A1B-34D68D0ED0DC}" srcOrd="1" destOrd="0" presId="urn:microsoft.com/office/officeart/2009/3/layout/HorizontalOrganizationChart#1"/>
    <dgm:cxn modelId="{0DCCF5A7-EA13-42CD-ACE8-F70E666376B9}" type="presOf" srcId="{26C573F7-0C5E-4F0D-AFBC-28AECABBE68B}" destId="{88B35053-7408-48A6-922B-0D77F73CC8A2}" srcOrd="0" destOrd="0" presId="urn:microsoft.com/office/officeart/2009/3/layout/HorizontalOrganizationChart#1"/>
    <dgm:cxn modelId="{CECB9FA9-A0AF-4168-8DEB-035850E95FE6}" type="presOf" srcId="{2AF10478-4BEF-40AF-8236-B9155D8D1E08}" destId="{494A1322-720A-41C4-9335-21C963175E8B}" srcOrd="0" destOrd="0" presId="urn:microsoft.com/office/officeart/2009/3/layout/HorizontalOrganizationChart#1"/>
    <dgm:cxn modelId="{FD7B1BB3-9689-4BF0-865E-2F4FAC7C28D8}" type="presOf" srcId="{E3D08AD6-75F1-4556-84FF-2E04DC672C06}" destId="{EDDD9904-837A-4488-99A7-6EE94A847580}" srcOrd="0" destOrd="0" presId="urn:microsoft.com/office/officeart/2009/3/layout/HorizontalOrganizationChart#1"/>
    <dgm:cxn modelId="{B55775BA-36F5-491B-BB9B-B8A691ECB229}" type="presOf" srcId="{1DAD0DB9-22B3-4FCB-8F56-242BB2152177}" destId="{B1723ABB-DEF6-4A96-BFEF-2D085FEB76E7}" srcOrd="0" destOrd="0" presId="urn:microsoft.com/office/officeart/2009/3/layout/HorizontalOrganizationChart#1"/>
    <dgm:cxn modelId="{7B8893C1-7852-4D92-885B-FEB2C14CCD5D}" type="presOf" srcId="{2936B725-68A4-43A4-B659-C67068D3AAF4}" destId="{DF15E0DB-10D0-4B52-87F5-ECBB7B0243D7}" srcOrd="1" destOrd="0" presId="urn:microsoft.com/office/officeart/2009/3/layout/HorizontalOrganizationChart#1"/>
    <dgm:cxn modelId="{6D9C3EC3-550B-4709-ADDF-1E789D4C4E80}" srcId="{26C573F7-0C5E-4F0D-AFBC-28AECABBE68B}" destId="{2936B725-68A4-43A4-B659-C67068D3AAF4}" srcOrd="0" destOrd="0" parTransId="{776846DB-9292-49CD-9B5E-243FB1D15811}" sibTransId="{298CF071-A31D-449E-B6BA-00122CE2A31B}"/>
    <dgm:cxn modelId="{88A073C7-3EF7-4D25-805C-877D125DC90B}" srcId="{1093E6DF-C7C6-4E42-AB89-8792CFC3D55F}" destId="{CBD1DE60-5030-4A2E-A23F-1E7235CDFA3D}" srcOrd="2" destOrd="0" parTransId="{59002AFA-2787-425E-AFC2-C3D7012F5D45}" sibTransId="{9F1C626B-ED08-4430-9A4B-2F5DB7200A35}"/>
    <dgm:cxn modelId="{5A2E51CB-FC7B-47D0-AFFD-F5400D92C18B}" type="presOf" srcId="{20AC66F5-BBC9-4A40-8CC1-81D255E421B1}" destId="{3565F6DE-0F8D-4B23-A4B1-335ACECFA97F}" srcOrd="0" destOrd="0" presId="urn:microsoft.com/office/officeart/2009/3/layout/HorizontalOrganizationChart#1"/>
    <dgm:cxn modelId="{E126BDE4-C10D-42C6-8855-0DC01D332F7F}" type="presOf" srcId="{F6453F22-AA27-4CF4-8D5E-30F3F8BE2096}" destId="{A1891503-D60C-4197-9240-B88F291BCECC}" srcOrd="1" destOrd="0" presId="urn:microsoft.com/office/officeart/2009/3/layout/HorizontalOrganizationChart#1"/>
    <dgm:cxn modelId="{EFFABCEE-17D5-4D29-8F5B-E6AD23F46CD6}" type="presOf" srcId="{D621C79B-1093-417D-BCD9-1D22F6234929}" destId="{5F8E5696-5CDC-411D-8640-219DF7F89296}" srcOrd="0" destOrd="0" presId="urn:microsoft.com/office/officeart/2009/3/layout/HorizontalOrganizationChart#1"/>
    <dgm:cxn modelId="{BCC144FC-613C-48D8-B118-C765FD87151B}" srcId="{65B37071-9DE8-4E7A-918F-494B44739178}" destId="{1093E6DF-C7C6-4E42-AB89-8792CFC3D55F}" srcOrd="0" destOrd="0" parTransId="{569D4187-B714-46B1-ABD8-211DEC76A4A3}" sibTransId="{4DB7281B-FAE5-4795-9181-63970F0456AE}"/>
    <dgm:cxn modelId="{4BA6EBFE-16D6-4391-A704-2EE4D42432BC}" srcId="{1093E6DF-C7C6-4E42-AB89-8792CFC3D55F}" destId="{9F798AAC-96A8-4846-B052-A6F4B210D48F}" srcOrd="6" destOrd="0" parTransId="{20AC66F5-BBC9-4A40-8CC1-81D255E421B1}" sibTransId="{2C937D60-D39F-40E5-AF24-6B0C357F501E}"/>
    <dgm:cxn modelId="{02736BF3-B692-47D0-BEE8-8F402FD5CD9F}" type="presParOf" srcId="{14F03DA8-3D81-4BDA-94C1-BA4E9D881C76}" destId="{BC25381E-1583-4292-A8DC-1E94F2F89FCD}" srcOrd="0" destOrd="0" presId="urn:microsoft.com/office/officeart/2009/3/layout/HorizontalOrganizationChart#1"/>
    <dgm:cxn modelId="{8DC120ED-5FA1-4511-8846-9A5E9CE4E417}" type="presParOf" srcId="{BC25381E-1583-4292-A8DC-1E94F2F89FCD}" destId="{C49D9889-16CE-4213-B55F-E9ECDF8BE437}" srcOrd="0" destOrd="0" presId="urn:microsoft.com/office/officeart/2009/3/layout/HorizontalOrganizationChart#1"/>
    <dgm:cxn modelId="{FFF5D3EE-85A2-435C-95DE-332D2C39D553}" type="presParOf" srcId="{C49D9889-16CE-4213-B55F-E9ECDF8BE437}" destId="{5E2ADD8E-36E0-4B55-BCBA-8D445E39D089}" srcOrd="0" destOrd="0" presId="urn:microsoft.com/office/officeart/2009/3/layout/HorizontalOrganizationChart#1"/>
    <dgm:cxn modelId="{59C4EE06-B1C9-41B9-A5C3-D433F51E5B35}" type="presParOf" srcId="{C49D9889-16CE-4213-B55F-E9ECDF8BE437}" destId="{54147604-7922-4763-9986-2D108F5F8F4B}" srcOrd="1" destOrd="0" presId="urn:microsoft.com/office/officeart/2009/3/layout/HorizontalOrganizationChart#1"/>
    <dgm:cxn modelId="{6765A329-A16D-4E9F-8690-A560A51525A3}" type="presParOf" srcId="{BC25381E-1583-4292-A8DC-1E94F2F89FCD}" destId="{C6C16470-462E-4041-B9CE-98A07BDA6D6E}" srcOrd="1" destOrd="0" presId="urn:microsoft.com/office/officeart/2009/3/layout/HorizontalOrganizationChart#1"/>
    <dgm:cxn modelId="{5806D95E-E63F-4F7A-A4CD-F4CB88E106D5}" type="presParOf" srcId="{C6C16470-462E-4041-B9CE-98A07BDA6D6E}" destId="{D7FA53CA-A958-4E12-A754-D34DE565756C}" srcOrd="0" destOrd="0" presId="urn:microsoft.com/office/officeart/2009/3/layout/HorizontalOrganizationChart#1"/>
    <dgm:cxn modelId="{1A432A1D-74FC-49FE-8444-3F9AAF3B2624}" type="presParOf" srcId="{C6C16470-462E-4041-B9CE-98A07BDA6D6E}" destId="{35F85AB8-E851-4F73-9100-E8996D6B0403}" srcOrd="1" destOrd="0" presId="urn:microsoft.com/office/officeart/2009/3/layout/HorizontalOrganizationChart#1"/>
    <dgm:cxn modelId="{D6C9ABC6-EE1C-484C-A477-743A35A14395}" type="presParOf" srcId="{35F85AB8-E851-4F73-9100-E8996D6B0403}" destId="{4D951364-55DC-458D-BE3C-2BF1171B820B}" srcOrd="0" destOrd="0" presId="urn:microsoft.com/office/officeart/2009/3/layout/HorizontalOrganizationChart#1"/>
    <dgm:cxn modelId="{04D2F453-DB9E-482F-88D8-A17A8A42F261}" type="presParOf" srcId="{4D951364-55DC-458D-BE3C-2BF1171B820B}" destId="{88B35053-7408-48A6-922B-0D77F73CC8A2}" srcOrd="0" destOrd="0" presId="urn:microsoft.com/office/officeart/2009/3/layout/HorizontalOrganizationChart#1"/>
    <dgm:cxn modelId="{975DCD1B-F2CA-48AC-B4EB-27219F8C3674}" type="presParOf" srcId="{4D951364-55DC-458D-BE3C-2BF1171B820B}" destId="{01AE96DD-1F93-45AF-8A48-C64E46658C0A}" srcOrd="1" destOrd="0" presId="urn:microsoft.com/office/officeart/2009/3/layout/HorizontalOrganizationChart#1"/>
    <dgm:cxn modelId="{FFEBB0AD-8A0E-4249-A84E-35B502B4789D}" type="presParOf" srcId="{35F85AB8-E851-4F73-9100-E8996D6B0403}" destId="{C3050B01-215A-4AE8-8907-270D1DF02BFF}" srcOrd="1" destOrd="0" presId="urn:microsoft.com/office/officeart/2009/3/layout/HorizontalOrganizationChart#1"/>
    <dgm:cxn modelId="{5B36CB73-EFDF-4D7A-ADF4-1556DA0D5809}" type="presParOf" srcId="{C3050B01-215A-4AE8-8907-270D1DF02BFF}" destId="{11E2E7C0-B582-4905-8211-C08A6F6FDC45}" srcOrd="0" destOrd="0" presId="urn:microsoft.com/office/officeart/2009/3/layout/HorizontalOrganizationChart#1"/>
    <dgm:cxn modelId="{436C921C-CF90-4FD5-97A8-7082FB03C577}" type="presParOf" srcId="{C3050B01-215A-4AE8-8907-270D1DF02BFF}" destId="{E8700AA6-1E58-4E72-98EB-AF91EA05FF85}" srcOrd="1" destOrd="0" presId="urn:microsoft.com/office/officeart/2009/3/layout/HorizontalOrganizationChart#1"/>
    <dgm:cxn modelId="{D54D39C7-D14B-4BEC-A1F1-6F05EAF94E2E}" type="presParOf" srcId="{E8700AA6-1E58-4E72-98EB-AF91EA05FF85}" destId="{027CC317-9F7B-47EF-ABE8-E9719C8D9DB2}" srcOrd="0" destOrd="0" presId="urn:microsoft.com/office/officeart/2009/3/layout/HorizontalOrganizationChart#1"/>
    <dgm:cxn modelId="{FDF92367-77B8-430D-94ED-DCA116D52A3A}" type="presParOf" srcId="{027CC317-9F7B-47EF-ABE8-E9719C8D9DB2}" destId="{641B0C65-7BCC-42C1-9410-ABB8F68DBC56}" srcOrd="0" destOrd="0" presId="urn:microsoft.com/office/officeart/2009/3/layout/HorizontalOrganizationChart#1"/>
    <dgm:cxn modelId="{D08FF1C5-1EF5-41FC-B26B-914F9ECC835F}" type="presParOf" srcId="{027CC317-9F7B-47EF-ABE8-E9719C8D9DB2}" destId="{DF15E0DB-10D0-4B52-87F5-ECBB7B0243D7}" srcOrd="1" destOrd="0" presId="urn:microsoft.com/office/officeart/2009/3/layout/HorizontalOrganizationChart#1"/>
    <dgm:cxn modelId="{BF258424-D55C-4ACA-8EEC-F06B918D6085}" type="presParOf" srcId="{E8700AA6-1E58-4E72-98EB-AF91EA05FF85}" destId="{69592970-B59F-4223-B592-1DC105108D3D}" srcOrd="1" destOrd="0" presId="urn:microsoft.com/office/officeart/2009/3/layout/HorizontalOrganizationChart#1"/>
    <dgm:cxn modelId="{3FA8E304-270B-4962-9ADD-8B3825C9D372}" type="presParOf" srcId="{E8700AA6-1E58-4E72-98EB-AF91EA05FF85}" destId="{CBA117BE-461A-4315-956A-3A77204BE0E6}" srcOrd="2" destOrd="0" presId="urn:microsoft.com/office/officeart/2009/3/layout/HorizontalOrganizationChart#1"/>
    <dgm:cxn modelId="{4BDB1E2B-E89E-43EC-854A-549BDE4E2C08}" type="presParOf" srcId="{35F85AB8-E851-4F73-9100-E8996D6B0403}" destId="{11308D40-5EFD-4E31-8397-5848EEF4C9CF}" srcOrd="2" destOrd="0" presId="urn:microsoft.com/office/officeart/2009/3/layout/HorizontalOrganizationChart#1"/>
    <dgm:cxn modelId="{62E24A90-6E1D-47F4-88BF-9CD0F2BBF5A3}" type="presParOf" srcId="{C6C16470-462E-4041-B9CE-98A07BDA6D6E}" destId="{B1723ABB-DEF6-4A96-BFEF-2D085FEB76E7}" srcOrd="2" destOrd="0" presId="urn:microsoft.com/office/officeart/2009/3/layout/HorizontalOrganizationChart#1"/>
    <dgm:cxn modelId="{583FD4A6-55E3-442B-902E-B070F1F64FA3}" type="presParOf" srcId="{C6C16470-462E-4041-B9CE-98A07BDA6D6E}" destId="{7776AC48-41C3-4FFE-BE97-67298CD1ED87}" srcOrd="3" destOrd="0" presId="urn:microsoft.com/office/officeart/2009/3/layout/HorizontalOrganizationChart#1"/>
    <dgm:cxn modelId="{CEA1B56B-563D-4C88-814F-C649EC207792}" type="presParOf" srcId="{7776AC48-41C3-4FFE-BE97-67298CD1ED87}" destId="{3CC6F9A9-F3F2-41FB-AAB9-4EF3B4A89D51}" srcOrd="0" destOrd="0" presId="urn:microsoft.com/office/officeart/2009/3/layout/HorizontalOrganizationChart#1"/>
    <dgm:cxn modelId="{4280221B-234C-4B60-B868-5432DEEB0BC4}" type="presParOf" srcId="{3CC6F9A9-F3F2-41FB-AAB9-4EF3B4A89D51}" destId="{5F8E5696-5CDC-411D-8640-219DF7F89296}" srcOrd="0" destOrd="0" presId="urn:microsoft.com/office/officeart/2009/3/layout/HorizontalOrganizationChart#1"/>
    <dgm:cxn modelId="{2FD29A6A-2EB0-4A95-8688-EE76209E5A48}" type="presParOf" srcId="{3CC6F9A9-F3F2-41FB-AAB9-4EF3B4A89D51}" destId="{D50E66B9-76C0-4208-A4B6-45A3E6B73A6B}" srcOrd="1" destOrd="0" presId="urn:microsoft.com/office/officeart/2009/3/layout/HorizontalOrganizationChart#1"/>
    <dgm:cxn modelId="{6DBFE47C-D547-4000-A3EA-58F9321DB30C}" type="presParOf" srcId="{7776AC48-41C3-4FFE-BE97-67298CD1ED87}" destId="{BB88AB36-D122-4D5A-A5F3-24C0BD2DC639}" srcOrd="1" destOrd="0" presId="urn:microsoft.com/office/officeart/2009/3/layout/HorizontalOrganizationChart#1"/>
    <dgm:cxn modelId="{013562EF-2FAA-43DA-943E-337BD590B724}" type="presParOf" srcId="{7776AC48-41C3-4FFE-BE97-67298CD1ED87}" destId="{1E4AA231-54E6-4766-8F87-4F3BB60D8C52}" srcOrd="2" destOrd="0" presId="urn:microsoft.com/office/officeart/2009/3/layout/HorizontalOrganizationChart#1"/>
    <dgm:cxn modelId="{B361FD59-7B13-4809-ADD3-956B78ADBDE0}" type="presParOf" srcId="{C6C16470-462E-4041-B9CE-98A07BDA6D6E}" destId="{E0399885-808A-4D05-8C36-4D465D140B8B}" srcOrd="4" destOrd="0" presId="urn:microsoft.com/office/officeart/2009/3/layout/HorizontalOrganizationChart#1"/>
    <dgm:cxn modelId="{61A8E634-1939-460B-8851-240307D4656B}" type="presParOf" srcId="{C6C16470-462E-4041-B9CE-98A07BDA6D6E}" destId="{260A30B4-D548-48FE-82FB-DB7346329259}" srcOrd="5" destOrd="0" presId="urn:microsoft.com/office/officeart/2009/3/layout/HorizontalOrganizationChart#1"/>
    <dgm:cxn modelId="{C634CD98-5419-49C8-A8BB-4A793CCCD1BD}" type="presParOf" srcId="{260A30B4-D548-48FE-82FB-DB7346329259}" destId="{591F4D9B-3B28-4E4C-9F28-B1C8AEF87C85}" srcOrd="0" destOrd="0" presId="urn:microsoft.com/office/officeart/2009/3/layout/HorizontalOrganizationChart#1"/>
    <dgm:cxn modelId="{5A4AEDEA-FE7D-4060-97AC-5513E53B3FFA}" type="presParOf" srcId="{591F4D9B-3B28-4E4C-9F28-B1C8AEF87C85}" destId="{CF7ED4B2-CDF5-470D-AD5A-FAD45259606F}" srcOrd="0" destOrd="0" presId="urn:microsoft.com/office/officeart/2009/3/layout/HorizontalOrganizationChart#1"/>
    <dgm:cxn modelId="{F9CAB1A1-2F8A-4F91-A027-D7B460F091C4}" type="presParOf" srcId="{591F4D9B-3B28-4E4C-9F28-B1C8AEF87C85}" destId="{241E6ADE-88A4-49CA-9A1B-34D68D0ED0DC}" srcOrd="1" destOrd="0" presId="urn:microsoft.com/office/officeart/2009/3/layout/HorizontalOrganizationChart#1"/>
    <dgm:cxn modelId="{D1A394DA-5D56-42A2-9D7F-BDD5B268AAEE}" type="presParOf" srcId="{260A30B4-D548-48FE-82FB-DB7346329259}" destId="{1AE2E696-E4F1-4F1F-91E2-0666DDE5F574}" srcOrd="1" destOrd="0" presId="urn:microsoft.com/office/officeart/2009/3/layout/HorizontalOrganizationChart#1"/>
    <dgm:cxn modelId="{0159FB59-430D-42D6-A506-8CD8BF9A35BE}" type="presParOf" srcId="{260A30B4-D548-48FE-82FB-DB7346329259}" destId="{98CE8EC4-AB5B-4577-967E-20322E0B17BB}" srcOrd="2" destOrd="0" presId="urn:microsoft.com/office/officeart/2009/3/layout/HorizontalOrganizationChart#1"/>
    <dgm:cxn modelId="{3BF7F0D1-4417-434C-8653-C92606576C65}" type="presParOf" srcId="{C6C16470-462E-4041-B9CE-98A07BDA6D6E}" destId="{FA194689-A22E-4359-B428-03731994B722}" srcOrd="6" destOrd="0" presId="urn:microsoft.com/office/officeart/2009/3/layout/HorizontalOrganizationChart#1"/>
    <dgm:cxn modelId="{94A3E5FD-FA8C-47D5-8179-1E9A55AB669A}" type="presParOf" srcId="{C6C16470-462E-4041-B9CE-98A07BDA6D6E}" destId="{487E3932-5717-45BD-A8B7-788579092DC3}" srcOrd="7" destOrd="0" presId="urn:microsoft.com/office/officeart/2009/3/layout/HorizontalOrganizationChart#1"/>
    <dgm:cxn modelId="{CACB1B99-6357-4A29-BDF5-8EAF0BF20E65}" type="presParOf" srcId="{487E3932-5717-45BD-A8B7-788579092DC3}" destId="{6EAD15CF-6372-452D-9CC3-6982469BDC52}" srcOrd="0" destOrd="0" presId="urn:microsoft.com/office/officeart/2009/3/layout/HorizontalOrganizationChart#1"/>
    <dgm:cxn modelId="{B787680A-B197-4EDD-9A86-862EEFF2C323}" type="presParOf" srcId="{6EAD15CF-6372-452D-9CC3-6982469BDC52}" destId="{77D6F297-809B-437D-93CB-2050912627F4}" srcOrd="0" destOrd="0" presId="urn:microsoft.com/office/officeart/2009/3/layout/HorizontalOrganizationChart#1"/>
    <dgm:cxn modelId="{8C8506BB-BA58-42C9-ABDD-BC5D907D42F9}" type="presParOf" srcId="{6EAD15CF-6372-452D-9CC3-6982469BDC52}" destId="{ED4255E1-43FE-413E-8758-C3764D6F3EEE}" srcOrd="1" destOrd="0" presId="urn:microsoft.com/office/officeart/2009/3/layout/HorizontalOrganizationChart#1"/>
    <dgm:cxn modelId="{A233E776-23A7-4B7E-A93C-FB122735774B}" type="presParOf" srcId="{487E3932-5717-45BD-A8B7-788579092DC3}" destId="{0E7CCC5E-B976-4E3E-842D-2C740CFCFC33}" srcOrd="1" destOrd="0" presId="urn:microsoft.com/office/officeart/2009/3/layout/HorizontalOrganizationChart#1"/>
    <dgm:cxn modelId="{6425066D-FE73-4E53-AD02-7244C84158D7}" type="presParOf" srcId="{487E3932-5717-45BD-A8B7-788579092DC3}" destId="{BAA16F0B-B720-4C01-84EC-D37B795795F4}" srcOrd="2" destOrd="0" presId="urn:microsoft.com/office/officeart/2009/3/layout/HorizontalOrganizationChart#1"/>
    <dgm:cxn modelId="{6685388F-37B5-4844-8C12-F3A01A73E17B}" type="presParOf" srcId="{C6C16470-462E-4041-B9CE-98A07BDA6D6E}" destId="{EDDD9904-837A-4488-99A7-6EE94A847580}" srcOrd="8" destOrd="0" presId="urn:microsoft.com/office/officeart/2009/3/layout/HorizontalOrganizationChart#1"/>
    <dgm:cxn modelId="{200C0AB3-76B6-4F84-8C11-F2FCA3418168}" type="presParOf" srcId="{C6C16470-462E-4041-B9CE-98A07BDA6D6E}" destId="{9DA79906-6947-4A11-8104-00F0CB6F2335}" srcOrd="9" destOrd="0" presId="urn:microsoft.com/office/officeart/2009/3/layout/HorizontalOrganizationChart#1"/>
    <dgm:cxn modelId="{9C91EDAB-549C-41F2-A46C-DB0AB2973106}" type="presParOf" srcId="{9DA79906-6947-4A11-8104-00F0CB6F2335}" destId="{3F0DB830-F950-42FD-9C64-9FEDB467CADA}" srcOrd="0" destOrd="0" presId="urn:microsoft.com/office/officeart/2009/3/layout/HorizontalOrganizationChart#1"/>
    <dgm:cxn modelId="{0B8CC54F-F80A-4C10-B0FD-CA71E0BA7C0D}" type="presParOf" srcId="{3F0DB830-F950-42FD-9C64-9FEDB467CADA}" destId="{494A1322-720A-41C4-9335-21C963175E8B}" srcOrd="0" destOrd="0" presId="urn:microsoft.com/office/officeart/2009/3/layout/HorizontalOrganizationChart#1"/>
    <dgm:cxn modelId="{93961679-1E38-4610-A1DF-719A211301E3}" type="presParOf" srcId="{3F0DB830-F950-42FD-9C64-9FEDB467CADA}" destId="{7ED8D2AC-50CC-48AB-8376-C10BA4276E66}" srcOrd="1" destOrd="0" presId="urn:microsoft.com/office/officeart/2009/3/layout/HorizontalOrganizationChart#1"/>
    <dgm:cxn modelId="{9D403DF0-E4E7-4A33-96F1-44DEFA8F5841}" type="presParOf" srcId="{9DA79906-6947-4A11-8104-00F0CB6F2335}" destId="{845DF5CD-7755-4BAF-BD0F-C38EEDF320D2}" srcOrd="1" destOrd="0" presId="urn:microsoft.com/office/officeart/2009/3/layout/HorizontalOrganizationChart#1"/>
    <dgm:cxn modelId="{7DDD36E3-857C-43E2-96EF-7B2EBD7BFA57}" type="presParOf" srcId="{9DA79906-6947-4A11-8104-00F0CB6F2335}" destId="{490F0CDD-DD81-4EF4-8D33-B05E8771EB27}" srcOrd="2" destOrd="0" presId="urn:microsoft.com/office/officeart/2009/3/layout/HorizontalOrganizationChart#1"/>
    <dgm:cxn modelId="{85FF284C-EA59-40F8-884E-9798FE998B18}" type="presParOf" srcId="{C6C16470-462E-4041-B9CE-98A07BDA6D6E}" destId="{844B8B05-C9F5-40C8-95E2-74D3F5BB3EDF}" srcOrd="10" destOrd="0" presId="urn:microsoft.com/office/officeart/2009/3/layout/HorizontalOrganizationChart#1"/>
    <dgm:cxn modelId="{14A469F5-502F-4A15-8EFE-18B91C00182F}" type="presParOf" srcId="{C6C16470-462E-4041-B9CE-98A07BDA6D6E}" destId="{F99DEA1B-BCDF-478E-9229-BC6F1D77A86C}" srcOrd="11" destOrd="0" presId="urn:microsoft.com/office/officeart/2009/3/layout/HorizontalOrganizationChart#1"/>
    <dgm:cxn modelId="{716979DE-0613-4E44-83E2-B242EC0CEBC4}" type="presParOf" srcId="{F99DEA1B-BCDF-478E-9229-BC6F1D77A86C}" destId="{46CD1ED1-8A74-4F56-9AD4-3E4FDD3275A2}" srcOrd="0" destOrd="0" presId="urn:microsoft.com/office/officeart/2009/3/layout/HorizontalOrganizationChart#1"/>
    <dgm:cxn modelId="{95B78A90-8E73-4805-A87B-031C2951549D}" type="presParOf" srcId="{46CD1ED1-8A74-4F56-9AD4-3E4FDD3275A2}" destId="{6A4610F0-FFFD-4782-B93B-629C2F81352A}" srcOrd="0" destOrd="0" presId="urn:microsoft.com/office/officeart/2009/3/layout/HorizontalOrganizationChart#1"/>
    <dgm:cxn modelId="{45835C68-6730-4F47-9F01-AC97BD3311B9}" type="presParOf" srcId="{46CD1ED1-8A74-4F56-9AD4-3E4FDD3275A2}" destId="{A1891503-D60C-4197-9240-B88F291BCECC}" srcOrd="1" destOrd="0" presId="urn:microsoft.com/office/officeart/2009/3/layout/HorizontalOrganizationChart#1"/>
    <dgm:cxn modelId="{E55713ED-5D1C-473A-9A19-53B626DFA0CF}" type="presParOf" srcId="{F99DEA1B-BCDF-478E-9229-BC6F1D77A86C}" destId="{BD80E1E8-1936-4691-876D-84C1E9D2C46E}" srcOrd="1" destOrd="0" presId="urn:microsoft.com/office/officeart/2009/3/layout/HorizontalOrganizationChart#1"/>
    <dgm:cxn modelId="{F62104B9-9ED2-4613-81A6-93C8970D9F81}" type="presParOf" srcId="{F99DEA1B-BCDF-478E-9229-BC6F1D77A86C}" destId="{2CB22976-41F6-458D-95C0-88D5620D22AE}" srcOrd="2" destOrd="0" presId="urn:microsoft.com/office/officeart/2009/3/layout/HorizontalOrganizationChart#1"/>
    <dgm:cxn modelId="{596AE28A-EB80-4DEE-AB86-61349A61A877}" type="presParOf" srcId="{BC25381E-1583-4292-A8DC-1E94F2F89FCD}" destId="{CAAAEADE-E046-4150-8EF9-49004FEAAD79}" srcOrd="2" destOrd="0" presId="urn:microsoft.com/office/officeart/2009/3/layout/HorizontalOrganizationChart#1"/>
    <dgm:cxn modelId="{E57C5154-E7A5-4CEC-898F-89751D51202D}" type="presParOf" srcId="{CAAAEADE-E046-4150-8EF9-49004FEAAD79}" destId="{3565F6DE-0F8D-4B23-A4B1-335ACECFA97F}" srcOrd="0" destOrd="0" presId="urn:microsoft.com/office/officeart/2009/3/layout/HorizontalOrganizationChart#1"/>
    <dgm:cxn modelId="{F3804BD9-96F8-40A9-AC00-B5F2911B2B70}" type="presParOf" srcId="{CAAAEADE-E046-4150-8EF9-49004FEAAD79}" destId="{4E2D3DB8-00F4-4BEF-93CB-9140BB079957}" srcOrd="1" destOrd="0" presId="urn:microsoft.com/office/officeart/2009/3/layout/HorizontalOrganizationChart#1"/>
    <dgm:cxn modelId="{482979E1-B8FA-4702-95D1-E8FF2DB3AB75}" type="presParOf" srcId="{4E2D3DB8-00F4-4BEF-93CB-9140BB079957}" destId="{744DF1EB-0DBA-436A-8B20-F05138764F08}" srcOrd="0" destOrd="0" presId="urn:microsoft.com/office/officeart/2009/3/layout/HorizontalOrganizationChart#1"/>
    <dgm:cxn modelId="{DE767691-EA0A-4521-98E1-B727662DC286}" type="presParOf" srcId="{744DF1EB-0DBA-436A-8B20-F05138764F08}" destId="{46A5A490-20A2-4839-B12F-259F9EADAA6F}" srcOrd="0" destOrd="0" presId="urn:microsoft.com/office/officeart/2009/3/layout/HorizontalOrganizationChart#1"/>
    <dgm:cxn modelId="{1E4B8C09-553C-407B-A209-EA391D3B4EE1}" type="presParOf" srcId="{744DF1EB-0DBA-436A-8B20-F05138764F08}" destId="{6F4ECDBB-980E-4EB5-AA97-F473CBD114B8}" srcOrd="1" destOrd="0" presId="urn:microsoft.com/office/officeart/2009/3/layout/HorizontalOrganizationChart#1"/>
    <dgm:cxn modelId="{0AF8B45F-4777-487C-B6A7-B63C376BD69D}" type="presParOf" srcId="{4E2D3DB8-00F4-4BEF-93CB-9140BB079957}" destId="{2A9D0406-9E43-4AF9-B93F-2A861F5F8F4F}" srcOrd="1" destOrd="0" presId="urn:microsoft.com/office/officeart/2009/3/layout/HorizontalOrganizationChart#1"/>
    <dgm:cxn modelId="{FBF5D337-F613-4C16-A83F-E1F90C595CA9}" type="presParOf" srcId="{4E2D3DB8-00F4-4BEF-93CB-9140BB079957}" destId="{5506C0D6-97AA-4A25-BCCC-D2E5BF00CFB0}" srcOrd="2" destOrd="0" presId="urn:microsoft.com/office/officeart/2009/3/layout/HorizontalOrganization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AA0FF-10AA-4F7B-BD3B-3E0C8FAA3614}">
      <dsp:nvSpPr>
        <dsp:cNvPr id="0" name=""/>
        <dsp:cNvSpPr/>
      </dsp:nvSpPr>
      <dsp:spPr>
        <a:xfrm>
          <a:off x="1307082" y="2921117"/>
          <a:ext cx="914176" cy="91440"/>
        </a:xfrm>
        <a:custGeom>
          <a:avLst/>
          <a:gdLst/>
          <a:ahLst/>
          <a:cxnLst/>
          <a:rect l="0" t="0" r="0" b="0"/>
          <a:pathLst>
            <a:path>
              <a:moveTo>
                <a:pt x="0" y="127342"/>
              </a:moveTo>
              <a:lnTo>
                <a:pt x="914176" y="127342"/>
              </a:lnTo>
              <a:lnTo>
                <a:pt x="914176" y="4572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252C57-BCB6-4824-9794-C60A37C05D11}">
      <dsp:nvSpPr>
        <dsp:cNvPr id="0" name=""/>
        <dsp:cNvSpPr/>
      </dsp:nvSpPr>
      <dsp:spPr>
        <a:xfrm>
          <a:off x="4441402" y="4676010"/>
          <a:ext cx="914176" cy="91440"/>
        </a:xfrm>
        <a:custGeom>
          <a:avLst/>
          <a:gdLst/>
          <a:ahLst/>
          <a:cxnLst/>
          <a:rect l="0" t="0" r="0" b="0"/>
          <a:pathLst>
            <a:path>
              <a:moveTo>
                <a:pt x="0" y="127342"/>
              </a:moveTo>
              <a:lnTo>
                <a:pt x="914176" y="127342"/>
              </a:lnTo>
              <a:lnTo>
                <a:pt x="914176" y="4572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6E6B7D-0D83-4827-9CEF-41D3CFA8E76D}">
      <dsp:nvSpPr>
        <dsp:cNvPr id="0" name=""/>
        <dsp:cNvSpPr/>
      </dsp:nvSpPr>
      <dsp:spPr>
        <a:xfrm>
          <a:off x="4441402" y="4803352"/>
          <a:ext cx="1828353" cy="982739"/>
        </a:xfrm>
        <a:custGeom>
          <a:avLst/>
          <a:gdLst/>
          <a:ahLst/>
          <a:cxnLst/>
          <a:rect l="0" t="0" r="0" b="0"/>
          <a:pathLst>
            <a:path>
              <a:moveTo>
                <a:pt x="0" y="0"/>
              </a:moveTo>
              <a:lnTo>
                <a:pt x="1697756" y="0"/>
              </a:lnTo>
              <a:lnTo>
                <a:pt x="1697756" y="982739"/>
              </a:lnTo>
              <a:lnTo>
                <a:pt x="1828353" y="982739"/>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BE5FEE-8AD2-4EAB-BDD6-A2800A65A46D}">
      <dsp:nvSpPr>
        <dsp:cNvPr id="0" name=""/>
        <dsp:cNvSpPr/>
      </dsp:nvSpPr>
      <dsp:spPr>
        <a:xfrm>
          <a:off x="4441402" y="4803352"/>
          <a:ext cx="1828353" cy="421174"/>
        </a:xfrm>
        <a:custGeom>
          <a:avLst/>
          <a:gdLst/>
          <a:ahLst/>
          <a:cxnLst/>
          <a:rect l="0" t="0" r="0" b="0"/>
          <a:pathLst>
            <a:path>
              <a:moveTo>
                <a:pt x="0" y="0"/>
              </a:moveTo>
              <a:lnTo>
                <a:pt x="1697756" y="0"/>
              </a:lnTo>
              <a:lnTo>
                <a:pt x="1697756" y="421174"/>
              </a:lnTo>
              <a:lnTo>
                <a:pt x="1828353" y="421174"/>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B3E418-85F8-4921-847D-6834B65545AF}">
      <dsp:nvSpPr>
        <dsp:cNvPr id="0" name=""/>
        <dsp:cNvSpPr/>
      </dsp:nvSpPr>
      <dsp:spPr>
        <a:xfrm>
          <a:off x="7575722" y="4662961"/>
          <a:ext cx="261193" cy="280782"/>
        </a:xfrm>
        <a:custGeom>
          <a:avLst/>
          <a:gdLst/>
          <a:ahLst/>
          <a:cxnLst/>
          <a:rect l="0" t="0" r="0" b="0"/>
          <a:pathLst>
            <a:path>
              <a:moveTo>
                <a:pt x="0" y="0"/>
              </a:moveTo>
              <a:lnTo>
                <a:pt x="130596" y="0"/>
              </a:lnTo>
              <a:lnTo>
                <a:pt x="130596" y="280782"/>
              </a:lnTo>
              <a:lnTo>
                <a:pt x="261193" y="280782"/>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A2697D-EC0F-42F4-B3E1-C5A3586FA4C8}">
      <dsp:nvSpPr>
        <dsp:cNvPr id="0" name=""/>
        <dsp:cNvSpPr/>
      </dsp:nvSpPr>
      <dsp:spPr>
        <a:xfrm>
          <a:off x="7575722" y="4382178"/>
          <a:ext cx="261193" cy="280782"/>
        </a:xfrm>
        <a:custGeom>
          <a:avLst/>
          <a:gdLst/>
          <a:ahLst/>
          <a:cxnLst/>
          <a:rect l="0" t="0" r="0" b="0"/>
          <a:pathLst>
            <a:path>
              <a:moveTo>
                <a:pt x="0" y="280782"/>
              </a:moveTo>
              <a:lnTo>
                <a:pt x="130596" y="280782"/>
              </a:lnTo>
              <a:lnTo>
                <a:pt x="130596" y="0"/>
              </a:lnTo>
              <a:lnTo>
                <a:pt x="261193" y="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6791A9-1142-4396-BF5F-FE30D2C2CE8E}">
      <dsp:nvSpPr>
        <dsp:cNvPr id="0" name=""/>
        <dsp:cNvSpPr/>
      </dsp:nvSpPr>
      <dsp:spPr>
        <a:xfrm>
          <a:off x="4441402" y="4662961"/>
          <a:ext cx="1828353" cy="140391"/>
        </a:xfrm>
        <a:custGeom>
          <a:avLst/>
          <a:gdLst/>
          <a:ahLst/>
          <a:cxnLst/>
          <a:rect l="0" t="0" r="0" b="0"/>
          <a:pathLst>
            <a:path>
              <a:moveTo>
                <a:pt x="0" y="140391"/>
              </a:moveTo>
              <a:lnTo>
                <a:pt x="1697756" y="140391"/>
              </a:lnTo>
              <a:lnTo>
                <a:pt x="1697756" y="0"/>
              </a:lnTo>
              <a:lnTo>
                <a:pt x="1828353"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7DB831-7331-4EA6-9391-75447A9FC9FF}">
      <dsp:nvSpPr>
        <dsp:cNvPr id="0" name=""/>
        <dsp:cNvSpPr/>
      </dsp:nvSpPr>
      <dsp:spPr>
        <a:xfrm>
          <a:off x="7575722" y="3774893"/>
          <a:ext cx="261193" cy="91440"/>
        </a:xfrm>
        <a:custGeom>
          <a:avLst/>
          <a:gdLst/>
          <a:ahLst/>
          <a:cxnLst/>
          <a:rect l="0" t="0" r="0" b="0"/>
          <a:pathLst>
            <a:path>
              <a:moveTo>
                <a:pt x="0" y="45720"/>
              </a:moveTo>
              <a:lnTo>
                <a:pt x="261193" y="4572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D33DCB-B30E-49E8-84C8-2DE5E7022B71}">
      <dsp:nvSpPr>
        <dsp:cNvPr id="0" name=""/>
        <dsp:cNvSpPr/>
      </dsp:nvSpPr>
      <dsp:spPr>
        <a:xfrm>
          <a:off x="4441402" y="3820613"/>
          <a:ext cx="1828353" cy="982739"/>
        </a:xfrm>
        <a:custGeom>
          <a:avLst/>
          <a:gdLst/>
          <a:ahLst/>
          <a:cxnLst/>
          <a:rect l="0" t="0" r="0" b="0"/>
          <a:pathLst>
            <a:path>
              <a:moveTo>
                <a:pt x="0" y="982739"/>
              </a:moveTo>
              <a:lnTo>
                <a:pt x="1697756" y="982739"/>
              </a:lnTo>
              <a:lnTo>
                <a:pt x="1697756" y="0"/>
              </a:lnTo>
              <a:lnTo>
                <a:pt x="1828353"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2DC7CC-EF40-4618-88FD-3B2CBA425279}">
      <dsp:nvSpPr>
        <dsp:cNvPr id="0" name=""/>
        <dsp:cNvSpPr/>
      </dsp:nvSpPr>
      <dsp:spPr>
        <a:xfrm>
          <a:off x="1307082" y="3048460"/>
          <a:ext cx="1828353" cy="1754892"/>
        </a:xfrm>
        <a:custGeom>
          <a:avLst/>
          <a:gdLst/>
          <a:ahLst/>
          <a:cxnLst/>
          <a:rect l="0" t="0" r="0" b="0"/>
          <a:pathLst>
            <a:path>
              <a:moveTo>
                <a:pt x="0" y="0"/>
              </a:moveTo>
              <a:lnTo>
                <a:pt x="1697756" y="0"/>
              </a:lnTo>
              <a:lnTo>
                <a:pt x="1697756" y="1754892"/>
              </a:lnTo>
              <a:lnTo>
                <a:pt x="1828353" y="1754892"/>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3098FD-5E05-460F-B3B0-50B3396CD4E7}">
      <dsp:nvSpPr>
        <dsp:cNvPr id="0" name=""/>
        <dsp:cNvSpPr/>
      </dsp:nvSpPr>
      <dsp:spPr>
        <a:xfrm>
          <a:off x="4441402" y="2850921"/>
          <a:ext cx="914176" cy="91440"/>
        </a:xfrm>
        <a:custGeom>
          <a:avLst/>
          <a:gdLst/>
          <a:ahLst/>
          <a:cxnLst/>
          <a:rect l="0" t="0" r="0" b="0"/>
          <a:pathLst>
            <a:path>
              <a:moveTo>
                <a:pt x="0" y="127342"/>
              </a:moveTo>
              <a:lnTo>
                <a:pt x="914176" y="127342"/>
              </a:lnTo>
              <a:lnTo>
                <a:pt x="914176" y="4572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99E793-4C1B-48C0-8E6D-07CBE11F8E43}">
      <dsp:nvSpPr>
        <dsp:cNvPr id="0" name=""/>
        <dsp:cNvSpPr/>
      </dsp:nvSpPr>
      <dsp:spPr>
        <a:xfrm>
          <a:off x="7575722" y="3213327"/>
          <a:ext cx="261193" cy="91440"/>
        </a:xfrm>
        <a:custGeom>
          <a:avLst/>
          <a:gdLst/>
          <a:ahLst/>
          <a:cxnLst/>
          <a:rect l="0" t="0" r="0" b="0"/>
          <a:pathLst>
            <a:path>
              <a:moveTo>
                <a:pt x="0" y="45720"/>
              </a:moveTo>
              <a:lnTo>
                <a:pt x="261193" y="4572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8D5FEF-9F79-4D75-A6AE-E7631AE07F3D}">
      <dsp:nvSpPr>
        <dsp:cNvPr id="0" name=""/>
        <dsp:cNvSpPr/>
      </dsp:nvSpPr>
      <dsp:spPr>
        <a:xfrm>
          <a:off x="4441402" y="2978264"/>
          <a:ext cx="1828353" cy="280782"/>
        </a:xfrm>
        <a:custGeom>
          <a:avLst/>
          <a:gdLst/>
          <a:ahLst/>
          <a:cxnLst/>
          <a:rect l="0" t="0" r="0" b="0"/>
          <a:pathLst>
            <a:path>
              <a:moveTo>
                <a:pt x="0" y="0"/>
              </a:moveTo>
              <a:lnTo>
                <a:pt x="1697756" y="0"/>
              </a:lnTo>
              <a:lnTo>
                <a:pt x="1697756" y="280782"/>
              </a:lnTo>
              <a:lnTo>
                <a:pt x="1828353" y="280782"/>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A0F620-484C-45B5-BA3C-B53777C8721D}">
      <dsp:nvSpPr>
        <dsp:cNvPr id="0" name=""/>
        <dsp:cNvSpPr/>
      </dsp:nvSpPr>
      <dsp:spPr>
        <a:xfrm>
          <a:off x="4441402" y="2697481"/>
          <a:ext cx="1828353" cy="280782"/>
        </a:xfrm>
        <a:custGeom>
          <a:avLst/>
          <a:gdLst/>
          <a:ahLst/>
          <a:cxnLst/>
          <a:rect l="0" t="0" r="0" b="0"/>
          <a:pathLst>
            <a:path>
              <a:moveTo>
                <a:pt x="0" y="280782"/>
              </a:moveTo>
              <a:lnTo>
                <a:pt x="1697756" y="280782"/>
              </a:lnTo>
              <a:lnTo>
                <a:pt x="1697756" y="0"/>
              </a:lnTo>
              <a:lnTo>
                <a:pt x="1828353"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A80983-8767-4970-B69C-61A3064AC89E}">
      <dsp:nvSpPr>
        <dsp:cNvPr id="0" name=""/>
        <dsp:cNvSpPr/>
      </dsp:nvSpPr>
      <dsp:spPr>
        <a:xfrm>
          <a:off x="1307082" y="2932544"/>
          <a:ext cx="1828353" cy="91440"/>
        </a:xfrm>
        <a:custGeom>
          <a:avLst/>
          <a:gdLst/>
          <a:ahLst/>
          <a:cxnLst/>
          <a:rect l="0" t="0" r="0" b="0"/>
          <a:pathLst>
            <a:path>
              <a:moveTo>
                <a:pt x="0" y="115915"/>
              </a:moveTo>
              <a:lnTo>
                <a:pt x="1697756" y="115915"/>
              </a:lnTo>
              <a:lnTo>
                <a:pt x="1697756" y="45720"/>
              </a:lnTo>
              <a:lnTo>
                <a:pt x="1828353" y="4572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ED21E0-138C-4132-B604-8083A64C31F2}">
      <dsp:nvSpPr>
        <dsp:cNvPr id="0" name=""/>
        <dsp:cNvSpPr/>
      </dsp:nvSpPr>
      <dsp:spPr>
        <a:xfrm>
          <a:off x="4441402" y="1166224"/>
          <a:ext cx="914176" cy="91440"/>
        </a:xfrm>
        <a:custGeom>
          <a:avLst/>
          <a:gdLst/>
          <a:ahLst/>
          <a:cxnLst/>
          <a:rect l="0" t="0" r="0" b="0"/>
          <a:pathLst>
            <a:path>
              <a:moveTo>
                <a:pt x="0" y="127342"/>
              </a:moveTo>
              <a:lnTo>
                <a:pt x="914176" y="127342"/>
              </a:lnTo>
              <a:lnTo>
                <a:pt x="914176" y="4572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3E1095-0FDC-4B32-9908-6F51A0D27CCD}">
      <dsp:nvSpPr>
        <dsp:cNvPr id="0" name=""/>
        <dsp:cNvSpPr/>
      </dsp:nvSpPr>
      <dsp:spPr>
        <a:xfrm>
          <a:off x="7575722" y="2090196"/>
          <a:ext cx="261193" cy="91440"/>
        </a:xfrm>
        <a:custGeom>
          <a:avLst/>
          <a:gdLst/>
          <a:ahLst/>
          <a:cxnLst/>
          <a:rect l="0" t="0" r="0" b="0"/>
          <a:pathLst>
            <a:path>
              <a:moveTo>
                <a:pt x="0" y="45720"/>
              </a:moveTo>
              <a:lnTo>
                <a:pt x="261193" y="4572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CAF97B-FAA9-455B-8D96-78BBF69735B7}">
      <dsp:nvSpPr>
        <dsp:cNvPr id="0" name=""/>
        <dsp:cNvSpPr/>
      </dsp:nvSpPr>
      <dsp:spPr>
        <a:xfrm>
          <a:off x="4441402" y="1293567"/>
          <a:ext cx="1828353" cy="842348"/>
        </a:xfrm>
        <a:custGeom>
          <a:avLst/>
          <a:gdLst/>
          <a:ahLst/>
          <a:cxnLst/>
          <a:rect l="0" t="0" r="0" b="0"/>
          <a:pathLst>
            <a:path>
              <a:moveTo>
                <a:pt x="0" y="0"/>
              </a:moveTo>
              <a:lnTo>
                <a:pt x="1697756" y="0"/>
              </a:lnTo>
              <a:lnTo>
                <a:pt x="1697756" y="842348"/>
              </a:lnTo>
              <a:lnTo>
                <a:pt x="1828353" y="842348"/>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DF0A9C-68F3-400F-BA8A-75DBF52FE047}">
      <dsp:nvSpPr>
        <dsp:cNvPr id="0" name=""/>
        <dsp:cNvSpPr/>
      </dsp:nvSpPr>
      <dsp:spPr>
        <a:xfrm>
          <a:off x="4441402" y="1293567"/>
          <a:ext cx="1828353" cy="280782"/>
        </a:xfrm>
        <a:custGeom>
          <a:avLst/>
          <a:gdLst/>
          <a:ahLst/>
          <a:cxnLst/>
          <a:rect l="0" t="0" r="0" b="0"/>
          <a:pathLst>
            <a:path>
              <a:moveTo>
                <a:pt x="0" y="0"/>
              </a:moveTo>
              <a:lnTo>
                <a:pt x="1697756" y="0"/>
              </a:lnTo>
              <a:lnTo>
                <a:pt x="1697756" y="280782"/>
              </a:lnTo>
              <a:lnTo>
                <a:pt x="1828353" y="280782"/>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9777C7-1ED0-4E06-98DC-7B3490D156CC}">
      <dsp:nvSpPr>
        <dsp:cNvPr id="0" name=""/>
        <dsp:cNvSpPr/>
      </dsp:nvSpPr>
      <dsp:spPr>
        <a:xfrm>
          <a:off x="4441402" y="1012784"/>
          <a:ext cx="1828353" cy="280782"/>
        </a:xfrm>
        <a:custGeom>
          <a:avLst/>
          <a:gdLst/>
          <a:ahLst/>
          <a:cxnLst/>
          <a:rect l="0" t="0" r="0" b="0"/>
          <a:pathLst>
            <a:path>
              <a:moveTo>
                <a:pt x="0" y="280782"/>
              </a:moveTo>
              <a:lnTo>
                <a:pt x="1697756" y="280782"/>
              </a:lnTo>
              <a:lnTo>
                <a:pt x="1697756" y="0"/>
              </a:lnTo>
              <a:lnTo>
                <a:pt x="1828353"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90289A-D6BC-4192-8DD9-70E16E246D97}">
      <dsp:nvSpPr>
        <dsp:cNvPr id="0" name=""/>
        <dsp:cNvSpPr/>
      </dsp:nvSpPr>
      <dsp:spPr>
        <a:xfrm>
          <a:off x="4441402" y="451219"/>
          <a:ext cx="1828353" cy="842348"/>
        </a:xfrm>
        <a:custGeom>
          <a:avLst/>
          <a:gdLst/>
          <a:ahLst/>
          <a:cxnLst/>
          <a:rect l="0" t="0" r="0" b="0"/>
          <a:pathLst>
            <a:path>
              <a:moveTo>
                <a:pt x="0" y="842348"/>
              </a:moveTo>
              <a:lnTo>
                <a:pt x="1697756" y="842348"/>
              </a:lnTo>
              <a:lnTo>
                <a:pt x="1697756" y="0"/>
              </a:lnTo>
              <a:lnTo>
                <a:pt x="1828353"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5AA138-1FA5-4EF5-BB1A-91B200D429D6}">
      <dsp:nvSpPr>
        <dsp:cNvPr id="0" name=""/>
        <dsp:cNvSpPr/>
      </dsp:nvSpPr>
      <dsp:spPr>
        <a:xfrm>
          <a:off x="1307082" y="1293567"/>
          <a:ext cx="1828353" cy="1754892"/>
        </a:xfrm>
        <a:custGeom>
          <a:avLst/>
          <a:gdLst/>
          <a:ahLst/>
          <a:cxnLst/>
          <a:rect l="0" t="0" r="0" b="0"/>
          <a:pathLst>
            <a:path>
              <a:moveTo>
                <a:pt x="0" y="1754892"/>
              </a:moveTo>
              <a:lnTo>
                <a:pt x="1697756" y="1754892"/>
              </a:lnTo>
              <a:lnTo>
                <a:pt x="1697756" y="0"/>
              </a:lnTo>
              <a:lnTo>
                <a:pt x="1828353" y="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2C48C2-E7F8-43C2-9A97-ECF36740FAE6}">
      <dsp:nvSpPr>
        <dsp:cNvPr id="0" name=""/>
        <dsp:cNvSpPr/>
      </dsp:nvSpPr>
      <dsp:spPr>
        <a:xfrm>
          <a:off x="1116" y="2849300"/>
          <a:ext cx="1305966" cy="398319"/>
        </a:xfrm>
        <a:prstGeom prst="rect">
          <a:avLst/>
        </a:prstGeom>
        <a:solidFill>
          <a:schemeClr val="accen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a:latin typeface="等线" panose="02010600030101010101" pitchFamily="2" charset="-122"/>
              <a:ea typeface="等线" panose="02010600030101010101" pitchFamily="2" charset="-122"/>
            </a:rPr>
            <a:t>Collection</a:t>
          </a:r>
          <a:endParaRPr lang="zh-CN" altLang="en-US" sz="1200" kern="1200">
            <a:latin typeface="等线" panose="02010600030101010101" pitchFamily="2" charset="-122"/>
            <a:ea typeface="等线" panose="02010600030101010101" pitchFamily="2" charset="-122"/>
          </a:endParaRPr>
        </a:p>
      </dsp:txBody>
      <dsp:txXfrm>
        <a:off x="1116" y="2849300"/>
        <a:ext cx="1305966" cy="398319"/>
      </dsp:txXfrm>
    </dsp:sp>
    <dsp:sp modelId="{B7515707-19EE-488B-9631-C76FEF0329A8}">
      <dsp:nvSpPr>
        <dsp:cNvPr id="0" name=""/>
        <dsp:cNvSpPr/>
      </dsp:nvSpPr>
      <dsp:spPr>
        <a:xfrm>
          <a:off x="3135436" y="1094407"/>
          <a:ext cx="1305966" cy="398319"/>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a:latin typeface="等线" panose="02010600030101010101" pitchFamily="2" charset="-122"/>
              <a:ea typeface="等线" panose="02010600030101010101" pitchFamily="2" charset="-122"/>
            </a:rPr>
            <a:t>List</a:t>
          </a:r>
          <a:endParaRPr lang="zh-CN" altLang="en-US" sz="1200" kern="1200">
            <a:latin typeface="等线" panose="02010600030101010101" pitchFamily="2" charset="-122"/>
            <a:ea typeface="等线" panose="02010600030101010101" pitchFamily="2" charset="-122"/>
          </a:endParaRPr>
        </a:p>
      </dsp:txBody>
      <dsp:txXfrm>
        <a:off x="3135436" y="1094407"/>
        <a:ext cx="1305966" cy="398319"/>
      </dsp:txXfrm>
    </dsp:sp>
    <dsp:sp modelId="{129634B6-7A67-4F8D-A2C2-3B74A04B848D}">
      <dsp:nvSpPr>
        <dsp:cNvPr id="0" name=""/>
        <dsp:cNvSpPr/>
      </dsp:nvSpPr>
      <dsp:spPr>
        <a:xfrm>
          <a:off x="6269756" y="252059"/>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err="1">
              <a:latin typeface="等线" panose="02010600030101010101" pitchFamily="2" charset="-122"/>
              <a:ea typeface="等线" panose="02010600030101010101" pitchFamily="2" charset="-122"/>
            </a:rPr>
            <a:t>ArrayList</a:t>
          </a:r>
          <a:endParaRPr lang="zh-CN" altLang="en-US" sz="1200" kern="1200">
            <a:latin typeface="等线" panose="02010600030101010101" pitchFamily="2" charset="-122"/>
            <a:ea typeface="等线" panose="02010600030101010101" pitchFamily="2" charset="-122"/>
          </a:endParaRPr>
        </a:p>
      </dsp:txBody>
      <dsp:txXfrm>
        <a:off x="6269756" y="252059"/>
        <a:ext cx="1305966" cy="398319"/>
      </dsp:txXfrm>
    </dsp:sp>
    <dsp:sp modelId="{94611532-CB92-475F-95AD-2930C27C6F8E}">
      <dsp:nvSpPr>
        <dsp:cNvPr id="0" name=""/>
        <dsp:cNvSpPr/>
      </dsp:nvSpPr>
      <dsp:spPr>
        <a:xfrm>
          <a:off x="6269756" y="813624"/>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a:latin typeface="等线" panose="02010600030101010101" pitchFamily="2" charset="-122"/>
              <a:ea typeface="等线" panose="02010600030101010101" pitchFamily="2" charset="-122"/>
            </a:rPr>
            <a:t>LinkedList</a:t>
          </a:r>
          <a:endParaRPr lang="zh-CN" altLang="en-US" sz="1200" kern="1200">
            <a:latin typeface="等线" panose="02010600030101010101" pitchFamily="2" charset="-122"/>
            <a:ea typeface="等线" panose="02010600030101010101" pitchFamily="2" charset="-122"/>
          </a:endParaRPr>
        </a:p>
      </dsp:txBody>
      <dsp:txXfrm>
        <a:off x="6269756" y="813624"/>
        <a:ext cx="1305966" cy="398319"/>
      </dsp:txXfrm>
    </dsp:sp>
    <dsp:sp modelId="{3FEF24FD-B041-438F-9D55-BD1EA43C4428}">
      <dsp:nvSpPr>
        <dsp:cNvPr id="0" name=""/>
        <dsp:cNvSpPr/>
      </dsp:nvSpPr>
      <dsp:spPr>
        <a:xfrm>
          <a:off x="6269756" y="1375190"/>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err="1">
              <a:latin typeface="等线" panose="02010600030101010101" pitchFamily="2" charset="-122"/>
              <a:ea typeface="等线" panose="02010600030101010101" pitchFamily="2" charset="-122"/>
            </a:rPr>
            <a:t>SubList</a:t>
          </a:r>
          <a:endParaRPr lang="zh-CN" altLang="en-US" sz="1200" kern="1200">
            <a:latin typeface="等线" panose="02010600030101010101" pitchFamily="2" charset="-122"/>
            <a:ea typeface="等线" panose="02010600030101010101" pitchFamily="2" charset="-122"/>
          </a:endParaRPr>
        </a:p>
      </dsp:txBody>
      <dsp:txXfrm>
        <a:off x="6269756" y="1375190"/>
        <a:ext cx="1305966" cy="398319"/>
      </dsp:txXfrm>
    </dsp:sp>
    <dsp:sp modelId="{5C3927F8-8C24-4AE8-95E1-B078E86AA6E1}">
      <dsp:nvSpPr>
        <dsp:cNvPr id="0" name=""/>
        <dsp:cNvSpPr/>
      </dsp:nvSpPr>
      <dsp:spPr>
        <a:xfrm>
          <a:off x="6269756" y="1936756"/>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a:latin typeface="等线" panose="02010600030101010101" pitchFamily="2" charset="-122"/>
              <a:ea typeface="等线" panose="02010600030101010101" pitchFamily="2" charset="-122"/>
            </a:rPr>
            <a:t>Vector</a:t>
          </a:r>
          <a:endParaRPr lang="zh-CN" altLang="en-US" sz="1200" kern="1200">
            <a:latin typeface="等线" panose="02010600030101010101" pitchFamily="2" charset="-122"/>
            <a:ea typeface="等线" panose="02010600030101010101" pitchFamily="2" charset="-122"/>
          </a:endParaRPr>
        </a:p>
      </dsp:txBody>
      <dsp:txXfrm>
        <a:off x="6269756" y="1936756"/>
        <a:ext cx="1305966" cy="398319"/>
      </dsp:txXfrm>
    </dsp:sp>
    <dsp:sp modelId="{EE45C7BA-93E5-480D-86D7-B36F8A62A0A2}">
      <dsp:nvSpPr>
        <dsp:cNvPr id="0" name=""/>
        <dsp:cNvSpPr/>
      </dsp:nvSpPr>
      <dsp:spPr>
        <a:xfrm>
          <a:off x="7836916" y="1936756"/>
          <a:ext cx="1305966" cy="398319"/>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a:latin typeface="等线" panose="02010600030101010101" pitchFamily="2" charset="-122"/>
              <a:ea typeface="等线" panose="02010600030101010101" pitchFamily="2" charset="-122"/>
            </a:rPr>
            <a:t>Stack</a:t>
          </a:r>
          <a:endParaRPr lang="zh-CN" altLang="en-US" sz="1200" kern="1200">
            <a:latin typeface="等线" panose="02010600030101010101" pitchFamily="2" charset="-122"/>
            <a:ea typeface="等线" panose="02010600030101010101" pitchFamily="2" charset="-122"/>
          </a:endParaRPr>
        </a:p>
      </dsp:txBody>
      <dsp:txXfrm>
        <a:off x="7836916" y="1936756"/>
        <a:ext cx="1305966" cy="398319"/>
      </dsp:txXfrm>
    </dsp:sp>
    <dsp:sp modelId="{AB621ED9-F694-4F64-B40A-A47D0C34BCA3}">
      <dsp:nvSpPr>
        <dsp:cNvPr id="0" name=""/>
        <dsp:cNvSpPr/>
      </dsp:nvSpPr>
      <dsp:spPr>
        <a:xfrm>
          <a:off x="4702596" y="813624"/>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err="1">
              <a:latin typeface="等线" panose="02010600030101010101" pitchFamily="2" charset="-122"/>
              <a:ea typeface="等线" panose="02010600030101010101" pitchFamily="2" charset="-122"/>
            </a:rPr>
            <a:t>AbstractList</a:t>
          </a:r>
          <a:endParaRPr lang="zh-CN" altLang="en-US" sz="1200" kern="1200">
            <a:latin typeface="等线" panose="02010600030101010101" pitchFamily="2" charset="-122"/>
            <a:ea typeface="等线" panose="02010600030101010101" pitchFamily="2" charset="-122"/>
          </a:endParaRPr>
        </a:p>
      </dsp:txBody>
      <dsp:txXfrm>
        <a:off x="4702596" y="813624"/>
        <a:ext cx="1305966" cy="398319"/>
      </dsp:txXfrm>
    </dsp:sp>
    <dsp:sp modelId="{A277647F-4561-45D8-98FA-F3F3EC82BD22}">
      <dsp:nvSpPr>
        <dsp:cNvPr id="0" name=""/>
        <dsp:cNvSpPr/>
      </dsp:nvSpPr>
      <dsp:spPr>
        <a:xfrm>
          <a:off x="3135436" y="2779104"/>
          <a:ext cx="1305966" cy="398319"/>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a:latin typeface="等线" panose="02010600030101010101" pitchFamily="2" charset="-122"/>
              <a:ea typeface="等线" panose="02010600030101010101" pitchFamily="2" charset="-122"/>
            </a:rPr>
            <a:t>Queue</a:t>
          </a:r>
          <a:endParaRPr lang="zh-CN" altLang="en-US" sz="1200" kern="1200">
            <a:latin typeface="等线" panose="02010600030101010101" pitchFamily="2" charset="-122"/>
            <a:ea typeface="等线" panose="02010600030101010101" pitchFamily="2" charset="-122"/>
          </a:endParaRPr>
        </a:p>
      </dsp:txBody>
      <dsp:txXfrm>
        <a:off x="3135436" y="2779104"/>
        <a:ext cx="1305966" cy="398319"/>
      </dsp:txXfrm>
    </dsp:sp>
    <dsp:sp modelId="{EDEA6F5F-A07E-4339-8CBE-BED11944A4D5}">
      <dsp:nvSpPr>
        <dsp:cNvPr id="0" name=""/>
        <dsp:cNvSpPr/>
      </dsp:nvSpPr>
      <dsp:spPr>
        <a:xfrm>
          <a:off x="6269756" y="2498321"/>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err="1">
              <a:latin typeface="等线" panose="02010600030101010101" pitchFamily="2" charset="-122"/>
              <a:ea typeface="等线" panose="02010600030101010101" pitchFamily="2" charset="-122"/>
            </a:rPr>
            <a:t>PriorityQueue</a:t>
          </a:r>
          <a:endParaRPr lang="zh-CN" altLang="en-US" sz="1200" kern="1200">
            <a:latin typeface="等线" panose="02010600030101010101" pitchFamily="2" charset="-122"/>
            <a:ea typeface="等线" panose="02010600030101010101" pitchFamily="2" charset="-122"/>
          </a:endParaRPr>
        </a:p>
      </dsp:txBody>
      <dsp:txXfrm>
        <a:off x="6269756" y="2498321"/>
        <a:ext cx="1305966" cy="398319"/>
      </dsp:txXfrm>
    </dsp:sp>
    <dsp:sp modelId="{66A10FAF-0103-4C5F-95ED-A33EE4E62C61}">
      <dsp:nvSpPr>
        <dsp:cNvPr id="0" name=""/>
        <dsp:cNvSpPr/>
      </dsp:nvSpPr>
      <dsp:spPr>
        <a:xfrm>
          <a:off x="6269756" y="3059887"/>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a:latin typeface="等线" panose="02010600030101010101" pitchFamily="2" charset="-122"/>
              <a:ea typeface="等线" panose="02010600030101010101" pitchFamily="2" charset="-122"/>
            </a:rPr>
            <a:t>Deque</a:t>
          </a:r>
          <a:endParaRPr lang="zh-CN" altLang="en-US" sz="1200" kern="1200">
            <a:latin typeface="等线" panose="02010600030101010101" pitchFamily="2" charset="-122"/>
            <a:ea typeface="等线" panose="02010600030101010101" pitchFamily="2" charset="-122"/>
          </a:endParaRPr>
        </a:p>
      </dsp:txBody>
      <dsp:txXfrm>
        <a:off x="6269756" y="3059887"/>
        <a:ext cx="1305966" cy="398319"/>
      </dsp:txXfrm>
    </dsp:sp>
    <dsp:sp modelId="{2841A8FF-70D1-4189-99E3-D5417CDA0FA6}">
      <dsp:nvSpPr>
        <dsp:cNvPr id="0" name=""/>
        <dsp:cNvSpPr/>
      </dsp:nvSpPr>
      <dsp:spPr>
        <a:xfrm>
          <a:off x="7836916" y="3059887"/>
          <a:ext cx="1305966" cy="398319"/>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err="1">
              <a:latin typeface="等线" panose="02010600030101010101" pitchFamily="2" charset="-122"/>
              <a:ea typeface="等线" panose="02010600030101010101" pitchFamily="2" charset="-122"/>
            </a:rPr>
            <a:t>ArrayDeque</a:t>
          </a:r>
          <a:endParaRPr lang="zh-CN" altLang="en-US" sz="1200" kern="1200">
            <a:latin typeface="等线" panose="02010600030101010101" pitchFamily="2" charset="-122"/>
            <a:ea typeface="等线" panose="02010600030101010101" pitchFamily="2" charset="-122"/>
          </a:endParaRPr>
        </a:p>
      </dsp:txBody>
      <dsp:txXfrm>
        <a:off x="7836916" y="3059887"/>
        <a:ext cx="1305966" cy="398319"/>
      </dsp:txXfrm>
    </dsp:sp>
    <dsp:sp modelId="{582DE969-DBAC-45E1-A772-8AC5CD9A03CD}">
      <dsp:nvSpPr>
        <dsp:cNvPr id="0" name=""/>
        <dsp:cNvSpPr/>
      </dsp:nvSpPr>
      <dsp:spPr>
        <a:xfrm>
          <a:off x="4702596" y="2498321"/>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err="1">
              <a:latin typeface="等线" panose="02010600030101010101" pitchFamily="2" charset="-122"/>
              <a:ea typeface="等线" panose="02010600030101010101" pitchFamily="2" charset="-122"/>
            </a:rPr>
            <a:t>AbstractQueue</a:t>
          </a:r>
          <a:endParaRPr lang="zh-CN" altLang="en-US" sz="1200" kern="1200">
            <a:latin typeface="等线" panose="02010600030101010101" pitchFamily="2" charset="-122"/>
            <a:ea typeface="等线" panose="02010600030101010101" pitchFamily="2" charset="-122"/>
          </a:endParaRPr>
        </a:p>
      </dsp:txBody>
      <dsp:txXfrm>
        <a:off x="4702596" y="2498321"/>
        <a:ext cx="1305966" cy="398319"/>
      </dsp:txXfrm>
    </dsp:sp>
    <dsp:sp modelId="{C1767CF8-1538-4BE0-8F6D-D67A51FCFB7A}">
      <dsp:nvSpPr>
        <dsp:cNvPr id="0" name=""/>
        <dsp:cNvSpPr/>
      </dsp:nvSpPr>
      <dsp:spPr>
        <a:xfrm>
          <a:off x="3135436" y="4604193"/>
          <a:ext cx="1305966" cy="398319"/>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a:latin typeface="等线" panose="02010600030101010101" pitchFamily="2" charset="-122"/>
              <a:ea typeface="等线" panose="02010600030101010101" pitchFamily="2" charset="-122"/>
            </a:rPr>
            <a:t>Set</a:t>
          </a:r>
          <a:endParaRPr lang="zh-CN" altLang="en-US" sz="1200" kern="1200">
            <a:latin typeface="等线" panose="02010600030101010101" pitchFamily="2" charset="-122"/>
            <a:ea typeface="等线" panose="02010600030101010101" pitchFamily="2" charset="-122"/>
          </a:endParaRPr>
        </a:p>
      </dsp:txBody>
      <dsp:txXfrm>
        <a:off x="3135436" y="4604193"/>
        <a:ext cx="1305966" cy="398319"/>
      </dsp:txXfrm>
    </dsp:sp>
    <dsp:sp modelId="{D9212884-0004-4CC0-A961-7C912EEB7221}">
      <dsp:nvSpPr>
        <dsp:cNvPr id="0" name=""/>
        <dsp:cNvSpPr/>
      </dsp:nvSpPr>
      <dsp:spPr>
        <a:xfrm>
          <a:off x="6269756" y="3621453"/>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err="1">
              <a:latin typeface="等线" panose="02010600030101010101" pitchFamily="2" charset="-122"/>
              <a:ea typeface="等线" panose="02010600030101010101" pitchFamily="2" charset="-122"/>
            </a:rPr>
            <a:t>HashSet</a:t>
          </a:r>
          <a:endParaRPr lang="zh-CN" altLang="en-US" sz="1200" b="0" kern="1200">
            <a:latin typeface="等线" panose="02010600030101010101" pitchFamily="2" charset="-122"/>
            <a:ea typeface="等线" panose="02010600030101010101" pitchFamily="2" charset="-122"/>
          </a:endParaRPr>
        </a:p>
      </dsp:txBody>
      <dsp:txXfrm>
        <a:off x="6269756" y="3621453"/>
        <a:ext cx="1305966" cy="398319"/>
      </dsp:txXfrm>
    </dsp:sp>
    <dsp:sp modelId="{1638F524-969C-4147-9211-0EDD267290FA}">
      <dsp:nvSpPr>
        <dsp:cNvPr id="0" name=""/>
        <dsp:cNvSpPr/>
      </dsp:nvSpPr>
      <dsp:spPr>
        <a:xfrm>
          <a:off x="7836916" y="3621453"/>
          <a:ext cx="1305966" cy="398319"/>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err="1">
              <a:latin typeface="等线" panose="02010600030101010101" pitchFamily="2" charset="-122"/>
              <a:ea typeface="等线" panose="02010600030101010101" pitchFamily="2" charset="-122"/>
            </a:rPr>
            <a:t>LinkedHashSet</a:t>
          </a:r>
          <a:endParaRPr lang="zh-CN" altLang="en-US" sz="1200" b="0" kern="1200">
            <a:latin typeface="等线" panose="02010600030101010101" pitchFamily="2" charset="-122"/>
            <a:ea typeface="等线" panose="02010600030101010101" pitchFamily="2" charset="-122"/>
          </a:endParaRPr>
        </a:p>
      </dsp:txBody>
      <dsp:txXfrm>
        <a:off x="7836916" y="3621453"/>
        <a:ext cx="1305966" cy="398319"/>
      </dsp:txXfrm>
    </dsp:sp>
    <dsp:sp modelId="{C01F5303-3E23-4D05-8190-C09163A9016A}">
      <dsp:nvSpPr>
        <dsp:cNvPr id="0" name=""/>
        <dsp:cNvSpPr/>
      </dsp:nvSpPr>
      <dsp:spPr>
        <a:xfrm>
          <a:off x="6269756" y="4463801"/>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err="1">
              <a:latin typeface="等线" panose="02010600030101010101" pitchFamily="2" charset="-122"/>
              <a:ea typeface="等线" panose="02010600030101010101" pitchFamily="2" charset="-122"/>
            </a:rPr>
            <a:t>EnumSet</a:t>
          </a:r>
          <a:endParaRPr lang="zh-CN" altLang="en-US" sz="1200" b="0" kern="1200">
            <a:latin typeface="等线" panose="02010600030101010101" pitchFamily="2" charset="-122"/>
            <a:ea typeface="等线" panose="02010600030101010101" pitchFamily="2" charset="-122"/>
          </a:endParaRPr>
        </a:p>
      </dsp:txBody>
      <dsp:txXfrm>
        <a:off x="6269756" y="4463801"/>
        <a:ext cx="1305966" cy="398319"/>
      </dsp:txXfrm>
    </dsp:sp>
    <dsp:sp modelId="{BD5DDCDB-5C53-492B-8924-4DFAA7B553DC}">
      <dsp:nvSpPr>
        <dsp:cNvPr id="0" name=""/>
        <dsp:cNvSpPr/>
      </dsp:nvSpPr>
      <dsp:spPr>
        <a:xfrm>
          <a:off x="7836916" y="4183018"/>
          <a:ext cx="1305966" cy="398319"/>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err="1">
              <a:latin typeface="等线" panose="02010600030101010101" pitchFamily="2" charset="-122"/>
              <a:ea typeface="等线" panose="02010600030101010101" pitchFamily="2" charset="-122"/>
            </a:rPr>
            <a:t>JumboEnumSet</a:t>
          </a:r>
          <a:endParaRPr lang="zh-CN" altLang="en-US" sz="1200" kern="1200">
            <a:latin typeface="等线" panose="02010600030101010101" pitchFamily="2" charset="-122"/>
            <a:ea typeface="等线" panose="02010600030101010101" pitchFamily="2" charset="-122"/>
          </a:endParaRPr>
        </a:p>
      </dsp:txBody>
      <dsp:txXfrm>
        <a:off x="7836916" y="4183018"/>
        <a:ext cx="1305966" cy="398319"/>
      </dsp:txXfrm>
    </dsp:sp>
    <dsp:sp modelId="{31EB929E-D86B-4C3D-BDFD-40409485214A}">
      <dsp:nvSpPr>
        <dsp:cNvPr id="0" name=""/>
        <dsp:cNvSpPr/>
      </dsp:nvSpPr>
      <dsp:spPr>
        <a:xfrm>
          <a:off x="7836916" y="4744584"/>
          <a:ext cx="1305966" cy="398319"/>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err="1">
              <a:latin typeface="等线" panose="02010600030101010101" pitchFamily="2" charset="-122"/>
              <a:ea typeface="等线" panose="02010600030101010101" pitchFamily="2" charset="-122"/>
            </a:rPr>
            <a:t>RegularEnumSet</a:t>
          </a:r>
          <a:endParaRPr lang="zh-CN" altLang="en-US" sz="1200" kern="1200">
            <a:latin typeface="等线" panose="02010600030101010101" pitchFamily="2" charset="-122"/>
            <a:ea typeface="等线" panose="02010600030101010101" pitchFamily="2" charset="-122"/>
          </a:endParaRPr>
        </a:p>
      </dsp:txBody>
      <dsp:txXfrm>
        <a:off x="7836916" y="4744584"/>
        <a:ext cx="1305966" cy="398319"/>
      </dsp:txXfrm>
    </dsp:sp>
    <dsp:sp modelId="{5FA8D91E-65B4-4017-826A-BCB819E4BF19}">
      <dsp:nvSpPr>
        <dsp:cNvPr id="0" name=""/>
        <dsp:cNvSpPr/>
      </dsp:nvSpPr>
      <dsp:spPr>
        <a:xfrm>
          <a:off x="6269756" y="5025367"/>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err="1">
              <a:latin typeface="等线" panose="02010600030101010101" pitchFamily="2" charset="-122"/>
              <a:ea typeface="等线" panose="02010600030101010101" pitchFamily="2" charset="-122"/>
            </a:rPr>
            <a:t>TreeSet</a:t>
          </a:r>
          <a:endParaRPr lang="zh-CN" altLang="en-US" sz="1200" kern="1200">
            <a:latin typeface="等线" panose="02010600030101010101" pitchFamily="2" charset="-122"/>
            <a:ea typeface="等线" panose="02010600030101010101" pitchFamily="2" charset="-122"/>
          </a:endParaRPr>
        </a:p>
      </dsp:txBody>
      <dsp:txXfrm>
        <a:off x="6269756" y="5025367"/>
        <a:ext cx="1305966" cy="398319"/>
      </dsp:txXfrm>
    </dsp:sp>
    <dsp:sp modelId="{567715C3-E773-4DCE-AA7D-FAA52021B981}">
      <dsp:nvSpPr>
        <dsp:cNvPr id="0" name=""/>
        <dsp:cNvSpPr/>
      </dsp:nvSpPr>
      <dsp:spPr>
        <a:xfrm>
          <a:off x="6269756" y="5586932"/>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en-US" sz="1200" kern="1200" err="1">
              <a:latin typeface="等线" panose="02010600030101010101" pitchFamily="2" charset="-122"/>
              <a:ea typeface="等线" panose="02010600030101010101" pitchFamily="2" charset="-122"/>
            </a:rPr>
            <a:t>SortedSet</a:t>
          </a:r>
          <a:endParaRPr lang="zh-CN" altLang="en-US" sz="1200" kern="1200">
            <a:latin typeface="等线" panose="02010600030101010101" pitchFamily="2" charset="-122"/>
            <a:ea typeface="等线" panose="02010600030101010101" pitchFamily="2" charset="-122"/>
          </a:endParaRPr>
        </a:p>
      </dsp:txBody>
      <dsp:txXfrm>
        <a:off x="6269756" y="5586932"/>
        <a:ext cx="1305966" cy="398319"/>
      </dsp:txXfrm>
    </dsp:sp>
    <dsp:sp modelId="{7F5C41E1-30D9-40F8-9E09-433F4C05F07F}">
      <dsp:nvSpPr>
        <dsp:cNvPr id="0" name=""/>
        <dsp:cNvSpPr/>
      </dsp:nvSpPr>
      <dsp:spPr>
        <a:xfrm>
          <a:off x="4702596" y="4323410"/>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err="1">
              <a:latin typeface="等线" panose="02010600030101010101" pitchFamily="2" charset="-122"/>
              <a:ea typeface="等线" panose="02010600030101010101" pitchFamily="2" charset="-122"/>
            </a:rPr>
            <a:t>AbstractSet</a:t>
          </a:r>
          <a:endParaRPr lang="zh-CN" altLang="en-US" sz="1200" kern="1200">
            <a:latin typeface="等线" panose="02010600030101010101" pitchFamily="2" charset="-122"/>
            <a:ea typeface="等线" panose="02010600030101010101" pitchFamily="2" charset="-122"/>
          </a:endParaRPr>
        </a:p>
      </dsp:txBody>
      <dsp:txXfrm>
        <a:off x="4702596" y="4323410"/>
        <a:ext cx="1305966" cy="398319"/>
      </dsp:txXfrm>
    </dsp:sp>
    <dsp:sp modelId="{18995F4E-D554-441C-96C4-BBB01F3E6D69}">
      <dsp:nvSpPr>
        <dsp:cNvPr id="0" name=""/>
        <dsp:cNvSpPr/>
      </dsp:nvSpPr>
      <dsp:spPr>
        <a:xfrm>
          <a:off x="1568276" y="2568517"/>
          <a:ext cx="1305966" cy="398319"/>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err="1">
              <a:latin typeface="等线" panose="02010600030101010101" pitchFamily="2" charset="-122"/>
              <a:ea typeface="等线" panose="02010600030101010101" pitchFamily="2" charset="-122"/>
            </a:rPr>
            <a:t>AbstractCollection</a:t>
          </a:r>
          <a:endParaRPr lang="zh-CN" altLang="en-US" sz="1200" kern="1200" dirty="0">
            <a:latin typeface="等线" panose="02010600030101010101" pitchFamily="2" charset="-122"/>
            <a:ea typeface="等线" panose="02010600030101010101" pitchFamily="2" charset="-122"/>
          </a:endParaRPr>
        </a:p>
      </dsp:txBody>
      <dsp:txXfrm>
        <a:off x="1568276" y="2568517"/>
        <a:ext cx="1305966" cy="3983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65F6DE-0F8D-4B23-A4B1-335ACECFA97F}">
      <dsp:nvSpPr>
        <dsp:cNvPr id="0" name=""/>
        <dsp:cNvSpPr/>
      </dsp:nvSpPr>
      <dsp:spPr>
        <a:xfrm>
          <a:off x="1582048" y="2407820"/>
          <a:ext cx="1106191" cy="98767"/>
        </a:xfrm>
        <a:custGeom>
          <a:avLst/>
          <a:gdLst/>
          <a:ahLst/>
          <a:cxnLst/>
          <a:rect l="0" t="0" r="0" b="0"/>
          <a:pathLst>
            <a:path>
              <a:moveTo>
                <a:pt x="0" y="98767"/>
              </a:moveTo>
              <a:lnTo>
                <a:pt x="1106191" y="98767"/>
              </a:lnTo>
              <a:lnTo>
                <a:pt x="1106191" y="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4B8B05-C9F5-40C8-95E2-74D3F5BB3EDF}">
      <dsp:nvSpPr>
        <dsp:cNvPr id="0" name=""/>
        <dsp:cNvSpPr/>
      </dsp:nvSpPr>
      <dsp:spPr>
        <a:xfrm>
          <a:off x="1582048" y="2506588"/>
          <a:ext cx="2212382" cy="1698793"/>
        </a:xfrm>
        <a:custGeom>
          <a:avLst/>
          <a:gdLst/>
          <a:ahLst/>
          <a:cxnLst/>
          <a:rect l="0" t="0" r="0" b="0"/>
          <a:pathLst>
            <a:path>
              <a:moveTo>
                <a:pt x="0" y="0"/>
              </a:moveTo>
              <a:lnTo>
                <a:pt x="2054355" y="0"/>
              </a:lnTo>
              <a:lnTo>
                <a:pt x="2054355" y="1698793"/>
              </a:lnTo>
              <a:lnTo>
                <a:pt x="2212382" y="1698793"/>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DD9904-837A-4488-99A7-6EE94A847580}">
      <dsp:nvSpPr>
        <dsp:cNvPr id="0" name=""/>
        <dsp:cNvSpPr/>
      </dsp:nvSpPr>
      <dsp:spPr>
        <a:xfrm>
          <a:off x="1582048" y="2506588"/>
          <a:ext cx="2212382" cy="1019276"/>
        </a:xfrm>
        <a:custGeom>
          <a:avLst/>
          <a:gdLst/>
          <a:ahLst/>
          <a:cxnLst/>
          <a:rect l="0" t="0" r="0" b="0"/>
          <a:pathLst>
            <a:path>
              <a:moveTo>
                <a:pt x="0" y="0"/>
              </a:moveTo>
              <a:lnTo>
                <a:pt x="2054355" y="0"/>
              </a:lnTo>
              <a:lnTo>
                <a:pt x="2054355" y="1019276"/>
              </a:lnTo>
              <a:lnTo>
                <a:pt x="2212382" y="1019276"/>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194689-A22E-4359-B428-03731994B722}">
      <dsp:nvSpPr>
        <dsp:cNvPr id="0" name=""/>
        <dsp:cNvSpPr/>
      </dsp:nvSpPr>
      <dsp:spPr>
        <a:xfrm>
          <a:off x="1582048" y="2506588"/>
          <a:ext cx="2212382" cy="339758"/>
        </a:xfrm>
        <a:custGeom>
          <a:avLst/>
          <a:gdLst/>
          <a:ahLst/>
          <a:cxnLst/>
          <a:rect l="0" t="0" r="0" b="0"/>
          <a:pathLst>
            <a:path>
              <a:moveTo>
                <a:pt x="0" y="0"/>
              </a:moveTo>
              <a:lnTo>
                <a:pt x="2054355" y="0"/>
              </a:lnTo>
              <a:lnTo>
                <a:pt x="2054355" y="339758"/>
              </a:lnTo>
              <a:lnTo>
                <a:pt x="2212382" y="339758"/>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399885-808A-4D05-8C36-4D465D140B8B}">
      <dsp:nvSpPr>
        <dsp:cNvPr id="0" name=""/>
        <dsp:cNvSpPr/>
      </dsp:nvSpPr>
      <dsp:spPr>
        <a:xfrm>
          <a:off x="1582048" y="2166829"/>
          <a:ext cx="2212382" cy="339758"/>
        </a:xfrm>
        <a:custGeom>
          <a:avLst/>
          <a:gdLst/>
          <a:ahLst/>
          <a:cxnLst/>
          <a:rect l="0" t="0" r="0" b="0"/>
          <a:pathLst>
            <a:path>
              <a:moveTo>
                <a:pt x="0" y="339758"/>
              </a:moveTo>
              <a:lnTo>
                <a:pt x="2054355" y="339758"/>
              </a:lnTo>
              <a:lnTo>
                <a:pt x="2054355" y="0"/>
              </a:lnTo>
              <a:lnTo>
                <a:pt x="2212382" y="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723ABB-DEF6-4A96-BFEF-2D085FEB76E7}">
      <dsp:nvSpPr>
        <dsp:cNvPr id="0" name=""/>
        <dsp:cNvSpPr/>
      </dsp:nvSpPr>
      <dsp:spPr>
        <a:xfrm>
          <a:off x="1582048" y="1487311"/>
          <a:ext cx="2212382" cy="1019276"/>
        </a:xfrm>
        <a:custGeom>
          <a:avLst/>
          <a:gdLst/>
          <a:ahLst/>
          <a:cxnLst/>
          <a:rect l="0" t="0" r="0" b="0"/>
          <a:pathLst>
            <a:path>
              <a:moveTo>
                <a:pt x="0" y="1019276"/>
              </a:moveTo>
              <a:lnTo>
                <a:pt x="2054355" y="1019276"/>
              </a:lnTo>
              <a:lnTo>
                <a:pt x="2054355" y="0"/>
              </a:lnTo>
              <a:lnTo>
                <a:pt x="2212382" y="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E2E7C0-B582-4905-8211-C08A6F6FDC45}">
      <dsp:nvSpPr>
        <dsp:cNvPr id="0" name=""/>
        <dsp:cNvSpPr/>
      </dsp:nvSpPr>
      <dsp:spPr>
        <a:xfrm>
          <a:off x="5374704" y="762074"/>
          <a:ext cx="316054" cy="91440"/>
        </a:xfrm>
        <a:custGeom>
          <a:avLst/>
          <a:gdLst/>
          <a:ahLst/>
          <a:cxnLst/>
          <a:rect l="0" t="0" r="0" b="0"/>
          <a:pathLst>
            <a:path>
              <a:moveTo>
                <a:pt x="0" y="45720"/>
              </a:moveTo>
              <a:lnTo>
                <a:pt x="316054" y="4572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FA53CA-A958-4E12-A754-D34DE565756C}">
      <dsp:nvSpPr>
        <dsp:cNvPr id="0" name=""/>
        <dsp:cNvSpPr/>
      </dsp:nvSpPr>
      <dsp:spPr>
        <a:xfrm>
          <a:off x="1582048" y="807794"/>
          <a:ext cx="2212382" cy="1698793"/>
        </a:xfrm>
        <a:custGeom>
          <a:avLst/>
          <a:gdLst/>
          <a:ahLst/>
          <a:cxnLst/>
          <a:rect l="0" t="0" r="0" b="0"/>
          <a:pathLst>
            <a:path>
              <a:moveTo>
                <a:pt x="0" y="1698793"/>
              </a:moveTo>
              <a:lnTo>
                <a:pt x="2054355" y="1698793"/>
              </a:lnTo>
              <a:lnTo>
                <a:pt x="2054355" y="0"/>
              </a:lnTo>
              <a:lnTo>
                <a:pt x="2212382" y="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2ADD8E-36E0-4B55-BCBA-8D445E39D089}">
      <dsp:nvSpPr>
        <dsp:cNvPr id="0" name=""/>
        <dsp:cNvSpPr/>
      </dsp:nvSpPr>
      <dsp:spPr>
        <a:xfrm>
          <a:off x="1775" y="2265596"/>
          <a:ext cx="1580273" cy="481983"/>
        </a:xfrm>
        <a:prstGeom prst="rect">
          <a:avLst/>
        </a:prstGeom>
        <a:solidFill>
          <a:schemeClr val="accen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kern="1200" dirty="0">
              <a:latin typeface="等线" panose="02010600030101010101" pitchFamily="2" charset="-122"/>
              <a:ea typeface="等线" panose="02010600030101010101" pitchFamily="2" charset="-122"/>
            </a:rPr>
            <a:t>Map</a:t>
          </a:r>
          <a:endParaRPr lang="zh-CN" altLang="en-US" sz="1700" kern="1200" dirty="0">
            <a:latin typeface="等线" panose="02010600030101010101" pitchFamily="2" charset="-122"/>
            <a:ea typeface="等线" panose="02010600030101010101" pitchFamily="2" charset="-122"/>
          </a:endParaRPr>
        </a:p>
      </dsp:txBody>
      <dsp:txXfrm>
        <a:off x="1775" y="2265596"/>
        <a:ext cx="1580273" cy="481983"/>
      </dsp:txXfrm>
    </dsp:sp>
    <dsp:sp modelId="{88B35053-7408-48A6-922B-0D77F73CC8A2}">
      <dsp:nvSpPr>
        <dsp:cNvPr id="0" name=""/>
        <dsp:cNvSpPr/>
      </dsp:nvSpPr>
      <dsp:spPr>
        <a:xfrm>
          <a:off x="3794431" y="566802"/>
          <a:ext cx="1580273" cy="481983"/>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kern="1200">
              <a:latin typeface="等线" panose="02010600030101010101" pitchFamily="2" charset="-122"/>
              <a:ea typeface="等线" panose="02010600030101010101" pitchFamily="2" charset="-122"/>
            </a:rPr>
            <a:t>HashMap</a:t>
          </a:r>
          <a:endParaRPr lang="zh-CN" altLang="en-US" sz="1700" kern="1200">
            <a:latin typeface="等线" panose="02010600030101010101" pitchFamily="2" charset="-122"/>
            <a:ea typeface="等线" panose="02010600030101010101" pitchFamily="2" charset="-122"/>
          </a:endParaRPr>
        </a:p>
      </dsp:txBody>
      <dsp:txXfrm>
        <a:off x="3794431" y="566802"/>
        <a:ext cx="1580273" cy="481983"/>
      </dsp:txXfrm>
    </dsp:sp>
    <dsp:sp modelId="{641B0C65-7BCC-42C1-9410-ABB8F68DBC56}">
      <dsp:nvSpPr>
        <dsp:cNvPr id="0" name=""/>
        <dsp:cNvSpPr/>
      </dsp:nvSpPr>
      <dsp:spPr>
        <a:xfrm>
          <a:off x="5690759" y="566802"/>
          <a:ext cx="1580273" cy="481983"/>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en-US" sz="1700" kern="1200" err="1">
              <a:latin typeface="等线" panose="02010600030101010101" pitchFamily="2" charset="-122"/>
              <a:ea typeface="等线" panose="02010600030101010101" pitchFamily="2" charset="-122"/>
            </a:rPr>
            <a:t>LinkedHashMap</a:t>
          </a:r>
          <a:endParaRPr lang="zh-CN" altLang="en-US" sz="1700" kern="1200">
            <a:latin typeface="等线" panose="02010600030101010101" pitchFamily="2" charset="-122"/>
            <a:ea typeface="等线" panose="02010600030101010101" pitchFamily="2" charset="-122"/>
          </a:endParaRPr>
        </a:p>
      </dsp:txBody>
      <dsp:txXfrm>
        <a:off x="5690759" y="566802"/>
        <a:ext cx="1580273" cy="481983"/>
      </dsp:txXfrm>
    </dsp:sp>
    <dsp:sp modelId="{5F8E5696-5CDC-411D-8640-219DF7F89296}">
      <dsp:nvSpPr>
        <dsp:cNvPr id="0" name=""/>
        <dsp:cNvSpPr/>
      </dsp:nvSpPr>
      <dsp:spPr>
        <a:xfrm>
          <a:off x="3794431" y="1246320"/>
          <a:ext cx="1580273" cy="481983"/>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0" i="0" kern="1200" err="1">
              <a:latin typeface="等线" panose="02010600030101010101" pitchFamily="2" charset="-122"/>
              <a:ea typeface="等线" panose="02010600030101010101" pitchFamily="2" charset="-122"/>
            </a:rPr>
            <a:t>HashTable</a:t>
          </a:r>
          <a:endParaRPr lang="zh-CN" altLang="en-US" sz="1700" b="0" kern="1200">
            <a:latin typeface="等线" panose="02010600030101010101" pitchFamily="2" charset="-122"/>
            <a:ea typeface="等线" panose="02010600030101010101" pitchFamily="2" charset="-122"/>
          </a:endParaRPr>
        </a:p>
      </dsp:txBody>
      <dsp:txXfrm>
        <a:off x="3794431" y="1246320"/>
        <a:ext cx="1580273" cy="481983"/>
      </dsp:txXfrm>
    </dsp:sp>
    <dsp:sp modelId="{CF7ED4B2-CDF5-470D-AD5A-FAD45259606F}">
      <dsp:nvSpPr>
        <dsp:cNvPr id="0" name=""/>
        <dsp:cNvSpPr/>
      </dsp:nvSpPr>
      <dsp:spPr>
        <a:xfrm>
          <a:off x="3794431" y="1925837"/>
          <a:ext cx="1580273" cy="481983"/>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0" i="0" kern="1200" err="1">
              <a:latin typeface="等线" panose="02010600030101010101" pitchFamily="2" charset="-122"/>
              <a:ea typeface="等线" panose="02010600030101010101" pitchFamily="2" charset="-122"/>
            </a:rPr>
            <a:t>TreeMap</a:t>
          </a:r>
          <a:endParaRPr lang="zh-CN" altLang="en-US" sz="1700" b="0" kern="1200">
            <a:latin typeface="等线" panose="02010600030101010101" pitchFamily="2" charset="-122"/>
            <a:ea typeface="等线" panose="02010600030101010101" pitchFamily="2" charset="-122"/>
          </a:endParaRPr>
        </a:p>
      </dsp:txBody>
      <dsp:txXfrm>
        <a:off x="3794431" y="1925837"/>
        <a:ext cx="1580273" cy="481983"/>
      </dsp:txXfrm>
    </dsp:sp>
    <dsp:sp modelId="{77D6F297-809B-437D-93CB-2050912627F4}">
      <dsp:nvSpPr>
        <dsp:cNvPr id="0" name=""/>
        <dsp:cNvSpPr/>
      </dsp:nvSpPr>
      <dsp:spPr>
        <a:xfrm>
          <a:off x="3794431" y="2605355"/>
          <a:ext cx="1580273" cy="481983"/>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0" i="0" kern="1200" err="1">
              <a:latin typeface="等线" panose="02010600030101010101" pitchFamily="2" charset="-122"/>
              <a:ea typeface="等线" panose="02010600030101010101" pitchFamily="2" charset="-122"/>
            </a:rPr>
            <a:t>WeakHashMap</a:t>
          </a:r>
          <a:endParaRPr lang="zh-CN" altLang="en-US" sz="1700" b="0" kern="1200">
            <a:latin typeface="等线" panose="02010600030101010101" pitchFamily="2" charset="-122"/>
            <a:ea typeface="等线" panose="02010600030101010101" pitchFamily="2" charset="-122"/>
          </a:endParaRPr>
        </a:p>
      </dsp:txBody>
      <dsp:txXfrm>
        <a:off x="3794431" y="2605355"/>
        <a:ext cx="1580273" cy="481983"/>
      </dsp:txXfrm>
    </dsp:sp>
    <dsp:sp modelId="{494A1322-720A-41C4-9335-21C963175E8B}">
      <dsp:nvSpPr>
        <dsp:cNvPr id="0" name=""/>
        <dsp:cNvSpPr/>
      </dsp:nvSpPr>
      <dsp:spPr>
        <a:xfrm>
          <a:off x="3794431" y="3284872"/>
          <a:ext cx="1580273" cy="481983"/>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en-US" sz="1700" kern="1200" err="1">
              <a:latin typeface="等线" panose="02010600030101010101" pitchFamily="2" charset="-122"/>
              <a:ea typeface="等线" panose="02010600030101010101" pitchFamily="2" charset="-122"/>
            </a:rPr>
            <a:t>SortedMap</a:t>
          </a:r>
          <a:endParaRPr lang="zh-CN" altLang="en-US" sz="1700" kern="1200">
            <a:latin typeface="等线" panose="02010600030101010101" pitchFamily="2" charset="-122"/>
            <a:ea typeface="等线" panose="02010600030101010101" pitchFamily="2" charset="-122"/>
          </a:endParaRPr>
        </a:p>
      </dsp:txBody>
      <dsp:txXfrm>
        <a:off x="3794431" y="3284872"/>
        <a:ext cx="1580273" cy="481983"/>
      </dsp:txXfrm>
    </dsp:sp>
    <dsp:sp modelId="{6A4610F0-FFFD-4782-B93B-629C2F81352A}">
      <dsp:nvSpPr>
        <dsp:cNvPr id="0" name=""/>
        <dsp:cNvSpPr/>
      </dsp:nvSpPr>
      <dsp:spPr>
        <a:xfrm>
          <a:off x="3794431" y="3964390"/>
          <a:ext cx="1580273" cy="481983"/>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kern="1200" err="1">
              <a:latin typeface="等线" panose="02010600030101010101" pitchFamily="2" charset="-122"/>
              <a:ea typeface="等线" panose="02010600030101010101" pitchFamily="2" charset="-122"/>
            </a:rPr>
            <a:t>EnumMap</a:t>
          </a:r>
          <a:endParaRPr lang="zh-CN" altLang="en-US" sz="1700" kern="1200">
            <a:latin typeface="等线" panose="02010600030101010101" pitchFamily="2" charset="-122"/>
            <a:ea typeface="等线" panose="02010600030101010101" pitchFamily="2" charset="-122"/>
          </a:endParaRPr>
        </a:p>
      </dsp:txBody>
      <dsp:txXfrm>
        <a:off x="3794431" y="3964390"/>
        <a:ext cx="1580273" cy="481983"/>
      </dsp:txXfrm>
    </dsp:sp>
    <dsp:sp modelId="{46A5A490-20A2-4839-B12F-259F9EADAA6F}">
      <dsp:nvSpPr>
        <dsp:cNvPr id="0" name=""/>
        <dsp:cNvSpPr/>
      </dsp:nvSpPr>
      <dsp:spPr>
        <a:xfrm>
          <a:off x="1898103" y="1925837"/>
          <a:ext cx="1580273" cy="481983"/>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kern="1200" dirty="0" err="1">
              <a:latin typeface="等线" panose="02010600030101010101" pitchFamily="2" charset="-122"/>
              <a:ea typeface="等线" panose="02010600030101010101" pitchFamily="2" charset="-122"/>
            </a:rPr>
            <a:t>AbstractMap</a:t>
          </a:r>
          <a:endParaRPr lang="zh-CN" altLang="en-US" sz="1700" kern="1200" dirty="0">
            <a:latin typeface="等线" panose="02010600030101010101" pitchFamily="2" charset="-122"/>
            <a:ea typeface="等线" panose="02010600030101010101" pitchFamily="2" charset="-122"/>
          </a:endParaRPr>
        </a:p>
      </dsp:txBody>
      <dsp:txXfrm>
        <a:off x="1898103" y="1925837"/>
        <a:ext cx="1580273" cy="481983"/>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1">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linDir" val="fromL"/>
                      <dgm:param type="chAlign" val="t"/>
                    </dgm:alg>
                  </dgm:if>
                  <dgm:else name="Name31">
                    <dgm:alg type="hierChild">
                      <dgm:param type="linDir" val="fromR"/>
                      <dgm:param type="chAlign" val="t"/>
                    </dgm:alg>
                  </dgm:else>
                </dgm:choose>
              </dgm:if>
              <dgm:if name="Name32" func="var" arg="hierBranch" op="equ" val="r">
                <dgm:choose name="Name33">
                  <dgm:if name="Name34" func="var" arg="dir" op="equ" val="norm">
                    <dgm:alg type="hierChild">
                      <dgm:param type="linDir" val="fromL"/>
                      <dgm:param type="chAlign" val="b"/>
                    </dgm:alg>
                  </dgm:if>
                  <dgm:else name="Name35">
                    <dgm:alg type="hierChild">
                      <dgm:param type="linDir" val="fromR"/>
                      <dgm:param type="chAlign" val="b"/>
                    </dgm:alg>
                  </dgm:else>
                </dgm:choose>
              </dgm:if>
              <dgm:if name="Name36" func="var" arg="hierBranch" op="equ" val="hang">
                <dgm:choose name="Name37">
                  <dgm:if name="Name38" func="var" arg="dir" op="equ" val="norm">
                    <dgm:alg type="hierChild">
                      <dgm:param type="linDir" val="fromT"/>
                      <dgm:param type="chAlign" val="l"/>
                      <dgm:param type="secLinDir" val="fromL"/>
                      <dgm:param type="secChAlign" val="t"/>
                    </dgm:alg>
                  </dgm:if>
                  <dgm:else name="Name39">
                    <dgm:alg type="hierChild">
                      <dgm:param type="linDir" val="fromT"/>
                      <dgm:param type="chAlign" val="r"/>
                      <dgm:param type="secLinDir" val="fromR"/>
                      <dgm:param type="secChAlign" val="t"/>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dim" val="1D"/>
                            <dgm:param type="endSty" val="noArr"/>
                            <dgm:param type="connRout" val="bend"/>
                            <dgm:param type="begPts" val="midR"/>
                            <dgm:param type="endPts" val="bCtr tCtr"/>
                          </dgm:alg>
                        </dgm:if>
                        <dgm:else name="Name50">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dim" val="1D"/>
                            <dgm:param type="endSty" val="noArr"/>
                            <dgm:param type="connRout" val="bend"/>
                            <dgm:param type="begPts" val="midR"/>
                            <dgm:param type="endPts" val="tCtr"/>
                          </dgm:alg>
                        </dgm:if>
                        <dgm:else name="Name55">
                          <dgm:alg type="conn">
                            <dgm:param type="dim" val="1D"/>
                            <dgm:param type="endSty" val="noArr"/>
                            <dgm:param type="connRout" val="bend"/>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dim" val="1D"/>
                            <dgm:param type="endSty" val="noArr"/>
                            <dgm:param type="connRout" val="bend"/>
                            <dgm:param type="begPts" val="midR"/>
                            <dgm:param type="endPts" val="bCtr"/>
                          </dgm:alg>
                        </dgm:if>
                        <dgm:else name="Name60">
                          <dgm:alg type="conn">
                            <dgm:param type="dim" val="1D"/>
                            <dgm:param type="endSty" val="noArr"/>
                            <dgm:param type="connRout" val="bend"/>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dim" val="1D"/>
                            <dgm:param type="endSty" val="noArr"/>
                            <dgm:param type="connRout" val="bend"/>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dim" val="1D"/>
                            <dgm:param type="endSty" val="noArr"/>
                            <dgm:param type="connRout" val="bend"/>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linDir" val="fromL"/>
                            <dgm:param type="chAlign" val="t"/>
                          </dgm:alg>
                        </dgm:if>
                        <dgm:else name="Name93">
                          <dgm:alg type="hierChild">
                            <dgm:param type="linDir" val="fromR"/>
                            <dgm:param type="chAlign" val="t"/>
                          </dgm:alg>
                        </dgm:else>
                      </dgm:choose>
                    </dgm:if>
                    <dgm:if name="Name94" func="var" arg="hierBranch" op="equ" val="r">
                      <dgm:choose name="Name95">
                        <dgm:if name="Name96" func="var" arg="dir" op="equ" val="norm">
                          <dgm:alg type="hierChild">
                            <dgm:param type="linDir" val="fromL"/>
                            <dgm:param type="chAlign" val="b"/>
                          </dgm:alg>
                        </dgm:if>
                        <dgm:else name="Name97">
                          <dgm:alg type="hierChild">
                            <dgm:param type="linDir" val="fromR"/>
                            <dgm:param type="chAlign" val="b"/>
                          </dgm:alg>
                        </dgm:else>
                      </dgm:choose>
                    </dgm:if>
                    <dgm:if name="Name98" func="var" arg="hierBranch" op="equ" val="hang">
                      <dgm:choose name="Name99">
                        <dgm:if name="Name100" func="var" arg="dir" op="equ" val="norm">
                          <dgm:alg type="hierChild">
                            <dgm:param type="linDir" val="fromT"/>
                            <dgm:param type="chAlign" val="l"/>
                            <dgm:param type="secLinDir" val="fromL"/>
                            <dgm:param type="secChAlign" val="t"/>
                          </dgm:alg>
                        </dgm:if>
                        <dgm:else name="Name101">
                          <dgm:alg type="hierChild">
                            <dgm:param type="linDir" val="fromT"/>
                            <dgm:param type="chAlign" val="r"/>
                            <dgm:param type="secLinDir" val="fromR"/>
                            <dgm:param type="secChAlign" val="t"/>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linDir" val="fromT"/>
                        <dgm:param type="chAlign" val="l"/>
                        <dgm:param type="secLinDir" val="fromL"/>
                        <dgm:param type="secChAlign" val="t"/>
                      </dgm:alg>
                    </dgm:if>
                    <dgm:else name="Name109">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linDir" val="fromT"/>
                  <dgm:param type="chAlign" val="l"/>
                  <dgm:param type="secLinDir" val="fromL"/>
                  <dgm:param type="secChAlign" val="t"/>
                </dgm:alg>
              </dgm:if>
              <dgm:else name="Name113">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dim" val="1D"/>
                        <dgm:param type="endSty" val="noArr"/>
                        <dgm:param type="connRout" val="bend"/>
                        <dgm:param type="begPts" val="midR"/>
                        <dgm:param type="endPts" val="bCtr tCtr"/>
                      </dgm:alg>
                    </dgm:if>
                    <dgm:else name="Name118">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linDir" val="fromL"/>
                            <dgm:param type="chAlign" val="t"/>
                          </dgm:alg>
                        </dgm:if>
                        <dgm:else name="Name145">
                          <dgm:alg type="hierChild">
                            <dgm:param type="linDir" val="fromR"/>
                            <dgm:param type="chAlign" val="t"/>
                          </dgm:alg>
                        </dgm:else>
                      </dgm:choose>
                    </dgm:if>
                    <dgm:if name="Name146" func="var" arg="hierBranch" op="equ" val="r">
                      <dgm:choose name="Name147">
                        <dgm:if name="Name148" func="var" arg="dir" op="equ" val="norm">
                          <dgm:alg type="hierChild">
                            <dgm:param type="linDir" val="fromL"/>
                            <dgm:param type="chAlign" val="b"/>
                          </dgm:alg>
                        </dgm:if>
                        <dgm:else name="Name149">
                          <dgm:alg type="hierChild">
                            <dgm:param type="linDir" val="fromR"/>
                            <dgm:param type="chAlign" val="b"/>
                          </dgm:alg>
                        </dgm:else>
                      </dgm:choose>
                    </dgm:if>
                    <dgm:if name="Name150" func="var" arg="hierBranch" op="equ" val="hang">
                      <dgm:choose name="Name151">
                        <dgm:if name="Name152" func="var" arg="dir" op="equ" val="norm">
                          <dgm:alg type="hierChild">
                            <dgm:param type="linDir" val="fromT"/>
                            <dgm:param type="chAlign" val="l"/>
                            <dgm:param type="secLinDir" val="fromL"/>
                            <dgm:param type="secChAlign" val="t"/>
                          </dgm:alg>
                        </dgm:if>
                        <dgm:else name="Name153">
                          <dgm:alg type="hierChild">
                            <dgm:param type="linDir" val="fromT"/>
                            <dgm:param type="chAlign" val="r"/>
                            <dgm:param type="secLinDir" val="fromR"/>
                            <dgm:param type="secChAlign" val="t"/>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linDir" val="fromT"/>
                        <dgm:param type="chAlign" val="l"/>
                        <dgm:param type="secLinDir" val="fromL"/>
                        <dgm:param type="secChAlign" val="t"/>
                      </dgm:alg>
                    </dgm:if>
                    <dgm:else name="Name161">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1">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linDir" val="fromL"/>
                      <dgm:param type="chAlign" val="t"/>
                    </dgm:alg>
                  </dgm:if>
                  <dgm:else name="Name31">
                    <dgm:alg type="hierChild">
                      <dgm:param type="linDir" val="fromR"/>
                      <dgm:param type="chAlign" val="t"/>
                    </dgm:alg>
                  </dgm:else>
                </dgm:choose>
              </dgm:if>
              <dgm:if name="Name32" func="var" arg="hierBranch" op="equ" val="r">
                <dgm:choose name="Name33">
                  <dgm:if name="Name34" func="var" arg="dir" op="equ" val="norm">
                    <dgm:alg type="hierChild">
                      <dgm:param type="linDir" val="fromL"/>
                      <dgm:param type="chAlign" val="b"/>
                    </dgm:alg>
                  </dgm:if>
                  <dgm:else name="Name35">
                    <dgm:alg type="hierChild">
                      <dgm:param type="linDir" val="fromR"/>
                      <dgm:param type="chAlign" val="b"/>
                    </dgm:alg>
                  </dgm:else>
                </dgm:choose>
              </dgm:if>
              <dgm:if name="Name36" func="var" arg="hierBranch" op="equ" val="hang">
                <dgm:choose name="Name37">
                  <dgm:if name="Name38" func="var" arg="dir" op="equ" val="norm">
                    <dgm:alg type="hierChild">
                      <dgm:param type="linDir" val="fromT"/>
                      <dgm:param type="chAlign" val="l"/>
                      <dgm:param type="secLinDir" val="fromL"/>
                      <dgm:param type="secChAlign" val="t"/>
                    </dgm:alg>
                  </dgm:if>
                  <dgm:else name="Name39">
                    <dgm:alg type="hierChild">
                      <dgm:param type="linDir" val="fromT"/>
                      <dgm:param type="chAlign" val="r"/>
                      <dgm:param type="secLinDir" val="fromR"/>
                      <dgm:param type="secChAlign" val="t"/>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dim" val="1D"/>
                            <dgm:param type="endSty" val="noArr"/>
                            <dgm:param type="connRout" val="bend"/>
                            <dgm:param type="begPts" val="midR"/>
                            <dgm:param type="endPts" val="bCtr tCtr"/>
                          </dgm:alg>
                        </dgm:if>
                        <dgm:else name="Name50">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dim" val="1D"/>
                            <dgm:param type="endSty" val="noArr"/>
                            <dgm:param type="connRout" val="bend"/>
                            <dgm:param type="begPts" val="midR"/>
                            <dgm:param type="endPts" val="tCtr"/>
                          </dgm:alg>
                        </dgm:if>
                        <dgm:else name="Name55">
                          <dgm:alg type="conn">
                            <dgm:param type="dim" val="1D"/>
                            <dgm:param type="endSty" val="noArr"/>
                            <dgm:param type="connRout" val="bend"/>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dim" val="1D"/>
                            <dgm:param type="endSty" val="noArr"/>
                            <dgm:param type="connRout" val="bend"/>
                            <dgm:param type="begPts" val="midR"/>
                            <dgm:param type="endPts" val="bCtr"/>
                          </dgm:alg>
                        </dgm:if>
                        <dgm:else name="Name60">
                          <dgm:alg type="conn">
                            <dgm:param type="dim" val="1D"/>
                            <dgm:param type="endSty" val="noArr"/>
                            <dgm:param type="connRout" val="bend"/>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dim" val="1D"/>
                            <dgm:param type="endSty" val="noArr"/>
                            <dgm:param type="connRout" val="bend"/>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dim" val="1D"/>
                            <dgm:param type="endSty" val="noArr"/>
                            <dgm:param type="connRout" val="bend"/>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linDir" val="fromL"/>
                            <dgm:param type="chAlign" val="t"/>
                          </dgm:alg>
                        </dgm:if>
                        <dgm:else name="Name93">
                          <dgm:alg type="hierChild">
                            <dgm:param type="linDir" val="fromR"/>
                            <dgm:param type="chAlign" val="t"/>
                          </dgm:alg>
                        </dgm:else>
                      </dgm:choose>
                    </dgm:if>
                    <dgm:if name="Name94" func="var" arg="hierBranch" op="equ" val="r">
                      <dgm:choose name="Name95">
                        <dgm:if name="Name96" func="var" arg="dir" op="equ" val="norm">
                          <dgm:alg type="hierChild">
                            <dgm:param type="linDir" val="fromL"/>
                            <dgm:param type="chAlign" val="b"/>
                          </dgm:alg>
                        </dgm:if>
                        <dgm:else name="Name97">
                          <dgm:alg type="hierChild">
                            <dgm:param type="linDir" val="fromR"/>
                            <dgm:param type="chAlign" val="b"/>
                          </dgm:alg>
                        </dgm:else>
                      </dgm:choose>
                    </dgm:if>
                    <dgm:if name="Name98" func="var" arg="hierBranch" op="equ" val="hang">
                      <dgm:choose name="Name99">
                        <dgm:if name="Name100" func="var" arg="dir" op="equ" val="norm">
                          <dgm:alg type="hierChild">
                            <dgm:param type="linDir" val="fromT"/>
                            <dgm:param type="chAlign" val="l"/>
                            <dgm:param type="secLinDir" val="fromL"/>
                            <dgm:param type="secChAlign" val="t"/>
                          </dgm:alg>
                        </dgm:if>
                        <dgm:else name="Name101">
                          <dgm:alg type="hierChild">
                            <dgm:param type="linDir" val="fromT"/>
                            <dgm:param type="chAlign" val="r"/>
                            <dgm:param type="secLinDir" val="fromR"/>
                            <dgm:param type="secChAlign" val="t"/>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linDir" val="fromT"/>
                        <dgm:param type="chAlign" val="l"/>
                        <dgm:param type="secLinDir" val="fromL"/>
                        <dgm:param type="secChAlign" val="t"/>
                      </dgm:alg>
                    </dgm:if>
                    <dgm:else name="Name109">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linDir" val="fromT"/>
                  <dgm:param type="chAlign" val="l"/>
                  <dgm:param type="secLinDir" val="fromL"/>
                  <dgm:param type="secChAlign" val="t"/>
                </dgm:alg>
              </dgm:if>
              <dgm:else name="Name113">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dim" val="1D"/>
                        <dgm:param type="endSty" val="noArr"/>
                        <dgm:param type="connRout" val="bend"/>
                        <dgm:param type="begPts" val="midR"/>
                        <dgm:param type="endPts" val="bCtr tCtr"/>
                      </dgm:alg>
                    </dgm:if>
                    <dgm:else name="Name118">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linDir" val="fromL"/>
                            <dgm:param type="chAlign" val="t"/>
                          </dgm:alg>
                        </dgm:if>
                        <dgm:else name="Name145">
                          <dgm:alg type="hierChild">
                            <dgm:param type="linDir" val="fromR"/>
                            <dgm:param type="chAlign" val="t"/>
                          </dgm:alg>
                        </dgm:else>
                      </dgm:choose>
                    </dgm:if>
                    <dgm:if name="Name146" func="var" arg="hierBranch" op="equ" val="r">
                      <dgm:choose name="Name147">
                        <dgm:if name="Name148" func="var" arg="dir" op="equ" val="norm">
                          <dgm:alg type="hierChild">
                            <dgm:param type="linDir" val="fromL"/>
                            <dgm:param type="chAlign" val="b"/>
                          </dgm:alg>
                        </dgm:if>
                        <dgm:else name="Name149">
                          <dgm:alg type="hierChild">
                            <dgm:param type="linDir" val="fromR"/>
                            <dgm:param type="chAlign" val="b"/>
                          </dgm:alg>
                        </dgm:else>
                      </dgm:choose>
                    </dgm:if>
                    <dgm:if name="Name150" func="var" arg="hierBranch" op="equ" val="hang">
                      <dgm:choose name="Name151">
                        <dgm:if name="Name152" func="var" arg="dir" op="equ" val="norm">
                          <dgm:alg type="hierChild">
                            <dgm:param type="linDir" val="fromT"/>
                            <dgm:param type="chAlign" val="l"/>
                            <dgm:param type="secLinDir" val="fromL"/>
                            <dgm:param type="secChAlign" val="t"/>
                          </dgm:alg>
                        </dgm:if>
                        <dgm:else name="Name153">
                          <dgm:alg type="hierChild">
                            <dgm:param type="linDir" val="fromT"/>
                            <dgm:param type="chAlign" val="r"/>
                            <dgm:param type="secLinDir" val="fromR"/>
                            <dgm:param type="secChAlign" val="t"/>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linDir" val="fromT"/>
                        <dgm:param type="chAlign" val="l"/>
                        <dgm:param type="secLinDir" val="fromL"/>
                        <dgm:param type="secChAlign" val="t"/>
                      </dgm:alg>
                    </dgm:if>
                    <dgm:else name="Name161">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Grp="1"/>
          </p:cNvSpPr>
          <p:nvPr>
            <p:ph type="hdr" sz="quarter"/>
          </p:nvPr>
        </p:nvSpPr>
        <p:spPr>
          <a:xfrm>
            <a:off x="0" y="0"/>
            <a:ext cx="2971800" cy="457200"/>
          </a:xfrm>
          <a:prstGeom prst="rect">
            <a:avLst/>
          </a:prstGeom>
        </p:spPr>
        <p:txBody>
          <a:bodyPr vert="horz" rtlCol="0"/>
          <a:lstStyle>
            <a:lvl1pPr algn="l" latinLnBrk="0">
              <a:defRPr lang="zh-CN" sz="1200"/>
            </a:lvl1pPr>
          </a:lstStyle>
          <a:p>
            <a:endParaRPr lang="zh-CN"/>
          </a:p>
        </p:txBody>
      </p:sp>
      <p:sp>
        <p:nvSpPr>
          <p:cNvPr id="3" name="Rectangle 2"/>
          <p:cNvSpPr>
            <a:spLocks noGrp="1"/>
          </p:cNvSpPr>
          <p:nvPr>
            <p:ph type="dt" idx="1"/>
          </p:nvPr>
        </p:nvSpPr>
        <p:spPr>
          <a:xfrm>
            <a:off x="3884613" y="0"/>
            <a:ext cx="2971800" cy="457200"/>
          </a:xfrm>
          <a:prstGeom prst="rect">
            <a:avLst/>
          </a:prstGeom>
        </p:spPr>
        <p:txBody>
          <a:bodyPr vert="horz" rtlCol="0"/>
          <a:lstStyle>
            <a:lvl1pPr algn="r" latinLnBrk="0">
              <a:defRPr lang="zh-CN" sz="1200"/>
            </a:lvl1pPr>
          </a:lstStyle>
          <a:p>
            <a:fld id="{2447E72A-D913-4DC2-9E0A-E520CE8FCC86}" type="datetimeFigureOut">
              <a:rPr lang="zh-CN" altLang="en-US"/>
              <a:t>2019/3/26</a:t>
            </a:fld>
            <a:endParaRPr lang="zh-CN"/>
          </a:p>
        </p:txBody>
      </p:sp>
      <p:sp>
        <p:nvSpPr>
          <p:cNvPr id="4" name="Rectangl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zh-CN"/>
          </a:p>
        </p:txBody>
      </p:sp>
      <p:sp>
        <p:nvSpPr>
          <p:cNvPr id="5" name="Rectangle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Rectangle 5"/>
          <p:cNvSpPr>
            <a:spLocks noGrp="1"/>
          </p:cNvSpPr>
          <p:nvPr>
            <p:ph type="ftr" sz="quarter" idx="4"/>
          </p:nvPr>
        </p:nvSpPr>
        <p:spPr>
          <a:xfrm>
            <a:off x="0" y="8685213"/>
            <a:ext cx="2971800" cy="457200"/>
          </a:xfrm>
          <a:prstGeom prst="rect">
            <a:avLst/>
          </a:prstGeom>
        </p:spPr>
        <p:txBody>
          <a:bodyPr vert="horz" rtlCol="0" anchor="b"/>
          <a:lstStyle>
            <a:lvl1pPr algn="l" latinLnBrk="0">
              <a:defRPr lang="zh-CN" sz="1200"/>
            </a:lvl1pPr>
          </a:lstStyle>
          <a:p>
            <a:endParaRPr lang="zh-CN"/>
          </a:p>
        </p:txBody>
      </p:sp>
      <p:sp>
        <p:nvSpPr>
          <p:cNvPr id="7" name="Rectangle 6"/>
          <p:cNvSpPr>
            <a:spLocks noGrp="1"/>
          </p:cNvSpPr>
          <p:nvPr>
            <p:ph type="sldNum" sz="quarter" idx="5"/>
          </p:nvPr>
        </p:nvSpPr>
        <p:spPr>
          <a:xfrm>
            <a:off x="3884613" y="8685213"/>
            <a:ext cx="2971800" cy="457200"/>
          </a:xfrm>
          <a:prstGeom prst="rect">
            <a:avLst/>
          </a:prstGeom>
        </p:spPr>
        <p:txBody>
          <a:bodyPr vert="horz" rtlCol="0" anchor="b"/>
          <a:lstStyle>
            <a:lvl1pPr algn="r" latinLnBrk="0">
              <a:defRPr lang="zh-CN" sz="1200"/>
            </a:lvl1pPr>
          </a:lstStyle>
          <a:p>
            <a:fld id="{A5D78FC6-CE17-4259-A63C-DDFC12E048FC}" type="slidenum">
              <a:rPr/>
              <a:t>‹#›</a:t>
            </a:fld>
            <a:endParaRPr lang="zh-CN"/>
          </a:p>
        </p:txBody>
      </p:sp>
    </p:spTree>
  </p:cSld>
  <p:clrMap bg1="lt1" tx1="dk1" bg2="lt2" tx2="dk2" accent1="accent1" accent2="accent2" accent3="accent3" accent4="accent4" accent5="accent5" accent6="accent6" hlink="hlink" folHlink="folHlink"/>
  <p:notesStyle>
    <a:lvl1pPr marL="0" algn="l" rtl="0" latinLnBrk="0">
      <a:defRPr lang="zh-CN" sz="1200" kern="1200">
        <a:solidFill>
          <a:schemeClr val="tx1"/>
        </a:solidFill>
        <a:latin typeface="+mn-lt"/>
        <a:ea typeface="+mn-ea"/>
        <a:cs typeface="+mn-cs"/>
      </a:defRPr>
    </a:lvl1pPr>
    <a:lvl2pPr marL="457200" algn="l" rtl="0">
      <a:defRPr lang="zh-CN" sz="1200" kern="1200">
        <a:solidFill>
          <a:schemeClr val="tx1"/>
        </a:solidFill>
        <a:latin typeface="+mn-lt"/>
        <a:ea typeface="+mn-ea"/>
        <a:cs typeface="+mn-cs"/>
      </a:defRPr>
    </a:lvl2pPr>
    <a:lvl3pPr marL="914400" algn="l" rtl="0">
      <a:defRPr lang="zh-CN" sz="1200" kern="1200">
        <a:solidFill>
          <a:schemeClr val="tx1"/>
        </a:solidFill>
        <a:latin typeface="+mn-lt"/>
        <a:ea typeface="+mn-ea"/>
        <a:cs typeface="+mn-cs"/>
      </a:defRPr>
    </a:lvl3pPr>
    <a:lvl4pPr marL="1371600" algn="l" rtl="0">
      <a:defRPr lang="zh-CN" sz="1200" kern="1200">
        <a:solidFill>
          <a:schemeClr val="tx1"/>
        </a:solidFill>
        <a:latin typeface="+mn-lt"/>
        <a:ea typeface="+mn-ea"/>
        <a:cs typeface="+mn-cs"/>
      </a:defRPr>
    </a:lvl4pPr>
    <a:lvl5pPr marL="1828800" algn="l" rtl="0">
      <a:defRPr lang="zh-CN" sz="1200" kern="1200">
        <a:solidFill>
          <a:schemeClr val="tx1"/>
        </a:solidFill>
        <a:latin typeface="+mn-lt"/>
        <a:ea typeface="+mn-ea"/>
        <a:cs typeface="+mn-cs"/>
      </a:defRPr>
    </a:lvl5pPr>
    <a:lvl6pPr marL="2286000" algn="l" rtl="0">
      <a:defRPr lang="zh-CN" sz="1200" kern="1200">
        <a:solidFill>
          <a:schemeClr val="tx1"/>
        </a:solidFill>
        <a:latin typeface="+mn-lt"/>
        <a:ea typeface="+mn-ea"/>
        <a:cs typeface="+mn-cs"/>
      </a:defRPr>
    </a:lvl6pPr>
    <a:lvl7pPr marL="2743200" algn="l" rtl="0">
      <a:defRPr lang="zh-CN" sz="1200" kern="1200">
        <a:solidFill>
          <a:schemeClr val="tx1"/>
        </a:solidFill>
        <a:latin typeface="+mn-lt"/>
        <a:ea typeface="+mn-ea"/>
        <a:cs typeface="+mn-cs"/>
      </a:defRPr>
    </a:lvl7pPr>
    <a:lvl8pPr marL="3200400" algn="l" rtl="0">
      <a:defRPr lang="zh-CN" sz="1200" kern="1200">
        <a:solidFill>
          <a:schemeClr val="tx1"/>
        </a:solidFill>
        <a:latin typeface="+mn-lt"/>
        <a:ea typeface="+mn-ea"/>
        <a:cs typeface="+mn-cs"/>
      </a:defRPr>
    </a:lvl8pPr>
    <a:lvl9pPr marL="3657600" algn="l" rtl="0">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A5D78FC6-CE17-4259-A63C-DDFC12E048FC}" type="slidenum">
              <a:rPr lang="en-US" altLang="zh-CN" smtClean="0"/>
              <a:t>1</a:t>
            </a:fld>
            <a:endParaRPr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8" name="Shape 7"/>
          <p:cNvSpPr>
            <a:spLocks noGrp="1"/>
          </p:cNvSpPr>
          <p:nvPr>
            <p:ph type="ctrTitle"/>
          </p:nvPr>
        </p:nvSpPr>
        <p:spPr>
          <a:xfrm>
            <a:off x="2362200" y="4038600"/>
            <a:ext cx="6477000" cy="1828800"/>
          </a:xfrm>
        </p:spPr>
        <p:txBody>
          <a:bodyPr anchor="b"/>
          <a:lstStyle>
            <a:lvl1pPr latinLnBrk="0">
              <a:defRPr lang="zh-CN" cap="all" baseline="0"/>
            </a:lvl1pPr>
          </a:lstStyle>
          <a:p>
            <a:r>
              <a:rPr lang="zh-CN" altLang="en-US"/>
              <a:t>单击此处编辑母版标题样式</a:t>
            </a:r>
            <a:endParaRPr lang="zh-CN"/>
          </a:p>
        </p:txBody>
      </p:sp>
      <p:sp>
        <p:nvSpPr>
          <p:cNvPr id="9" name="Shape 8"/>
          <p:cNvSpPr>
            <a:spLocks noGrp="1"/>
          </p:cNvSpPr>
          <p:nvPr>
            <p:ph type="subTitle" idx="1"/>
          </p:nvPr>
        </p:nvSpPr>
        <p:spPr>
          <a:xfrm>
            <a:off x="2362200" y="6050037"/>
            <a:ext cx="6705600" cy="685800"/>
          </a:xfrm>
        </p:spPr>
        <p:txBody>
          <a:bodyPr anchor="ctr">
            <a:normAutofit/>
          </a:bodyPr>
          <a:lstStyle>
            <a:lvl1pPr marL="0" indent="0" algn="l" latinLnBrk="0">
              <a:buNone/>
              <a:defRPr lang="zh-CN"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zh-CN"/>
          </a:p>
        </p:txBody>
      </p:sp>
      <p:sp>
        <p:nvSpPr>
          <p:cNvPr id="28" name="Shape 27"/>
          <p:cNvSpPr>
            <a:spLocks noGrp="1"/>
          </p:cNvSpPr>
          <p:nvPr>
            <p:ph type="dt" sz="half" idx="10"/>
          </p:nvPr>
        </p:nvSpPr>
        <p:spPr>
          <a:xfrm>
            <a:off x="76200" y="6068699"/>
            <a:ext cx="2057400" cy="685800"/>
          </a:xfrm>
        </p:spPr>
        <p:txBody>
          <a:bodyPr>
            <a:noAutofit/>
          </a:bodyPr>
          <a:lstStyle>
            <a:lvl1pPr algn="ctr" latinLnBrk="0">
              <a:defRPr lang="zh-CN" sz="2000">
                <a:solidFill>
                  <a:srgbClr val="FFFFFF"/>
                </a:solidFill>
              </a:defRPr>
            </a:lvl1pPr>
          </a:lstStyle>
          <a:p>
            <a:pPr algn="ctr"/>
            <a:fld id="{743653DA-8BF4-4869-96FE-9BCF43372D46}" type="datetime8">
              <a:rPr lang="zh-CN" altLang="en-US"/>
              <a:t>2019年3月26日11时57分</a:t>
            </a:fld>
            <a:endParaRPr lang="zh-CN" sz="2000">
              <a:solidFill>
                <a:srgbClr val="FFFFFF"/>
              </a:solidFill>
            </a:endParaRPr>
          </a:p>
        </p:txBody>
      </p:sp>
      <p:sp>
        <p:nvSpPr>
          <p:cNvPr id="17" name="Shape 16"/>
          <p:cNvSpPr>
            <a:spLocks noGrp="1"/>
          </p:cNvSpPr>
          <p:nvPr>
            <p:ph type="ftr" sz="quarter" idx="11"/>
          </p:nvPr>
        </p:nvSpPr>
        <p:spPr>
          <a:xfrm>
            <a:off x="2085393" y="236538"/>
            <a:ext cx="5867400" cy="365125"/>
          </a:xfrm>
        </p:spPr>
        <p:txBody>
          <a:bodyPr/>
          <a:lstStyle>
            <a:lvl1pPr algn="r" latinLnBrk="0">
              <a:defRPr lang="zh-CN">
                <a:solidFill>
                  <a:schemeClr val="tx2"/>
                </a:solidFill>
              </a:defRPr>
            </a:lvl1pPr>
          </a:lstStyle>
          <a:p>
            <a:pPr algn="r"/>
            <a:endParaRPr lang="zh-CN">
              <a:solidFill>
                <a:schemeClr val="tx2"/>
              </a:solidFill>
            </a:endParaRPr>
          </a:p>
        </p:txBody>
      </p:sp>
      <p:sp>
        <p:nvSpPr>
          <p:cNvPr id="29" name="Shape 28"/>
          <p:cNvSpPr>
            <a:spLocks noGrp="1"/>
          </p:cNvSpPr>
          <p:nvPr>
            <p:ph type="sldNum" sz="quarter" idx="12"/>
          </p:nvPr>
        </p:nvSpPr>
        <p:spPr>
          <a:xfrm>
            <a:off x="8001000" y="228600"/>
            <a:ext cx="838200" cy="381000"/>
          </a:xfrm>
        </p:spPr>
        <p:txBody>
          <a:bodyPr/>
          <a:lstStyle>
            <a:lvl1pPr latinLnBrk="0">
              <a:defRPr lang="zh-CN">
                <a:solidFill>
                  <a:schemeClr val="tx2"/>
                </a:solidFill>
              </a:defRPr>
            </a:lvl1pPr>
          </a:lstStyle>
          <a:p>
            <a:fld id="{72AC53DF-4216-466D-99A7-94400E6C2A25}" type="slidenum">
              <a:rPr/>
              <a:t>‹#›</a:t>
            </a:fld>
            <a:endParaRPr lang="zh-CN">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zh-CN" altLang="en-US"/>
              <a:t>单击此处编辑母版标题样式</a:t>
            </a:r>
            <a:endParaRPr lang="zh-CN"/>
          </a:p>
        </p:txBody>
      </p:sp>
      <p:sp>
        <p:nvSpPr>
          <p:cNvPr id="3" name="Shape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Shape 3"/>
          <p:cNvSpPr>
            <a:spLocks noGrp="1"/>
          </p:cNvSpPr>
          <p:nvPr>
            <p:ph type="dt" sz="half" idx="10"/>
          </p:nvPr>
        </p:nvSpPr>
        <p:spPr/>
        <p:txBody>
          <a:bodyPr/>
          <a:lstStyle/>
          <a:p>
            <a:fld id="{8D3816DF-213E-421B-92D3-C068DBB023D6}" type="datetime8">
              <a:rPr lang="zh-CN" altLang="en-US">
                <a:solidFill>
                  <a:schemeClr val="tx2"/>
                </a:solidFill>
              </a:rPr>
              <a:t>2019年3月26日11时57分</a:t>
            </a:fld>
            <a:endParaRPr lang="zh-CN"/>
          </a:p>
        </p:txBody>
      </p:sp>
      <p:sp>
        <p:nvSpPr>
          <p:cNvPr id="5" name="Shape 4"/>
          <p:cNvSpPr>
            <a:spLocks noGrp="1"/>
          </p:cNvSpPr>
          <p:nvPr>
            <p:ph type="ftr" sz="quarter" idx="11"/>
          </p:nvPr>
        </p:nvSpPr>
        <p:spPr/>
        <p:txBody>
          <a:bodyPr/>
          <a:lstStyle/>
          <a:p>
            <a:endParaRPr lang="zh-CN"/>
          </a:p>
        </p:txBody>
      </p:sp>
      <p:sp>
        <p:nvSpPr>
          <p:cNvPr id="6" name="Shape 5"/>
          <p:cNvSpPr>
            <a:spLocks noGrp="1"/>
          </p:cNvSpPr>
          <p:nvPr>
            <p:ph type="sldNum" sz="quarter" idx="12"/>
          </p:nvPr>
        </p:nvSpPr>
        <p:spPr/>
        <p:txBody>
          <a:bodyPr/>
          <a:lstStyle/>
          <a:p>
            <a:fld id="{72AC53DF-4216-466D-99A7-94400E6C2A25}" type="slidenum">
              <a:rPr lang="en-US" altLang="zh-CN" sz="1200">
                <a:solidFill>
                  <a:schemeClr val="tx2"/>
                </a:solidFill>
              </a:rPr>
              <a:t>‹#›</a:t>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Shape 1"/>
          <p:cNvSpPr>
            <a:spLocks noGrp="1"/>
          </p:cNvSpPr>
          <p:nvPr>
            <p:ph type="title" orient="vert"/>
          </p:nvPr>
        </p:nvSpPr>
        <p:spPr>
          <a:xfrm>
            <a:off x="6553200" y="609600"/>
            <a:ext cx="2057400" cy="5516563"/>
          </a:xfrm>
        </p:spPr>
        <p:txBody>
          <a:bodyPr vert="eaVert"/>
          <a:lstStyle/>
          <a:p>
            <a:r>
              <a:rPr lang="zh-CN" altLang="en-US"/>
              <a:t>单击此处编辑母版标题样式</a:t>
            </a:r>
            <a:endParaRPr lang="zh-CN"/>
          </a:p>
        </p:txBody>
      </p:sp>
      <p:sp>
        <p:nvSpPr>
          <p:cNvPr id="3" name="Shape 2"/>
          <p:cNvSpPr>
            <a:spLocks noGrp="1"/>
          </p:cNvSpPr>
          <p:nvPr>
            <p:ph type="body" orient="vert" idx="1" hasCustomPrompt="1"/>
          </p:nvPr>
        </p:nvSpPr>
        <p:spPr>
          <a:xfrm>
            <a:off x="457200" y="609600"/>
            <a:ext cx="5562600" cy="551656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Shape 3"/>
          <p:cNvSpPr>
            <a:spLocks noGrp="1"/>
          </p:cNvSpPr>
          <p:nvPr>
            <p:ph type="dt" sz="half" idx="10"/>
          </p:nvPr>
        </p:nvSpPr>
        <p:spPr>
          <a:xfrm>
            <a:off x="6553200" y="6248402"/>
            <a:ext cx="2209800" cy="365125"/>
          </a:xfrm>
        </p:spPr>
        <p:txBody>
          <a:bodyPr/>
          <a:lstStyle/>
          <a:p>
            <a:fld id="{8D3816DF-213E-421B-92D3-C068DBB023D6}" type="datetime8">
              <a:rPr lang="zh-CN" altLang="en-US">
                <a:solidFill>
                  <a:schemeClr val="tx2"/>
                </a:solidFill>
              </a:rPr>
              <a:t>2019年3月26日11时57分</a:t>
            </a:fld>
            <a:endParaRPr lang="zh-CN"/>
          </a:p>
        </p:txBody>
      </p:sp>
      <p:sp>
        <p:nvSpPr>
          <p:cNvPr id="5" name="Shape 4"/>
          <p:cNvSpPr>
            <a:spLocks noGrp="1"/>
          </p:cNvSpPr>
          <p:nvPr>
            <p:ph type="ftr" sz="quarter" idx="11"/>
          </p:nvPr>
        </p:nvSpPr>
        <p:spPr>
          <a:xfrm>
            <a:off x="457201" y="6248207"/>
            <a:ext cx="5573483" cy="365125"/>
          </a:xfrm>
        </p:spPr>
        <p:txBody>
          <a:bodyPr/>
          <a:lstStyle/>
          <a:p>
            <a:endParaRPr lang="zh-CN"/>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p>
        </p:txBody>
      </p:sp>
      <p:sp>
        <p:nvSpPr>
          <p:cNvPr id="6" name="Shape 5"/>
          <p:cNvSpPr>
            <a:spLocks noGrp="1"/>
          </p:cNvSpPr>
          <p:nvPr>
            <p:ph type="sldNum" sz="quarter" idx="12"/>
          </p:nvPr>
        </p:nvSpPr>
        <p:spPr>
          <a:xfrm rot="5400000">
            <a:off x="5989638" y="144462"/>
            <a:ext cx="533400" cy="244476"/>
          </a:xfrm>
        </p:spPr>
        <p:txBody>
          <a:bodyPr/>
          <a:lstStyle/>
          <a:p>
            <a:fld id="{72AC53DF-4216-466D-99A7-94400E6C2A25}" type="slidenum">
              <a:rPr lang="en-US" altLang="zh-CN" sz="1200">
                <a:solidFill>
                  <a:schemeClr val="tx2"/>
                </a:solidFill>
              </a:rPr>
              <a:t>‹#›</a:t>
            </a:fld>
            <a:endParaRPr lang="zh-CN"/>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Shape 1"/>
          <p:cNvSpPr>
            <a:spLocks noGrp="1"/>
          </p:cNvSpPr>
          <p:nvPr>
            <p:ph type="title"/>
          </p:nvPr>
        </p:nvSpPr>
        <p:spPr>
          <a:xfrm>
            <a:off x="612648" y="228600"/>
            <a:ext cx="8153400" cy="990600"/>
          </a:xfrm>
        </p:spPr>
        <p:txBody>
          <a:bodyPr/>
          <a:lstStyle/>
          <a:p>
            <a:r>
              <a:rPr lang="zh-CN" altLang="en-US"/>
              <a:t>单击此处编辑母版标题样式</a:t>
            </a:r>
            <a:endParaRPr lang="zh-CN"/>
          </a:p>
        </p:txBody>
      </p:sp>
      <p:sp>
        <p:nvSpPr>
          <p:cNvPr id="4" name="Shape 3"/>
          <p:cNvSpPr>
            <a:spLocks noGrp="1"/>
          </p:cNvSpPr>
          <p:nvPr>
            <p:ph type="dt" sz="half" idx="10"/>
          </p:nvPr>
        </p:nvSpPr>
        <p:spPr/>
        <p:txBody>
          <a:bodyPr/>
          <a:lstStyle/>
          <a:p>
            <a:fld id="{B7129108-AC8D-4212-9283-60D9E99BF07A}" type="datetime8">
              <a:rPr lang="zh-CN" altLang="en-US"/>
              <a:t>2019年3月26日11时57分</a:t>
            </a:fld>
            <a:endParaRPr lang="zh-CN"/>
          </a:p>
        </p:txBody>
      </p:sp>
      <p:sp>
        <p:nvSpPr>
          <p:cNvPr id="5" name="Shape 4"/>
          <p:cNvSpPr>
            <a:spLocks noGrp="1"/>
          </p:cNvSpPr>
          <p:nvPr>
            <p:ph type="ftr" sz="quarter" idx="11"/>
          </p:nvPr>
        </p:nvSpPr>
        <p:spPr/>
        <p:txBody>
          <a:bodyPr/>
          <a:lstStyle/>
          <a:p>
            <a:endParaRPr lang="zh-CN"/>
          </a:p>
        </p:txBody>
      </p:sp>
      <p:sp>
        <p:nvSpPr>
          <p:cNvPr id="6" name="Shape 5"/>
          <p:cNvSpPr>
            <a:spLocks noGrp="1"/>
          </p:cNvSpPr>
          <p:nvPr>
            <p:ph type="sldNum" sz="quarter" idx="12"/>
          </p:nvPr>
        </p:nvSpPr>
        <p:spPr/>
        <p:txBody>
          <a:bodyPr/>
          <a:lstStyle>
            <a:lvl1pPr latinLnBrk="0">
              <a:defRPr lang="zh-CN">
                <a:solidFill>
                  <a:srgbClr val="FFFFFF"/>
                </a:solidFill>
              </a:defRPr>
            </a:lvl1pPr>
          </a:lstStyle>
          <a:p>
            <a:fld id="{1AD93096-5B34-4342-9326-69289CEAE4C2}" type="slidenum">
              <a:rPr/>
              <a:t>‹#›</a:t>
            </a:fld>
            <a:endParaRPr lang="zh-CN">
              <a:solidFill>
                <a:srgbClr val="FFFFFF"/>
              </a:solidFill>
            </a:endParaRPr>
          </a:p>
        </p:txBody>
      </p:sp>
      <p:sp>
        <p:nvSpPr>
          <p:cNvPr id="8" name="Shape 7"/>
          <p:cNvSpPr>
            <a:spLocks noGrp="1"/>
          </p:cNvSpPr>
          <p:nvPr>
            <p:ph sz="quarter" idx="1" hasCustomPrompt="1"/>
          </p:nvPr>
        </p:nvSpPr>
        <p:spPr>
          <a:xfrm>
            <a:off x="612648" y="1600200"/>
            <a:ext cx="8153400" cy="4495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Shape 2"/>
          <p:cNvSpPr>
            <a:spLocks noGrp="1"/>
          </p:cNvSpPr>
          <p:nvPr>
            <p:ph type="body" idx="1" hasCustomPrompt="1"/>
          </p:nvPr>
        </p:nvSpPr>
        <p:spPr>
          <a:xfrm>
            <a:off x="1371600" y="2743200"/>
            <a:ext cx="7123113" cy="1673225"/>
          </a:xfrm>
        </p:spPr>
        <p:txBody>
          <a:bodyPr anchor="t"/>
          <a:lstStyle>
            <a:lvl1pPr latinLnBrk="0">
              <a:buNone/>
              <a:defRPr lang="zh-CN" sz="2800">
                <a:solidFill>
                  <a:schemeClr val="tx2"/>
                </a:solidFill>
              </a:defRPr>
            </a:lvl1pPr>
            <a:lvl2pPr>
              <a:buNone/>
              <a:defRPr lang="zh-CN" sz="1800">
                <a:solidFill>
                  <a:schemeClr val="tx1">
                    <a:tint val="75000"/>
                  </a:schemeClr>
                </a:solidFill>
              </a:defRPr>
            </a:lvl2pPr>
            <a:lvl3pPr>
              <a:buNone/>
              <a:defRPr lang="zh-CN" sz="1600">
                <a:solidFill>
                  <a:schemeClr val="tx1">
                    <a:tint val="75000"/>
                  </a:schemeClr>
                </a:solidFill>
              </a:defRPr>
            </a:lvl3pPr>
            <a:lvl4pPr>
              <a:buNone/>
              <a:defRPr lang="zh-CN" sz="1400">
                <a:solidFill>
                  <a:schemeClr val="tx1">
                    <a:tint val="75000"/>
                  </a:schemeClr>
                </a:solidFill>
              </a:defRPr>
            </a:lvl4pPr>
            <a:lvl5pPr>
              <a:buNone/>
              <a:defRPr lang="zh-CN" sz="1400">
                <a:solidFill>
                  <a:schemeClr val="tx1">
                    <a:tint val="75000"/>
                  </a:schemeClr>
                </a:solidFill>
              </a:defRPr>
            </a:lvl5pPr>
          </a:lstStyle>
          <a:p>
            <a:pPr lvl="0"/>
            <a:r>
              <a:rPr lang="zh-CN" altLang="en-US"/>
              <a:t>编辑母版文本样式</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2" name="Shape 1"/>
          <p:cNvSpPr>
            <a:spLocks noGrp="1"/>
          </p:cNvSpPr>
          <p:nvPr>
            <p:ph type="title"/>
          </p:nvPr>
        </p:nvSpPr>
        <p:spPr>
          <a:xfrm>
            <a:off x="1371600" y="1600200"/>
            <a:ext cx="7620000" cy="990600"/>
          </a:xfrm>
        </p:spPr>
        <p:txBody>
          <a:bodyPr/>
          <a:lstStyle>
            <a:lvl1pPr algn="l" latinLnBrk="0">
              <a:buNone/>
              <a:defRPr lang="zh-CN" sz="4400" b="0" cap="none">
                <a:solidFill>
                  <a:srgbClr val="FFFFFF"/>
                </a:solidFill>
              </a:defRPr>
            </a:lvl1pPr>
          </a:lstStyle>
          <a:p>
            <a:r>
              <a:rPr lang="zh-CN" altLang="en-US"/>
              <a:t>单击此处编辑母版标题样式</a:t>
            </a:r>
            <a:endParaRPr lang="zh-CN"/>
          </a:p>
        </p:txBody>
      </p:sp>
      <p:sp>
        <p:nvSpPr>
          <p:cNvPr id="12" name="Shape 11"/>
          <p:cNvSpPr>
            <a:spLocks noGrp="1"/>
          </p:cNvSpPr>
          <p:nvPr>
            <p:ph type="dt" sz="half" idx="10"/>
          </p:nvPr>
        </p:nvSpPr>
        <p:spPr/>
        <p:txBody>
          <a:bodyPr/>
          <a:lstStyle/>
          <a:p>
            <a:fld id="{B6DED3D3-6235-4F4C-B439-DF277FB555A7}" type="datetime8">
              <a:rPr lang="zh-CN" altLang="en-US"/>
              <a:t>2019年3月26日11时57分</a:t>
            </a:fld>
            <a:endParaRPr lang="zh-CN"/>
          </a:p>
        </p:txBody>
      </p:sp>
      <p:sp>
        <p:nvSpPr>
          <p:cNvPr id="13" name="Shape 12"/>
          <p:cNvSpPr>
            <a:spLocks noGrp="1"/>
          </p:cNvSpPr>
          <p:nvPr>
            <p:ph type="sldNum" sz="quarter" idx="11"/>
          </p:nvPr>
        </p:nvSpPr>
        <p:spPr>
          <a:xfrm>
            <a:off x="0" y="1752600"/>
            <a:ext cx="1295400" cy="701676"/>
          </a:xfrm>
        </p:spPr>
        <p:txBody>
          <a:bodyPr>
            <a:noAutofit/>
          </a:bodyPr>
          <a:lstStyle>
            <a:lvl1pPr latinLnBrk="0">
              <a:defRPr lang="zh-CN" sz="2400">
                <a:solidFill>
                  <a:srgbClr val="FFFFFF"/>
                </a:solidFill>
              </a:defRPr>
            </a:lvl1pPr>
          </a:lstStyle>
          <a:p>
            <a:pPr algn="ctr"/>
            <a:fld id="{1AD93096-5B34-4342-9326-69289CEAE4C2}" type="slidenum">
              <a:rPr/>
              <a:t>‹#›</a:t>
            </a:fld>
            <a:endParaRPr lang="zh-CN" sz="2400">
              <a:solidFill>
                <a:srgbClr val="FFFFFF"/>
              </a:solidFill>
            </a:endParaRPr>
          </a:p>
        </p:txBody>
      </p:sp>
      <p:sp>
        <p:nvSpPr>
          <p:cNvPr id="14" name="Shape 13"/>
          <p:cNvSpPr>
            <a:spLocks noGrp="1"/>
          </p:cNvSpPr>
          <p:nvPr>
            <p:ph type="ftr" sz="quarter" idx="12"/>
          </p:nvPr>
        </p:nvSpPr>
        <p:spPr/>
        <p:txBody>
          <a:bodyPr/>
          <a:lstStyle/>
          <a:p>
            <a:endParaRPr lang="zh-C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zh-CN" altLang="en-US"/>
              <a:t>单击此处编辑母版标题样式</a:t>
            </a:r>
            <a:endParaRPr lang="zh-CN"/>
          </a:p>
        </p:txBody>
      </p:sp>
      <p:sp>
        <p:nvSpPr>
          <p:cNvPr id="9" name="Shape 8"/>
          <p:cNvSpPr>
            <a:spLocks noGrp="1"/>
          </p:cNvSpPr>
          <p:nvPr>
            <p:ph sz="quarter" idx="1" hasCustomPrompt="1"/>
          </p:nvPr>
        </p:nvSpPr>
        <p:spPr>
          <a:xfrm>
            <a:off x="609600" y="1589567"/>
            <a:ext cx="3886200" cy="4572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11" name="Shape 10"/>
          <p:cNvSpPr>
            <a:spLocks noGrp="1"/>
          </p:cNvSpPr>
          <p:nvPr>
            <p:ph sz="quarter" idx="2" hasCustomPrompt="1"/>
          </p:nvPr>
        </p:nvSpPr>
        <p:spPr>
          <a:xfrm>
            <a:off x="4844901" y="1589567"/>
            <a:ext cx="3886200" cy="4572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8" name="Shape 7"/>
          <p:cNvSpPr>
            <a:spLocks noGrp="1"/>
          </p:cNvSpPr>
          <p:nvPr>
            <p:ph type="dt" sz="half" idx="15"/>
          </p:nvPr>
        </p:nvSpPr>
        <p:spPr/>
        <p:txBody>
          <a:bodyPr rtlCol="0"/>
          <a:lstStyle/>
          <a:p>
            <a:fld id="{3B5F1E3E-4B2F-4895-B65E-28B2E64F39F6}" type="datetime8">
              <a:rPr lang="zh-CN" altLang="en-US"/>
              <a:t>2019年3月26日11时57分</a:t>
            </a:fld>
            <a:endParaRPr lang="zh-CN"/>
          </a:p>
        </p:txBody>
      </p:sp>
      <p:sp>
        <p:nvSpPr>
          <p:cNvPr id="10" name="Shape 9"/>
          <p:cNvSpPr>
            <a:spLocks noGrp="1"/>
          </p:cNvSpPr>
          <p:nvPr>
            <p:ph type="sldNum" sz="quarter" idx="16"/>
          </p:nvPr>
        </p:nvSpPr>
        <p:spPr/>
        <p:txBody>
          <a:bodyPr rtlCol="0"/>
          <a:lstStyle/>
          <a:p>
            <a:pPr algn="ctr"/>
            <a:fld id="{1AD93096-5B34-4342-9326-69289CEAE4C2}" type="slidenum">
              <a:rPr/>
              <a:t>‹#›</a:t>
            </a:fld>
            <a:endParaRPr lang="zh-CN"/>
          </a:p>
        </p:txBody>
      </p:sp>
      <p:sp>
        <p:nvSpPr>
          <p:cNvPr id="12" name="Shape 11"/>
          <p:cNvSpPr>
            <a:spLocks noGrp="1"/>
          </p:cNvSpPr>
          <p:nvPr>
            <p:ph type="ftr" sz="quarter" idx="17"/>
          </p:nvPr>
        </p:nvSpPr>
        <p:spPr/>
        <p:txBody>
          <a:bodyPr rtlCol="0"/>
          <a:lstStyle/>
          <a:p>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关系">
    <p:spTree>
      <p:nvGrpSpPr>
        <p:cNvPr id="1" name=""/>
        <p:cNvGrpSpPr/>
        <p:nvPr/>
      </p:nvGrpSpPr>
      <p:grpSpPr>
        <a:xfrm>
          <a:off x="0" y="0"/>
          <a:ext cx="0" cy="0"/>
          <a:chOff x="0" y="0"/>
          <a:chExt cx="0" cy="0"/>
        </a:xfrm>
      </p:grpSpPr>
      <p:sp>
        <p:nvSpPr>
          <p:cNvPr id="2" name="Shape 1"/>
          <p:cNvSpPr>
            <a:spLocks noGrp="1"/>
          </p:cNvSpPr>
          <p:nvPr>
            <p:ph type="title"/>
          </p:nvPr>
        </p:nvSpPr>
        <p:spPr>
          <a:xfrm>
            <a:off x="533400" y="273050"/>
            <a:ext cx="8153400" cy="869950"/>
          </a:xfrm>
        </p:spPr>
        <p:txBody>
          <a:bodyPr anchor="ctr"/>
          <a:lstStyle>
            <a:lvl1pPr latinLnBrk="0">
              <a:defRPr lang="zh-CN"/>
            </a:lvl1pPr>
          </a:lstStyle>
          <a:p>
            <a:r>
              <a:rPr lang="zh-CN" altLang="en-US"/>
              <a:t>单击此处编辑母版标题样式</a:t>
            </a:r>
            <a:endParaRPr lang="zh-CN"/>
          </a:p>
        </p:txBody>
      </p:sp>
      <p:sp>
        <p:nvSpPr>
          <p:cNvPr id="11" name="Shape 10"/>
          <p:cNvSpPr>
            <a:spLocks noGrp="1"/>
          </p:cNvSpPr>
          <p:nvPr>
            <p:ph sz="quarter" idx="2" hasCustomPrompt="1"/>
          </p:nvPr>
        </p:nvSpPr>
        <p:spPr>
          <a:xfrm>
            <a:off x="609600" y="2438400"/>
            <a:ext cx="3886200" cy="3581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13" name="Shape 12"/>
          <p:cNvSpPr>
            <a:spLocks noGrp="1"/>
          </p:cNvSpPr>
          <p:nvPr>
            <p:ph sz="quarter" idx="4" hasCustomPrompt="1"/>
          </p:nvPr>
        </p:nvSpPr>
        <p:spPr>
          <a:xfrm>
            <a:off x="4800600" y="2438400"/>
            <a:ext cx="3886200" cy="3581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10" name="Shape 9"/>
          <p:cNvSpPr>
            <a:spLocks noGrp="1"/>
          </p:cNvSpPr>
          <p:nvPr>
            <p:ph type="dt" sz="half" idx="15"/>
          </p:nvPr>
        </p:nvSpPr>
        <p:spPr/>
        <p:txBody>
          <a:bodyPr rtlCol="0"/>
          <a:lstStyle/>
          <a:p>
            <a:fld id="{63085435-8225-4333-BFFA-0096413F0D76}" type="datetime8">
              <a:rPr lang="zh-CN" altLang="en-US"/>
              <a:t>2019年3月26日11时57分</a:t>
            </a:fld>
            <a:endParaRPr lang="zh-CN"/>
          </a:p>
        </p:txBody>
      </p:sp>
      <p:sp>
        <p:nvSpPr>
          <p:cNvPr id="12" name="Shape 11"/>
          <p:cNvSpPr>
            <a:spLocks noGrp="1"/>
          </p:cNvSpPr>
          <p:nvPr>
            <p:ph type="sldNum" sz="quarter" idx="16"/>
          </p:nvPr>
        </p:nvSpPr>
        <p:spPr/>
        <p:txBody>
          <a:bodyPr rtlCol="0"/>
          <a:lstStyle/>
          <a:p>
            <a:pPr algn="ctr"/>
            <a:fld id="{1AD93096-5B34-4342-9326-69289CEAE4C2}" type="slidenum">
              <a:rPr/>
              <a:t>‹#›</a:t>
            </a:fld>
            <a:endParaRPr lang="zh-CN"/>
          </a:p>
        </p:txBody>
      </p:sp>
      <p:sp>
        <p:nvSpPr>
          <p:cNvPr id="14" name="Shape 13"/>
          <p:cNvSpPr>
            <a:spLocks noGrp="1"/>
          </p:cNvSpPr>
          <p:nvPr>
            <p:ph type="ftr" sz="quarter" idx="17"/>
          </p:nvPr>
        </p:nvSpPr>
        <p:spPr/>
        <p:txBody>
          <a:bodyPr rtlCol="0"/>
          <a:lstStyle/>
          <a:p>
            <a:endParaRPr lang="zh-CN"/>
          </a:p>
        </p:txBody>
      </p:sp>
      <p:sp>
        <p:nvSpPr>
          <p:cNvPr id="16" name="Shape 15"/>
          <p:cNvSpPr>
            <a:spLocks noGrp="1"/>
          </p:cNvSpPr>
          <p:nvPr>
            <p:ph type="body" sz="quarter" idx="1" hasCustomPrompt="1"/>
          </p:nvPr>
        </p:nvSpPr>
        <p:spPr>
          <a:xfrm>
            <a:off x="609600" y="1752600"/>
            <a:ext cx="3886200" cy="640080"/>
          </a:xfrm>
          <a:solidFill>
            <a:schemeClr val="accent2"/>
          </a:solidFill>
        </p:spPr>
        <p:txBody>
          <a:bodyPr rtlCol="0" anchor="ctr"/>
          <a:lstStyle>
            <a:lvl1pPr marL="0" indent="0" latinLnBrk="0">
              <a:buFontTx/>
              <a:buNone/>
              <a:defRPr lang="zh-CN" sz="2000" b="1">
                <a:solidFill>
                  <a:srgbClr val="FFFFFF"/>
                </a:solidFill>
              </a:defRPr>
            </a:lvl1pPr>
          </a:lstStyle>
          <a:p>
            <a:pPr lvl="0"/>
            <a:r>
              <a:rPr lang="zh-CN" altLang="en-US"/>
              <a:t>编辑母版文本样式</a:t>
            </a:r>
          </a:p>
        </p:txBody>
      </p:sp>
      <p:sp>
        <p:nvSpPr>
          <p:cNvPr id="15" name="Shape 14"/>
          <p:cNvSpPr>
            <a:spLocks noGrp="1"/>
          </p:cNvSpPr>
          <p:nvPr>
            <p:ph type="body" sz="quarter" idx="3" hasCustomPrompt="1"/>
          </p:nvPr>
        </p:nvSpPr>
        <p:spPr>
          <a:xfrm>
            <a:off x="4800600" y="1752600"/>
            <a:ext cx="3886200" cy="640080"/>
          </a:xfrm>
          <a:solidFill>
            <a:schemeClr val="accent4"/>
          </a:solidFill>
        </p:spPr>
        <p:txBody>
          <a:bodyPr rtlCol="0" anchor="ctr"/>
          <a:lstStyle>
            <a:lvl1pPr marL="0" indent="0" latinLnBrk="0">
              <a:buFontTx/>
              <a:buNone/>
              <a:defRPr lang="zh-CN" sz="2000" b="1">
                <a:solidFill>
                  <a:srgbClr val="FFFFFF"/>
                </a:solidFill>
              </a:defRPr>
            </a:lvl1pPr>
          </a:lstStyle>
          <a:p>
            <a:pPr lvl="0"/>
            <a:r>
              <a:rPr lang="zh-CN" altLang="en-US"/>
              <a:t>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zh-CN" altLang="en-US"/>
              <a:t>单击此处编辑母版标题样式</a:t>
            </a:r>
            <a:endParaRPr lang="zh-CN"/>
          </a:p>
        </p:txBody>
      </p:sp>
      <p:sp>
        <p:nvSpPr>
          <p:cNvPr id="3" name="Shape 2"/>
          <p:cNvSpPr>
            <a:spLocks noGrp="1"/>
          </p:cNvSpPr>
          <p:nvPr>
            <p:ph type="dt" sz="half" idx="10"/>
          </p:nvPr>
        </p:nvSpPr>
        <p:spPr/>
        <p:txBody>
          <a:bodyPr/>
          <a:lstStyle/>
          <a:p>
            <a:fld id="{0783C494-2A87-468C-A21B-CB14FB9ABB00}" type="datetime8">
              <a:rPr lang="zh-CN" altLang="en-US"/>
              <a:t>2019年3月26日11时57分</a:t>
            </a:fld>
            <a:endParaRPr lang="zh-CN"/>
          </a:p>
        </p:txBody>
      </p:sp>
      <p:sp>
        <p:nvSpPr>
          <p:cNvPr id="4" name="Shape 3"/>
          <p:cNvSpPr>
            <a:spLocks noGrp="1"/>
          </p:cNvSpPr>
          <p:nvPr>
            <p:ph type="ftr" sz="quarter" idx="11"/>
          </p:nvPr>
        </p:nvSpPr>
        <p:spPr/>
        <p:txBody>
          <a:bodyPr/>
          <a:lstStyle/>
          <a:p>
            <a:endParaRPr lang="zh-CN"/>
          </a:p>
        </p:txBody>
      </p:sp>
      <p:sp>
        <p:nvSpPr>
          <p:cNvPr id="5" name="Shape 4"/>
          <p:cNvSpPr>
            <a:spLocks noGrp="1"/>
          </p:cNvSpPr>
          <p:nvPr>
            <p:ph type="sldNum" sz="quarter" idx="12"/>
          </p:nvPr>
        </p:nvSpPr>
        <p:spPr/>
        <p:txBody>
          <a:bodyPr/>
          <a:lstStyle>
            <a:lvl1pPr latinLnBrk="0">
              <a:defRPr lang="zh-CN">
                <a:solidFill>
                  <a:srgbClr val="FFFFFF"/>
                </a:solidFill>
              </a:defRPr>
            </a:lvl1pPr>
          </a:lstStyle>
          <a:p>
            <a:fld id="{1AD93096-5B34-4342-9326-69289CEAE4C2}" type="slidenum">
              <a:rPr/>
              <a:t>‹#›</a:t>
            </a:fld>
            <a:endParaRPr lang="zh-CN">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Shape 1"/>
          <p:cNvSpPr>
            <a:spLocks noGrp="1"/>
          </p:cNvSpPr>
          <p:nvPr>
            <p:ph type="dt" sz="half" idx="10"/>
          </p:nvPr>
        </p:nvSpPr>
        <p:spPr/>
        <p:txBody>
          <a:bodyPr/>
          <a:lstStyle/>
          <a:p>
            <a:fld id="{9A180FA0-5B31-4864-A2BB-719EA5A679C6}" type="datetime8">
              <a:rPr lang="zh-CN" altLang="en-US"/>
              <a:t>2019年3月26日11时57分</a:t>
            </a:fld>
            <a:endParaRPr lang="zh-CN"/>
          </a:p>
        </p:txBody>
      </p:sp>
      <p:sp>
        <p:nvSpPr>
          <p:cNvPr id="3" name="Shape 2"/>
          <p:cNvSpPr>
            <a:spLocks noGrp="1"/>
          </p:cNvSpPr>
          <p:nvPr>
            <p:ph type="ftr" sz="quarter" idx="11"/>
          </p:nvPr>
        </p:nvSpPr>
        <p:spPr/>
        <p:txBody>
          <a:bodyPr/>
          <a:lstStyle/>
          <a:p>
            <a:endParaRPr lang="zh-CN"/>
          </a:p>
        </p:txBody>
      </p:sp>
      <p:sp>
        <p:nvSpPr>
          <p:cNvPr id="4" name="Shape 3"/>
          <p:cNvSpPr>
            <a:spLocks noGrp="1"/>
          </p:cNvSpPr>
          <p:nvPr>
            <p:ph type="sldNum" sz="quarter" idx="12"/>
          </p:nvPr>
        </p:nvSpPr>
        <p:spPr>
          <a:xfrm>
            <a:off x="0" y="6248400"/>
            <a:ext cx="533400" cy="381000"/>
          </a:xfrm>
        </p:spPr>
        <p:txBody>
          <a:bodyPr/>
          <a:lstStyle>
            <a:lvl1pPr latinLnBrk="0">
              <a:defRPr lang="zh-CN">
                <a:solidFill>
                  <a:schemeClr val="tx2"/>
                </a:solidFill>
              </a:defRPr>
            </a:lvl1pPr>
          </a:lstStyle>
          <a:p>
            <a:fld id="{1AD93096-5B34-4342-9326-69289CEAE4C2}" type="slidenum">
              <a:rPr/>
              <a:t>‹#›</a:t>
            </a:fld>
            <a:endParaRPr lang="zh-CN">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Shape 1"/>
          <p:cNvSpPr>
            <a:spLocks noGrp="1"/>
          </p:cNvSpPr>
          <p:nvPr>
            <p:ph type="title"/>
          </p:nvPr>
        </p:nvSpPr>
        <p:spPr>
          <a:xfrm>
            <a:off x="609600" y="273050"/>
            <a:ext cx="8077200" cy="869950"/>
          </a:xfrm>
        </p:spPr>
        <p:txBody>
          <a:bodyPr anchor="ctr"/>
          <a:lstStyle>
            <a:lvl1pPr algn="l" latinLnBrk="0">
              <a:buNone/>
              <a:defRPr lang="zh-CN" sz="4400" b="0"/>
            </a:lvl1pPr>
          </a:lstStyle>
          <a:p>
            <a:r>
              <a:rPr lang="zh-CN" altLang="en-US"/>
              <a:t>单击此处编辑母版标题样式</a:t>
            </a:r>
            <a:endParaRPr lang="zh-CN"/>
          </a:p>
        </p:txBody>
      </p:sp>
      <p:sp>
        <p:nvSpPr>
          <p:cNvPr id="5" name="Shape 4"/>
          <p:cNvSpPr>
            <a:spLocks noGrp="1"/>
          </p:cNvSpPr>
          <p:nvPr>
            <p:ph type="dt" sz="half" idx="10"/>
          </p:nvPr>
        </p:nvSpPr>
        <p:spPr/>
        <p:txBody>
          <a:bodyPr/>
          <a:lstStyle/>
          <a:p>
            <a:fld id="{4BECC0C8-36B8-442A-833D-B6AACE86BB77}" type="datetime8">
              <a:rPr lang="zh-CN" altLang="en-US"/>
              <a:t>2019年3月26日11时57分</a:t>
            </a:fld>
            <a:endParaRPr lang="zh-CN"/>
          </a:p>
        </p:txBody>
      </p:sp>
      <p:sp>
        <p:nvSpPr>
          <p:cNvPr id="6" name="Shape 5"/>
          <p:cNvSpPr>
            <a:spLocks noGrp="1"/>
          </p:cNvSpPr>
          <p:nvPr>
            <p:ph type="ftr" sz="quarter" idx="11"/>
          </p:nvPr>
        </p:nvSpPr>
        <p:spPr/>
        <p:txBody>
          <a:bodyPr/>
          <a:lstStyle/>
          <a:p>
            <a:endParaRPr lang="zh-CN"/>
          </a:p>
        </p:txBody>
      </p:sp>
      <p:sp>
        <p:nvSpPr>
          <p:cNvPr id="7" name="Shape 6"/>
          <p:cNvSpPr>
            <a:spLocks noGrp="1"/>
          </p:cNvSpPr>
          <p:nvPr>
            <p:ph type="sldNum" sz="quarter" idx="12"/>
          </p:nvPr>
        </p:nvSpPr>
        <p:spPr/>
        <p:txBody>
          <a:bodyPr/>
          <a:lstStyle>
            <a:lvl1pPr latinLnBrk="0">
              <a:defRPr lang="zh-CN">
                <a:solidFill>
                  <a:srgbClr val="FFFFFF"/>
                </a:solidFill>
              </a:defRPr>
            </a:lvl1pPr>
          </a:lstStyle>
          <a:p>
            <a:fld id="{1AD93096-5B34-4342-9326-69289CEAE4C2}" type="slidenum">
              <a:rPr/>
              <a:t>‹#›</a:t>
            </a:fld>
            <a:endParaRPr lang="zh-CN">
              <a:solidFill>
                <a:srgbClr val="FFFFFF"/>
              </a:solidFill>
            </a:endParaRPr>
          </a:p>
        </p:txBody>
      </p:sp>
      <p:sp>
        <p:nvSpPr>
          <p:cNvPr id="3" name="Shape 2"/>
          <p:cNvSpPr>
            <a:spLocks noGrp="1"/>
          </p:cNvSpPr>
          <p:nvPr>
            <p:ph type="body" idx="2" hasCustomPrompt="1"/>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latinLnBrk="0">
              <a:spcAft>
                <a:spcPts val="1000"/>
              </a:spcAft>
              <a:buNone/>
              <a:defRPr lang="zh-CN" sz="1800"/>
            </a:lvl1pPr>
            <a:lvl2pPr>
              <a:buNone/>
              <a:defRPr lang="zh-CN" sz="1200"/>
            </a:lvl2pPr>
            <a:lvl3pPr>
              <a:buNone/>
              <a:defRPr lang="zh-CN" sz="1000"/>
            </a:lvl3pPr>
            <a:lvl4pPr>
              <a:buNone/>
              <a:defRPr lang="zh-CN" sz="900"/>
            </a:lvl4pPr>
            <a:lvl5pPr>
              <a:buNone/>
              <a:defRPr lang="zh-CN" sz="900"/>
            </a:lvl5pPr>
          </a:lstStyle>
          <a:p>
            <a:pPr lvl="0"/>
            <a:r>
              <a:rPr lang="zh-CN" altLang="en-US"/>
              <a:t>编辑母版文本样式</a:t>
            </a:r>
          </a:p>
        </p:txBody>
      </p:sp>
      <p:sp>
        <p:nvSpPr>
          <p:cNvPr id="9" name="Shape 8"/>
          <p:cNvSpPr>
            <a:spLocks noGrp="1"/>
          </p:cNvSpPr>
          <p:nvPr>
            <p:ph sz="quarter" idx="1" hasCustomPrompt="1"/>
          </p:nvPr>
        </p:nvSpPr>
        <p:spPr>
          <a:xfrm>
            <a:off x="2362200" y="1752600"/>
            <a:ext cx="6400800" cy="44196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Shape 3"/>
          <p:cNvSpPr>
            <a:spLocks noGrp="1"/>
          </p:cNvSpPr>
          <p:nvPr>
            <p:ph type="body" sz="half" idx="2" hasCustomPrompt="1"/>
          </p:nvPr>
        </p:nvSpPr>
        <p:spPr>
          <a:xfrm>
            <a:off x="1600200" y="5486400"/>
            <a:ext cx="7315200" cy="685800"/>
          </a:xfrm>
        </p:spPr>
        <p:txBody>
          <a:bodyPr/>
          <a:lstStyle>
            <a:lvl1pPr marL="0" indent="0" latinLnBrk="0">
              <a:buFontTx/>
              <a:buNone/>
              <a:defRPr lang="zh-CN" sz="1700"/>
            </a:lvl1pPr>
            <a:lvl2pPr>
              <a:buFontTx/>
              <a:buNone/>
              <a:defRPr lang="zh-CN" sz="1200"/>
            </a:lvl2pPr>
            <a:lvl3pPr>
              <a:buFontTx/>
              <a:buNone/>
              <a:defRPr lang="zh-CN" sz="1000"/>
            </a:lvl3pPr>
            <a:lvl4pPr>
              <a:buFontTx/>
              <a:buNone/>
              <a:defRPr lang="zh-CN" sz="900"/>
            </a:lvl4pPr>
            <a:lvl5pPr>
              <a:buFontTx/>
              <a:buNone/>
              <a:defRPr lang="zh-CN" sz="900"/>
            </a:lvl5pPr>
          </a:lstStyle>
          <a:p>
            <a:pPr lvl="0"/>
            <a:r>
              <a:rPr lang="zh-CN" altLang="en-US"/>
              <a:t>编辑母版文本样式</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2" name="Shape 1"/>
          <p:cNvSpPr>
            <a:spLocks noGrp="1"/>
          </p:cNvSpPr>
          <p:nvPr>
            <p:ph type="title"/>
          </p:nvPr>
        </p:nvSpPr>
        <p:spPr>
          <a:xfrm>
            <a:off x="1600200" y="4648200"/>
            <a:ext cx="7315200" cy="685800"/>
          </a:xfrm>
        </p:spPr>
        <p:txBody>
          <a:bodyPr anchor="ctr"/>
          <a:lstStyle>
            <a:lvl1pPr algn="l" latinLnBrk="0">
              <a:buNone/>
              <a:defRPr lang="zh-CN" sz="2800" b="0">
                <a:solidFill>
                  <a:srgbClr val="FFFFFF"/>
                </a:solidFill>
              </a:defRPr>
            </a:lvl1pPr>
          </a:lstStyle>
          <a:p>
            <a:r>
              <a:rPr lang="zh-CN" altLang="en-US"/>
              <a:t>单击此处编辑母版标题样式</a:t>
            </a:r>
            <a:endParaRPr lang="zh-CN"/>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2" name="Shape 11"/>
          <p:cNvSpPr>
            <a:spLocks noGrp="1"/>
          </p:cNvSpPr>
          <p:nvPr>
            <p:ph type="dt" sz="half" idx="10"/>
          </p:nvPr>
        </p:nvSpPr>
        <p:spPr>
          <a:xfrm>
            <a:off x="6248400" y="6248400"/>
            <a:ext cx="2667000" cy="365125"/>
          </a:xfrm>
        </p:spPr>
        <p:txBody>
          <a:bodyPr rtlCol="0"/>
          <a:lstStyle/>
          <a:p>
            <a:fld id="{51E20EC5-AC53-4169-941E-EDF10CD23748}" type="datetime8">
              <a:rPr lang="zh-CN" altLang="en-US"/>
              <a:t>2019年3月26日11时57分</a:t>
            </a:fld>
            <a:endParaRPr lang="zh-CN"/>
          </a:p>
        </p:txBody>
      </p:sp>
      <p:sp>
        <p:nvSpPr>
          <p:cNvPr id="13" name="Shape 12"/>
          <p:cNvSpPr>
            <a:spLocks noGrp="1"/>
          </p:cNvSpPr>
          <p:nvPr>
            <p:ph type="sldNum" sz="quarter" idx="11"/>
          </p:nvPr>
        </p:nvSpPr>
        <p:spPr>
          <a:xfrm>
            <a:off x="0" y="4667249"/>
            <a:ext cx="1447800" cy="663578"/>
          </a:xfrm>
        </p:spPr>
        <p:txBody>
          <a:bodyPr rtlCol="0"/>
          <a:lstStyle>
            <a:lvl1pPr latinLnBrk="0">
              <a:defRPr lang="zh-CN" sz="2800"/>
            </a:lvl1pPr>
          </a:lstStyle>
          <a:p>
            <a:pPr algn="ctr"/>
            <a:fld id="{1AD93096-5B34-4342-9326-69289CEAE4C2}" type="slidenum">
              <a:rPr/>
              <a:t>‹#›</a:t>
            </a:fld>
            <a:endParaRPr lang="zh-CN" sz="2800"/>
          </a:p>
        </p:txBody>
      </p:sp>
      <p:sp>
        <p:nvSpPr>
          <p:cNvPr id="14" name="Shape 13"/>
          <p:cNvSpPr>
            <a:spLocks noGrp="1"/>
          </p:cNvSpPr>
          <p:nvPr>
            <p:ph type="ftr" sz="quarter" idx="12"/>
          </p:nvPr>
        </p:nvSpPr>
        <p:spPr>
          <a:xfrm>
            <a:off x="1600200" y="6248206"/>
            <a:ext cx="4572000" cy="365125"/>
          </a:xfrm>
        </p:spPr>
        <p:txBody>
          <a:bodyPr rtlCol="0"/>
          <a:lstStyle/>
          <a:p>
            <a:endParaRPr lang="zh-CN"/>
          </a:p>
        </p:txBody>
      </p:sp>
      <p:sp>
        <p:nvSpPr>
          <p:cNvPr id="3" name="Shape 2"/>
          <p:cNvSpPr>
            <a:spLocks noGrp="1"/>
          </p:cNvSpPr>
          <p:nvPr>
            <p:ph type="pic" idx="1"/>
          </p:nvPr>
        </p:nvSpPr>
        <p:spPr>
          <a:xfrm>
            <a:off x="1560576" y="0"/>
            <a:ext cx="7583424" cy="4568952"/>
          </a:xfrm>
          <a:solidFill>
            <a:schemeClr val="accent1">
              <a:tint val="40000"/>
            </a:schemeClr>
          </a:solidFill>
          <a:ln>
            <a:noFill/>
          </a:ln>
        </p:spPr>
        <p:txBody>
          <a:bodyPr/>
          <a:lstStyle>
            <a:lvl1pPr marL="0" indent="0" latinLnBrk="0">
              <a:buNone/>
              <a:defRPr lang="zh-CN" sz="3200"/>
            </a:lvl1pPr>
          </a:lstStyle>
          <a:p>
            <a:r>
              <a:rPr lang="zh-CN" altLang="en-US"/>
              <a:t>单击图标添加图片</a:t>
            </a:r>
            <a:endParaRPr lang="zh-C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Rectangle 21"/>
          <p:cNvSpPr>
            <a:spLocks noGrp="1"/>
          </p:cNvSpPr>
          <p:nvPr>
            <p:ph type="title"/>
          </p:nvPr>
        </p:nvSpPr>
        <p:spPr>
          <a:xfrm>
            <a:off x="609600" y="228600"/>
            <a:ext cx="8153400" cy="990600"/>
          </a:xfrm>
          <a:prstGeom prst="rect">
            <a:avLst/>
          </a:prstGeom>
        </p:spPr>
        <p:txBody>
          <a:bodyPr vert="horz" anchor="ctr">
            <a:normAutofit/>
          </a:bodyPr>
          <a:lstStyle/>
          <a:p>
            <a:r>
              <a:rPr lang="zh-CN"/>
              <a:t>单击此处编辑母版标题样式</a:t>
            </a:r>
          </a:p>
        </p:txBody>
      </p:sp>
      <p:sp>
        <p:nvSpPr>
          <p:cNvPr id="13" name="Rectangle 12"/>
          <p:cNvSpPr>
            <a:spLocks noGrp="1"/>
          </p:cNvSpPr>
          <p:nvPr>
            <p:ph type="body" idx="1"/>
          </p:nvPr>
        </p:nvSpPr>
        <p:spPr>
          <a:xfrm>
            <a:off x="612648" y="1600200"/>
            <a:ext cx="8153400" cy="4526280"/>
          </a:xfrm>
          <a:prstGeom prst="rect">
            <a:avLst/>
          </a:prstGeom>
        </p:spPr>
        <p:txBody>
          <a:bodyPr vert="horz">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a:p>
            <a:pPr lvl="5"/>
            <a:r>
              <a:rPr lang="zh-CN"/>
              <a:t>第六级</a:t>
            </a:r>
          </a:p>
          <a:p>
            <a:pPr lvl="6"/>
            <a:r>
              <a:rPr lang="zh-CN"/>
              <a:t>第七级</a:t>
            </a:r>
          </a:p>
          <a:p>
            <a:pPr lvl="7"/>
            <a:r>
              <a:rPr lang="zh-CN"/>
              <a:t>第八级</a:t>
            </a:r>
          </a:p>
          <a:p>
            <a:pPr lvl="8"/>
            <a:r>
              <a:rPr lang="zh-CN"/>
              <a:t>第九级</a:t>
            </a:r>
          </a:p>
        </p:txBody>
      </p:sp>
      <p:sp>
        <p:nvSpPr>
          <p:cNvPr id="14" name="Rectangle 13"/>
          <p:cNvSpPr>
            <a:spLocks noGrp="1"/>
          </p:cNvSpPr>
          <p:nvPr>
            <p:ph type="dt" sz="half" idx="2"/>
          </p:nvPr>
        </p:nvSpPr>
        <p:spPr>
          <a:xfrm>
            <a:off x="6096000" y="6248400"/>
            <a:ext cx="2667000" cy="365125"/>
          </a:xfrm>
          <a:prstGeom prst="rect">
            <a:avLst/>
          </a:prstGeom>
        </p:spPr>
        <p:txBody>
          <a:bodyPr vert="horz" anchor="ctr" anchorCtr="0"/>
          <a:lstStyle>
            <a:lvl1pPr algn="l" latinLnBrk="0">
              <a:defRPr lang="zh-CN" sz="1400">
                <a:solidFill>
                  <a:schemeClr val="tx2"/>
                </a:solidFill>
              </a:defRPr>
            </a:lvl1pPr>
          </a:lstStyle>
          <a:p>
            <a:fld id="{8D3816DF-213E-421B-92D3-C068DBB023D6}" type="datetime8">
              <a:rPr lang="zh-CN" altLang="en-US">
                <a:solidFill>
                  <a:schemeClr val="tx2"/>
                </a:solidFill>
              </a:rPr>
              <a:t>2019年3月26日11时57分</a:t>
            </a:fld>
            <a:endParaRPr lang="zh-CN" sz="1400">
              <a:solidFill>
                <a:schemeClr val="tx2"/>
              </a:solidFill>
            </a:endParaRPr>
          </a:p>
        </p:txBody>
      </p:sp>
      <p:sp>
        <p:nvSpPr>
          <p:cNvPr id="3" name="Rectangle 2"/>
          <p:cNvSpPr>
            <a:spLocks noGrp="1"/>
          </p:cNvSpPr>
          <p:nvPr>
            <p:ph type="ftr" sz="quarter" idx="3"/>
          </p:nvPr>
        </p:nvSpPr>
        <p:spPr>
          <a:xfrm>
            <a:off x="609600" y="6248206"/>
            <a:ext cx="5421083" cy="365125"/>
          </a:xfrm>
          <a:prstGeom prst="rect">
            <a:avLst/>
          </a:prstGeom>
        </p:spPr>
        <p:txBody>
          <a:bodyPr vert="horz" anchor="ctr"/>
          <a:lstStyle>
            <a:lvl1pPr algn="r" latinLnBrk="0">
              <a:defRPr lang="zh-CN" sz="1400">
                <a:solidFill>
                  <a:schemeClr val="tx2"/>
                </a:solidFill>
              </a:defRPr>
            </a:lvl1pPr>
          </a:lstStyle>
          <a:p>
            <a:pPr algn="r"/>
            <a:endParaRPr lang="zh-CN" sz="140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23" name="Rectangle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latinLnBrk="0">
              <a:defRPr lang="zh-CN" sz="1400" b="1">
                <a:solidFill>
                  <a:srgbClr val="FFFFFF"/>
                </a:solidFill>
              </a:defRPr>
            </a:lvl1pPr>
          </a:lstStyle>
          <a:p>
            <a:pPr algn="ctr"/>
            <a:fld id="{72AC53DF-4216-466D-99A7-94400E6C2A25}" type="slidenum">
              <a:rPr lang="en-US" altLang="zh-CN" sz="1200">
                <a:solidFill>
                  <a:schemeClr val="tx2"/>
                </a:solidFill>
              </a:rPr>
              <a:t>‹#›</a:t>
            </a:fld>
            <a:endParaRPr lang="zh-CN" sz="1400" b="1">
              <a:solidFill>
                <a:srgbClr val="FFFFFF"/>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lang="zh-CN"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lang="zh-CN"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lang="zh-CN"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lang="zh-CN"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lang="zh-CN"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lang="zh-CN"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lang="zh-CN"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lang="zh-CN"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lang="zh-CN"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lang="zh-CN" sz="1800" kern="1200" baseline="0">
          <a:solidFill>
            <a:schemeClr val="tx1"/>
          </a:solidFill>
          <a:latin typeface="+mn-lt"/>
          <a:ea typeface="+mn-ea"/>
          <a:cs typeface="+mn-cs"/>
        </a:defRPr>
      </a:lvl9pPr>
    </p:bodyStyle>
    <p:otherStyle>
      <a:lvl1pPr marL="0" algn="l" rtl="0" eaLnBrk="1" latinLnBrk="0" hangingPunct="1">
        <a:defRPr lang="zh-CN" kern="1200">
          <a:solidFill>
            <a:schemeClr val="tx1"/>
          </a:solidFill>
          <a:latin typeface="+mn-lt"/>
          <a:ea typeface="+mn-ea"/>
          <a:cs typeface="+mn-cs"/>
        </a:defRPr>
      </a:lvl1pPr>
      <a:lvl2pPr marL="457200" algn="l" rtl="0" eaLnBrk="1" hangingPunct="1">
        <a:defRPr lang="zh-CN" kern="1200">
          <a:solidFill>
            <a:schemeClr val="tx1"/>
          </a:solidFill>
          <a:latin typeface="+mn-lt"/>
          <a:ea typeface="+mn-ea"/>
          <a:cs typeface="+mn-cs"/>
        </a:defRPr>
      </a:lvl2pPr>
      <a:lvl3pPr marL="914400" algn="l" rtl="0" eaLnBrk="1" hangingPunct="1">
        <a:defRPr lang="zh-CN" kern="1200">
          <a:solidFill>
            <a:schemeClr val="tx1"/>
          </a:solidFill>
          <a:latin typeface="+mn-lt"/>
          <a:ea typeface="+mn-ea"/>
          <a:cs typeface="+mn-cs"/>
        </a:defRPr>
      </a:lvl3pPr>
      <a:lvl4pPr marL="1371600" algn="l" rtl="0" eaLnBrk="1" hangingPunct="1">
        <a:defRPr lang="zh-CN" kern="1200">
          <a:solidFill>
            <a:schemeClr val="tx1"/>
          </a:solidFill>
          <a:latin typeface="+mn-lt"/>
          <a:ea typeface="+mn-ea"/>
          <a:cs typeface="+mn-cs"/>
        </a:defRPr>
      </a:lvl4pPr>
      <a:lvl5pPr marL="1828800" algn="l" rtl="0" eaLnBrk="1" hangingPunct="1">
        <a:defRPr lang="zh-CN" kern="1200">
          <a:solidFill>
            <a:schemeClr val="tx1"/>
          </a:solidFill>
          <a:latin typeface="+mn-lt"/>
          <a:ea typeface="+mn-ea"/>
          <a:cs typeface="+mn-cs"/>
        </a:defRPr>
      </a:lvl5pPr>
      <a:lvl6pPr marL="2286000" algn="l" rtl="0" eaLnBrk="1" hangingPunct="1">
        <a:defRPr lang="zh-CN" kern="1200">
          <a:solidFill>
            <a:schemeClr val="tx1"/>
          </a:solidFill>
          <a:latin typeface="+mn-lt"/>
          <a:ea typeface="+mn-ea"/>
          <a:cs typeface="+mn-cs"/>
        </a:defRPr>
      </a:lvl6pPr>
      <a:lvl7pPr marL="2743200" algn="l" rtl="0" eaLnBrk="1" hangingPunct="1">
        <a:defRPr lang="zh-CN" kern="1200">
          <a:solidFill>
            <a:schemeClr val="tx1"/>
          </a:solidFill>
          <a:latin typeface="+mn-lt"/>
          <a:ea typeface="+mn-ea"/>
          <a:cs typeface="+mn-cs"/>
        </a:defRPr>
      </a:lvl7pPr>
      <a:lvl8pPr marL="3200400" algn="l" rtl="0" eaLnBrk="1" hangingPunct="1">
        <a:defRPr lang="zh-CN" kern="1200">
          <a:solidFill>
            <a:schemeClr val="tx1"/>
          </a:solidFill>
          <a:latin typeface="+mn-lt"/>
          <a:ea typeface="+mn-ea"/>
          <a:cs typeface="+mn-cs"/>
        </a:defRPr>
      </a:lvl8pPr>
      <a:lvl9pPr marL="3657600" algn="l" rtl="0" eaLnBrk="1" hangingPunct="1">
        <a:defRPr lang="zh-CN"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05.wmf"/></Relationships>
</file>

<file path=ppt/slides/_rels/slide104.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06.wmf"/><Relationship Id="rId4" Type="http://schemas.openxmlformats.org/officeDocument/2006/relationships/oleObject" Target="../embeddings/oleObject6.bin"/></Relationships>
</file>

<file path=ppt/slides/_rels/slide105.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10.wmf"/></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11.wmf"/></Relationships>
</file>

<file path=ppt/slides/_rels/slide108.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2.xml"/><Relationship Id="rId4" Type="http://schemas.openxmlformats.org/officeDocument/2006/relationships/image" Target="../media/image118.png"/></Relationships>
</file>

<file path=ppt/slides/_rels/slide114.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2.xml"/><Relationship Id="rId4" Type="http://schemas.openxmlformats.org/officeDocument/2006/relationships/image" Target="../media/image118.png"/></Relationships>
</file>

<file path=ppt/slides/_rels/slide115.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25.wmf"/></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6.png"/><Relationship Id="rId1" Type="http://schemas.openxmlformats.org/officeDocument/2006/relationships/slideLayout" Target="../slideLayouts/slideLayout2.xml"/><Relationship Id="rId4" Type="http://schemas.openxmlformats.org/officeDocument/2006/relationships/image" Target="../media/image129.png"/></Relationships>
</file>

<file path=ppt/slides/_rels/slide128.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6.png"/><Relationship Id="rId1" Type="http://schemas.openxmlformats.org/officeDocument/2006/relationships/slideLayout" Target="../slideLayouts/slideLayout2.xml"/><Relationship Id="rId4" Type="http://schemas.openxmlformats.org/officeDocument/2006/relationships/image" Target="../media/image131.png"/></Relationships>
</file>

<file path=ppt/slides/_rels/slide129.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136.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7.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9.png"/><Relationship Id="rId4" Type="http://schemas.openxmlformats.org/officeDocument/2006/relationships/image" Target="../media/image58.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7.wmf"/></Relationships>
</file>

<file path=ppt/slides/_rels/slide6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66.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01.wmf"/></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1333500" y="2514600"/>
            <a:ext cx="6477000" cy="1828800"/>
          </a:xfrm>
        </p:spPr>
        <p:txBody>
          <a:bodyPr>
            <a:normAutofit/>
          </a:bodyPr>
          <a:lstStyle/>
          <a:p>
            <a:r>
              <a:rPr lang="zh-CN" altLang="en-US" sz="1600">
                <a:latin typeface="等线" panose="02010600030101010101" pitchFamily="2" charset="-122"/>
                <a:ea typeface="等线" panose="02010600030101010101" pitchFamily="2" charset="-122"/>
              </a:rPr>
              <a:t>注意，在此</a:t>
            </a:r>
            <a:r>
              <a:rPr lang="en-US" altLang="zh-CN" sz="1600">
                <a:latin typeface="等线" panose="02010600030101010101" pitchFamily="2" charset="-122"/>
                <a:ea typeface="等线" panose="02010600030101010101" pitchFamily="2" charset="-122"/>
              </a:rPr>
              <a:t>PPT</a:t>
            </a:r>
            <a:r>
              <a:rPr lang="zh-CN" altLang="en-US" sz="1600">
                <a:latin typeface="等线" panose="02010600030101010101" pitchFamily="2" charset="-122"/>
                <a:ea typeface="等线" panose="02010600030101010101" pitchFamily="2" charset="-122"/>
              </a:rPr>
              <a:t>内所提到的</a:t>
            </a:r>
            <a:r>
              <a:rPr lang="en-US" altLang="zh-CN" sz="1600">
                <a:latin typeface="等线" panose="02010600030101010101" pitchFamily="2" charset="-122"/>
                <a:ea typeface="等线" panose="02010600030101010101" pitchFamily="2" charset="-122"/>
              </a:rPr>
              <a:t>Java</a:t>
            </a:r>
            <a:r>
              <a:rPr lang="zh-CN" altLang="en-US" sz="1600">
                <a:latin typeface="等线" panose="02010600030101010101" pitchFamily="2" charset="-122"/>
                <a:ea typeface="等线" panose="02010600030101010101" pitchFamily="2" charset="-122"/>
              </a:rPr>
              <a:t>均指</a:t>
            </a:r>
            <a:r>
              <a:rPr lang="en-US" altLang="zh-CN" sz="1600">
                <a:latin typeface="等线" panose="02010600030101010101" pitchFamily="2" charset="-122"/>
                <a:ea typeface="等线" panose="02010600030101010101" pitchFamily="2" charset="-122"/>
              </a:rPr>
              <a:t>sun</a:t>
            </a:r>
            <a:r>
              <a:rPr lang="zh-CN" altLang="en-US" sz="1600">
                <a:latin typeface="等线" panose="02010600030101010101" pitchFamily="2" charset="-122"/>
                <a:ea typeface="等线" panose="02010600030101010101" pitchFamily="2" charset="-122"/>
              </a:rPr>
              <a:t>公司</a:t>
            </a:r>
            <a:r>
              <a:rPr lang="en-US" altLang="zh-CN" sz="1600">
                <a:latin typeface="等线" panose="02010600030101010101" pitchFamily="2" charset="-122"/>
                <a:ea typeface="等线" panose="02010600030101010101" pitchFamily="2" charset="-122"/>
              </a:rPr>
              <a:t>Java</a:t>
            </a:r>
            <a:r>
              <a:rPr lang="zh-CN" altLang="en-US" sz="1600">
                <a:latin typeface="等线" panose="02010600030101010101" pitchFamily="2" charset="-122"/>
                <a:ea typeface="等线" panose="02010600030101010101" pitchFamily="2" charset="-122"/>
              </a:rPr>
              <a:t>，所有的虚拟机都指的是</a:t>
            </a:r>
            <a:r>
              <a:rPr lang="en-US" altLang="zh-CN" sz="1600">
                <a:latin typeface="等线" panose="02010600030101010101" pitchFamily="2" charset="-122"/>
                <a:ea typeface="等线" panose="02010600030101010101" pitchFamily="2" charset="-122"/>
              </a:rPr>
              <a:t>sun</a:t>
            </a:r>
            <a:r>
              <a:rPr lang="zh-CN" altLang="en-US" sz="1600">
                <a:latin typeface="等线" panose="02010600030101010101" pitchFamily="2" charset="-122"/>
                <a:ea typeface="等线" panose="02010600030101010101" pitchFamily="2" charset="-122"/>
              </a:rPr>
              <a:t>公司的</a:t>
            </a:r>
            <a:r>
              <a:rPr lang="en-US" altLang="zh-CN" sz="1600">
                <a:latin typeface="等线" panose="02010600030101010101" pitchFamily="2" charset="-122"/>
                <a:ea typeface="等线" panose="02010600030101010101" pitchFamily="2" charset="-122"/>
              </a:rPr>
              <a:t>hotspot</a:t>
            </a:r>
            <a:r>
              <a:rPr lang="zh-CN" altLang="en-US" sz="1600">
                <a:latin typeface="等线" panose="02010600030101010101" pitchFamily="2" charset="-122"/>
                <a:ea typeface="等线" panose="02010600030101010101" pitchFamily="2" charset="-122"/>
              </a:rPr>
              <a:t>虚拟机，除非有特殊说明的地方会标注出来。</a:t>
            </a:r>
            <a:endParaRPr lang="zh-CN" sz="1600">
              <a:latin typeface="等线" panose="02010600030101010101" pitchFamily="2" charset="-122"/>
              <a:ea typeface="等线" panose="02010600030101010101" pitchFamily="2" charset="-122"/>
            </a:endParaRPr>
          </a:p>
        </p:txBody>
      </p:sp>
      <p:sp>
        <p:nvSpPr>
          <p:cNvPr id="5" name="副标题 4"/>
          <p:cNvSpPr>
            <a:spLocks noGrp="1"/>
          </p:cNvSpPr>
          <p:nvPr>
            <p:ph type="subTitle" idx="1"/>
          </p:nvPr>
        </p:nvSpPr>
        <p:spPr/>
        <p:txBody>
          <a:bodyPr/>
          <a:lstStyle/>
          <a:p>
            <a:endParaRPr lang="zh-CN" altLang="en-US"/>
          </a:p>
        </p:txBody>
      </p:sp>
      <p:sp>
        <p:nvSpPr>
          <p:cNvPr id="4" name="Rectangle 1"/>
          <p:cNvSpPr txBox="1"/>
          <p:nvPr/>
        </p:nvSpPr>
        <p:spPr>
          <a:xfrm>
            <a:off x="3203848" y="332656"/>
            <a:ext cx="2736304" cy="1828800"/>
          </a:xfrm>
          <a:prstGeom prst="rect">
            <a:avLst/>
          </a:prstGeom>
        </p:spPr>
        <p:txBody>
          <a:bodyPr vert="horz" anchor="b">
            <a:normAutofit/>
          </a:bodyPr>
          <a:lstStyle>
            <a:lvl1pPr algn="l" rtl="0" eaLnBrk="1" latinLnBrk="0" hangingPunct="1">
              <a:spcBef>
                <a:spcPct val="0"/>
              </a:spcBef>
              <a:buNone/>
              <a:defRPr lang="zh-CN" sz="4400" kern="1200" cap="all" baseline="0">
                <a:solidFill>
                  <a:schemeClr val="tx2"/>
                </a:solidFill>
                <a:latin typeface="+mj-lt"/>
                <a:ea typeface="+mj-ea"/>
                <a:cs typeface="+mj-cs"/>
              </a:defRPr>
            </a:lvl1p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基础</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0" y="1556792"/>
            <a:ext cx="7048500" cy="5301208"/>
          </a:xfrm>
        </p:spPr>
        <p:txBody>
          <a:bodyPr>
            <a:normAutofit fontScale="55000" lnSpcReduction="20000"/>
          </a:bodyPr>
          <a:lstStyle/>
          <a:p>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方法和</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方法的作用其实一样，在</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里都是用来对比两个对象是否相等一致，那么</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既然已经能实现对比的功能了，为什么还要</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呢？</a:t>
            </a:r>
            <a:endParaRPr lang="en-US" altLang="zh-CN">
              <a:latin typeface="等线" panose="02010600030101010101" pitchFamily="2" charset="-122"/>
              <a:ea typeface="等线" panose="02010600030101010101" pitchFamily="2" charset="-122"/>
            </a:endParaRPr>
          </a:p>
          <a:p>
            <a:r>
              <a:rPr lang="zh-CN" altLang="en-US">
                <a:latin typeface="等线" panose="02010600030101010101" pitchFamily="2" charset="-122"/>
                <a:ea typeface="等线" panose="02010600030101010101" pitchFamily="2" charset="-122"/>
              </a:rPr>
              <a:t>因为重写的</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里一般比较的比较全面比较复杂，这样效率就比较低，而利用</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进行对比，则只要生成一个</a:t>
            </a:r>
            <a:r>
              <a:rPr lang="en-US" altLang="zh-CN">
                <a:latin typeface="等线" panose="02010600030101010101" pitchFamily="2" charset="-122"/>
                <a:ea typeface="等线" panose="02010600030101010101" pitchFamily="2" charset="-122"/>
              </a:rPr>
              <a:t>hash</a:t>
            </a:r>
            <a:r>
              <a:rPr lang="zh-CN" altLang="en-US">
                <a:latin typeface="等线" panose="02010600030101010101" pitchFamily="2" charset="-122"/>
                <a:ea typeface="等线" panose="02010600030101010101" pitchFamily="2" charset="-122"/>
              </a:rPr>
              <a:t>值进行比较就可以了，效率很高。</a:t>
            </a:r>
            <a:endParaRPr lang="en-US" altLang="zh-CN">
              <a:latin typeface="等线" panose="02010600030101010101" pitchFamily="2" charset="-122"/>
              <a:ea typeface="等线" panose="02010600030101010101" pitchFamily="2" charset="-122"/>
            </a:endParaRPr>
          </a:p>
          <a:p>
            <a:r>
              <a:rPr lang="zh-CN" altLang="en-US">
                <a:latin typeface="等线" panose="02010600030101010101" pitchFamily="2" charset="-122"/>
                <a:ea typeface="等线" panose="02010600030101010101" pitchFamily="2" charset="-122"/>
              </a:rPr>
              <a:t>那么</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既然效率这么高为什么还要</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呢？</a:t>
            </a:r>
          </a:p>
          <a:p>
            <a:r>
              <a:rPr lang="zh-CN" altLang="en-US">
                <a:latin typeface="等线" panose="02010600030101010101" pitchFamily="2" charset="-122"/>
                <a:ea typeface="等线" panose="02010600030101010101" pitchFamily="2" charset="-122"/>
              </a:rPr>
              <a:t>因为</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并不是完全可靠，有时候不同的对象他们生成的</a:t>
            </a:r>
            <a:r>
              <a:rPr lang="en-US" altLang="zh-CN" err="1">
                <a:latin typeface="等线" panose="02010600030101010101" pitchFamily="2" charset="-122"/>
                <a:ea typeface="等线" panose="02010600030101010101" pitchFamily="2" charset="-122"/>
              </a:rPr>
              <a:t>hashcode</a:t>
            </a:r>
            <a:r>
              <a:rPr lang="zh-CN" altLang="en-US">
                <a:latin typeface="等线" panose="02010600030101010101" pitchFamily="2" charset="-122"/>
                <a:ea typeface="等线" panose="02010600030101010101" pitchFamily="2" charset="-122"/>
              </a:rPr>
              <a:t>也会一样（生成</a:t>
            </a:r>
            <a:r>
              <a:rPr lang="en-US" altLang="zh-CN">
                <a:latin typeface="等线" panose="02010600030101010101" pitchFamily="2" charset="-122"/>
                <a:ea typeface="等线" panose="02010600030101010101" pitchFamily="2" charset="-122"/>
              </a:rPr>
              <a:t>hash</a:t>
            </a:r>
            <a:r>
              <a:rPr lang="zh-CN" altLang="en-US">
                <a:latin typeface="等线" panose="02010600030101010101" pitchFamily="2" charset="-122"/>
                <a:ea typeface="等线" panose="02010600030101010101" pitchFamily="2" charset="-122"/>
              </a:rPr>
              <a:t>值得公式可能存在的问题），所以</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只能说是大部分时候可靠，并不是绝对可靠。</a:t>
            </a:r>
            <a:endParaRPr lang="en-US" altLang="zh-CN">
              <a:latin typeface="等线" panose="02010600030101010101" pitchFamily="2" charset="-122"/>
              <a:ea typeface="等线" panose="02010600030101010101" pitchFamily="2" charset="-122"/>
            </a:endParaRPr>
          </a:p>
          <a:p>
            <a:pPr marL="0" indent="0">
              <a:buNone/>
            </a:pPr>
            <a:r>
              <a:rPr lang="zh-CN" altLang="en-US">
                <a:latin typeface="等线" panose="02010600030101010101" pitchFamily="2" charset="-122"/>
                <a:ea typeface="等线" panose="02010600030101010101" pitchFamily="2" charset="-122"/>
              </a:rPr>
              <a:t>所以我们可以得出：</a:t>
            </a:r>
          </a:p>
          <a:p>
            <a:r>
              <a:rPr lang="en-US" altLang="zh-CN">
                <a:latin typeface="等线" panose="02010600030101010101" pitchFamily="2" charset="-122"/>
                <a:ea typeface="等线" panose="02010600030101010101" pitchFamily="2" charset="-122"/>
              </a:rPr>
              <a:t>1.equal()</a:t>
            </a:r>
            <a:r>
              <a:rPr lang="zh-CN" altLang="en-US">
                <a:latin typeface="等线" panose="02010600030101010101" pitchFamily="2" charset="-122"/>
                <a:ea typeface="等线" panose="02010600030101010101" pitchFamily="2" charset="-122"/>
              </a:rPr>
              <a:t>相等的两个对象他们的</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肯定相等，也就是用</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对比是绝对可靠的。</a:t>
            </a:r>
          </a:p>
          <a:p>
            <a:r>
              <a:rPr lang="en-US" altLang="zh-CN">
                <a:latin typeface="等线" panose="02010600030101010101" pitchFamily="2" charset="-122"/>
                <a:ea typeface="等线" panose="02010600030101010101" pitchFamily="2" charset="-122"/>
              </a:rPr>
              <a:t>2.hashCode()</a:t>
            </a:r>
            <a:r>
              <a:rPr lang="zh-CN" altLang="en-US">
                <a:latin typeface="等线" panose="02010600030101010101" pitchFamily="2" charset="-122"/>
                <a:ea typeface="等线" panose="02010600030101010101" pitchFamily="2" charset="-122"/>
              </a:rPr>
              <a:t>相等的两个对象他们的</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不一定相等，也就是</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不是绝对可靠的。</a:t>
            </a:r>
            <a:endParaRPr lang="en-US" altLang="zh-CN">
              <a:latin typeface="等线" panose="02010600030101010101" pitchFamily="2" charset="-122"/>
              <a:ea typeface="等线" panose="02010600030101010101" pitchFamily="2" charset="-122"/>
            </a:endParaRPr>
          </a:p>
          <a:p>
            <a:pPr marL="0" indent="0">
              <a:buNone/>
            </a:pPr>
            <a:r>
              <a:rPr lang="zh-CN" altLang="en-US">
                <a:latin typeface="等线" panose="02010600030101010101" pitchFamily="2" charset="-122"/>
                <a:ea typeface="等线" panose="02010600030101010101" pitchFamily="2" charset="-122"/>
              </a:rPr>
              <a:t>对于需要大量并且快速的对比的话如果都用</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去做显然效率太低，所以解决方式是，每当需要对比的时候，首先用</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去对比，如果</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不一样，则表示这两个对象肯定不相等（也就是不必再用</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去再对比了）</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如果</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相同，此时再对比他们的</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，如果</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也相同，则表示这两个对象是真的相同了，这样既能大大提高了效率也保证了对比的绝对正确性！</a:t>
            </a:r>
            <a:endParaRPr lang="en-US" altLang="zh-CN">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7048500" y="1556792"/>
            <a:ext cx="2095500" cy="2800350"/>
          </a:xfrm>
          <a:prstGeom prst="rect">
            <a:avLst/>
          </a:prstGeom>
        </p:spPr>
      </p:pic>
      <p:sp>
        <p:nvSpPr>
          <p:cNvPr id="7"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484784"/>
            <a:ext cx="9144000" cy="5373216"/>
          </a:xfrm>
        </p:spPr>
        <p:txBody>
          <a:bodyPr>
            <a:normAutofit/>
          </a:bodyPr>
          <a:lstStyle/>
          <a:p>
            <a:pPr marL="0" indent="0">
              <a:buNone/>
            </a:pPr>
            <a:r>
              <a:rPr lang="en-US" altLang="zh-CN" sz="1200">
                <a:latin typeface="等线" panose="02010600030101010101" pitchFamily="2" charset="-122"/>
                <a:ea typeface="等线" panose="02010600030101010101" pitchFamily="2" charset="-122"/>
              </a:rPr>
              <a:t>Thread</a:t>
            </a:r>
            <a:r>
              <a:rPr lang="zh-CN" altLang="en-US" sz="1200">
                <a:latin typeface="等线" panose="02010600030101010101" pitchFamily="2" charset="-122"/>
                <a:ea typeface="等线" panose="02010600030101010101" pitchFamily="2" charset="-122"/>
              </a:rPr>
              <a:t>常见方法：</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yield()</a:t>
            </a:r>
            <a:r>
              <a:rPr lang="zh-CN" altLang="en-US" sz="1200">
                <a:latin typeface="等线" panose="02010600030101010101" pitchFamily="2" charset="-122"/>
                <a:ea typeface="等线" panose="02010600030101010101" pitchFamily="2" charset="-122"/>
              </a:rPr>
              <a:t>方法：使当前线程由运行态变成就绪态并释放</a:t>
            </a:r>
            <a:r>
              <a:rPr lang="en-US" altLang="zh-CN" sz="1200">
                <a:latin typeface="等线" panose="02010600030101010101" pitchFamily="2" charset="-122"/>
                <a:ea typeface="等线" panose="02010600030101010101" pitchFamily="2" charset="-122"/>
              </a:rPr>
              <a:t>CPU</a:t>
            </a:r>
            <a:r>
              <a:rPr lang="zh-CN" altLang="en-US" sz="1200">
                <a:latin typeface="等线" panose="02010600030101010101" pitchFamily="2" charset="-122"/>
                <a:ea typeface="等线" panose="02010600030101010101" pitchFamily="2" charset="-122"/>
              </a:rPr>
              <a:t>，此时</a:t>
            </a:r>
            <a:r>
              <a:rPr lang="en-US" altLang="zh-CN" sz="1200">
                <a:latin typeface="等线" panose="02010600030101010101" pitchFamily="2" charset="-122"/>
                <a:ea typeface="等线" panose="02010600030101010101" pitchFamily="2" charset="-122"/>
              </a:rPr>
              <a:t>CPU</a:t>
            </a:r>
            <a:r>
              <a:rPr lang="zh-CN" altLang="en-US" sz="1200">
                <a:latin typeface="等线" panose="02010600030101010101" pitchFamily="2" charset="-122"/>
                <a:ea typeface="等线" panose="02010600030101010101" pitchFamily="2" charset="-122"/>
              </a:rPr>
              <a:t>会从所有就绪态的线程里取出一个线程执行，刚刚那个执行</a:t>
            </a:r>
            <a:r>
              <a:rPr lang="en-US" altLang="zh-CN" sz="1200">
                <a:latin typeface="等线" panose="02010600030101010101" pitchFamily="2" charset="-122"/>
                <a:ea typeface="等线" panose="02010600030101010101" pitchFamily="2" charset="-122"/>
              </a:rPr>
              <a:t>yield</a:t>
            </a:r>
            <a:r>
              <a:rPr lang="zh-CN" altLang="en-US" sz="1200">
                <a:latin typeface="等线" panose="02010600030101010101" pitchFamily="2" charset="-122"/>
                <a:ea typeface="等线" panose="02010600030101010101" pitchFamily="2" charset="-122"/>
              </a:rPr>
              <a:t>的线程还是有可能会接着继续执行，该方法不保证当前的线程会暂停或者停止，但是可以保证当前线程在调用</a:t>
            </a:r>
            <a:r>
              <a:rPr lang="en-US" altLang="zh-CN" sz="1200">
                <a:latin typeface="等线" panose="02010600030101010101" pitchFamily="2" charset="-122"/>
                <a:ea typeface="等线" panose="02010600030101010101" pitchFamily="2" charset="-122"/>
              </a:rPr>
              <a:t>yield</a:t>
            </a:r>
            <a:r>
              <a:rPr lang="zh-CN" altLang="en-US" sz="1200">
                <a:latin typeface="等线" panose="02010600030101010101" pitchFamily="2" charset="-122"/>
                <a:ea typeface="等线" panose="02010600030101010101" pitchFamily="2" charset="-122"/>
              </a:rPr>
              <a:t>方法时会放弃</a:t>
            </a:r>
            <a:r>
              <a:rPr lang="en-US" altLang="zh-CN" sz="1200">
                <a:latin typeface="等线" panose="02010600030101010101" pitchFamily="2" charset="-122"/>
                <a:ea typeface="等线" panose="02010600030101010101" pitchFamily="2" charset="-122"/>
              </a:rPr>
              <a:t>CPU</a:t>
            </a:r>
            <a:r>
              <a:rPr lang="zh-CN" altLang="en-US" sz="1200">
                <a:latin typeface="等线" panose="02010600030101010101" pitchFamily="2" charset="-122"/>
                <a:ea typeface="等线" panose="02010600030101010101" pitchFamily="2" charset="-122"/>
              </a:rPr>
              <a:t>。</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sleep()</a:t>
            </a:r>
            <a:r>
              <a:rPr lang="zh-CN" altLang="en-US" sz="1200">
                <a:latin typeface="等线" panose="02010600030101010101" pitchFamily="2" charset="-122"/>
                <a:ea typeface="等线" panose="02010600030101010101" pitchFamily="2" charset="-122"/>
              </a:rPr>
              <a:t>方法：该方法是一个静态方法，这点需要注意，调用</a:t>
            </a:r>
            <a:r>
              <a:rPr lang="en-US" altLang="zh-CN" sz="1200">
                <a:latin typeface="等线" panose="02010600030101010101" pitchFamily="2" charset="-122"/>
                <a:ea typeface="等线" panose="02010600030101010101" pitchFamily="2" charset="-122"/>
              </a:rPr>
              <a:t>Thread.sleep()</a:t>
            </a:r>
            <a:r>
              <a:rPr lang="zh-CN" altLang="en-US" sz="1200">
                <a:latin typeface="等线" panose="02010600030101010101" pitchFamily="2" charset="-122"/>
                <a:ea typeface="等线" panose="02010600030101010101" pitchFamily="2" charset="-122"/>
              </a:rPr>
              <a:t>静态方法时，此时会让当前线程进入休眠，但不会释放</a:t>
            </a:r>
            <a:r>
              <a:rPr lang="en-US" altLang="zh-CN" sz="1200">
                <a:latin typeface="等线" panose="02010600030101010101" pitchFamily="2" charset="-122"/>
                <a:ea typeface="等线" panose="02010600030101010101" pitchFamily="2" charset="-122"/>
              </a:rPr>
              <a:t>cpu</a:t>
            </a:r>
          </a:p>
          <a:p>
            <a:pPr marL="0" indent="0">
              <a:buNone/>
            </a:pPr>
            <a:r>
              <a:rPr lang="en-US" altLang="zh-CN" sz="1200">
                <a:latin typeface="等线" panose="02010600030101010101" pitchFamily="2" charset="-122"/>
                <a:ea typeface="等线" panose="02010600030101010101" pitchFamily="2" charset="-122"/>
              </a:rPr>
              <a:t>start()</a:t>
            </a:r>
            <a:r>
              <a:rPr lang="zh-CN" altLang="en-US" sz="1200">
                <a:latin typeface="等线" panose="02010600030101010101" pitchFamily="2" charset="-122"/>
                <a:ea typeface="等线" panose="02010600030101010101" pitchFamily="2" charset="-122"/>
              </a:rPr>
              <a:t>方法：启动线程，该方法表示一个线程从新创建状态变成就绪态，</a:t>
            </a:r>
            <a:r>
              <a:rPr lang="zh-CN" altLang="en-US" sz="1200">
                <a:solidFill>
                  <a:srgbClr val="FF0000"/>
                </a:solidFill>
                <a:latin typeface="等线" panose="02010600030101010101" pitchFamily="2" charset="-122"/>
                <a:ea typeface="等线" panose="02010600030101010101" pitchFamily="2" charset="-122"/>
              </a:rPr>
              <a:t>需要注意一个线程永远只会执行一次</a:t>
            </a:r>
            <a:r>
              <a:rPr lang="en-US" altLang="zh-CN" sz="1200">
                <a:solidFill>
                  <a:srgbClr val="FF0000"/>
                </a:solidFill>
                <a:latin typeface="等线" panose="02010600030101010101" pitchFamily="2" charset="-122"/>
                <a:ea typeface="等线" panose="02010600030101010101" pitchFamily="2" charset="-122"/>
              </a:rPr>
              <a:t>start()</a:t>
            </a:r>
            <a:r>
              <a:rPr lang="zh-CN" altLang="en-US" sz="1200">
                <a:solidFill>
                  <a:srgbClr val="FF0000"/>
                </a:solidFill>
                <a:latin typeface="等线" panose="02010600030101010101" pitchFamily="2" charset="-122"/>
                <a:ea typeface="等线" panose="02010600030101010101" pitchFamily="2" charset="-122"/>
              </a:rPr>
              <a:t>，多次调用</a:t>
            </a:r>
            <a:r>
              <a:rPr lang="en-US" altLang="zh-CN" sz="1200">
                <a:solidFill>
                  <a:srgbClr val="FF0000"/>
                </a:solidFill>
                <a:latin typeface="等线" panose="02010600030101010101" pitchFamily="2" charset="-122"/>
                <a:ea typeface="等线" panose="02010600030101010101" pitchFamily="2" charset="-122"/>
              </a:rPr>
              <a:t>start()</a:t>
            </a:r>
            <a:r>
              <a:rPr lang="zh-CN" altLang="en-US" sz="1200">
                <a:solidFill>
                  <a:srgbClr val="FF0000"/>
                </a:solidFill>
                <a:latin typeface="等线" panose="02010600030101010101" pitchFamily="2" charset="-122"/>
                <a:ea typeface="等线" panose="02010600030101010101" pitchFamily="2" charset="-122"/>
              </a:rPr>
              <a:t>方法会抛出</a:t>
            </a:r>
            <a:r>
              <a:rPr lang="en-US" altLang="zh-CN" sz="1200">
                <a:solidFill>
                  <a:srgbClr val="FF0000"/>
                </a:solidFill>
                <a:latin typeface="等线" panose="02010600030101010101" pitchFamily="2" charset="-122"/>
                <a:ea typeface="等线" panose="02010600030101010101" pitchFamily="2" charset="-122"/>
              </a:rPr>
              <a:t>IllegalThreadStateException</a:t>
            </a:r>
            <a:r>
              <a:rPr lang="zh-CN" altLang="en-US" sz="1200">
                <a:solidFill>
                  <a:srgbClr val="FF0000"/>
                </a:solidFill>
                <a:latin typeface="等线" panose="02010600030101010101" pitchFamily="2" charset="-122"/>
                <a:ea typeface="等线" panose="02010600030101010101" pitchFamily="2" charset="-122"/>
              </a:rPr>
              <a:t>。</a:t>
            </a:r>
            <a:endParaRPr lang="en-US" altLang="zh-CN" sz="1200">
              <a:solidFill>
                <a:srgbClr val="FF0000"/>
              </a:solidFill>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run()</a:t>
            </a:r>
            <a:r>
              <a:rPr lang="zh-CN" altLang="en-US" sz="1200">
                <a:latin typeface="等线" panose="02010600030101010101" pitchFamily="2" charset="-122"/>
                <a:ea typeface="等线" panose="02010600030101010101" pitchFamily="2" charset="-122"/>
              </a:rPr>
              <a:t>方法：是线程执行的主体，在线程被系统调度后执行的主体。</a:t>
            </a:r>
            <a:endParaRPr lang="en-US" altLang="zh-CN" sz="1200">
              <a:latin typeface="等线" panose="02010600030101010101" pitchFamily="2" charset="-122"/>
              <a:ea typeface="等线" panose="02010600030101010101" pitchFamily="2" charset="-122"/>
            </a:endParaRPr>
          </a:p>
          <a:p>
            <a:pPr marL="0" indent="0">
              <a:buNone/>
            </a:pPr>
            <a:r>
              <a:rPr lang="en-US" altLang="zh-CN" sz="1200">
                <a:solidFill>
                  <a:srgbClr val="FF0000"/>
                </a:solidFill>
                <a:latin typeface="等线" panose="02010600030101010101" pitchFamily="2" charset="-122"/>
                <a:ea typeface="等线" panose="02010600030101010101" pitchFamily="2" charset="-122"/>
              </a:rPr>
              <a:t>start</a:t>
            </a:r>
            <a:r>
              <a:rPr lang="zh-CN" altLang="en-US" sz="1200">
                <a:solidFill>
                  <a:srgbClr val="FF0000"/>
                </a:solidFill>
                <a:latin typeface="等线" panose="02010600030101010101" pitchFamily="2" charset="-122"/>
                <a:ea typeface="等线" panose="02010600030101010101" pitchFamily="2" charset="-122"/>
              </a:rPr>
              <a:t>与</a:t>
            </a:r>
            <a:r>
              <a:rPr lang="en-US" altLang="zh-CN" sz="1200">
                <a:solidFill>
                  <a:srgbClr val="FF0000"/>
                </a:solidFill>
                <a:latin typeface="等线" panose="02010600030101010101" pitchFamily="2" charset="-122"/>
                <a:ea typeface="等线" panose="02010600030101010101" pitchFamily="2" charset="-122"/>
              </a:rPr>
              <a:t>run</a:t>
            </a:r>
            <a:r>
              <a:rPr lang="zh-CN" altLang="en-US" sz="1200">
                <a:solidFill>
                  <a:srgbClr val="FF0000"/>
                </a:solidFill>
                <a:latin typeface="等线" panose="02010600030101010101" pitchFamily="2" charset="-122"/>
                <a:ea typeface="等线" panose="02010600030101010101" pitchFamily="2" charset="-122"/>
              </a:rPr>
              <a:t>的区别：</a:t>
            </a:r>
            <a:r>
              <a:rPr lang="en-US" altLang="zh-CN" sz="1200">
                <a:solidFill>
                  <a:srgbClr val="FF0000"/>
                </a:solidFill>
                <a:latin typeface="等线" panose="02010600030101010101" pitchFamily="2" charset="-122"/>
                <a:ea typeface="等线" panose="02010600030101010101" pitchFamily="2" charset="-122"/>
              </a:rPr>
              <a:t>start</a:t>
            </a:r>
            <a:r>
              <a:rPr lang="zh-CN" altLang="en-US" sz="1200">
                <a:solidFill>
                  <a:srgbClr val="FF0000"/>
                </a:solidFill>
                <a:latin typeface="等线" panose="02010600030101010101" pitchFamily="2" charset="-122"/>
                <a:ea typeface="等线" panose="02010600030101010101" pitchFamily="2" charset="-122"/>
              </a:rPr>
              <a:t>只是线程启动并进入就绪态，但是并不代表立即执行，是否执行取决于调度程序，而</a:t>
            </a:r>
            <a:r>
              <a:rPr lang="en-US" altLang="zh-CN" sz="1200">
                <a:solidFill>
                  <a:srgbClr val="FF0000"/>
                </a:solidFill>
                <a:latin typeface="等线" panose="02010600030101010101" pitchFamily="2" charset="-122"/>
                <a:ea typeface="等线" panose="02010600030101010101" pitchFamily="2" charset="-122"/>
              </a:rPr>
              <a:t>run</a:t>
            </a:r>
            <a:r>
              <a:rPr lang="zh-CN" altLang="en-US" sz="1200">
                <a:solidFill>
                  <a:srgbClr val="FF0000"/>
                </a:solidFill>
                <a:latin typeface="等线" panose="02010600030101010101" pitchFamily="2" charset="-122"/>
                <a:ea typeface="等线" panose="02010600030101010101" pitchFamily="2" charset="-122"/>
              </a:rPr>
              <a:t>方法是调度程序让</a:t>
            </a:r>
            <a:r>
              <a:rPr lang="en-US" altLang="zh-CN" sz="1200">
                <a:solidFill>
                  <a:srgbClr val="FF0000"/>
                </a:solidFill>
                <a:latin typeface="等线" panose="02010600030101010101" pitchFamily="2" charset="-122"/>
                <a:ea typeface="等线" panose="02010600030101010101" pitchFamily="2" charset="-122"/>
              </a:rPr>
              <a:t>CPU</a:t>
            </a:r>
            <a:r>
              <a:rPr lang="zh-CN" altLang="en-US" sz="1200">
                <a:solidFill>
                  <a:srgbClr val="FF0000"/>
                </a:solidFill>
                <a:latin typeface="等线" panose="02010600030101010101" pitchFamily="2" charset="-122"/>
                <a:ea typeface="等线" panose="02010600030101010101" pitchFamily="2" charset="-122"/>
              </a:rPr>
              <a:t>执行，也就是让就绪态的线程变成运行态。如果手工单独调用</a:t>
            </a:r>
            <a:r>
              <a:rPr lang="en-US" altLang="zh-CN" sz="1200">
                <a:solidFill>
                  <a:srgbClr val="FF0000"/>
                </a:solidFill>
                <a:latin typeface="等线" panose="02010600030101010101" pitchFamily="2" charset="-122"/>
                <a:ea typeface="等线" panose="02010600030101010101" pitchFamily="2" charset="-122"/>
              </a:rPr>
              <a:t>run</a:t>
            </a:r>
            <a:r>
              <a:rPr lang="zh-CN" altLang="en-US" sz="1200">
                <a:solidFill>
                  <a:srgbClr val="FF0000"/>
                </a:solidFill>
                <a:latin typeface="等线" panose="02010600030101010101" pitchFamily="2" charset="-122"/>
                <a:ea typeface="等线" panose="02010600030101010101" pitchFamily="2" charset="-122"/>
              </a:rPr>
              <a:t>方法则表示一个普通的方法调用，并没有启动另一个线程。</a:t>
            </a:r>
            <a:endParaRPr lang="en-US" altLang="zh-CN" sz="1200">
              <a:solidFill>
                <a:srgbClr val="FF0000"/>
              </a:solidFill>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destroy() </a:t>
            </a:r>
            <a:r>
              <a:rPr lang="zh-CN" altLang="en-US" sz="1200">
                <a:latin typeface="等线" panose="02010600030101010101" pitchFamily="2" charset="-122"/>
                <a:ea typeface="等线" panose="02010600030101010101" pitchFamily="2" charset="-122"/>
              </a:rPr>
              <a:t>：破坏线程，不释放锁，已经不能再使用，使用会抛出</a:t>
            </a:r>
            <a:r>
              <a:rPr lang="en-US" altLang="zh-CN" sz="1200">
                <a:latin typeface="等线" panose="02010600030101010101" pitchFamily="2" charset="-122"/>
                <a:ea typeface="等线" panose="02010600030101010101" pitchFamily="2" charset="-122"/>
              </a:rPr>
              <a:t>NoSuchMethodError</a:t>
            </a:r>
            <a:r>
              <a:rPr lang="zh-CN" altLang="en-US" sz="1200">
                <a:latin typeface="等线" panose="02010600030101010101" pitchFamily="2" charset="-122"/>
                <a:ea typeface="等线" panose="02010600030101010101" pitchFamily="2" charset="-122"/>
              </a:rPr>
              <a:t>。 </a:t>
            </a:r>
          </a:p>
          <a:p>
            <a:pPr marL="0" indent="0">
              <a:buNone/>
            </a:pPr>
            <a:r>
              <a:rPr lang="en-US" altLang="zh-CN" sz="1200">
                <a:latin typeface="等线" panose="02010600030101010101" pitchFamily="2" charset="-122"/>
                <a:ea typeface="等线" panose="02010600030101010101" pitchFamily="2" charset="-122"/>
              </a:rPr>
              <a:t>suspend() </a:t>
            </a:r>
            <a:r>
              <a:rPr lang="zh-CN" altLang="en-US" sz="1200">
                <a:latin typeface="等线" panose="02010600030101010101" pitchFamily="2" charset="-122"/>
                <a:ea typeface="等线" panose="02010600030101010101" pitchFamily="2" charset="-122"/>
              </a:rPr>
              <a:t>：挂起线程，会造成不可预料的后果，不推荐使用。</a:t>
            </a:r>
          </a:p>
          <a:p>
            <a:pPr marL="0" indent="0">
              <a:buNone/>
            </a:pPr>
            <a:r>
              <a:rPr lang="en-US" altLang="zh-CN" sz="1200">
                <a:latin typeface="等线" panose="02010600030101010101" pitchFamily="2" charset="-122"/>
                <a:ea typeface="等线" panose="02010600030101010101" pitchFamily="2" charset="-122"/>
              </a:rPr>
              <a:t>resume() </a:t>
            </a:r>
            <a:r>
              <a:rPr lang="zh-CN" altLang="en-US" sz="1200">
                <a:latin typeface="等线" panose="02010600030101010101" pitchFamily="2" charset="-122"/>
                <a:ea typeface="等线" panose="02010600030101010101" pitchFamily="2" charset="-122"/>
              </a:rPr>
              <a:t>：恢复线程，会造成不可预料的后果，不推荐使用。</a:t>
            </a:r>
          </a:p>
          <a:p>
            <a:pPr marL="0" indent="0">
              <a:buNone/>
            </a:pPr>
            <a:r>
              <a:rPr lang="en-US" altLang="zh-CN" sz="1200">
                <a:latin typeface="等线" panose="02010600030101010101" pitchFamily="2" charset="-122"/>
                <a:ea typeface="等线" panose="02010600030101010101" pitchFamily="2" charset="-122"/>
              </a:rPr>
              <a:t>stop() </a:t>
            </a:r>
            <a:r>
              <a:rPr lang="zh-CN" altLang="en-US" sz="1200">
                <a:latin typeface="等线" panose="02010600030101010101" pitchFamily="2" charset="-122"/>
                <a:ea typeface="等线" panose="02010600030101010101" pitchFamily="2" charset="-122"/>
              </a:rPr>
              <a:t>：停止线程释放锁，会造成不可预料的后果，不推荐使用。</a:t>
            </a:r>
          </a:p>
          <a:p>
            <a:pPr marL="0" indent="0">
              <a:buNone/>
            </a:pPr>
            <a:r>
              <a:rPr lang="en-US" altLang="zh-CN" sz="1200">
                <a:latin typeface="等线" panose="02010600030101010101" pitchFamily="2" charset="-122"/>
                <a:ea typeface="等线" panose="02010600030101010101" pitchFamily="2" charset="-122"/>
              </a:rPr>
              <a:t>stop(Throwable obj) </a:t>
            </a:r>
            <a:r>
              <a:rPr lang="zh-CN" altLang="en-US" sz="1200">
                <a:latin typeface="等线" panose="02010600030101010101" pitchFamily="2" charset="-122"/>
                <a:ea typeface="等线" panose="02010600030101010101" pitchFamily="2" charset="-122"/>
              </a:rPr>
              <a:t>：同上。</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exit()</a:t>
            </a:r>
            <a:r>
              <a:rPr lang="zh-CN" altLang="en-US" sz="1200">
                <a:latin typeface="等线" panose="02010600030101010101" pitchFamily="2" charset="-122"/>
                <a:ea typeface="等线" panose="02010600030101010101" pitchFamily="2" charset="-122"/>
              </a:rPr>
              <a:t>：线程执行完之后的收尾工作，由系统自动调用执行</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interrupt()</a:t>
            </a:r>
            <a:r>
              <a:rPr lang="zh-CN" altLang="en-US" sz="1200">
                <a:latin typeface="等线" panose="02010600030101010101" pitchFamily="2" charset="-122"/>
                <a:ea typeface="等线" panose="02010600030101010101" pitchFamily="2" charset="-122"/>
              </a:rPr>
              <a:t>：中断一个线程的执行</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interrupted()</a:t>
            </a:r>
            <a:r>
              <a:rPr lang="zh-CN" altLang="en-US" sz="1200">
                <a:latin typeface="等线" panose="02010600030101010101" pitchFamily="2" charset="-122"/>
                <a:ea typeface="等线" panose="02010600030101010101" pitchFamily="2" charset="-122"/>
              </a:rPr>
              <a:t>：静态方法，返回当前线程是否是中断状态，如果为</a:t>
            </a:r>
            <a:r>
              <a:rPr lang="en-US" altLang="zh-CN" sz="1200">
                <a:latin typeface="等线" panose="02010600030101010101" pitchFamily="2" charset="-122"/>
                <a:ea typeface="等线" panose="02010600030101010101" pitchFamily="2" charset="-122"/>
              </a:rPr>
              <a:t>true</a:t>
            </a:r>
            <a:r>
              <a:rPr lang="zh-CN" altLang="en-US" sz="1200">
                <a:latin typeface="等线" panose="02010600030101010101" pitchFamily="2" charset="-122"/>
                <a:ea typeface="等线" panose="02010600030101010101" pitchFamily="2" charset="-122"/>
              </a:rPr>
              <a:t>，这个方法会清除中断状态，第二次执行就返回</a:t>
            </a:r>
            <a:r>
              <a:rPr lang="en-US" altLang="zh-CN" sz="1200">
                <a:latin typeface="等线" panose="02010600030101010101" pitchFamily="2" charset="-122"/>
                <a:ea typeface="等线" panose="02010600030101010101" pitchFamily="2" charset="-122"/>
              </a:rPr>
              <a:t>false</a:t>
            </a:r>
          </a:p>
          <a:p>
            <a:pPr marL="0" indent="0">
              <a:buNone/>
            </a:pPr>
            <a:r>
              <a:rPr lang="en-US" altLang="zh-CN" sz="1200">
                <a:latin typeface="等线" panose="02010600030101010101" pitchFamily="2" charset="-122"/>
                <a:ea typeface="等线" panose="02010600030101010101" pitchFamily="2" charset="-122"/>
              </a:rPr>
              <a:t>isInterrupted()</a:t>
            </a:r>
            <a:r>
              <a:rPr lang="zh-CN" altLang="en-US" sz="1200">
                <a:latin typeface="等线" panose="02010600030101010101" pitchFamily="2" charset="-122"/>
                <a:ea typeface="等线" panose="02010600030101010101" pitchFamily="2" charset="-122"/>
              </a:rPr>
              <a:t>：非静态方法，只能线程对象调用，返回当前线程是否中断，这个方法不会清除中断状态。</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join()</a:t>
            </a:r>
            <a:r>
              <a:rPr lang="zh-CN" altLang="en-US" sz="1200">
                <a:latin typeface="等线" panose="02010600030101010101" pitchFamily="2" charset="-122"/>
                <a:ea typeface="等线" panose="02010600030101010101" pitchFamily="2" charset="-122"/>
              </a:rPr>
              <a:t>：表示让当前线程等待子线程执行结束再接着执行，这适合线程有先后顺序要求的场景。</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clone()</a:t>
            </a:r>
            <a:r>
              <a:rPr lang="zh-CN" altLang="en-US" sz="1200">
                <a:latin typeface="等线" panose="02010600030101010101" pitchFamily="2" charset="-122"/>
                <a:ea typeface="等线" panose="02010600030101010101" pitchFamily="2" charset="-122"/>
              </a:rPr>
              <a:t>：方法不可用，会直接抛出</a:t>
            </a:r>
            <a:r>
              <a:rPr lang="en-US" altLang="zh-CN" sz="1200">
                <a:latin typeface="等线" panose="02010600030101010101" pitchFamily="2" charset="-122"/>
                <a:ea typeface="等线" panose="02010600030101010101" pitchFamily="2" charset="-122"/>
              </a:rPr>
              <a:t>CloneNotSupportedException</a:t>
            </a: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——Condition</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484784"/>
            <a:ext cx="6084169" cy="5373216"/>
          </a:xfrm>
        </p:spPr>
        <p:txBody>
          <a:bodyPr>
            <a:normAutofit fontScale="92500" lnSpcReduction="10000"/>
          </a:bodyPr>
          <a:lstStyle/>
          <a:p>
            <a:r>
              <a:rPr lang="en-US" altLang="zh-CN" sz="2000">
                <a:latin typeface="等线" panose="02010600030101010101" pitchFamily="2" charset="-122"/>
                <a:ea typeface="等线" panose="02010600030101010101" pitchFamily="2" charset="-122"/>
              </a:rPr>
              <a:t>Condition</a:t>
            </a:r>
            <a:r>
              <a:rPr lang="zh-CN" altLang="en-US" sz="2000">
                <a:latin typeface="等线" panose="02010600030101010101" pitchFamily="2" charset="-122"/>
                <a:ea typeface="等线" panose="02010600030101010101" pitchFamily="2" charset="-122"/>
              </a:rPr>
              <a:t>是一个接口，作为线程间通信的媒介，用来替代传统的</a:t>
            </a:r>
            <a:r>
              <a:rPr lang="en-US" altLang="zh-CN" sz="2000">
                <a:latin typeface="等线" panose="02010600030101010101" pitchFamily="2" charset="-122"/>
                <a:ea typeface="等线" panose="02010600030101010101" pitchFamily="2" charset="-122"/>
              </a:rPr>
              <a:t>Object</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wait()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notify()</a:t>
            </a:r>
            <a:r>
              <a:rPr lang="zh-CN" altLang="en-US" sz="2000">
                <a:latin typeface="等线" panose="02010600030101010101" pitchFamily="2" charset="-122"/>
                <a:ea typeface="等线" panose="02010600030101010101" pitchFamily="2" charset="-122"/>
              </a:rPr>
              <a:t>实现线程间的通信，相比使用</a:t>
            </a:r>
            <a:r>
              <a:rPr lang="en-US" altLang="zh-CN" sz="2000">
                <a:latin typeface="等线" panose="02010600030101010101" pitchFamily="2" charset="-122"/>
                <a:ea typeface="等线" panose="02010600030101010101" pitchFamily="2" charset="-122"/>
              </a:rPr>
              <a:t>Object</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wait()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notify()</a:t>
            </a:r>
            <a:r>
              <a:rPr lang="zh-CN" altLang="en-US" sz="2000">
                <a:latin typeface="等线" panose="02010600030101010101" pitchFamily="2" charset="-122"/>
                <a:ea typeface="等线" panose="02010600030101010101" pitchFamily="2" charset="-122"/>
              </a:rPr>
              <a:t>，使用</a:t>
            </a:r>
            <a:r>
              <a:rPr lang="en-US" altLang="zh-CN" sz="2000">
                <a:latin typeface="等线" panose="02010600030101010101" pitchFamily="2" charset="-122"/>
                <a:ea typeface="等线" panose="02010600030101010101" pitchFamily="2" charset="-122"/>
              </a:rPr>
              <a:t>Condition</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signal()</a:t>
            </a:r>
            <a:r>
              <a:rPr lang="zh-CN" altLang="en-US" sz="2000">
                <a:latin typeface="等线" panose="02010600030101010101" pitchFamily="2" charset="-122"/>
                <a:ea typeface="等线" panose="02010600030101010101" pitchFamily="2" charset="-122"/>
              </a:rPr>
              <a:t>这种方式实现线程间协作更加安全和高效，每个</a:t>
            </a:r>
            <a:r>
              <a:rPr lang="en-US" altLang="zh-CN" sz="2000">
                <a:latin typeface="等线" panose="02010600030101010101" pitchFamily="2" charset="-122"/>
                <a:ea typeface="等线" panose="02010600030101010101" pitchFamily="2" charset="-122"/>
              </a:rPr>
              <a:t>Condition</a:t>
            </a:r>
            <a:r>
              <a:rPr lang="zh-CN" altLang="en-US" sz="2000">
                <a:latin typeface="等线" panose="02010600030101010101" pitchFamily="2" charset="-122"/>
                <a:ea typeface="等线" panose="02010600030101010101" pitchFamily="2" charset="-122"/>
              </a:rPr>
              <a:t>对象都有一个单向等待队列。</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：让线程陷入等待并释放锁，同时将当前线程放到等待队列里面，类似于</a:t>
            </a:r>
            <a:r>
              <a:rPr lang="en-US" altLang="zh-CN" sz="2000">
                <a:latin typeface="等线" panose="02010600030101010101" pitchFamily="2" charset="-122"/>
                <a:ea typeface="等线" panose="02010600030101010101" pitchFamily="2" charset="-122"/>
              </a:rPr>
              <a:t>Object</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wait</a:t>
            </a:r>
            <a:r>
              <a:rPr lang="zh-CN" altLang="en-US" sz="2000">
                <a:latin typeface="等线" panose="02010600030101010101" pitchFamily="2" charset="-122"/>
                <a:ea typeface="等线" panose="02010600030101010101" pitchFamily="2" charset="-122"/>
              </a:rPr>
              <a:t>方法</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awaitUninterruptibly()</a:t>
            </a:r>
            <a:r>
              <a:rPr lang="zh-CN" altLang="en-US" sz="2000">
                <a:latin typeface="等线" panose="02010600030101010101" pitchFamily="2" charset="-122"/>
                <a:ea typeface="等线" panose="02010600030101010101" pitchFamily="2" charset="-122"/>
              </a:rPr>
              <a:t>：同上，并且对中断不进行任何响应；</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signal()</a:t>
            </a:r>
            <a:r>
              <a:rPr lang="zh-CN" altLang="en-US" sz="2000">
                <a:latin typeface="等线" panose="02010600030101010101" pitchFamily="2" charset="-122"/>
                <a:ea typeface="等线" panose="02010600030101010101" pitchFamily="2" charset="-122"/>
              </a:rPr>
              <a:t>：唤醒等待队列头部的一个线程，即唤醒等待队列里面等待最久的一个线程；</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signalAll()</a:t>
            </a:r>
            <a:r>
              <a:rPr lang="zh-CN" altLang="en-US" sz="2000">
                <a:latin typeface="等线" panose="02010600030101010101" pitchFamily="2" charset="-122"/>
                <a:ea typeface="等线" panose="02010600030101010101" pitchFamily="2" charset="-122"/>
              </a:rPr>
              <a:t>：唤醒等待队列所有的线程。</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右边代码：</a:t>
            </a:r>
            <a:r>
              <a:rPr lang="en-US" altLang="zh-CN" sz="2000">
                <a:latin typeface="等线" panose="02010600030101010101" pitchFamily="2" charset="-122"/>
                <a:ea typeface="等线" panose="02010600030101010101" pitchFamily="2" charset="-122"/>
              </a:rPr>
              <a:t>condition.await()</a:t>
            </a:r>
            <a:r>
              <a:rPr lang="zh-CN" altLang="en-US" sz="2000">
                <a:latin typeface="等线" panose="02010600030101010101" pitchFamily="2" charset="-122"/>
                <a:ea typeface="等线" panose="02010600030101010101" pitchFamily="2" charset="-122"/>
              </a:rPr>
              <a:t>执行完之后并不会接着执行</a:t>
            </a:r>
            <a:r>
              <a:rPr lang="en-US" altLang="zh-CN" sz="2000">
                <a:latin typeface="等线" panose="02010600030101010101" pitchFamily="2" charset="-122"/>
                <a:ea typeface="等线" panose="02010600030101010101" pitchFamily="2" charset="-122"/>
              </a:rPr>
              <a:t>lock.unlock()</a:t>
            </a:r>
            <a:r>
              <a:rPr lang="zh-CN" altLang="en-US" sz="2000">
                <a:latin typeface="等线" panose="02010600030101010101" pitchFamily="2" charset="-122"/>
                <a:ea typeface="等线" panose="02010600030101010101" pitchFamily="2" charset="-122"/>
              </a:rPr>
              <a:t>，而是需要等到执行完</a:t>
            </a:r>
            <a:r>
              <a:rPr lang="en-US" altLang="zh-CN" sz="2000">
                <a:latin typeface="等线" panose="02010600030101010101" pitchFamily="2" charset="-122"/>
                <a:ea typeface="等线" panose="02010600030101010101" pitchFamily="2" charset="-122"/>
              </a:rPr>
              <a:t>condition.signal()</a:t>
            </a:r>
            <a:r>
              <a:rPr lang="zh-CN" altLang="en-US" sz="2000">
                <a:latin typeface="等线" panose="02010600030101010101" pitchFamily="2" charset="-122"/>
                <a:ea typeface="等线" panose="02010600030101010101" pitchFamily="2" charset="-122"/>
              </a:rPr>
              <a:t>后面的</a:t>
            </a:r>
            <a:r>
              <a:rPr lang="en-US" altLang="zh-CN" sz="2000">
                <a:latin typeface="等线" panose="02010600030101010101" pitchFamily="2" charset="-122"/>
                <a:ea typeface="等线" panose="02010600030101010101" pitchFamily="2" charset="-122"/>
              </a:rPr>
              <a:t>lock.unlock()</a:t>
            </a:r>
            <a:r>
              <a:rPr lang="zh-CN" altLang="en-US" sz="2000">
                <a:latin typeface="等线" panose="02010600030101010101" pitchFamily="2" charset="-122"/>
                <a:ea typeface="等线" panose="02010600030101010101" pitchFamily="2" charset="-122"/>
              </a:rPr>
              <a:t>之后，最后执行</a:t>
            </a:r>
            <a:r>
              <a:rPr lang="en-US" altLang="zh-CN" sz="2000">
                <a:latin typeface="等线" panose="02010600030101010101" pitchFamily="2" charset="-122"/>
                <a:ea typeface="等线" panose="02010600030101010101" pitchFamily="2" charset="-122"/>
              </a:rPr>
              <a:t>condition.await()</a:t>
            </a:r>
            <a:r>
              <a:rPr lang="zh-CN" altLang="en-US" sz="2000">
                <a:latin typeface="等线" panose="02010600030101010101" pitchFamily="2" charset="-122"/>
                <a:ea typeface="等线" panose="02010600030101010101" pitchFamily="2" charset="-122"/>
              </a:rPr>
              <a:t>后面的</a:t>
            </a:r>
            <a:r>
              <a:rPr lang="en-US" altLang="zh-CN" sz="2000">
                <a:latin typeface="等线" panose="02010600030101010101" pitchFamily="2" charset="-122"/>
                <a:ea typeface="等线" panose="02010600030101010101" pitchFamily="2" charset="-122"/>
              </a:rPr>
              <a:t>lock.unlock()</a:t>
            </a:r>
          </a:p>
        </p:txBody>
      </p:sp>
      <p:pic>
        <p:nvPicPr>
          <p:cNvPr id="3" name="图片 2"/>
          <p:cNvPicPr>
            <a:picLocks noChangeAspect="1"/>
          </p:cNvPicPr>
          <p:nvPr/>
        </p:nvPicPr>
        <p:blipFill>
          <a:blip r:embed="rId2"/>
          <a:stretch>
            <a:fillRect/>
          </a:stretch>
        </p:blipFill>
        <p:spPr>
          <a:xfrm>
            <a:off x="6000750" y="1570100"/>
            <a:ext cx="3143250" cy="1571625"/>
          </a:xfrm>
          <a:prstGeom prst="rect">
            <a:avLst/>
          </a:prstGeom>
        </p:spPr>
      </p:pic>
      <p:graphicFrame>
        <p:nvGraphicFramePr>
          <p:cNvPr id="4" name="表格 3"/>
          <p:cNvGraphicFramePr>
            <a:graphicFrameLocks noGrp="1"/>
          </p:cNvGraphicFramePr>
          <p:nvPr/>
        </p:nvGraphicFramePr>
        <p:xfrm>
          <a:off x="6084168" y="3573016"/>
          <a:ext cx="3069980" cy="1664970"/>
        </p:xfrm>
        <a:graphic>
          <a:graphicData uri="http://schemas.openxmlformats.org/drawingml/2006/table">
            <a:tbl>
              <a:tblPr/>
              <a:tblGrid>
                <a:gridCol w="1547870">
                  <a:extLst>
                    <a:ext uri="{9D8B030D-6E8A-4147-A177-3AD203B41FA5}">
                      <a16:colId xmlns:a16="http://schemas.microsoft.com/office/drawing/2014/main" val="20000"/>
                    </a:ext>
                  </a:extLst>
                </a:gridCol>
                <a:gridCol w="1522110">
                  <a:extLst>
                    <a:ext uri="{9D8B030D-6E8A-4147-A177-3AD203B41FA5}">
                      <a16:colId xmlns:a16="http://schemas.microsoft.com/office/drawing/2014/main" val="20001"/>
                    </a:ext>
                  </a:extLst>
                </a:gridCol>
              </a:tblGrid>
              <a:tr h="0">
                <a:tc>
                  <a:txBody>
                    <a:bodyPr/>
                    <a:lstStyle/>
                    <a:p>
                      <a:r>
                        <a:rPr lang="zh-CN" altLang="en-US" sz="1400">
                          <a:effectLst/>
                          <a:latin typeface="等线" panose="02010600030101010101" pitchFamily="2" charset="-122"/>
                          <a:ea typeface="等线" panose="02010600030101010101" pitchFamily="2" charset="-122"/>
                        </a:rPr>
                        <a:t>线程</a:t>
                      </a:r>
                      <a:r>
                        <a:rPr lang="en-US" sz="1400">
                          <a:effectLst/>
                          <a:latin typeface="等线" panose="02010600030101010101" pitchFamily="2" charset="-122"/>
                          <a:ea typeface="等线" panose="02010600030101010101" pitchFamily="2" charset="-122"/>
                        </a:rPr>
                        <a:t>1</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400">
                          <a:effectLst/>
                          <a:latin typeface="等线" panose="02010600030101010101" pitchFamily="2" charset="-122"/>
                          <a:ea typeface="等线" panose="02010600030101010101" pitchFamily="2" charset="-122"/>
                        </a:rPr>
                        <a:t>线程</a:t>
                      </a:r>
                      <a:r>
                        <a:rPr lang="en-US" sz="1400">
                          <a:effectLst/>
                          <a:latin typeface="等线" panose="02010600030101010101" pitchFamily="2" charset="-122"/>
                          <a:ea typeface="等线" panose="02010600030101010101" pitchFamily="2" charset="-122"/>
                        </a:rPr>
                        <a:t>2</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r>
                        <a:rPr lang="en-US" sz="1400">
                          <a:effectLst/>
                          <a:latin typeface="等线" panose="02010600030101010101" pitchFamily="2" charset="-122"/>
                          <a:ea typeface="等线" panose="02010600030101010101" pitchFamily="2" charset="-122"/>
                        </a:rPr>
                        <a:t>synchronize(obj){ </a:t>
                      </a:r>
                      <a:br>
                        <a:rPr lang="en-US" sz="1400">
                          <a:effectLst/>
                          <a:latin typeface="等线" panose="02010600030101010101" pitchFamily="2" charset="-122"/>
                          <a:ea typeface="等线" panose="02010600030101010101" pitchFamily="2" charset="-122"/>
                        </a:rPr>
                      </a:br>
                      <a:r>
                        <a:rPr lang="en-US" sz="1400">
                          <a:effectLst/>
                          <a:latin typeface="等线" panose="02010600030101010101" pitchFamily="2" charset="-122"/>
                          <a:ea typeface="等线" panose="02010600030101010101" pitchFamily="2" charset="-122"/>
                        </a:rPr>
                        <a:t>    obj.wait();</a:t>
                      </a:r>
                      <a:br>
                        <a:rPr lang="zh-CN" altLang="en-US"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en-US" sz="1400">
                          <a:effectLst/>
                          <a:latin typeface="等线" panose="02010600030101010101" pitchFamily="2" charset="-122"/>
                          <a:ea typeface="等线" panose="02010600030101010101" pitchFamily="2" charset="-122"/>
                        </a:rPr>
                        <a:t>synchronize(obj){ </a:t>
                      </a:r>
                      <a:br>
                        <a:rPr lang="en-US" sz="1400">
                          <a:effectLst/>
                          <a:latin typeface="等线" panose="02010600030101010101" pitchFamily="2" charset="-122"/>
                          <a:ea typeface="等线" panose="02010600030101010101" pitchFamily="2" charset="-122"/>
                        </a:rPr>
                      </a:br>
                      <a:r>
                        <a:rPr lang="en-US" sz="1400">
                          <a:effectLst/>
                          <a:latin typeface="等线" panose="02010600030101010101" pitchFamily="2" charset="-122"/>
                          <a:ea typeface="等线" panose="02010600030101010101" pitchFamily="2" charset="-122"/>
                        </a:rPr>
                        <a:t>    obj.notify();</a:t>
                      </a:r>
                      <a:br>
                        <a:rPr lang="zh-CN" altLang="en-US"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400">
                          <a:effectLst/>
                          <a:latin typeface="等线" panose="02010600030101010101" pitchFamily="2" charset="-122"/>
                          <a:ea typeface="等线" panose="02010600030101010101" pitchFamily="2" charset="-122"/>
                        </a:rPr>
                        <a:t>lock.lock(); </a:t>
                      </a:r>
                      <a:br>
                        <a:rPr lang="en-US" altLang="zh-CN"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condition.await(); </a:t>
                      </a:r>
                      <a:br>
                        <a:rPr lang="en-US" altLang="zh-CN"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lock.unlock();</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400">
                          <a:effectLst/>
                          <a:latin typeface="等线" panose="02010600030101010101" pitchFamily="2" charset="-122"/>
                          <a:ea typeface="等线" panose="02010600030101010101" pitchFamily="2" charset="-122"/>
                        </a:rPr>
                        <a:t>lock.lock(); </a:t>
                      </a:r>
                      <a:br>
                        <a:rPr lang="en-US" altLang="zh-CN"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condition.signal(); </a:t>
                      </a:r>
                      <a:br>
                        <a:rPr lang="en-US" altLang="zh-CN"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lock.unlock();</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——Lock</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484784"/>
            <a:ext cx="6156177" cy="5373216"/>
          </a:xfrm>
        </p:spPr>
        <p:txBody>
          <a:bodyPr>
            <a:normAutofit/>
          </a:bodyPr>
          <a:lstStyle/>
          <a:p>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是一个接口，表示一个锁的抽象，类似于</a:t>
            </a:r>
            <a:r>
              <a:rPr lang="en-US" altLang="zh-CN" sz="2000">
                <a:latin typeface="等线" panose="02010600030101010101" pitchFamily="2" charset="-122"/>
                <a:ea typeface="等线" panose="02010600030101010101" pitchFamily="2" charset="-122"/>
              </a:rPr>
              <a:t>sychronized</a:t>
            </a:r>
            <a:r>
              <a:rPr lang="zh-CN" altLang="en-US" sz="2000">
                <a:latin typeface="等线" panose="02010600030101010101" pitchFamily="2" charset="-122"/>
                <a:ea typeface="等线" panose="02010600030101010101" pitchFamily="2" charset="-122"/>
              </a:rPr>
              <a:t>，每个</a:t>
            </a:r>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对象拥有一个同步队列和多个等待队列</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：表示当前线程尝试获取锁，如果没有获取到锁会一直阻塞</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lockInterruptibly()</a:t>
            </a:r>
            <a:r>
              <a:rPr lang="zh-CN" altLang="en-US" sz="2000">
                <a:latin typeface="等线" panose="02010600030101010101" pitchFamily="2" charset="-122"/>
                <a:ea typeface="等线" panose="02010600030101010101" pitchFamily="2" charset="-122"/>
              </a:rPr>
              <a:t>：同上，并且能够响应中断</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tryLock()</a:t>
            </a:r>
            <a:r>
              <a:rPr lang="zh-CN" altLang="en-US" sz="2000">
                <a:latin typeface="等线" panose="02010600030101010101" pitchFamily="2" charset="-122"/>
                <a:ea typeface="等线" panose="02010600030101010101" pitchFamily="2" charset="-122"/>
              </a:rPr>
              <a:t>：非阻塞方式尝试获取锁，不管有没有获取到锁都立即返回，成功获取到锁则返回</a:t>
            </a:r>
            <a:r>
              <a:rPr lang="en-US" altLang="zh-CN" sz="2000">
                <a:latin typeface="等线" panose="02010600030101010101" pitchFamily="2" charset="-122"/>
                <a:ea typeface="等线" panose="02010600030101010101" pitchFamily="2" charset="-122"/>
              </a:rPr>
              <a:t>true</a:t>
            </a:r>
          </a:p>
          <a:p>
            <a:r>
              <a:rPr lang="en-US" altLang="zh-CN" sz="2000">
                <a:latin typeface="等线" panose="02010600030101010101" pitchFamily="2" charset="-122"/>
                <a:ea typeface="等线" panose="02010600030101010101" pitchFamily="2" charset="-122"/>
              </a:rPr>
              <a:t>tryLock(long time, TimeUnit unit)</a:t>
            </a:r>
            <a:r>
              <a:rPr lang="zh-CN" altLang="en-US" sz="2000">
                <a:latin typeface="等线" panose="02010600030101010101" pitchFamily="2" charset="-122"/>
                <a:ea typeface="等线" panose="02010600030101010101" pitchFamily="2" charset="-122"/>
              </a:rPr>
              <a:t>：尝试获取锁，如果没获取到锁会等待一段时间，在时间期限之内如果还拿不到锁，就返回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。如果一开始拿到锁或者在等待期间内拿到了锁，则返回</a:t>
            </a:r>
            <a:r>
              <a:rPr lang="en-US" altLang="zh-CN" sz="2000">
                <a:latin typeface="等线" panose="02010600030101010101" pitchFamily="2" charset="-122"/>
                <a:ea typeface="等线" panose="02010600030101010101" pitchFamily="2" charset="-122"/>
              </a:rPr>
              <a:t>true</a:t>
            </a:r>
          </a:p>
          <a:p>
            <a:r>
              <a:rPr lang="en-US" altLang="zh-CN" sz="2000">
                <a:latin typeface="等线" panose="02010600030101010101" pitchFamily="2" charset="-122"/>
                <a:ea typeface="等线" panose="02010600030101010101" pitchFamily="2" charset="-122"/>
              </a:rPr>
              <a:t>unLock()</a:t>
            </a:r>
            <a:r>
              <a:rPr lang="zh-CN" altLang="en-US" sz="2000">
                <a:latin typeface="等线" panose="02010600030101010101" pitchFamily="2" charset="-122"/>
                <a:ea typeface="等线" panose="02010600030101010101" pitchFamily="2" charset="-122"/>
              </a:rPr>
              <a:t>：释放锁</a:t>
            </a:r>
            <a:endParaRPr lang="en-US" altLang="zh-CN" sz="2000">
              <a:latin typeface="等线" panose="02010600030101010101" pitchFamily="2" charset="-122"/>
              <a:ea typeface="等线" panose="02010600030101010101" pitchFamily="2" charset="-122"/>
            </a:endParaRPr>
          </a:p>
        </p:txBody>
      </p:sp>
      <p:pic>
        <p:nvPicPr>
          <p:cNvPr id="6" name="图片 5"/>
          <p:cNvPicPr>
            <a:picLocks noChangeAspect="1"/>
          </p:cNvPicPr>
          <p:nvPr/>
        </p:nvPicPr>
        <p:blipFill>
          <a:blip r:embed="rId2"/>
          <a:stretch>
            <a:fillRect/>
          </a:stretch>
        </p:blipFill>
        <p:spPr>
          <a:xfrm>
            <a:off x="5991225" y="1620014"/>
            <a:ext cx="3152775" cy="1485900"/>
          </a:xfrm>
          <a:prstGeom prst="rect">
            <a:avLst/>
          </a:prstGeom>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Autofit/>
          </a:bodyPr>
          <a:lstStyle/>
          <a:p>
            <a:r>
              <a:rPr lang="en-US" altLang="zh-CN" sz="3200">
                <a:latin typeface="等线" panose="02010600030101010101" pitchFamily="2" charset="-122"/>
                <a:ea typeface="等线" panose="02010600030101010101" pitchFamily="2" charset="-122"/>
              </a:rPr>
              <a:t>Java</a:t>
            </a:r>
            <a:r>
              <a:rPr lang="zh-CN" altLang="en-US" sz="3200">
                <a:latin typeface="等线" panose="02010600030101010101" pitchFamily="2" charset="-122"/>
                <a:ea typeface="等线" panose="02010600030101010101" pitchFamily="2" charset="-122"/>
              </a:rPr>
              <a:t>线程与锁</a:t>
            </a:r>
            <a:r>
              <a:rPr lang="en-US" altLang="zh-CN" sz="3200">
                <a:latin typeface="等线" panose="02010600030101010101" pitchFamily="2" charset="-122"/>
                <a:ea typeface="等线" panose="02010600030101010101" pitchFamily="2" charset="-122"/>
              </a:rPr>
              <a:t>——AbstractQueuedSynchronizer</a:t>
            </a:r>
            <a:endParaRPr lang="zh-CN" altLang="en-US" sz="320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484784"/>
            <a:ext cx="9144001" cy="5373216"/>
          </a:xfrm>
        </p:spPr>
        <p:txBody>
          <a:bodyPr>
            <a:normAutofit fontScale="92500"/>
          </a:bodyPr>
          <a:lstStyle/>
          <a:p>
            <a:r>
              <a:rPr lang="en-US" altLang="zh-CN" sz="2000" dirty="0" err="1">
                <a:latin typeface="等线" panose="02010600030101010101" pitchFamily="2" charset="-122"/>
                <a:ea typeface="等线" panose="02010600030101010101" pitchFamily="2" charset="-122"/>
              </a:rPr>
              <a:t>AbstractQueuedSynchronizer</a:t>
            </a:r>
            <a:r>
              <a:rPr lang="zh-CN" altLang="en-US" sz="2000" dirty="0">
                <a:latin typeface="等线" panose="02010600030101010101" pitchFamily="2" charset="-122"/>
                <a:ea typeface="等线" panose="02010600030101010101" pitchFamily="2" charset="-122"/>
              </a:rPr>
              <a:t>简称</a:t>
            </a:r>
            <a:r>
              <a:rPr lang="en-US" altLang="zh-CN" sz="2000" dirty="0">
                <a:latin typeface="等线" panose="02010600030101010101" pitchFamily="2" charset="-122"/>
                <a:ea typeface="等线" panose="02010600030101010101" pitchFamily="2" charset="-122"/>
              </a:rPr>
              <a:t>AQS</a:t>
            </a:r>
            <a:r>
              <a:rPr lang="zh-CN" altLang="en-US" sz="2000" dirty="0">
                <a:latin typeface="等线" panose="02010600030101010101" pitchFamily="2" charset="-122"/>
                <a:ea typeface="等线" panose="02010600030101010101" pitchFamily="2" charset="-122"/>
              </a:rPr>
              <a:t>，是一个抽象类，内部维护了一个同步队列，该同步队列存放的是竞争锁的线程，而且是一个双向的队列，同时该队列严格按照</a:t>
            </a:r>
            <a:r>
              <a:rPr lang="en-US" altLang="zh-CN" sz="2000" dirty="0">
                <a:latin typeface="等线" panose="02010600030101010101" pitchFamily="2" charset="-122"/>
                <a:ea typeface="等线" panose="02010600030101010101" pitchFamily="2" charset="-122"/>
              </a:rPr>
              <a:t>FIFO</a:t>
            </a:r>
            <a:r>
              <a:rPr lang="zh-CN" altLang="en-US" sz="2000" dirty="0">
                <a:latin typeface="等线" panose="02010600030101010101" pitchFamily="2" charset="-122"/>
                <a:ea typeface="等线" panose="02010600030101010101" pitchFamily="2" charset="-122"/>
              </a:rPr>
              <a:t>顺序唤醒线程。所以在同步队列内部所有线程都是类似于公平锁一样，严格按照顺序一个个执行。</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同时</a:t>
            </a:r>
            <a:r>
              <a:rPr lang="en-US" altLang="zh-CN" sz="2000" dirty="0">
                <a:latin typeface="等线" panose="02010600030101010101" pitchFamily="2" charset="-122"/>
                <a:ea typeface="等线" panose="02010600030101010101" pitchFamily="2" charset="-122"/>
              </a:rPr>
              <a:t>AQS</a:t>
            </a:r>
            <a:r>
              <a:rPr lang="zh-CN" altLang="en-US" sz="2000" dirty="0">
                <a:latin typeface="等线" panose="02010600030101010101" pitchFamily="2" charset="-122"/>
                <a:ea typeface="等线" panose="02010600030101010101" pitchFamily="2" charset="-122"/>
              </a:rPr>
              <a:t>内部实现了共享锁与排它锁的代码实现，维护了一套获取锁释放锁（包括共享锁和排它锁的获取与释放）的公共接口。</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同步队列和等待队列节点</a:t>
            </a:r>
            <a:r>
              <a:rPr lang="en-US" altLang="zh-CN" sz="2000" dirty="0">
                <a:latin typeface="等线" panose="02010600030101010101" pitchFamily="2" charset="-122"/>
                <a:ea typeface="等线" panose="02010600030101010101" pitchFamily="2" charset="-122"/>
              </a:rPr>
              <a:t>Node</a:t>
            </a:r>
            <a:r>
              <a:rPr lang="zh-CN" altLang="en-US" sz="2000" dirty="0">
                <a:latin typeface="等线" panose="02010600030101010101" pitchFamily="2" charset="-122"/>
                <a:ea typeface="等线" panose="02010600030101010101" pitchFamily="2" charset="-122"/>
              </a:rPr>
              <a:t>是一个封装了线程的双向链表，不过等待队列是一个单向链表，即其</a:t>
            </a:r>
            <a:r>
              <a:rPr lang="en-US" altLang="zh-CN" sz="2000" dirty="0" err="1">
                <a:latin typeface="等线" panose="02010600030101010101" pitchFamily="2" charset="-122"/>
                <a:ea typeface="等线" panose="02010600030101010101" pitchFamily="2" charset="-122"/>
              </a:rPr>
              <a:t>prev</a:t>
            </a:r>
            <a:r>
              <a:rPr lang="zh-CN" altLang="en-US" sz="2000" dirty="0">
                <a:latin typeface="等线" panose="02010600030101010101" pitchFamily="2" charset="-122"/>
                <a:ea typeface="等线" panose="02010600030101010101" pitchFamily="2" charset="-122"/>
              </a:rPr>
              <a:t>指向</a:t>
            </a:r>
            <a:r>
              <a:rPr lang="en-US" altLang="zh-CN" sz="2000" dirty="0">
                <a:latin typeface="等线" panose="02010600030101010101" pitchFamily="2" charset="-122"/>
                <a:ea typeface="等线" panose="02010600030101010101" pitchFamily="2" charset="-122"/>
              </a:rPr>
              <a:t>null</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Node</a:t>
            </a:r>
            <a:r>
              <a:rPr lang="zh-CN" altLang="en-US" sz="2000" dirty="0">
                <a:latin typeface="等线" panose="02010600030101010101" pitchFamily="2" charset="-122"/>
                <a:ea typeface="等线" panose="02010600030101010101" pitchFamily="2" charset="-122"/>
              </a:rPr>
              <a:t>有以下几个状态：</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CANCELLED=1</a:t>
            </a:r>
            <a:r>
              <a:rPr lang="zh-CN" altLang="en-US" sz="2000" dirty="0">
                <a:latin typeface="等线" panose="02010600030101010101" pitchFamily="2" charset="-122"/>
                <a:ea typeface="等线" panose="02010600030101010101" pitchFamily="2" charset="-122"/>
              </a:rPr>
              <a:t>代表线程取消，只能是线程自己取消自己，要么是线程超时或者线程中断才会变成取消状态</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SIGNAL=-1;</a:t>
            </a:r>
            <a:r>
              <a:rPr lang="zh-CN" altLang="en-US" sz="2000" dirty="0">
                <a:latin typeface="等线" panose="02010600030101010101" pitchFamily="2" charset="-122"/>
                <a:ea typeface="等线" panose="02010600030101010101" pitchFamily="2" charset="-122"/>
              </a:rPr>
              <a:t>表示当前</a:t>
            </a:r>
            <a:r>
              <a:rPr lang="en-US" altLang="zh-CN" sz="2000" dirty="0">
                <a:latin typeface="等线" panose="02010600030101010101" pitchFamily="2" charset="-122"/>
                <a:ea typeface="等线" panose="02010600030101010101" pitchFamily="2" charset="-122"/>
              </a:rPr>
              <a:t>head</a:t>
            </a:r>
            <a:r>
              <a:rPr lang="zh-CN" altLang="en-US" sz="2000" dirty="0">
                <a:latin typeface="等线" panose="02010600030101010101" pitchFamily="2" charset="-122"/>
                <a:ea typeface="等线" panose="02010600030101010101" pitchFamily="2" charset="-122"/>
              </a:rPr>
              <a:t>节点释放锁后</a:t>
            </a:r>
            <a:r>
              <a:rPr lang="en-US" altLang="zh-CN" sz="2000" dirty="0">
                <a:latin typeface="等线" panose="02010600030101010101" pitchFamily="2" charset="-122"/>
                <a:ea typeface="等线" panose="02010600030101010101" pitchFamily="2" charset="-122"/>
              </a:rPr>
              <a:t>next</a:t>
            </a:r>
            <a:r>
              <a:rPr lang="zh-CN" altLang="en-US" sz="2000" dirty="0">
                <a:latin typeface="等线" panose="02010600030101010101" pitchFamily="2" charset="-122"/>
                <a:ea typeface="等线" panose="02010600030101010101" pitchFamily="2" charset="-122"/>
              </a:rPr>
              <a:t>节点（线程）需要被唤醒</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CONDITION=-2;</a:t>
            </a:r>
            <a:r>
              <a:rPr lang="zh-CN" altLang="en-US" sz="2000" dirty="0">
                <a:latin typeface="等线" panose="02010600030101010101" pitchFamily="2" charset="-122"/>
                <a:ea typeface="等线" panose="02010600030101010101" pitchFamily="2" charset="-122"/>
              </a:rPr>
              <a:t>表示线程在</a:t>
            </a:r>
            <a:r>
              <a:rPr lang="en-US" altLang="zh-CN" sz="2000" dirty="0">
                <a:latin typeface="等线" panose="02010600030101010101" pitchFamily="2" charset="-122"/>
                <a:ea typeface="等线" panose="02010600030101010101" pitchFamily="2" charset="-122"/>
              </a:rPr>
              <a:t>condition</a:t>
            </a:r>
            <a:r>
              <a:rPr lang="zh-CN" altLang="en-US" sz="2000" dirty="0">
                <a:latin typeface="等线" panose="02010600030101010101" pitchFamily="2" charset="-122"/>
                <a:ea typeface="等线" panose="02010600030101010101" pitchFamily="2" charset="-122"/>
              </a:rPr>
              <a:t>的等待队列中，需要等待</a:t>
            </a:r>
            <a:r>
              <a:rPr lang="en-US" altLang="zh-CN" sz="2000" dirty="0" err="1">
                <a:latin typeface="等线" panose="02010600030101010101" pitchFamily="2" charset="-122"/>
                <a:ea typeface="等线" panose="02010600030101010101" pitchFamily="2" charset="-122"/>
              </a:rPr>
              <a:t>condition.signal</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唤醒，</a:t>
            </a:r>
            <a:r>
              <a:rPr lang="zh-CN" altLang="en-US" sz="2000" dirty="0">
                <a:solidFill>
                  <a:srgbClr val="FF0000"/>
                </a:solidFill>
                <a:latin typeface="等线" panose="02010600030101010101" pitchFamily="2" charset="-122"/>
                <a:ea typeface="等线" panose="02010600030101010101" pitchFamily="2" charset="-122"/>
              </a:rPr>
              <a:t>注意一点：</a:t>
            </a:r>
            <a:r>
              <a:rPr lang="en-US" altLang="zh-CN" sz="2000" dirty="0">
                <a:solidFill>
                  <a:srgbClr val="FF0000"/>
                </a:solidFill>
                <a:latin typeface="等线" panose="02010600030101010101" pitchFamily="2" charset="-122"/>
                <a:ea typeface="等线" panose="02010600030101010101" pitchFamily="2" charset="-122"/>
              </a:rPr>
              <a:t>CONDITION</a:t>
            </a:r>
            <a:r>
              <a:rPr lang="zh-CN" altLang="en-US" sz="2000" dirty="0">
                <a:solidFill>
                  <a:srgbClr val="FF0000"/>
                </a:solidFill>
                <a:latin typeface="等线" panose="02010600030101010101" pitchFamily="2" charset="-122"/>
                <a:ea typeface="等线" panose="02010600030101010101" pitchFamily="2" charset="-122"/>
              </a:rPr>
              <a:t>状态仅限于在等待队列中才可使用</a:t>
            </a:r>
            <a:endParaRPr lang="en-US" altLang="zh-CN" sz="2000" dirty="0">
              <a:solidFill>
                <a:srgbClr val="FF0000"/>
              </a:solidFill>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PROPAGATE = -3;</a:t>
            </a:r>
            <a:r>
              <a:rPr lang="zh-CN" altLang="en-US" sz="2000" dirty="0">
                <a:latin typeface="等线" panose="02010600030101010101" pitchFamily="2" charset="-122"/>
                <a:ea typeface="等线" panose="02010600030101010101" pitchFamily="2" charset="-122"/>
              </a:rPr>
              <a:t>获取共享锁的线程必须广播状态给同步队列的内部需要获取共享锁的线程，并且会唤醒这些共享锁线程，遇到非共享锁线程则会停止广播。</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AbstractQueuedSynchronizer</a:t>
            </a:r>
            <a:r>
              <a:rPr lang="zh-CN" altLang="en-US" sz="2000" dirty="0">
                <a:latin typeface="等线" panose="02010600030101010101" pitchFamily="2" charset="-122"/>
                <a:ea typeface="等线" panose="02010600030101010101" pitchFamily="2" charset="-122"/>
              </a:rPr>
              <a:t>源码附注释：</a:t>
            </a:r>
            <a:endParaRPr lang="en-US" altLang="zh-CN" sz="2000" dirty="0">
              <a:latin typeface="等线" panose="02010600030101010101" pitchFamily="2" charset="-122"/>
              <a:ea typeface="等线" panose="02010600030101010101" pitchFamily="2" charset="-122"/>
            </a:endParaRPr>
          </a:p>
        </p:txBody>
      </p:sp>
      <p:graphicFrame>
        <p:nvGraphicFramePr>
          <p:cNvPr id="6" name="对象 5"/>
          <p:cNvGraphicFramePr>
            <a:graphicFrameLocks noChangeAspect="1"/>
          </p:cNvGraphicFramePr>
          <p:nvPr/>
        </p:nvGraphicFramePr>
        <p:xfrm>
          <a:off x="4860032" y="6392079"/>
          <a:ext cx="2016223" cy="465921"/>
        </p:xfrm>
        <a:graphic>
          <a:graphicData uri="http://schemas.openxmlformats.org/presentationml/2006/ole">
            <mc:AlternateContent xmlns:mc="http://schemas.openxmlformats.org/markup-compatibility/2006">
              <mc:Choice xmlns:v="urn:schemas-microsoft-com:vml" Requires="v">
                <p:oleObj spid="_x0000_s4370" name="包装程序外壳对象" showAsIcon="1" r:id="rId3" imgW="2305050" imgH="523875" progId="Package">
                  <p:embed/>
                </p:oleObj>
              </mc:Choice>
              <mc:Fallback>
                <p:oleObj name="包装程序外壳对象" showAsIcon="1" r:id="rId3" imgW="2305050" imgH="523875" progId="Package">
                  <p:embed/>
                  <p:pic>
                    <p:nvPicPr>
                      <p:cNvPr id="0" name="图片 4221"/>
                      <p:cNvPicPr/>
                      <p:nvPr/>
                    </p:nvPicPr>
                    <p:blipFill>
                      <a:blip r:embed="rId4"/>
                      <a:stretch>
                        <a:fillRect/>
                      </a:stretch>
                    </p:blipFill>
                    <p:spPr>
                      <a:xfrm>
                        <a:off x="4860032" y="6392079"/>
                        <a:ext cx="2016223" cy="465921"/>
                      </a:xfrm>
                      <a:prstGeom prst="rect">
                        <a:avLst/>
                      </a:prstGeom>
                    </p:spPr>
                  </p:pic>
                </p:oleObj>
              </mc:Fallback>
            </mc:AlternateContent>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——ReentrantLock</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484784"/>
            <a:ext cx="6156177" cy="5373216"/>
          </a:xfrm>
        </p:spPr>
        <p:txBody>
          <a:bodyPr>
            <a:normAutofit fontScale="92500" lnSpcReduction="20000"/>
          </a:bodyPr>
          <a:lstStyle/>
          <a:p>
            <a:r>
              <a:rPr lang="en-US" altLang="zh-CN" sz="2000" dirty="0" err="1">
                <a:latin typeface="等线" panose="02010600030101010101" pitchFamily="2" charset="-122"/>
                <a:ea typeface="等线" panose="02010600030101010101" pitchFamily="2" charset="-122"/>
              </a:rPr>
              <a:t>ReentrantLock</a:t>
            </a:r>
            <a:r>
              <a:rPr lang="zh-CN" altLang="en-US" sz="2000" dirty="0">
                <a:latin typeface="等线" panose="02010600030101010101" pitchFamily="2" charset="-122"/>
                <a:ea typeface="等线" panose="02010600030101010101" pitchFamily="2" charset="-122"/>
              </a:rPr>
              <a:t>实现了</a:t>
            </a:r>
            <a:r>
              <a:rPr lang="en-US" altLang="zh-CN" sz="2000" dirty="0">
                <a:latin typeface="等线" panose="02010600030101010101" pitchFamily="2" charset="-122"/>
                <a:ea typeface="等线" panose="02010600030101010101" pitchFamily="2" charset="-122"/>
              </a:rPr>
              <a:t>Lock</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Serializable</a:t>
            </a:r>
            <a:r>
              <a:rPr lang="zh-CN" altLang="en-US" sz="2000" dirty="0">
                <a:latin typeface="等线" panose="02010600030101010101" pitchFamily="2" charset="-122"/>
                <a:ea typeface="等线" panose="02010600030101010101" pitchFamily="2" charset="-122"/>
              </a:rPr>
              <a:t>接口，表示可重入锁，内部维护了公平锁与非公平锁机制，默认是非公平锁，通过构造函数传入</a:t>
            </a:r>
            <a:r>
              <a:rPr lang="en-US" altLang="zh-CN" sz="2000" dirty="0">
                <a:latin typeface="等线" panose="02010600030101010101" pitchFamily="2" charset="-122"/>
                <a:ea typeface="等线" panose="02010600030101010101" pitchFamily="2" charset="-122"/>
              </a:rPr>
              <a:t>true</a:t>
            </a:r>
            <a:r>
              <a:rPr lang="zh-CN" altLang="en-US" sz="2000" dirty="0">
                <a:latin typeface="等线" panose="02010600030101010101" pitchFamily="2" charset="-122"/>
                <a:ea typeface="等线" panose="02010600030101010101" pitchFamily="2" charset="-122"/>
              </a:rPr>
              <a:t>则创建公平锁。可重入的意思是：如果当前线程已获取到自己持有的对象的锁的情况下，后续多次请求该对象的锁，那么该线程能够立即拥有该对象的锁，同时锁计数器的值加</a:t>
            </a:r>
            <a:r>
              <a:rPr lang="en-US" altLang="zh-CN" sz="2000" dirty="0">
                <a:latin typeface="等线" panose="02010600030101010101" pitchFamily="2" charset="-122"/>
                <a:ea typeface="等线" panose="02010600030101010101" pitchFamily="2" charset="-122"/>
              </a:rPr>
              <a:t>1</a:t>
            </a:r>
            <a:r>
              <a:rPr lang="zh-CN" altLang="en-US" sz="2000" dirty="0">
                <a:latin typeface="等线" panose="02010600030101010101" pitchFamily="2" charset="-122"/>
                <a:ea typeface="等线" panose="02010600030101010101" pitchFamily="2" charset="-122"/>
              </a:rPr>
              <a:t>，每次</a:t>
            </a:r>
            <a:r>
              <a:rPr lang="en-US" altLang="zh-CN" sz="2000" dirty="0" err="1">
                <a:latin typeface="等线" panose="02010600030101010101" pitchFamily="2" charset="-122"/>
                <a:ea typeface="等线" panose="02010600030101010101" pitchFamily="2" charset="-122"/>
              </a:rPr>
              <a:t>unLock</a:t>
            </a:r>
            <a:r>
              <a:rPr lang="zh-CN" altLang="en-US" sz="2000" dirty="0">
                <a:latin typeface="等线" panose="02010600030101010101" pitchFamily="2" charset="-122"/>
                <a:ea typeface="等线" panose="02010600030101010101" pitchFamily="2" charset="-122"/>
              </a:rPr>
              <a:t>释放锁都会导致计数器减</a:t>
            </a:r>
            <a:r>
              <a:rPr lang="en-US" altLang="zh-CN" sz="2000" dirty="0">
                <a:latin typeface="等线" panose="02010600030101010101" pitchFamily="2" charset="-122"/>
                <a:ea typeface="等线" panose="02010600030101010101" pitchFamily="2" charset="-122"/>
              </a:rPr>
              <a:t>1</a:t>
            </a:r>
            <a:r>
              <a:rPr lang="zh-CN" altLang="en-US" sz="2000" dirty="0">
                <a:latin typeface="等线" panose="02010600030101010101" pitchFamily="2" charset="-122"/>
                <a:ea typeface="等线" panose="02010600030101010101" pitchFamily="2" charset="-122"/>
              </a:rPr>
              <a:t>，所以</a:t>
            </a:r>
            <a:r>
              <a:rPr lang="zh-CN" altLang="en-US" sz="2000" dirty="0">
                <a:solidFill>
                  <a:srgbClr val="FF0000"/>
                </a:solidFill>
                <a:latin typeface="等线" panose="02010600030101010101" pitchFamily="2" charset="-122"/>
                <a:ea typeface="等线" panose="02010600030101010101" pitchFamily="2" charset="-122"/>
              </a:rPr>
              <a:t>如果计数器的值大于</a:t>
            </a:r>
            <a:r>
              <a:rPr lang="en-US" altLang="zh-CN" sz="2000" dirty="0">
                <a:solidFill>
                  <a:srgbClr val="FF0000"/>
                </a:solidFill>
                <a:latin typeface="等线" panose="02010600030101010101" pitchFamily="2" charset="-122"/>
                <a:ea typeface="等线" panose="02010600030101010101" pitchFamily="2" charset="-122"/>
              </a:rPr>
              <a:t>1</a:t>
            </a:r>
            <a:r>
              <a:rPr lang="zh-CN" altLang="en-US" sz="2000" dirty="0">
                <a:solidFill>
                  <a:srgbClr val="FF0000"/>
                </a:solidFill>
                <a:latin typeface="等线" panose="02010600030101010101" pitchFamily="2" charset="-122"/>
                <a:ea typeface="等线" panose="02010600030101010101" pitchFamily="2" charset="-122"/>
              </a:rPr>
              <a:t>的话需要多次手工</a:t>
            </a:r>
            <a:r>
              <a:rPr lang="en-US" altLang="zh-CN" sz="2000" dirty="0" err="1">
                <a:solidFill>
                  <a:srgbClr val="FF0000"/>
                </a:solidFill>
                <a:latin typeface="等线" panose="02010600030101010101" pitchFamily="2" charset="-122"/>
                <a:ea typeface="等线" panose="02010600030101010101" pitchFamily="2" charset="-122"/>
              </a:rPr>
              <a:t>unLock</a:t>
            </a:r>
            <a:r>
              <a:rPr lang="zh-CN" altLang="en-US" sz="2000" dirty="0">
                <a:solidFill>
                  <a:srgbClr val="FF0000"/>
                </a:solidFill>
                <a:latin typeface="等线" panose="02010600030101010101" pitchFamily="2" charset="-122"/>
                <a:ea typeface="等线" panose="02010600030101010101" pitchFamily="2" charset="-122"/>
              </a:rPr>
              <a:t>才能释放锁，这点需要注意</a:t>
            </a:r>
            <a:r>
              <a:rPr lang="zh-CN" altLang="en-US" sz="2000" dirty="0">
                <a:latin typeface="等线" panose="02010600030101010101" pitchFamily="2" charset="-122"/>
                <a:ea typeface="等线" panose="02010600030101010101" pitchFamily="2" charset="-122"/>
              </a:rPr>
              <a:t>。</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公平锁与非公平锁的机制，公平锁与非公平锁的区别就是：线程获取非公平锁的时候会先尝试获取一次锁，如果失败之后则进入同步队列，我们也知道同步队列是严格安装顺序执行的；线程获取公平锁的时候则不会先尝试获取锁，都是直接放到同步队列里面。</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Synchronized</a:t>
            </a:r>
            <a:r>
              <a:rPr lang="zh-CN" altLang="en-US" sz="2000" dirty="0">
                <a:latin typeface="等线" panose="02010600030101010101" pitchFamily="2" charset="-122"/>
                <a:ea typeface="等线" panose="02010600030101010101" pitchFamily="2" charset="-122"/>
              </a:rPr>
              <a:t>关键字本身也是可重入锁，只是</a:t>
            </a:r>
            <a:r>
              <a:rPr lang="en-US" altLang="zh-CN" sz="2000" dirty="0">
                <a:latin typeface="等线" panose="02010600030101010101" pitchFamily="2" charset="-122"/>
                <a:ea typeface="等线" panose="02010600030101010101" pitchFamily="2" charset="-122"/>
              </a:rPr>
              <a:t>Synchronized</a:t>
            </a:r>
            <a:r>
              <a:rPr lang="zh-CN" altLang="en-US" sz="2000" dirty="0">
                <a:latin typeface="等线" panose="02010600030101010101" pitchFamily="2" charset="-122"/>
                <a:ea typeface="等线" panose="02010600030101010101" pitchFamily="2" charset="-122"/>
              </a:rPr>
              <a:t>包裹的语句块执行完之后会自动释放锁。</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getHoldCount</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：就是获取当前线程锁计数，如果当前线程没获取到锁，则返回</a:t>
            </a:r>
            <a:r>
              <a:rPr lang="en-US" altLang="zh-CN" sz="2000" dirty="0">
                <a:latin typeface="等线" panose="02010600030101010101" pitchFamily="2" charset="-122"/>
                <a:ea typeface="等线" panose="02010600030101010101" pitchFamily="2" charset="-122"/>
              </a:rPr>
              <a:t>0</a:t>
            </a:r>
          </a:p>
          <a:p>
            <a:r>
              <a:rPr lang="zh-CN" altLang="en-US" sz="2000" dirty="0">
                <a:latin typeface="等线" panose="02010600030101010101" pitchFamily="2" charset="-122"/>
                <a:ea typeface="等线" panose="02010600030101010101" pitchFamily="2" charset="-122"/>
              </a:rPr>
              <a:t>需结合</a:t>
            </a:r>
            <a:r>
              <a:rPr lang="en-US" altLang="zh-CN" sz="2000" dirty="0" err="1">
                <a:latin typeface="等线" panose="02010600030101010101" pitchFamily="2" charset="-122"/>
                <a:ea typeface="等线" panose="02010600030101010101" pitchFamily="2" charset="-122"/>
              </a:rPr>
              <a:t>AbstractQueuedSynchronizer</a:t>
            </a:r>
            <a:r>
              <a:rPr lang="zh-CN" altLang="en-US" sz="2000" dirty="0">
                <a:latin typeface="等线" panose="02010600030101010101" pitchFamily="2" charset="-122"/>
                <a:ea typeface="等线" panose="02010600030101010101" pitchFamily="2" charset="-122"/>
              </a:rPr>
              <a:t>源码更容易深入理解。</a:t>
            </a:r>
            <a:endParaRPr lang="en-US" altLang="zh-CN" sz="2000" dirty="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3"/>
          <a:stretch>
            <a:fillRect/>
          </a:stretch>
        </p:blipFill>
        <p:spPr>
          <a:xfrm>
            <a:off x="6038850" y="1560187"/>
            <a:ext cx="3105150" cy="5172075"/>
          </a:xfrm>
          <a:prstGeom prst="rect">
            <a:avLst/>
          </a:prstGeom>
        </p:spPr>
      </p:pic>
      <p:graphicFrame>
        <p:nvGraphicFramePr>
          <p:cNvPr id="4" name="对象 3"/>
          <p:cNvGraphicFramePr>
            <a:graphicFrameLocks noChangeAspect="1"/>
          </p:cNvGraphicFramePr>
          <p:nvPr/>
        </p:nvGraphicFramePr>
        <p:xfrm>
          <a:off x="1331641" y="6309320"/>
          <a:ext cx="1338096" cy="548680"/>
        </p:xfrm>
        <a:graphic>
          <a:graphicData uri="http://schemas.openxmlformats.org/presentationml/2006/ole">
            <mc:AlternateContent xmlns:mc="http://schemas.openxmlformats.org/markup-compatibility/2006">
              <mc:Choice xmlns:v="urn:schemas-microsoft-com:vml" Requires="v">
                <p:oleObj spid="_x0000_s5394" name="包装程序外壳对象" showAsIcon="1" r:id="rId4" imgW="1295400" imgH="523875" progId="Package">
                  <p:embed/>
                </p:oleObj>
              </mc:Choice>
              <mc:Fallback>
                <p:oleObj name="包装程序外壳对象" showAsIcon="1" r:id="rId4" imgW="1295400" imgH="523875" progId="Package">
                  <p:embed/>
                  <p:pic>
                    <p:nvPicPr>
                      <p:cNvPr id="0" name="图片 5245"/>
                      <p:cNvPicPr/>
                      <p:nvPr/>
                    </p:nvPicPr>
                    <p:blipFill>
                      <a:blip r:embed="rId5"/>
                      <a:stretch>
                        <a:fillRect/>
                      </a:stretch>
                    </p:blipFill>
                    <p:spPr>
                      <a:xfrm>
                        <a:off x="1331641" y="6309320"/>
                        <a:ext cx="1338096" cy="548680"/>
                      </a:xfrm>
                      <a:prstGeom prst="rect">
                        <a:avLst/>
                      </a:prstGeom>
                    </p:spPr>
                  </p:pic>
                </p:oleObj>
              </mc:Fallback>
            </mc:AlternateContent>
          </a:graphicData>
        </a:graphic>
      </p:graphicFrame>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——ReentrantReadWriteLock</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484784"/>
            <a:ext cx="6156177" cy="5373216"/>
          </a:xfrm>
        </p:spPr>
        <p:txBody>
          <a:bodyPr>
            <a:normAutofit/>
          </a:bodyPr>
          <a:lstStyle/>
          <a:p>
            <a:r>
              <a:rPr lang="en-US" altLang="zh-CN" sz="2000">
                <a:latin typeface="等线" panose="02010600030101010101" pitchFamily="2" charset="-122"/>
                <a:ea typeface="等线" panose="02010600030101010101" pitchFamily="2" charset="-122"/>
              </a:rPr>
              <a:t>ReentrantReadWriteLock</a:t>
            </a:r>
            <a:r>
              <a:rPr lang="zh-CN" altLang="en-US" sz="2000">
                <a:latin typeface="等线" panose="02010600030101010101" pitchFamily="2" charset="-122"/>
                <a:ea typeface="等线" panose="02010600030101010101" pitchFamily="2" charset="-122"/>
              </a:rPr>
              <a:t>实现了</a:t>
            </a:r>
            <a:r>
              <a:rPr lang="en-US" altLang="zh-CN" sz="2000">
                <a:latin typeface="等线" panose="02010600030101010101" pitchFamily="2" charset="-122"/>
                <a:ea typeface="等线" panose="02010600030101010101" pitchFamily="2" charset="-122"/>
              </a:rPr>
              <a:t>ReadWriteLock</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r>
              <a:rPr lang="en-US" altLang="zh-CN" sz="2000">
                <a:latin typeface="等线" panose="02010600030101010101" pitchFamily="2" charset="-122"/>
                <a:ea typeface="等线" panose="02010600030101010101" pitchFamily="2" charset="-122"/>
              </a:rPr>
              <a:t> </a:t>
            </a:r>
            <a:r>
              <a:rPr lang="zh-CN" altLang="en-US" sz="2000">
                <a:latin typeface="等线" panose="02010600030101010101" pitchFamily="2" charset="-122"/>
                <a:ea typeface="等线" panose="02010600030101010101" pitchFamily="2" charset="-122"/>
              </a:rPr>
              <a:t>表示可重入读写锁，内部维护了一个读锁和写锁，同时也实现了公平锁和非公平锁机制。</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ReentrantReadWriteLock</a:t>
            </a:r>
            <a:r>
              <a:rPr lang="zh-CN" altLang="en-US" sz="2000">
                <a:latin typeface="等线" panose="02010600030101010101" pitchFamily="2" charset="-122"/>
                <a:ea typeface="等线" panose="02010600030101010101" pitchFamily="2" charset="-122"/>
              </a:rPr>
              <a:t>有五个内部类，五个内部类之间也是相互关联的。内部类的关系如下图所示。</a:t>
            </a:r>
          </a:p>
        </p:txBody>
      </p:sp>
      <p:pic>
        <p:nvPicPr>
          <p:cNvPr id="4" name="图片 3"/>
          <p:cNvPicPr>
            <a:picLocks noChangeAspect="1"/>
          </p:cNvPicPr>
          <p:nvPr/>
        </p:nvPicPr>
        <p:blipFill>
          <a:blip r:embed="rId2"/>
          <a:stretch>
            <a:fillRect/>
          </a:stretch>
        </p:blipFill>
        <p:spPr>
          <a:xfrm>
            <a:off x="6219825" y="771525"/>
            <a:ext cx="2924175" cy="6086475"/>
          </a:xfrm>
          <a:prstGeom prst="rect">
            <a:avLst/>
          </a:prstGeom>
        </p:spPr>
      </p:pic>
      <p:pic>
        <p:nvPicPr>
          <p:cNvPr id="4098" name="Picture 2" descr="https://images2015.cnblogs.com/blog/616953/201604/616953-20160421204144304-27803424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425" y="3645024"/>
            <a:ext cx="5886078" cy="21193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——ReentrantReadWriteLock</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484784"/>
            <a:ext cx="9144001" cy="5373216"/>
          </a:xfrm>
        </p:spPr>
        <p:txBody>
          <a:bodyPr>
            <a:normAutofit/>
          </a:bodyPr>
          <a:lstStyle/>
          <a:p>
            <a:r>
              <a:rPr lang="zh-CN" altLang="en-US" sz="2000" dirty="0">
                <a:latin typeface="等线" panose="02010600030101010101" pitchFamily="2" charset="-122"/>
                <a:ea typeface="等线" panose="02010600030101010101" pitchFamily="2" charset="-122"/>
              </a:rPr>
              <a:t>读写锁的特性：</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1</a:t>
            </a:r>
            <a:r>
              <a:rPr lang="zh-CN" altLang="en-US" sz="2000" dirty="0">
                <a:latin typeface="等线" panose="02010600030101010101" pitchFamily="2" charset="-122"/>
                <a:ea typeface="等线" panose="02010600030101010101" pitchFamily="2" charset="-122"/>
              </a:rPr>
              <a:t>、多个线程同时获取读锁的，也就是共享的；写锁不是，写锁仅能一个线程获取</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2</a:t>
            </a:r>
            <a:r>
              <a:rPr lang="zh-CN" altLang="en-US" sz="2000" dirty="0">
                <a:latin typeface="等线" panose="02010600030101010101" pitchFamily="2" charset="-122"/>
                <a:ea typeface="等线" panose="02010600030101010101" pitchFamily="2" charset="-122"/>
              </a:rPr>
              <a:t>、只有读锁全释放才允许写锁获取锁</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3</a:t>
            </a:r>
            <a:r>
              <a:rPr lang="zh-CN" altLang="en-US" sz="2000" dirty="0">
                <a:latin typeface="等线" panose="02010600030101010101" pitchFamily="2" charset="-122"/>
                <a:ea typeface="等线" panose="02010600030101010101" pitchFamily="2" charset="-122"/>
              </a:rPr>
              <a:t>、拥有写锁的线程，可以同时获取到读锁，而其他线程需要等待</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4</a:t>
            </a:r>
            <a:r>
              <a:rPr lang="zh-CN" altLang="en-US" sz="2000" dirty="0">
                <a:latin typeface="等线" panose="02010600030101010101" pitchFamily="2" charset="-122"/>
                <a:ea typeface="等线" panose="02010600030101010101" pitchFamily="2" charset="-122"/>
              </a:rPr>
              <a:t>、读锁不能升级成写锁，但是写锁可以降级成读锁</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5</a:t>
            </a:r>
            <a:r>
              <a:rPr lang="zh-CN" altLang="en-US" sz="2000" dirty="0">
                <a:latin typeface="等线" panose="02010600030101010101" pitchFamily="2" charset="-122"/>
                <a:ea typeface="等线" panose="02010600030101010101" pitchFamily="2" charset="-122"/>
              </a:rPr>
              <a:t>、同时获取到写锁和读锁的线程，如果此时该线程释放写锁（读锁还没释放），此时该线程完成了一次锁降级操作。</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6</a:t>
            </a:r>
            <a:r>
              <a:rPr lang="zh-CN" altLang="en-US" sz="2000" dirty="0">
                <a:latin typeface="等线" panose="02010600030101010101" pitchFamily="2" charset="-122"/>
                <a:ea typeface="等线" panose="02010600030101010101" pitchFamily="2" charset="-122"/>
              </a:rPr>
              <a:t>、获取到读锁的时候，如果同步队列的当前线程所在位置状态为</a:t>
            </a:r>
            <a:r>
              <a:rPr lang="en-US" altLang="zh-CN" sz="2000" dirty="0">
                <a:latin typeface="等线" panose="02010600030101010101" pitchFamily="2" charset="-122"/>
                <a:ea typeface="等线" panose="02010600030101010101" pitchFamily="2" charset="-122"/>
              </a:rPr>
              <a:t>signal</a:t>
            </a:r>
            <a:r>
              <a:rPr lang="zh-CN" altLang="en-US" sz="2000" dirty="0">
                <a:latin typeface="等线" panose="02010600030101010101" pitchFamily="2" charset="-122"/>
                <a:ea typeface="等线" panose="02010600030101010101" pitchFamily="2" charset="-122"/>
              </a:rPr>
              <a:t>并且同步队列下一个节点也是读锁，那么此时会唤醒下一个节点对应的线程。</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可以结合</a:t>
            </a:r>
            <a:r>
              <a:rPr lang="en-US" altLang="zh-CN" sz="2000" dirty="0">
                <a:latin typeface="等线" panose="02010600030101010101" pitchFamily="2" charset="-122"/>
                <a:ea typeface="等线" panose="02010600030101010101" pitchFamily="2" charset="-122"/>
              </a:rPr>
              <a:t>AQS</a:t>
            </a:r>
            <a:r>
              <a:rPr lang="zh-CN" altLang="en-US" sz="2000">
                <a:latin typeface="等线" panose="02010600030101010101" pitchFamily="2" charset="-122"/>
                <a:ea typeface="等线" panose="02010600030101010101" pitchFamily="2" charset="-122"/>
              </a:rPr>
              <a:t>源码研究读写锁，读写锁一般用于读多写少的情况，以下源码增加了我个人注释。</a:t>
            </a:r>
            <a:endParaRPr lang="en-US" altLang="zh-CN" sz="2000">
              <a:latin typeface="等线" panose="02010600030101010101" pitchFamily="2" charset="-122"/>
              <a:ea typeface="等线" panose="02010600030101010101" pitchFamily="2" charset="-122"/>
            </a:endParaRPr>
          </a:p>
        </p:txBody>
      </p:sp>
      <p:graphicFrame>
        <p:nvGraphicFramePr>
          <p:cNvPr id="3" name="对象 2"/>
          <p:cNvGraphicFramePr>
            <a:graphicFrameLocks noChangeAspect="1"/>
          </p:cNvGraphicFramePr>
          <p:nvPr/>
        </p:nvGraphicFramePr>
        <p:xfrm>
          <a:off x="251520" y="5949280"/>
          <a:ext cx="2033588" cy="533400"/>
        </p:xfrm>
        <a:graphic>
          <a:graphicData uri="http://schemas.openxmlformats.org/presentationml/2006/ole">
            <mc:AlternateContent xmlns:mc="http://schemas.openxmlformats.org/markup-compatibility/2006">
              <mc:Choice xmlns:v="urn:schemas-microsoft-com:vml" Requires="v">
                <p:oleObj spid="_x0000_s6418" name="包装程序外壳对象" showAsIcon="1" r:id="rId3" imgW="2019300" imgH="523875" progId="Package">
                  <p:embed/>
                </p:oleObj>
              </mc:Choice>
              <mc:Fallback>
                <p:oleObj name="包装程序外壳对象" showAsIcon="1" r:id="rId3" imgW="2019300" imgH="523875" progId="Package">
                  <p:embed/>
                  <p:pic>
                    <p:nvPicPr>
                      <p:cNvPr id="0" name="对象 2"/>
                      <p:cNvPicPr/>
                      <p:nvPr/>
                    </p:nvPicPr>
                    <p:blipFill>
                      <a:blip r:embed="rId4"/>
                      <a:stretch>
                        <a:fillRect/>
                      </a:stretch>
                    </p:blipFill>
                    <p:spPr>
                      <a:xfrm>
                        <a:off x="251520" y="5949280"/>
                        <a:ext cx="2033588" cy="533400"/>
                      </a:xfrm>
                      <a:prstGeom prst="rect">
                        <a:avLst/>
                      </a:prstGeom>
                    </p:spPr>
                  </p:pic>
                </p:oleObj>
              </mc:Fallback>
            </mc:AlternateContent>
          </a:graphicData>
        </a:graphic>
      </p:graphicFrame>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——StampedLock</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2" y="1600200"/>
            <a:ext cx="9144001" cy="5257800"/>
          </a:xfrm>
        </p:spPr>
        <p:txBody>
          <a:bodyPr>
            <a:normAutofit/>
          </a:bodyPr>
          <a:lstStyle/>
          <a:p>
            <a:r>
              <a:rPr lang="en-US" altLang="zh-CN" sz="2000" dirty="0" err="1">
                <a:latin typeface="等线" panose="02010600030101010101" pitchFamily="2" charset="-122"/>
                <a:ea typeface="等线" panose="02010600030101010101" pitchFamily="2" charset="-122"/>
              </a:rPr>
              <a:t>StampedLock</a:t>
            </a:r>
            <a:r>
              <a:rPr lang="zh-CN" altLang="en-US" sz="2000" dirty="0">
                <a:latin typeface="等线" panose="02010600030101010101" pitchFamily="2" charset="-122"/>
                <a:ea typeface="等线" panose="02010600030101010101" pitchFamily="2" charset="-122"/>
              </a:rPr>
              <a:t>是从</a:t>
            </a:r>
            <a:r>
              <a:rPr lang="en-US" altLang="zh-CN" sz="2000" dirty="0">
                <a:latin typeface="等线" panose="02010600030101010101" pitchFamily="2" charset="-122"/>
                <a:ea typeface="等线" panose="02010600030101010101" pitchFamily="2" charset="-122"/>
              </a:rPr>
              <a:t>Java1.8</a:t>
            </a:r>
            <a:r>
              <a:rPr lang="zh-CN" altLang="en-US" sz="2000" dirty="0">
                <a:latin typeface="等线" panose="02010600030101010101" pitchFamily="2" charset="-122"/>
                <a:ea typeface="等线" panose="02010600030101010101" pitchFamily="2" charset="-122"/>
              </a:rPr>
              <a:t>引入的，为了解决</a:t>
            </a:r>
            <a:r>
              <a:rPr lang="en-US" altLang="zh-CN" sz="2000" dirty="0" err="1">
                <a:latin typeface="等线" panose="02010600030101010101" pitchFamily="2" charset="-122"/>
                <a:ea typeface="等线" panose="02010600030101010101" pitchFamily="2" charset="-122"/>
              </a:rPr>
              <a:t>ReentrantReadWriteLock</a:t>
            </a:r>
            <a:r>
              <a:rPr lang="zh-CN" altLang="en-US" sz="2000" dirty="0">
                <a:latin typeface="等线" panose="02010600030101010101" pitchFamily="2" charset="-122"/>
                <a:ea typeface="等线" panose="02010600030101010101" pitchFamily="2" charset="-122"/>
              </a:rPr>
              <a:t>读写锁在读线程比较多的情况下导致写线程长时间无法获取锁的问题，这也就是“线程饥饿”问题</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StampedLock</a:t>
            </a:r>
            <a:r>
              <a:rPr lang="zh-CN" altLang="en-US" sz="2000" dirty="0">
                <a:latin typeface="等线" panose="02010600030101010101" pitchFamily="2" charset="-122"/>
                <a:ea typeface="等线" panose="02010600030101010101" pitchFamily="2" charset="-122"/>
              </a:rPr>
              <a:t>不可</a:t>
            </a:r>
            <a:r>
              <a:rPr lang="zh-CN" altLang="en-US" sz="2000">
                <a:latin typeface="等线" panose="02010600030101010101" pitchFamily="2" charset="-122"/>
                <a:ea typeface="等线" panose="02010600030101010101" pitchFamily="2" charset="-122"/>
              </a:rPr>
              <a:t>重入，没释放写锁情况下再次获取写锁会死锁</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已补全源码注释：</a:t>
            </a:r>
            <a:endParaRPr lang="en-US" altLang="zh-CN" sz="2000" dirty="0">
              <a:latin typeface="等线" panose="02010600030101010101" pitchFamily="2" charset="-122"/>
              <a:ea typeface="等线" panose="02010600030101010101" pitchFamily="2" charset="-122"/>
            </a:endParaRPr>
          </a:p>
        </p:txBody>
      </p:sp>
      <p:graphicFrame>
        <p:nvGraphicFramePr>
          <p:cNvPr id="4" name="对象 3">
            <a:extLst>
              <a:ext uri="{FF2B5EF4-FFF2-40B4-BE49-F238E27FC236}">
                <a16:creationId xmlns:a16="http://schemas.microsoft.com/office/drawing/2014/main" id="{8269DAD0-D7B3-4C01-94FD-FB2E4ABE491B}"/>
              </a:ext>
            </a:extLst>
          </p:cNvPr>
          <p:cNvGraphicFramePr>
            <a:graphicFrameLocks noChangeAspect="1"/>
          </p:cNvGraphicFramePr>
          <p:nvPr>
            <p:extLst>
              <p:ext uri="{D42A27DB-BD31-4B8C-83A1-F6EECF244321}">
                <p14:modId xmlns:p14="http://schemas.microsoft.com/office/powerpoint/2010/main" val="1299520080"/>
              </p:ext>
            </p:extLst>
          </p:nvPr>
        </p:nvGraphicFramePr>
        <p:xfrm>
          <a:off x="2411760" y="3162300"/>
          <a:ext cx="1258888" cy="533400"/>
        </p:xfrm>
        <a:graphic>
          <a:graphicData uri="http://schemas.openxmlformats.org/presentationml/2006/ole">
            <mc:AlternateContent xmlns:mc="http://schemas.openxmlformats.org/markup-compatibility/2006">
              <mc:Choice xmlns:v="urn:schemas-microsoft-com:vml" Requires="v">
                <p:oleObj spid="_x0000_s9223" name="包装程序外壳对象" showAsIcon="1" r:id="rId3" imgW="1259640" imgH="533880" progId="Package">
                  <p:embed/>
                </p:oleObj>
              </mc:Choice>
              <mc:Fallback>
                <p:oleObj name="包装程序外壳对象" showAsIcon="1" r:id="rId3" imgW="1259640" imgH="533880" progId="Package">
                  <p:embed/>
                  <p:pic>
                    <p:nvPicPr>
                      <p:cNvPr id="0" name=""/>
                      <p:cNvPicPr/>
                      <p:nvPr/>
                    </p:nvPicPr>
                    <p:blipFill>
                      <a:blip r:embed="rId4"/>
                      <a:stretch>
                        <a:fillRect/>
                      </a:stretch>
                    </p:blipFill>
                    <p:spPr>
                      <a:xfrm>
                        <a:off x="2411760" y="3162300"/>
                        <a:ext cx="1258888" cy="533400"/>
                      </a:xfrm>
                      <a:prstGeom prst="rect">
                        <a:avLst/>
                      </a:prstGeom>
                    </p:spPr>
                  </p:pic>
                </p:oleObj>
              </mc:Fallback>
            </mc:AlternateContent>
          </a:graphicData>
        </a:graphic>
      </p:graphicFrame>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——CountDownLatch</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134101" cy="5257800"/>
          </a:xfrm>
        </p:spPr>
        <p:txBody>
          <a:bodyPr>
            <a:normAutofit/>
          </a:bodyPr>
          <a:lstStyle/>
          <a:p>
            <a:r>
              <a:rPr lang="en-US" altLang="zh-CN" sz="2000">
                <a:latin typeface="等线" panose="02010600030101010101" pitchFamily="2" charset="-122"/>
                <a:ea typeface="等线" panose="02010600030101010101" pitchFamily="2" charset="-122"/>
              </a:rPr>
              <a:t>CountDownLatch</a:t>
            </a:r>
            <a:r>
              <a:rPr lang="zh-CN" altLang="en-US" sz="2000">
                <a:latin typeface="等线" panose="02010600030101010101" pitchFamily="2" charset="-122"/>
                <a:ea typeface="等线" panose="02010600030101010101" pitchFamily="2" charset="-122"/>
              </a:rPr>
              <a:t>是一个计数器，每当一个线程完成了自己的任务后，计数器的值就会减</a:t>
            </a:r>
            <a:r>
              <a:rPr lang="en-US" altLang="zh-CN" sz="2000">
                <a:latin typeface="等线" panose="02010600030101010101" pitchFamily="2" charset="-122"/>
                <a:ea typeface="等线" panose="02010600030101010101" pitchFamily="2" charset="-122"/>
              </a:rPr>
              <a:t>1</a:t>
            </a:r>
            <a:r>
              <a:rPr lang="zh-CN" altLang="en-US" sz="2000">
                <a:latin typeface="等线" panose="02010600030101010101" pitchFamily="2" charset="-122"/>
                <a:ea typeface="等线" panose="02010600030101010101" pitchFamily="2" charset="-122"/>
              </a:rPr>
              <a:t>。当计数器值到达</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时，它表示所有的线程已经完成了任务，有一个内部类</a:t>
            </a:r>
            <a:r>
              <a:rPr lang="en-US" altLang="zh-CN" sz="2000">
                <a:latin typeface="等线" panose="02010600030101010101" pitchFamily="2" charset="-122"/>
                <a:ea typeface="等线" panose="02010600030101010101" pitchFamily="2" charset="-122"/>
              </a:rPr>
              <a:t>Sync</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Sync</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AQS</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构造方法传入一个数，这个代表线程的数量。</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方法：让调用</a:t>
            </a:r>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的线程进入阻塞，直到</a:t>
            </a:r>
            <a:r>
              <a:rPr lang="en-US" altLang="zh-CN" sz="2000">
                <a:latin typeface="等线" panose="02010600030101010101" pitchFamily="2" charset="-122"/>
                <a:ea typeface="等线" panose="02010600030101010101" pitchFamily="2" charset="-122"/>
              </a:rPr>
              <a:t>CountDownLatch</a:t>
            </a:r>
            <a:r>
              <a:rPr lang="zh-CN" altLang="en-US" sz="2000">
                <a:latin typeface="等线" panose="02010600030101010101" pitchFamily="2" charset="-122"/>
                <a:ea typeface="等线" panose="02010600030101010101" pitchFamily="2" charset="-122"/>
              </a:rPr>
              <a:t>对象计数器为</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时才会被唤醒。</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await(long timeout, TimeUnit unit)</a:t>
            </a:r>
            <a:r>
              <a:rPr lang="zh-CN" altLang="en-US" sz="2000">
                <a:latin typeface="等线" panose="02010600030101010101" pitchFamily="2" charset="-122"/>
                <a:ea typeface="等线" panose="02010600030101010101" pitchFamily="2" charset="-122"/>
              </a:rPr>
              <a:t>方法返回一个布尔值，如果在</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时间内计数器值为</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，则返回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，如果在</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时间内计数器不为</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，则返回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，并且调用</a:t>
            </a:r>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的线程马上被唤醒。</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countDown</a:t>
            </a:r>
            <a:r>
              <a:rPr lang="zh-CN" altLang="en-US" sz="2000">
                <a:latin typeface="等线" panose="02010600030101010101" pitchFamily="2" charset="-122"/>
                <a:ea typeface="等线" panose="02010600030101010101" pitchFamily="2" charset="-122"/>
              </a:rPr>
              <a:t>方法就是将计数减</a:t>
            </a:r>
            <a:r>
              <a:rPr lang="en-US" altLang="zh-CN" sz="2000">
                <a:latin typeface="等线" panose="02010600030101010101" pitchFamily="2" charset="-122"/>
                <a:ea typeface="等线" panose="02010600030101010101" pitchFamily="2" charset="-122"/>
              </a:rPr>
              <a:t>1</a:t>
            </a:r>
          </a:p>
          <a:p>
            <a:r>
              <a:rPr lang="en-US" altLang="zh-CN" sz="2000">
                <a:latin typeface="等线" panose="02010600030101010101" pitchFamily="2" charset="-122"/>
                <a:ea typeface="等线" panose="02010600030101010101" pitchFamily="2" charset="-122"/>
              </a:rPr>
              <a:t>countDown</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方法底层都是利用</a:t>
            </a:r>
            <a:r>
              <a:rPr lang="en-US" altLang="zh-CN" sz="2000">
                <a:latin typeface="等线" panose="02010600030101010101" pitchFamily="2" charset="-122"/>
                <a:ea typeface="等线" panose="02010600030101010101" pitchFamily="2" charset="-122"/>
              </a:rPr>
              <a:t>AQS</a:t>
            </a:r>
            <a:r>
              <a:rPr lang="zh-CN" altLang="en-US" sz="2000">
                <a:latin typeface="等线" panose="02010600030101010101" pitchFamily="2" charset="-122"/>
                <a:ea typeface="等线" panose="02010600030101010101" pitchFamily="2" charset="-122"/>
              </a:rPr>
              <a:t>的共享锁实现的</a:t>
            </a:r>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134100" y="1574309"/>
            <a:ext cx="3009900" cy="2771775"/>
          </a:xfrm>
          <a:prstGeom prst="rect">
            <a:avLst/>
          </a:prstGeom>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——Semaphore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Semaphore</a:t>
            </a:r>
            <a:r>
              <a:rPr lang="zh-CN" altLang="en-US" sz="2000">
                <a:latin typeface="等线" panose="02010600030101010101" pitchFamily="2" charset="-122"/>
                <a:ea typeface="等线" panose="02010600030101010101" pitchFamily="2" charset="-122"/>
              </a:rPr>
              <a:t>代表信号量，如果限定某些资源最多有</a:t>
            </a:r>
            <a:r>
              <a:rPr lang="en-US" altLang="zh-CN" sz="2000">
                <a:latin typeface="等线" panose="02010600030101010101" pitchFamily="2" charset="-122"/>
                <a:ea typeface="等线" panose="02010600030101010101" pitchFamily="2" charset="-122"/>
              </a:rPr>
              <a:t>N</a:t>
            </a:r>
            <a:r>
              <a:rPr lang="zh-CN" altLang="en-US" sz="2000">
                <a:latin typeface="等线" panose="02010600030101010101" pitchFamily="2" charset="-122"/>
                <a:ea typeface="等线" panose="02010600030101010101" pitchFamily="2" charset="-122"/>
              </a:rPr>
              <a:t>个线程可以访问，那么这就可以并行执行</a:t>
            </a:r>
            <a:r>
              <a:rPr lang="en-US" altLang="zh-CN" sz="2000">
                <a:latin typeface="等线" panose="02010600030101010101" pitchFamily="2" charset="-122"/>
                <a:ea typeface="等线" panose="02010600030101010101" pitchFamily="2" charset="-122"/>
              </a:rPr>
              <a:t>N</a:t>
            </a:r>
            <a:r>
              <a:rPr lang="zh-CN" altLang="en-US" sz="2000">
                <a:latin typeface="等线" panose="02010600030101010101" pitchFamily="2" charset="-122"/>
                <a:ea typeface="等线" panose="02010600030101010101" pitchFamily="2" charset="-122"/>
              </a:rPr>
              <a:t>个线程，如果超过</a:t>
            </a:r>
            <a:r>
              <a:rPr lang="en-US" altLang="zh-CN" sz="2000">
                <a:latin typeface="等线" panose="02010600030101010101" pitchFamily="2" charset="-122"/>
                <a:ea typeface="等线" panose="02010600030101010101" pitchFamily="2" charset="-122"/>
              </a:rPr>
              <a:t>N</a:t>
            </a:r>
            <a:r>
              <a:rPr lang="zh-CN" altLang="en-US" sz="2000">
                <a:latin typeface="等线" panose="02010600030101010101" pitchFamily="2" charset="-122"/>
                <a:ea typeface="等线" panose="02010600030101010101" pitchFamily="2" charset="-122"/>
              </a:rPr>
              <a:t>个线程的话，超出的线程就必须等待，当现有线程执行结束后，就会释放资源，然后允许新的线程获取资源并执行。</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Semaphore</a:t>
            </a:r>
            <a:r>
              <a:rPr lang="zh-CN" altLang="en-US" sz="2000">
                <a:latin typeface="等线" panose="02010600030101010101" pitchFamily="2" charset="-122"/>
                <a:ea typeface="等线" panose="02010600030101010101" pitchFamily="2" charset="-122"/>
              </a:rPr>
              <a:t>底层也实现了公平锁和非公平锁机制，</a:t>
            </a:r>
            <a:r>
              <a:rPr lang="en-US" altLang="zh-CN" sz="2000">
                <a:latin typeface="等线" panose="02010600030101010101" pitchFamily="2" charset="-122"/>
                <a:ea typeface="等线" panose="02010600030101010101" pitchFamily="2" charset="-122"/>
              </a:rPr>
              <a:t>acquire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release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tryAcquire</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tryRelease</a:t>
            </a:r>
            <a:r>
              <a:rPr lang="zh-CN" altLang="en-US" sz="2000">
                <a:latin typeface="等线" panose="02010600030101010101" pitchFamily="2" charset="-122"/>
                <a:ea typeface="等线" panose="02010600030101010101" pitchFamily="2" charset="-122"/>
              </a:rPr>
              <a:t>等方法都是基于</a:t>
            </a:r>
            <a:r>
              <a:rPr lang="en-US" altLang="zh-CN" sz="2000">
                <a:latin typeface="等线" panose="02010600030101010101" pitchFamily="2" charset="-122"/>
                <a:ea typeface="等线" panose="02010600030101010101" pitchFamily="2" charset="-122"/>
              </a:rPr>
              <a:t>AQS</a:t>
            </a:r>
            <a:r>
              <a:rPr lang="zh-CN" altLang="en-US" sz="2000">
                <a:latin typeface="等线" panose="02010600030101010101" pitchFamily="2" charset="-122"/>
                <a:ea typeface="等线" panose="02010600030101010101" pitchFamily="2" charset="-122"/>
              </a:rPr>
              <a:t>的共享锁实现。</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可用于生产者</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消费者模型</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6010275" y="1556792"/>
            <a:ext cx="3133725" cy="50387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0" y="1628800"/>
            <a:ext cx="6804248" cy="5229200"/>
          </a:xfrm>
        </p:spPr>
        <p:txBody>
          <a:bodyPr>
            <a:normAutofit/>
          </a:bodyPr>
          <a:lstStyle/>
          <a:p>
            <a:r>
              <a:rPr lang="en-US" altLang="zh-CN" dirty="0">
                <a:latin typeface="等线" panose="02010600030101010101" pitchFamily="2" charset="-122"/>
                <a:ea typeface="等线" panose="02010600030101010101" pitchFamily="2" charset="-122"/>
              </a:rPr>
              <a:t>clone</a:t>
            </a:r>
            <a:r>
              <a:rPr lang="zh-CN" altLang="en-US" dirty="0">
                <a:latin typeface="等线" panose="02010600030101010101" pitchFamily="2" charset="-122"/>
                <a:ea typeface="等线" panose="02010600030101010101" pitchFamily="2" charset="-122"/>
              </a:rPr>
              <a:t>方法是</a:t>
            </a:r>
            <a:r>
              <a:rPr lang="en-US" altLang="zh-CN" dirty="0">
                <a:latin typeface="等线" panose="02010600030101010101" pitchFamily="2" charset="-122"/>
                <a:ea typeface="等线" panose="02010600030101010101" pitchFamily="2" charset="-122"/>
              </a:rPr>
              <a:t>native</a:t>
            </a:r>
            <a:r>
              <a:rPr lang="zh-CN" altLang="en-US" dirty="0">
                <a:latin typeface="等线" panose="02010600030101010101" pitchFamily="2" charset="-122"/>
                <a:ea typeface="等线" panose="02010600030101010101" pitchFamily="2" charset="-122"/>
              </a:rPr>
              <a:t>方法，该方法的主要作用是复制当前对象的一个副本（浅拷贝），前提条件是该对象所属的类必须实现</a:t>
            </a:r>
            <a:r>
              <a:rPr lang="en-US" altLang="zh-CN" dirty="0" err="1">
                <a:latin typeface="等线" panose="02010600030101010101" pitchFamily="2" charset="-122"/>
                <a:ea typeface="等线" panose="02010600030101010101" pitchFamily="2" charset="-122"/>
              </a:rPr>
              <a:t>Cloneable</a:t>
            </a:r>
            <a:r>
              <a:rPr lang="zh-CN" altLang="en-US" dirty="0">
                <a:latin typeface="等线" panose="02010600030101010101" pitchFamily="2" charset="-122"/>
                <a:ea typeface="等线" panose="02010600030101010101" pitchFamily="2" charset="-122"/>
              </a:rPr>
              <a:t>接口，没有实现</a:t>
            </a:r>
            <a:r>
              <a:rPr lang="en-US" altLang="zh-CN" dirty="0" err="1">
                <a:latin typeface="等线" panose="02010600030101010101" pitchFamily="2" charset="-122"/>
                <a:ea typeface="等线" panose="02010600030101010101" pitchFamily="2" charset="-122"/>
              </a:rPr>
              <a:t>Cloneable</a:t>
            </a:r>
            <a:r>
              <a:rPr lang="zh-CN" altLang="en-US" dirty="0">
                <a:latin typeface="等线" panose="02010600030101010101" pitchFamily="2" charset="-122"/>
                <a:ea typeface="等线" panose="02010600030101010101" pitchFamily="2" charset="-122"/>
              </a:rPr>
              <a:t>接口的对象上调用</a:t>
            </a:r>
            <a:r>
              <a:rPr lang="en-US" altLang="zh-CN" dirty="0">
                <a:latin typeface="等线" panose="02010600030101010101" pitchFamily="2" charset="-122"/>
                <a:ea typeface="等线" panose="02010600030101010101" pitchFamily="2" charset="-122"/>
              </a:rPr>
              <a:t>clone()</a:t>
            </a:r>
            <a:r>
              <a:rPr lang="zh-CN" altLang="en-US" dirty="0">
                <a:latin typeface="等线" panose="02010600030101010101" pitchFamily="2" charset="-122"/>
                <a:ea typeface="等线" panose="02010600030101010101" pitchFamily="2" charset="-122"/>
              </a:rPr>
              <a:t>方法，则会导致抛出</a:t>
            </a:r>
            <a:r>
              <a:rPr lang="en-US" altLang="zh-CN" dirty="0" err="1">
                <a:latin typeface="等线" panose="02010600030101010101" pitchFamily="2" charset="-122"/>
                <a:ea typeface="等线" panose="02010600030101010101" pitchFamily="2" charset="-122"/>
              </a:rPr>
              <a:t>CloneNotSupportedException</a:t>
            </a:r>
            <a:r>
              <a:rPr lang="zh-CN" altLang="en-US" dirty="0">
                <a:latin typeface="等线" panose="02010600030101010101" pitchFamily="2" charset="-122"/>
                <a:ea typeface="等线" panose="02010600030101010101" pitchFamily="2" charset="-122"/>
              </a:rPr>
              <a:t>异常</a:t>
            </a:r>
            <a:endParaRPr lang="en-US" altLang="zh-CN" dirty="0">
              <a:latin typeface="等线" panose="02010600030101010101" pitchFamily="2" charset="-122"/>
              <a:ea typeface="等线" panose="02010600030101010101" pitchFamily="2" charset="-122"/>
            </a:endParaRPr>
          </a:p>
          <a:p>
            <a:r>
              <a:rPr lang="en-US" altLang="zh-CN" dirty="0" err="1">
                <a:latin typeface="等线" panose="02010600030101010101" pitchFamily="2" charset="-122"/>
                <a:ea typeface="等线" panose="02010600030101010101" pitchFamily="2" charset="-122"/>
              </a:rPr>
              <a:t>toString</a:t>
            </a:r>
            <a:r>
              <a:rPr lang="zh-CN" altLang="en-US" dirty="0">
                <a:latin typeface="等线" panose="02010600030101010101" pitchFamily="2" charset="-122"/>
                <a:ea typeface="等线" panose="02010600030101010101" pitchFamily="2" charset="-122"/>
              </a:rPr>
              <a:t>返回对象的字符串形式，该方法默认返回</a:t>
            </a:r>
            <a:r>
              <a:rPr lang="en-US" altLang="zh-CN" dirty="0" err="1">
                <a:latin typeface="等线" panose="02010600030101010101" pitchFamily="2" charset="-122"/>
                <a:ea typeface="等线" panose="02010600030101010101" pitchFamily="2" charset="-122"/>
              </a:rPr>
              <a:t>getClass</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getName</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hashCode</a:t>
            </a:r>
            <a:r>
              <a:rPr lang="en-US" altLang="zh-CN" dirty="0">
                <a:latin typeface="等线" panose="02010600030101010101" pitchFamily="2" charset="-122"/>
                <a:ea typeface="等线" panose="02010600030101010101" pitchFamily="2" charset="-122"/>
              </a:rPr>
              <a:t>()</a:t>
            </a:r>
            <a:endParaRPr lang="zh-CN" altLang="en-US" dirty="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7048500" y="1556792"/>
            <a:ext cx="2095500" cy="2800350"/>
          </a:xfrm>
          <a:prstGeom prst="rect">
            <a:avLst/>
          </a:prstGeom>
        </p:spPr>
      </p:pic>
      <p:sp>
        <p:nvSpPr>
          <p:cNvPr id="7"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——CyclicBarrier</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CyclicBarrier</a:t>
            </a:r>
            <a:r>
              <a:rPr lang="zh-CN" altLang="en-US" sz="2000">
                <a:latin typeface="等线" panose="02010600030101010101" pitchFamily="2" charset="-122"/>
                <a:ea typeface="等线" panose="02010600030101010101" pitchFamily="2" charset="-122"/>
              </a:rPr>
              <a:t>是一个辅助工具类，让一组线程等待至某个状态之后再全部同时执行，类似于跑步比赛里面，只有所有运动员就绪后才允许跑，只要有一个没准备好就不允许跑</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CyclicBarrier</a:t>
            </a:r>
            <a:r>
              <a:rPr lang="zh-CN" altLang="en-US" sz="2000">
                <a:latin typeface="等线" panose="02010600030101010101" pitchFamily="2" charset="-122"/>
                <a:ea typeface="等线" panose="02010600030101010101" pitchFamily="2" charset="-122"/>
              </a:rPr>
              <a:t>底层是通过独占锁</a:t>
            </a:r>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Condition</a:t>
            </a:r>
            <a:r>
              <a:rPr lang="zh-CN" altLang="en-US" sz="2000">
                <a:latin typeface="等线" panose="02010600030101010101" pitchFamily="2" charset="-122"/>
                <a:ea typeface="等线" panose="02010600030101010101" pitchFamily="2" charset="-122"/>
              </a:rPr>
              <a:t>对象</a:t>
            </a:r>
            <a:r>
              <a:rPr lang="en-US" altLang="zh-CN" sz="2000">
                <a:latin typeface="等线" panose="02010600030101010101" pitchFamily="2" charset="-122"/>
                <a:ea typeface="等线" panose="02010600030101010101" pitchFamily="2" charset="-122"/>
              </a:rPr>
              <a:t>trip</a:t>
            </a:r>
            <a:r>
              <a:rPr lang="zh-CN" altLang="en-US" sz="2000">
                <a:latin typeface="等线" panose="02010600030101010101" pitchFamily="2" charset="-122"/>
                <a:ea typeface="等线" panose="02010600030101010101" pitchFamily="2" charset="-122"/>
              </a:rPr>
              <a:t>来实现的，成员</a:t>
            </a:r>
            <a:r>
              <a:rPr lang="en-US" altLang="zh-CN" sz="2000">
                <a:latin typeface="等线" panose="02010600030101010101" pitchFamily="2" charset="-122"/>
                <a:ea typeface="等线" panose="02010600030101010101" pitchFamily="2" charset="-122"/>
              </a:rPr>
              <a:t>parties</a:t>
            </a:r>
            <a:r>
              <a:rPr lang="zh-CN" altLang="en-US" sz="2000">
                <a:latin typeface="等线" panose="02010600030101010101" pitchFamily="2" charset="-122"/>
                <a:ea typeface="等线" panose="02010600030101010101" pitchFamily="2" charset="-122"/>
              </a:rPr>
              <a:t>表示必须有</a:t>
            </a:r>
            <a:r>
              <a:rPr lang="en-US" altLang="zh-CN" sz="2000">
                <a:latin typeface="等线" panose="02010600030101010101" pitchFamily="2" charset="-122"/>
                <a:ea typeface="等线" panose="02010600030101010101" pitchFamily="2" charset="-122"/>
              </a:rPr>
              <a:t>parties</a:t>
            </a:r>
            <a:r>
              <a:rPr lang="zh-CN" altLang="en-US" sz="2000">
                <a:latin typeface="等线" panose="02010600030101010101" pitchFamily="2" charset="-122"/>
                <a:ea typeface="等线" panose="02010600030101010101" pitchFamily="2" charset="-122"/>
              </a:rPr>
              <a:t>个线程，成员</a:t>
            </a:r>
            <a:r>
              <a:rPr lang="en-US" altLang="zh-CN" sz="2000">
                <a:latin typeface="等线" panose="02010600030101010101" pitchFamily="2" charset="-122"/>
                <a:ea typeface="等线" panose="02010600030101010101" pitchFamily="2" charset="-122"/>
              </a:rPr>
              <a:t>barrierCommand</a:t>
            </a:r>
            <a:r>
              <a:rPr lang="zh-CN" altLang="en-US" sz="2000">
                <a:latin typeface="等线" panose="02010600030101010101" pitchFamily="2" charset="-122"/>
                <a:ea typeface="等线" panose="02010600030101010101" pitchFamily="2" charset="-122"/>
              </a:rPr>
              <a:t>表示当</a:t>
            </a:r>
            <a:r>
              <a:rPr lang="en-US" altLang="zh-CN" sz="2000">
                <a:latin typeface="等线" panose="02010600030101010101" pitchFamily="2" charset="-122"/>
                <a:ea typeface="等线" panose="02010600030101010101" pitchFamily="2" charset="-122"/>
              </a:rPr>
              <a:t>parties</a:t>
            </a:r>
            <a:r>
              <a:rPr lang="zh-CN" altLang="en-US" sz="2000">
                <a:latin typeface="等线" panose="02010600030101010101" pitchFamily="2" charset="-122"/>
                <a:ea typeface="等线" panose="02010600030101010101" pitchFamily="2" charset="-122"/>
              </a:rPr>
              <a:t>个线程到达某状态之后要执行的代码，成员</a:t>
            </a:r>
            <a:r>
              <a:rPr lang="en-US" altLang="zh-CN" sz="2000">
                <a:latin typeface="等线" panose="02010600030101010101" pitchFamily="2" charset="-122"/>
                <a:ea typeface="等线" panose="02010600030101010101" pitchFamily="2" charset="-122"/>
              </a:rPr>
              <a:t>count</a:t>
            </a:r>
            <a:r>
              <a:rPr lang="zh-CN" altLang="en-US" sz="2000">
                <a:latin typeface="等线" panose="02010600030101010101" pitchFamily="2" charset="-122"/>
                <a:ea typeface="等线" panose="02010600030101010101" pitchFamily="2" charset="-122"/>
              </a:rPr>
              <a:t>表示离触发</a:t>
            </a:r>
            <a:r>
              <a:rPr lang="en-US" altLang="zh-CN" sz="2000">
                <a:latin typeface="等线" panose="02010600030101010101" pitchFamily="2" charset="-122"/>
                <a:ea typeface="等线" panose="02010600030101010101" pitchFamily="2" charset="-122"/>
              </a:rPr>
              <a:t>barrierCommand</a:t>
            </a:r>
            <a:r>
              <a:rPr lang="zh-CN" altLang="en-US" sz="2000">
                <a:latin typeface="等线" panose="02010600030101010101" pitchFamily="2" charset="-122"/>
                <a:ea typeface="等线" panose="02010600030101010101" pitchFamily="2" charset="-122"/>
              </a:rPr>
              <a:t>还差</a:t>
            </a:r>
            <a:r>
              <a:rPr lang="en-US" altLang="zh-CN" sz="2000">
                <a:latin typeface="等线" panose="02010600030101010101" pitchFamily="2" charset="-122"/>
                <a:ea typeface="等线" panose="02010600030101010101" pitchFamily="2" charset="-122"/>
              </a:rPr>
              <a:t>count</a:t>
            </a:r>
            <a:r>
              <a:rPr lang="zh-CN" altLang="en-US" sz="2000">
                <a:latin typeface="等线" panose="02010600030101010101" pitchFamily="2" charset="-122"/>
                <a:ea typeface="等线" panose="02010600030101010101" pitchFamily="2" charset="-122"/>
              </a:rPr>
              <a:t>个线程（还有</a:t>
            </a:r>
            <a:r>
              <a:rPr lang="en-US" altLang="zh-CN" sz="2000">
                <a:latin typeface="等线" panose="02010600030101010101" pitchFamily="2" charset="-122"/>
                <a:ea typeface="等线" panose="02010600030101010101" pitchFamily="2" charset="-122"/>
              </a:rPr>
              <a:t>count</a:t>
            </a:r>
            <a:r>
              <a:rPr lang="zh-CN" altLang="en-US" sz="2000">
                <a:latin typeface="等线" panose="02010600030101010101" pitchFamily="2" charset="-122"/>
                <a:ea typeface="等线" panose="02010600030101010101" pitchFamily="2" charset="-122"/>
              </a:rPr>
              <a:t>个线程未到达某状态），最后一个到达某状态的线程执行</a:t>
            </a:r>
            <a:r>
              <a:rPr lang="en-US" altLang="zh-CN" sz="2000">
                <a:latin typeface="等线" panose="02010600030101010101" pitchFamily="2" charset="-122"/>
                <a:ea typeface="等线" panose="02010600030101010101" pitchFamily="2" charset="-122"/>
              </a:rPr>
              <a:t>barrierCommand</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run</a:t>
            </a:r>
            <a:r>
              <a:rPr lang="zh-CN" altLang="en-US" sz="2000">
                <a:latin typeface="等线" panose="02010600030101010101" pitchFamily="2" charset="-122"/>
                <a:ea typeface="等线" panose="02010600030101010101" pitchFamily="2" charset="-122"/>
              </a:rPr>
              <a:t>方法</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Generation</a:t>
            </a:r>
            <a:r>
              <a:rPr lang="zh-CN" altLang="en-US" sz="2000">
                <a:latin typeface="等线" panose="02010600030101010101" pitchFamily="2" charset="-122"/>
                <a:ea typeface="等线" panose="02010600030101010101" pitchFamily="2" charset="-122"/>
              </a:rPr>
              <a:t>是</a:t>
            </a:r>
            <a:r>
              <a:rPr lang="en-US" altLang="zh-CN" sz="2000">
                <a:latin typeface="等线" panose="02010600030101010101" pitchFamily="2" charset="-122"/>
                <a:ea typeface="等线" panose="02010600030101010101" pitchFamily="2" charset="-122"/>
              </a:rPr>
              <a:t>CyclicBarrier</a:t>
            </a:r>
            <a:r>
              <a:rPr lang="zh-CN" altLang="en-US" sz="2000">
                <a:latin typeface="等线" panose="02010600030101010101" pitchFamily="2" charset="-122"/>
                <a:ea typeface="等线" panose="02010600030101010101" pitchFamily="2" charset="-122"/>
              </a:rPr>
              <a:t>的一个私有内部类，有一个成员变量来标识当前的</a:t>
            </a:r>
            <a:r>
              <a:rPr lang="en-US" altLang="zh-CN" sz="2000">
                <a:latin typeface="等线" panose="02010600030101010101" pitchFamily="2" charset="-122"/>
                <a:ea typeface="等线" panose="02010600030101010101" pitchFamily="2" charset="-122"/>
              </a:rPr>
              <a:t>barrier</a:t>
            </a:r>
            <a:r>
              <a:rPr lang="zh-CN" altLang="en-US" sz="2000">
                <a:latin typeface="等线" panose="02010600030101010101" pitchFamily="2" charset="-122"/>
                <a:ea typeface="等线" panose="02010600030101010101" pitchFamily="2" charset="-122"/>
              </a:rPr>
              <a:t>是否已“损坏”</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方法是让线程进入等待，当所有线程执行完</a:t>
            </a:r>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方法后，就代表一组线程已经等待至某个状态了，那么此时就允许这些线程继续往下执行</a:t>
            </a:r>
            <a:endParaRPr lang="en-US" altLang="zh-CN" sz="2000">
              <a:latin typeface="等线" panose="02010600030101010101" pitchFamily="2" charset="-122"/>
              <a:ea typeface="等线" panose="02010600030101010101" pitchFamily="2" charset="-122"/>
            </a:endParaRPr>
          </a:p>
        </p:txBody>
      </p:sp>
      <p:pic>
        <p:nvPicPr>
          <p:cNvPr id="6" name="图片 5"/>
          <p:cNvPicPr>
            <a:picLocks noChangeAspect="1"/>
          </p:cNvPicPr>
          <p:nvPr/>
        </p:nvPicPr>
        <p:blipFill>
          <a:blip r:embed="rId2"/>
          <a:stretch>
            <a:fillRect/>
          </a:stretch>
        </p:blipFill>
        <p:spPr>
          <a:xfrm>
            <a:off x="6124575" y="1585504"/>
            <a:ext cx="3019425" cy="3657600"/>
          </a:xfrm>
          <a:prstGeom prst="rect">
            <a:avLst/>
          </a:prstGeom>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540632"/>
            <a:ext cx="9143999" cy="5317368"/>
          </a:xfrm>
        </p:spPr>
        <p:txBody>
          <a:bodyPr>
            <a:normAutofit/>
          </a:bodyPr>
          <a:lstStyle/>
          <a:p>
            <a:pPr marL="0" indent="0">
              <a:buNone/>
            </a:pPr>
            <a:r>
              <a:rPr lang="zh-CN" altLang="en-US" sz="1100">
                <a:latin typeface="等线" panose="02010600030101010101" pitchFamily="2" charset="-122"/>
                <a:ea typeface="等线" panose="02010600030101010101" pitchFamily="2" charset="-122"/>
              </a:rPr>
              <a:t>线程安全就是多线程访问时，采用了加锁机制，当一个线程访问该类的某个数据时，进行保护，其他线程不能进行访问直到该线程读取完，其他线程才可使用。不会出现数据不一致或者数据污染。</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如：</a:t>
            </a:r>
            <a:r>
              <a:rPr lang="en-US" altLang="zh-CN" sz="1100" err="1">
                <a:latin typeface="等线" panose="02010600030101010101" pitchFamily="2" charset="-122"/>
                <a:ea typeface="等线" panose="02010600030101010101" pitchFamily="2" charset="-122"/>
              </a:rPr>
              <a:t>ArrayList</a:t>
            </a:r>
            <a:r>
              <a:rPr lang="zh-CN" altLang="en-US" sz="1100">
                <a:latin typeface="等线" panose="02010600030101010101" pitchFamily="2" charset="-122"/>
                <a:ea typeface="等线" panose="02010600030101010101" pitchFamily="2" charset="-122"/>
              </a:rPr>
              <a:t>不是线程安全的数组，而</a:t>
            </a:r>
            <a:r>
              <a:rPr lang="en-US" altLang="zh-CN" sz="1100">
                <a:latin typeface="等线" panose="02010600030101010101" pitchFamily="2" charset="-122"/>
                <a:ea typeface="等线" panose="02010600030101010101" pitchFamily="2" charset="-122"/>
              </a:rPr>
              <a:t>Vector</a:t>
            </a:r>
            <a:r>
              <a:rPr lang="zh-CN" altLang="en-US" sz="1100">
                <a:latin typeface="等线" panose="02010600030101010101" pitchFamily="2" charset="-122"/>
                <a:ea typeface="等线" panose="02010600030101010101" pitchFamily="2" charset="-122"/>
              </a:rPr>
              <a:t>是线程安全的，如</a:t>
            </a:r>
            <a:r>
              <a:rPr lang="en-US" altLang="zh-CN" sz="1100" err="1">
                <a:latin typeface="等线" panose="02010600030101010101" pitchFamily="2" charset="-122"/>
                <a:ea typeface="等线" panose="02010600030101010101" pitchFamily="2" charset="-122"/>
              </a:rPr>
              <a:t>HashMap</a:t>
            </a:r>
            <a:r>
              <a:rPr lang="zh-CN" altLang="en-US" sz="1100">
                <a:latin typeface="等线" panose="02010600030101010101" pitchFamily="2" charset="-122"/>
                <a:ea typeface="等线" panose="02010600030101010101" pitchFamily="2" charset="-122"/>
              </a:rPr>
              <a:t>不是线程安全的，</a:t>
            </a:r>
            <a:r>
              <a:rPr lang="en-US" altLang="zh-CN" sz="1100" err="1">
                <a:latin typeface="等线" panose="02010600030101010101" pitchFamily="2" charset="-122"/>
                <a:ea typeface="等线" panose="02010600030101010101" pitchFamily="2" charset="-122"/>
              </a:rPr>
              <a:t>ConcurrentHashMap</a:t>
            </a:r>
            <a:r>
              <a:rPr lang="zh-CN" altLang="en-US" sz="1100">
                <a:latin typeface="等线" panose="02010600030101010101" pitchFamily="2" charset="-122"/>
                <a:ea typeface="等线" panose="02010600030101010101" pitchFamily="2" charset="-122"/>
              </a:rPr>
              <a:t>和</a:t>
            </a:r>
            <a:r>
              <a:rPr lang="en-US" altLang="zh-CN" sz="1100" err="1">
                <a:latin typeface="等线" panose="02010600030101010101" pitchFamily="2" charset="-122"/>
                <a:ea typeface="等线" panose="02010600030101010101" pitchFamily="2" charset="-122"/>
              </a:rPr>
              <a:t>HashTable</a:t>
            </a:r>
            <a:r>
              <a:rPr lang="zh-CN" altLang="en-US" sz="1100">
                <a:latin typeface="等线" panose="02010600030101010101" pitchFamily="2" charset="-122"/>
                <a:ea typeface="等线" panose="02010600030101010101" pitchFamily="2" charset="-122"/>
              </a:rPr>
              <a:t>是线程安全的，还有需要注意一点</a:t>
            </a:r>
            <a:r>
              <a:rPr lang="en-US" altLang="zh-CN" sz="1100" err="1">
                <a:latin typeface="等线" panose="02010600030101010101" pitchFamily="2" charset="-122"/>
                <a:ea typeface="等线" panose="02010600030101010101" pitchFamily="2" charset="-122"/>
              </a:rPr>
              <a:t>SimpleDateFormat</a:t>
            </a:r>
            <a:r>
              <a:rPr lang="zh-CN" altLang="en-US" sz="1100">
                <a:latin typeface="等线" panose="02010600030101010101" pitchFamily="2" charset="-122"/>
                <a:ea typeface="等线" panose="02010600030101010101" pitchFamily="2" charset="-122"/>
              </a:rPr>
              <a:t>对象不是线程安全的，这一点很容易忽略。</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如何避免线程安全问题：</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1</a:t>
            </a:r>
            <a:r>
              <a:rPr lang="zh-CN" altLang="en-US" sz="1100">
                <a:latin typeface="等线" panose="02010600030101010101" pitchFamily="2" charset="-122"/>
                <a:ea typeface="等线" panose="02010600030101010101" pitchFamily="2" charset="-122"/>
              </a:rPr>
              <a:t>、避免多个线程对同一个线程不安全的对象进行读写。</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2</a:t>
            </a:r>
            <a:r>
              <a:rPr lang="zh-CN" altLang="en-US" sz="1100">
                <a:latin typeface="等线" panose="02010600030101010101" pitchFamily="2" charset="-122"/>
                <a:ea typeface="等线" panose="02010600030101010101" pitchFamily="2" charset="-122"/>
              </a:rPr>
              <a:t>、各自拷贝一份对象的副本。</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线程各自拷贝一份对象副本，操作的也都是线程各自独享的副本对象，各个副本间互不干扰。</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如使用</a:t>
            </a:r>
            <a:r>
              <a:rPr lang="en-US" altLang="zh-CN" sz="1100" err="1">
                <a:latin typeface="等线" panose="02010600030101010101" pitchFamily="2" charset="-122"/>
                <a:ea typeface="等线" panose="02010600030101010101" pitchFamily="2" charset="-122"/>
              </a:rPr>
              <a:t>ThreadLocal</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 </a:t>
            </a:r>
            <a:r>
              <a:rPr lang="en-US" altLang="zh-CN" sz="1100" err="1">
                <a:latin typeface="等线" panose="02010600030101010101" pitchFamily="2" charset="-122"/>
                <a:ea typeface="等线" panose="02010600030101010101" pitchFamily="2" charset="-122"/>
              </a:rPr>
              <a:t>ThreadLocal</a:t>
            </a:r>
            <a:r>
              <a:rPr lang="zh-CN" altLang="en-US" sz="1100">
                <a:latin typeface="等线" panose="02010600030101010101" pitchFamily="2" charset="-122"/>
                <a:ea typeface="等线" panose="02010600030101010101" pitchFamily="2" charset="-122"/>
              </a:rPr>
              <a:t>对象是一个容器，</a:t>
            </a:r>
            <a:r>
              <a:rPr lang="en-US" altLang="zh-CN" sz="1100">
                <a:latin typeface="等线" panose="02010600030101010101" pitchFamily="2" charset="-122"/>
                <a:ea typeface="等线" panose="02010600030101010101" pitchFamily="2" charset="-122"/>
              </a:rPr>
              <a:t>ThreadLocal</a:t>
            </a:r>
            <a:r>
              <a:rPr lang="zh-CN" altLang="en-US" sz="1100">
                <a:latin typeface="等线" panose="02010600030101010101" pitchFamily="2" charset="-122"/>
                <a:ea typeface="等线" panose="02010600030101010101" pitchFamily="2" charset="-122"/>
              </a:rPr>
              <a:t>本身能够被多个线程共享使用，并且又能够达到线程安全的目的，且绝对线程安全，</a:t>
            </a:r>
            <a:r>
              <a:rPr lang="en-US" altLang="zh-CN" sz="1100">
                <a:latin typeface="等线" panose="02010600030101010101" pitchFamily="2" charset="-122"/>
                <a:ea typeface="等线" panose="02010600030101010101" pitchFamily="2" charset="-122"/>
              </a:rPr>
              <a:t>ThreadLocal</a:t>
            </a:r>
            <a:r>
              <a:rPr lang="zh-CN" altLang="en-US" sz="1100">
                <a:latin typeface="等线" panose="02010600030101010101" pitchFamily="2" charset="-122"/>
                <a:ea typeface="等线" panose="02010600030101010101" pitchFamily="2" charset="-122"/>
              </a:rPr>
              <a:t>在底层使用的是</a:t>
            </a:r>
            <a:r>
              <a:rPr lang="en-US" altLang="zh-CN" sz="1100">
                <a:latin typeface="等线" panose="02010600030101010101" pitchFamily="2" charset="-122"/>
                <a:ea typeface="等线" panose="02010600030101010101" pitchFamily="2" charset="-122"/>
              </a:rPr>
              <a:t>ThreadLocalMap</a:t>
            </a:r>
            <a:r>
              <a:rPr lang="zh-CN" altLang="en-US" sz="1100">
                <a:latin typeface="等线" panose="02010600030101010101" pitchFamily="2" charset="-122"/>
                <a:ea typeface="等线" panose="02010600030101010101" pitchFamily="2" charset="-122"/>
              </a:rPr>
              <a:t>，本质上是为每个线程都保留了一份数据的副本，副本之间读写操作是互不影响的。</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3</a:t>
            </a:r>
            <a:r>
              <a:rPr lang="zh-CN" altLang="en-US" sz="1100">
                <a:latin typeface="等线" panose="02010600030101010101" pitchFamily="2" charset="-122"/>
                <a:ea typeface="等线" panose="02010600030101010101" pitchFamily="2" charset="-122"/>
              </a:rPr>
              <a:t>、通过</a:t>
            </a:r>
            <a:r>
              <a:rPr lang="en-US" altLang="zh-CN" sz="1100">
                <a:latin typeface="等线" panose="02010600030101010101" pitchFamily="2" charset="-122"/>
                <a:ea typeface="等线" panose="02010600030101010101" pitchFamily="2" charset="-122"/>
              </a:rPr>
              <a:t>synchronized</a:t>
            </a:r>
            <a:r>
              <a:rPr lang="zh-CN" altLang="en-US" sz="1100">
                <a:latin typeface="等线" panose="02010600030101010101" pitchFamily="2" charset="-122"/>
                <a:ea typeface="等线" panose="02010600030101010101" pitchFamily="2" charset="-122"/>
              </a:rPr>
              <a:t>关键字对某个对象加锁，或者通过</a:t>
            </a:r>
            <a:r>
              <a:rPr lang="en-US" altLang="zh-CN" sz="1100">
                <a:latin typeface="等线" panose="02010600030101010101" pitchFamily="2" charset="-122"/>
                <a:ea typeface="等线" panose="02010600030101010101" pitchFamily="2" charset="-122"/>
              </a:rPr>
              <a:t>Lock</a:t>
            </a:r>
            <a:r>
              <a:rPr lang="zh-CN" altLang="en-US" sz="1100">
                <a:latin typeface="等线" panose="02010600030101010101" pitchFamily="2" charset="-122"/>
                <a:ea typeface="等线" panose="02010600030101010101" pitchFamily="2" charset="-122"/>
              </a:rPr>
              <a:t>给对象加锁</a:t>
            </a:r>
            <a:endParaRPr lang="en-US" altLang="zh-CN" sz="1100">
              <a:latin typeface="等线" panose="02010600030101010101" pitchFamily="2" charset="-122"/>
              <a:ea typeface="等线" panose="02010600030101010101" pitchFamily="2" charset="-122"/>
            </a:endParaRPr>
          </a:p>
        </p:txBody>
      </p:sp>
      <p:sp>
        <p:nvSpPr>
          <p:cNvPr id="6"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线程安全</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654" y="1129063"/>
            <a:ext cx="6529387" cy="5728937"/>
          </a:xfrm>
          <a:prstGeom prst="rect">
            <a:avLst/>
          </a:prstGeom>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——Runnable</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Callable</a:t>
            </a:r>
            <a:r>
              <a:rPr lang="zh-CN" altLang="en-US">
                <a:latin typeface="等线" panose="02010600030101010101" pitchFamily="2" charset="-122"/>
                <a:ea typeface="等线" panose="02010600030101010101" pitchFamily="2" charset="-122"/>
              </a:rPr>
              <a:t>与</a:t>
            </a:r>
            <a:r>
              <a:rPr lang="en-US" altLang="zh-CN">
                <a:latin typeface="等线" panose="02010600030101010101" pitchFamily="2" charset="-122"/>
                <a:ea typeface="等线" panose="02010600030101010101" pitchFamily="2" charset="-122"/>
              </a:rPr>
              <a:t>Future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是一个接口，只有一个</a:t>
            </a:r>
            <a:r>
              <a:rPr lang="en-US" altLang="zh-CN" sz="2000">
                <a:latin typeface="等线" panose="02010600030101010101" pitchFamily="2" charset="-122"/>
                <a:ea typeface="等线" panose="02010600030101010101" pitchFamily="2" charset="-122"/>
              </a:rPr>
              <a:t>run</a:t>
            </a:r>
            <a:r>
              <a:rPr lang="zh-CN" altLang="en-US" sz="2000">
                <a:latin typeface="等线" panose="02010600030101010101" pitchFamily="2" charset="-122"/>
                <a:ea typeface="等线" panose="02010600030101010101" pitchFamily="2" charset="-122"/>
              </a:rPr>
              <a:t>方法，其子类实现可以用作线程</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Callable</a:t>
            </a:r>
            <a:r>
              <a:rPr lang="zh-CN" altLang="en-US" sz="2000">
                <a:latin typeface="等线" panose="02010600030101010101" pitchFamily="2" charset="-122"/>
                <a:ea typeface="等线" panose="02010600030101010101" pitchFamily="2" charset="-122"/>
              </a:rPr>
              <a:t>也是一个接口，有一个</a:t>
            </a:r>
            <a:r>
              <a:rPr lang="en-US" altLang="zh-CN" sz="2000">
                <a:latin typeface="等线" panose="02010600030101010101" pitchFamily="2" charset="-122"/>
                <a:ea typeface="等线" panose="02010600030101010101" pitchFamily="2" charset="-122"/>
              </a:rPr>
              <a:t>call</a:t>
            </a:r>
            <a:r>
              <a:rPr lang="zh-CN" altLang="en-US" sz="2000">
                <a:latin typeface="等线" panose="02010600030101010101" pitchFamily="2" charset="-122"/>
                <a:ea typeface="等线" panose="02010600030101010101" pitchFamily="2" charset="-122"/>
              </a:rPr>
              <a:t>方法，实现</a:t>
            </a:r>
            <a:r>
              <a:rPr lang="en-US" altLang="zh-CN" sz="2000">
                <a:latin typeface="等线" panose="02010600030101010101" pitchFamily="2" charset="-122"/>
                <a:ea typeface="等线" panose="02010600030101010101" pitchFamily="2" charset="-122"/>
              </a:rPr>
              <a:t>Callable</a:t>
            </a:r>
            <a:r>
              <a:rPr lang="zh-CN" altLang="en-US" sz="2000">
                <a:latin typeface="等线" panose="02010600030101010101" pitchFamily="2" charset="-122"/>
                <a:ea typeface="等线" panose="02010600030101010101" pitchFamily="2" charset="-122"/>
              </a:rPr>
              <a:t>接口的子类能返回数据；而实现</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接口的子类不能返回数据；</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Future</a:t>
            </a:r>
            <a:r>
              <a:rPr lang="zh-CN" altLang="en-US" sz="2000">
                <a:latin typeface="等线" panose="02010600030101010101" pitchFamily="2" charset="-122"/>
                <a:ea typeface="等线" panose="02010600030101010101" pitchFamily="2" charset="-122"/>
              </a:rPr>
              <a:t>是一个接口，对</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或者</a:t>
            </a:r>
            <a:r>
              <a:rPr lang="en-US" altLang="zh-CN" sz="2000">
                <a:latin typeface="等线" panose="02010600030101010101" pitchFamily="2" charset="-122"/>
                <a:ea typeface="等线" panose="02010600030101010101" pitchFamily="2" charset="-122"/>
              </a:rPr>
              <a:t>Callable</a:t>
            </a:r>
            <a:r>
              <a:rPr lang="zh-CN" altLang="en-US" sz="2000">
                <a:latin typeface="等线" panose="02010600030101010101" pitchFamily="2" charset="-122"/>
                <a:ea typeface="等线" panose="02010600030101010101" pitchFamily="2" charset="-122"/>
              </a:rPr>
              <a:t>的执行结果进行处理。</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cancel(mayInterruptIfRunning)</a:t>
            </a:r>
            <a:r>
              <a:rPr lang="zh-CN" altLang="en-US" sz="2000">
                <a:latin typeface="等线" panose="02010600030101010101" pitchFamily="2" charset="-122"/>
                <a:ea typeface="等线" panose="02010600030101010101" pitchFamily="2" charset="-122"/>
              </a:rPr>
              <a:t>用于取消一个任务，如果取消任务成功则返回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，如果取消任务失败则返回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；如果任务执行完成，那么不管传入参数是什么，该方法都返回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；如果任务正在执行，若</a:t>
            </a:r>
            <a:r>
              <a:rPr lang="en-US" altLang="zh-CN" sz="2000">
                <a:latin typeface="等线" panose="02010600030101010101" pitchFamily="2" charset="-122"/>
                <a:ea typeface="等线" panose="02010600030101010101" pitchFamily="2" charset="-122"/>
              </a:rPr>
              <a:t>mayInterruptIfRunning</a:t>
            </a:r>
            <a:r>
              <a:rPr lang="zh-CN" altLang="en-US" sz="2000">
                <a:latin typeface="等线" panose="02010600030101010101" pitchFamily="2" charset="-122"/>
                <a:ea typeface="等线" panose="02010600030101010101" pitchFamily="2" charset="-122"/>
              </a:rPr>
              <a:t>设置为</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，则返回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，若</a:t>
            </a:r>
            <a:r>
              <a:rPr lang="en-US" altLang="zh-CN" sz="2000">
                <a:latin typeface="等线" panose="02010600030101010101" pitchFamily="2" charset="-122"/>
                <a:ea typeface="等线" panose="02010600030101010101" pitchFamily="2" charset="-122"/>
              </a:rPr>
              <a:t>mayInterruptIfRunning</a:t>
            </a:r>
            <a:r>
              <a:rPr lang="zh-CN" altLang="en-US" sz="2000">
                <a:latin typeface="等线" panose="02010600030101010101" pitchFamily="2" charset="-122"/>
                <a:ea typeface="等线" panose="02010600030101010101" pitchFamily="2" charset="-122"/>
              </a:rPr>
              <a:t>设置为</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，则返回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；如果任务还没有执行，则无论</a:t>
            </a:r>
            <a:r>
              <a:rPr lang="en-US" altLang="zh-CN" sz="2000">
                <a:latin typeface="等线" panose="02010600030101010101" pitchFamily="2" charset="-122"/>
                <a:ea typeface="等线" panose="02010600030101010101" pitchFamily="2" charset="-122"/>
              </a:rPr>
              <a:t>mayInterruptIfRunning</a:t>
            </a:r>
            <a:r>
              <a:rPr lang="zh-CN" altLang="en-US" sz="2000">
                <a:latin typeface="等线" panose="02010600030101010101" pitchFamily="2" charset="-122"/>
                <a:ea typeface="等线" panose="02010600030101010101" pitchFamily="2" charset="-122"/>
              </a:rPr>
              <a:t>为</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还是</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，肯定返回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5981700" y="1556158"/>
            <a:ext cx="3162300" cy="638175"/>
          </a:xfrm>
          <a:prstGeom prst="rect">
            <a:avLst/>
          </a:prstGeom>
        </p:spPr>
      </p:pic>
      <p:pic>
        <p:nvPicPr>
          <p:cNvPr id="6" name="图片 5"/>
          <p:cNvPicPr>
            <a:picLocks noChangeAspect="1"/>
          </p:cNvPicPr>
          <p:nvPr/>
        </p:nvPicPr>
        <p:blipFill>
          <a:blip r:embed="rId3"/>
          <a:stretch>
            <a:fillRect/>
          </a:stretch>
        </p:blipFill>
        <p:spPr>
          <a:xfrm>
            <a:off x="6011883" y="2800350"/>
            <a:ext cx="3143250" cy="1257300"/>
          </a:xfrm>
          <a:prstGeom prst="rect">
            <a:avLst/>
          </a:prstGeom>
        </p:spPr>
      </p:pic>
      <p:pic>
        <p:nvPicPr>
          <p:cNvPr id="8" name="图片 7"/>
          <p:cNvPicPr>
            <a:picLocks noChangeAspect="1"/>
          </p:cNvPicPr>
          <p:nvPr/>
        </p:nvPicPr>
        <p:blipFill>
          <a:blip r:embed="rId4"/>
          <a:stretch>
            <a:fillRect/>
          </a:stretch>
        </p:blipFill>
        <p:spPr>
          <a:xfrm>
            <a:off x="5953125" y="2197818"/>
            <a:ext cx="3190875" cy="638175"/>
          </a:xfrm>
          <a:prstGeom prst="rect">
            <a:avLst/>
          </a:prstGeom>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——Runnable</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Callable</a:t>
            </a:r>
            <a:r>
              <a:rPr lang="zh-CN" altLang="en-US">
                <a:latin typeface="等线" panose="02010600030101010101" pitchFamily="2" charset="-122"/>
                <a:ea typeface="等线" panose="02010600030101010101" pitchFamily="2" charset="-122"/>
              </a:rPr>
              <a:t>与</a:t>
            </a:r>
            <a:r>
              <a:rPr lang="en-US" altLang="zh-CN">
                <a:latin typeface="等线" panose="02010600030101010101" pitchFamily="2" charset="-122"/>
                <a:ea typeface="等线" panose="02010600030101010101" pitchFamily="2" charset="-122"/>
              </a:rPr>
              <a:t>Future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isCancelled</a:t>
            </a:r>
            <a:r>
              <a:rPr lang="zh-CN" altLang="en-US" sz="2000">
                <a:latin typeface="等线" panose="02010600030101010101" pitchFamily="2" charset="-122"/>
                <a:ea typeface="等线" panose="02010600030101010101" pitchFamily="2" charset="-122"/>
              </a:rPr>
              <a:t>表示任务是否被取消成功，如果在任务正常完成前被取消成功，则返回 </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isDone</a:t>
            </a:r>
            <a:r>
              <a:rPr lang="zh-CN" altLang="en-US" sz="2000">
                <a:latin typeface="等线" panose="02010600030101010101" pitchFamily="2" charset="-122"/>
                <a:ea typeface="等线" panose="02010600030101010101" pitchFamily="2" charset="-122"/>
              </a:rPr>
              <a:t>方法表示任务是否执行完成，任务正常执行完成、被取消、抛出异常都代表任务完成，所以返回</a:t>
            </a:r>
            <a:r>
              <a:rPr lang="en-US" altLang="zh-CN" sz="2000">
                <a:latin typeface="等线" panose="02010600030101010101" pitchFamily="2" charset="-122"/>
                <a:ea typeface="等线" panose="02010600030101010101" pitchFamily="2" charset="-122"/>
              </a:rPr>
              <a:t>true</a:t>
            </a:r>
          </a:p>
          <a:p>
            <a:r>
              <a:rPr lang="en-US" altLang="zh-CN" sz="2000">
                <a:latin typeface="等线" panose="02010600030101010101" pitchFamily="2" charset="-122"/>
                <a:ea typeface="等线" panose="02010600030101010101" pitchFamily="2" charset="-122"/>
              </a:rPr>
              <a:t>get()</a:t>
            </a:r>
            <a:r>
              <a:rPr lang="zh-CN" altLang="en-US" sz="2000">
                <a:latin typeface="等线" panose="02010600030101010101" pitchFamily="2" charset="-122"/>
                <a:ea typeface="等线" panose="02010600030101010101" pitchFamily="2" charset="-122"/>
              </a:rPr>
              <a:t>方法用来获取执行结果，这个方法会阻塞线程，一直等到任务执行完毕才返回；如果任务被取消、被中断、任务主动抛出异常都会导致该方法抛出异常</a:t>
            </a:r>
          </a:p>
          <a:p>
            <a:r>
              <a:rPr lang="en-US" altLang="zh-CN" sz="2000">
                <a:latin typeface="等线" panose="02010600030101010101" pitchFamily="2" charset="-122"/>
                <a:ea typeface="等线" panose="02010600030101010101" pitchFamily="2" charset="-122"/>
              </a:rPr>
              <a:t>get(long timeout, TimeUnit unit)</a:t>
            </a:r>
            <a:r>
              <a:rPr lang="zh-CN" altLang="en-US" sz="2000">
                <a:latin typeface="等线" panose="02010600030101010101" pitchFamily="2" charset="-122"/>
                <a:ea typeface="等线" panose="02010600030101010101" pitchFamily="2" charset="-122"/>
              </a:rPr>
              <a:t>用来获取执行结果，如果在指定时间内，还没获取到结果，</a:t>
            </a:r>
            <a:r>
              <a:rPr lang="zh-CN" altLang="en-US" sz="2000">
                <a:solidFill>
                  <a:srgbClr val="FF0000"/>
                </a:solidFill>
                <a:latin typeface="等线" panose="02010600030101010101" pitchFamily="2" charset="-122"/>
                <a:ea typeface="等线" panose="02010600030101010101" pitchFamily="2" charset="-122"/>
              </a:rPr>
              <a:t>就抛出超时异常（网上资料都说是指定时间内没有获取到结果就返回</a:t>
            </a:r>
            <a:r>
              <a:rPr lang="en-US" altLang="zh-CN" sz="2000">
                <a:solidFill>
                  <a:srgbClr val="FF0000"/>
                </a:solidFill>
                <a:latin typeface="等线" panose="02010600030101010101" pitchFamily="2" charset="-122"/>
                <a:ea typeface="等线" panose="02010600030101010101" pitchFamily="2" charset="-122"/>
              </a:rPr>
              <a:t>null</a:t>
            </a:r>
            <a:r>
              <a:rPr lang="zh-CN" altLang="en-US" sz="2000">
                <a:solidFill>
                  <a:srgbClr val="FF0000"/>
                </a:solidFill>
                <a:latin typeface="等线" panose="02010600030101010101" pitchFamily="2" charset="-122"/>
                <a:ea typeface="等线" panose="02010600030101010101" pitchFamily="2" charset="-122"/>
              </a:rPr>
              <a:t>是错误的，这是误导开发者的）</a:t>
            </a:r>
            <a:r>
              <a:rPr lang="zh-CN" altLang="en-US" sz="2000">
                <a:latin typeface="等线" panose="02010600030101010101" pitchFamily="2" charset="-122"/>
                <a:ea typeface="等线" panose="02010600030101010101" pitchFamily="2" charset="-122"/>
              </a:rPr>
              <a:t>。如果任务被取消、被中断、任务主动抛出异常、执行超时都会导致该方法抛出异常</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5981700" y="1556158"/>
            <a:ext cx="3162300" cy="638175"/>
          </a:xfrm>
          <a:prstGeom prst="rect">
            <a:avLst/>
          </a:prstGeom>
        </p:spPr>
      </p:pic>
      <p:pic>
        <p:nvPicPr>
          <p:cNvPr id="6" name="图片 5"/>
          <p:cNvPicPr>
            <a:picLocks noChangeAspect="1"/>
          </p:cNvPicPr>
          <p:nvPr/>
        </p:nvPicPr>
        <p:blipFill>
          <a:blip r:embed="rId3"/>
          <a:stretch>
            <a:fillRect/>
          </a:stretch>
        </p:blipFill>
        <p:spPr>
          <a:xfrm>
            <a:off x="6011883" y="2800350"/>
            <a:ext cx="3143250" cy="1257300"/>
          </a:xfrm>
          <a:prstGeom prst="rect">
            <a:avLst/>
          </a:prstGeom>
        </p:spPr>
      </p:pic>
      <p:pic>
        <p:nvPicPr>
          <p:cNvPr id="8" name="图片 7"/>
          <p:cNvPicPr>
            <a:picLocks noChangeAspect="1"/>
          </p:cNvPicPr>
          <p:nvPr/>
        </p:nvPicPr>
        <p:blipFill>
          <a:blip r:embed="rId4"/>
          <a:stretch>
            <a:fillRect/>
          </a:stretch>
        </p:blipFill>
        <p:spPr>
          <a:xfrm>
            <a:off x="5953125" y="2197818"/>
            <a:ext cx="3190875" cy="638175"/>
          </a:xfrm>
          <a:prstGeom prst="rect">
            <a:avLst/>
          </a:prstGeom>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——ExecutorService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lnSpcReduction="10000"/>
          </a:bodyPr>
          <a:lstStyle/>
          <a:p>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是一个接口，表示线程池的抽象，继承自</a:t>
            </a:r>
            <a:r>
              <a:rPr lang="en-US" altLang="zh-CN" sz="2000">
                <a:latin typeface="等线" panose="02010600030101010101" pitchFamily="2" charset="-122"/>
                <a:ea typeface="等线" panose="02010600030101010101" pitchFamily="2" charset="-122"/>
              </a:rPr>
              <a:t>Executor</a:t>
            </a:r>
            <a:r>
              <a:rPr lang="zh-CN" altLang="en-US" sz="2000">
                <a:latin typeface="等线" panose="02010600030101010101" pitchFamily="2" charset="-122"/>
                <a:ea typeface="等线" panose="02010600030101010101" pitchFamily="2" charset="-122"/>
              </a:rPr>
              <a:t>接口，</a:t>
            </a:r>
            <a:r>
              <a:rPr lang="en-US" altLang="zh-CN" sz="2000">
                <a:latin typeface="等线" panose="02010600030101010101" pitchFamily="2" charset="-122"/>
                <a:ea typeface="等线" panose="02010600030101010101" pitchFamily="2" charset="-122"/>
              </a:rPr>
              <a:t> Executor</a:t>
            </a:r>
            <a:r>
              <a:rPr lang="zh-CN" altLang="en-US" sz="2000">
                <a:latin typeface="等线" panose="02010600030101010101" pitchFamily="2" charset="-122"/>
                <a:ea typeface="等线" panose="02010600030101010101" pitchFamily="2" charset="-122"/>
              </a:rPr>
              <a:t>接口有且只有一个</a:t>
            </a:r>
            <a:r>
              <a:rPr lang="en-US" altLang="zh-CN" sz="2000">
                <a:latin typeface="等线" panose="02010600030101010101" pitchFamily="2" charset="-122"/>
                <a:ea typeface="等线" panose="02010600030101010101" pitchFamily="2" charset="-122"/>
              </a:rPr>
              <a:t>excute</a:t>
            </a:r>
            <a:r>
              <a:rPr lang="zh-CN" altLang="en-US" sz="2000">
                <a:latin typeface="等线" panose="02010600030101010101" pitchFamily="2" charset="-122"/>
                <a:ea typeface="等线" panose="02010600030101010101" pitchFamily="2" charset="-122"/>
              </a:rPr>
              <a:t>方法，该方法参数是</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对象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shutdown</a:t>
            </a:r>
            <a:r>
              <a:rPr lang="zh-CN" altLang="en-US" sz="2000">
                <a:latin typeface="等线" panose="02010600030101010101" pitchFamily="2" charset="-122"/>
                <a:ea typeface="等线" panose="02010600030101010101" pitchFamily="2" charset="-122"/>
              </a:rPr>
              <a:t>方法：平滑的关闭</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，当此方法被调用时，</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停止接收新的任务并且等待已经提交的任务（包含提交正在执行和提交未执行）执行完成。当所有提交任务执行完毕，线程池即被关闭</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shutdownNow</a:t>
            </a:r>
            <a:r>
              <a:rPr lang="zh-CN" altLang="en-US" sz="2000">
                <a:latin typeface="等线" panose="02010600030101010101" pitchFamily="2" charset="-122"/>
                <a:ea typeface="等线" panose="02010600030101010101" pitchFamily="2" charset="-122"/>
              </a:rPr>
              <a:t>方法：强制关闭</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，它将取消所有运行中的任务和在工作队列中等待的任务，这个方法返回一个</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列表，列表中返回的是等待在工作队列中的任务。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awaitTermination</a:t>
            </a:r>
            <a:r>
              <a:rPr lang="zh-CN" altLang="en-US" sz="2000">
                <a:latin typeface="等线" panose="02010600030101010101" pitchFamily="2" charset="-122"/>
                <a:ea typeface="等线" panose="02010600030101010101" pitchFamily="2" charset="-122"/>
              </a:rPr>
              <a:t>方法：这个方法有两个参数，一个是</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即超时时间，另一个是</a:t>
            </a:r>
            <a:r>
              <a:rPr lang="en-US" altLang="zh-CN" sz="2000">
                <a:latin typeface="等线" panose="02010600030101010101" pitchFamily="2" charset="-122"/>
                <a:ea typeface="等线" panose="02010600030101010101" pitchFamily="2" charset="-122"/>
              </a:rPr>
              <a:t>unit</a:t>
            </a:r>
            <a:r>
              <a:rPr lang="zh-CN" altLang="en-US" sz="2000">
                <a:latin typeface="等线" panose="02010600030101010101" pitchFamily="2" charset="-122"/>
                <a:ea typeface="等线" panose="02010600030101010101" pitchFamily="2" charset="-122"/>
              </a:rPr>
              <a:t>即时间单位。在</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超时时间内如果</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成功关闭则返回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，否则返回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，如果执行过程中被中断则会抛出异常</a:t>
            </a:r>
            <a:endParaRPr lang="en-US" altLang="zh-CN" sz="200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6010275" y="1556792"/>
            <a:ext cx="3133725" cy="2476500"/>
          </a:xfrm>
          <a:prstGeom prst="rect">
            <a:avLst/>
          </a:prstGeom>
        </p:spPr>
      </p:pic>
      <p:pic>
        <p:nvPicPr>
          <p:cNvPr id="3" name="图片 2"/>
          <p:cNvPicPr>
            <a:picLocks noChangeAspect="1"/>
          </p:cNvPicPr>
          <p:nvPr/>
        </p:nvPicPr>
        <p:blipFill>
          <a:blip r:embed="rId3"/>
          <a:stretch>
            <a:fillRect/>
          </a:stretch>
        </p:blipFill>
        <p:spPr>
          <a:xfrm>
            <a:off x="6019800" y="4293096"/>
            <a:ext cx="3124200" cy="514350"/>
          </a:xfrm>
          <a:prstGeom prst="rect">
            <a:avLst/>
          </a:prstGeom>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——ExecutorService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dirty="0">
                <a:latin typeface="等线" panose="02010600030101010101" pitchFamily="2" charset="-122"/>
                <a:ea typeface="等线" panose="02010600030101010101" pitchFamily="2" charset="-122"/>
              </a:rPr>
              <a:t>submit</a:t>
            </a:r>
            <a:r>
              <a:rPr lang="zh-CN" altLang="en-US" sz="2000" dirty="0">
                <a:latin typeface="等线" panose="02010600030101010101" pitchFamily="2" charset="-122"/>
                <a:ea typeface="等线" panose="02010600030101010101" pitchFamily="2" charset="-122"/>
              </a:rPr>
              <a:t>方法：三个方法都是将任务提交至线程池运行。</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invokeAll</a:t>
            </a:r>
            <a:r>
              <a:rPr lang="en-US" altLang="zh-CN" sz="2000" dirty="0">
                <a:latin typeface="等线" panose="02010600030101010101" pitchFamily="2" charset="-122"/>
                <a:ea typeface="等线" panose="02010600030101010101" pitchFamily="2" charset="-122"/>
              </a:rPr>
              <a:t>(tasks)</a:t>
            </a:r>
            <a:r>
              <a:rPr lang="zh-CN" altLang="en-US" sz="2000" dirty="0">
                <a:latin typeface="等线" panose="02010600030101010101" pitchFamily="2" charset="-122"/>
                <a:ea typeface="等线" panose="02010600030101010101" pitchFamily="2" charset="-122"/>
              </a:rPr>
              <a:t>方法：执行所有</a:t>
            </a:r>
            <a:r>
              <a:rPr lang="en-US" altLang="zh-CN" sz="2000" dirty="0">
                <a:latin typeface="等线" panose="02010600030101010101" pitchFamily="2" charset="-122"/>
                <a:ea typeface="等线" panose="02010600030101010101" pitchFamily="2" charset="-122"/>
              </a:rPr>
              <a:t>task</a:t>
            </a:r>
            <a:r>
              <a:rPr lang="zh-CN" altLang="en-US" sz="2000" dirty="0">
                <a:latin typeface="等线" panose="02010600030101010101" pitchFamily="2" charset="-122"/>
                <a:ea typeface="等线" panose="02010600030101010101" pitchFamily="2" charset="-122"/>
              </a:rPr>
              <a:t>，返回一个</a:t>
            </a:r>
            <a:r>
              <a:rPr lang="en-US" altLang="zh-CN" sz="2000" dirty="0">
                <a:latin typeface="等线" panose="02010600030101010101" pitchFamily="2" charset="-122"/>
                <a:ea typeface="等线" panose="02010600030101010101" pitchFamily="2" charset="-122"/>
              </a:rPr>
              <a:t>List&lt;Future&gt;</a:t>
            </a:r>
            <a:r>
              <a:rPr lang="zh-CN" altLang="en-US" sz="2000" dirty="0">
                <a:latin typeface="等线" panose="02010600030101010101" pitchFamily="2" charset="-122"/>
                <a:ea typeface="等线" panose="02010600030101010101" pitchFamily="2" charset="-122"/>
              </a:rPr>
              <a:t>数组，</a:t>
            </a:r>
            <a:r>
              <a:rPr lang="en-US" altLang="zh-CN" sz="2000" dirty="0">
                <a:latin typeface="等线" panose="02010600030101010101" pitchFamily="2" charset="-122"/>
                <a:ea typeface="等线" panose="02010600030101010101" pitchFamily="2" charset="-122"/>
              </a:rPr>
              <a:t>Future</a:t>
            </a:r>
            <a:r>
              <a:rPr lang="zh-CN" altLang="en-US" sz="2000" dirty="0">
                <a:latin typeface="等线" panose="02010600030101010101" pitchFamily="2" charset="-122"/>
                <a:ea typeface="等线" panose="02010600030101010101" pitchFamily="2" charset="-122"/>
              </a:rPr>
              <a:t>数组与</a:t>
            </a:r>
            <a:r>
              <a:rPr lang="en-US" altLang="zh-CN" sz="2000" dirty="0">
                <a:latin typeface="等线" panose="02010600030101010101" pitchFamily="2" charset="-122"/>
                <a:ea typeface="等线" panose="02010600030101010101" pitchFamily="2" charset="-122"/>
              </a:rPr>
              <a:t>tasks</a:t>
            </a:r>
            <a:r>
              <a:rPr lang="zh-CN" altLang="en-US" sz="2000" dirty="0">
                <a:latin typeface="等线" panose="02010600030101010101" pitchFamily="2" charset="-122"/>
                <a:ea typeface="等线" panose="02010600030101010101" pitchFamily="2" charset="-122"/>
              </a:rPr>
              <a:t>在顺序上是一一对应的关系，任务被执行完会立即返回；如果调用该方法所在的线程被中断，会导致正在执行的任务和未执行的任务全部取消，同时会抛出异常（</a:t>
            </a:r>
            <a:r>
              <a:rPr lang="zh-CN" altLang="en-US" sz="2000" dirty="0">
                <a:solidFill>
                  <a:srgbClr val="FF0000"/>
                </a:solidFill>
                <a:latin typeface="等线" panose="02010600030101010101" pitchFamily="2" charset="-122"/>
                <a:ea typeface="等线" panose="02010600030101010101" pitchFamily="2" charset="-122"/>
              </a:rPr>
              <a:t>百度上好多文章说是中断后立即返回，其实不是立即返回，而是抛出异常，很多文章这样误导开发者</a:t>
            </a:r>
            <a:r>
              <a:rPr lang="zh-CN" altLang="en-US" sz="2000" dirty="0">
                <a:latin typeface="等线" panose="02010600030101010101" pitchFamily="2" charset="-122"/>
                <a:ea typeface="等线" panose="02010600030101010101" pitchFamily="2" charset="-122"/>
              </a:rPr>
              <a:t>）；所以我们无法确定每个</a:t>
            </a:r>
            <a:r>
              <a:rPr lang="en-US" altLang="zh-CN" sz="2000" dirty="0">
                <a:latin typeface="等线" panose="02010600030101010101" pitchFamily="2" charset="-122"/>
                <a:ea typeface="等线" panose="02010600030101010101" pitchFamily="2" charset="-122"/>
              </a:rPr>
              <a:t>Future</a:t>
            </a:r>
            <a:r>
              <a:rPr lang="zh-CN" altLang="en-US" sz="2000" dirty="0">
                <a:latin typeface="等线" panose="02010600030101010101" pitchFamily="2" charset="-122"/>
                <a:ea typeface="等线" panose="02010600030101010101" pitchFamily="2" charset="-122"/>
              </a:rPr>
              <a:t>到底是正常执行完成还是被取消。</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invokeAll</a:t>
            </a:r>
            <a:r>
              <a:rPr lang="en-US" altLang="zh-CN"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tasks,timeout,unit</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方法：同上，如果所有任务在</a:t>
            </a:r>
            <a:r>
              <a:rPr lang="en-US" altLang="zh-CN" sz="2000" dirty="0">
                <a:latin typeface="等线" panose="02010600030101010101" pitchFamily="2" charset="-122"/>
                <a:ea typeface="等线" panose="02010600030101010101" pitchFamily="2" charset="-122"/>
              </a:rPr>
              <a:t>timeout</a:t>
            </a:r>
            <a:r>
              <a:rPr lang="zh-CN" altLang="en-US" sz="2000" dirty="0">
                <a:latin typeface="等线" panose="02010600030101010101" pitchFamily="2" charset="-122"/>
                <a:ea typeface="等线" panose="02010600030101010101" pitchFamily="2" charset="-122"/>
              </a:rPr>
              <a:t>超时时间内没有执行完成则正在执行的任务全部被中断并抛出异常，未执行的任务全部取消</a:t>
            </a:r>
            <a:endParaRPr lang="en-US" altLang="zh-CN" sz="2000" dirty="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6010275" y="1556792"/>
            <a:ext cx="3133725" cy="2476500"/>
          </a:xfrm>
          <a:prstGeom prst="rect">
            <a:avLst/>
          </a:prstGeom>
        </p:spPr>
      </p:pic>
      <p:pic>
        <p:nvPicPr>
          <p:cNvPr id="3" name="图片 2"/>
          <p:cNvPicPr>
            <a:picLocks noChangeAspect="1"/>
          </p:cNvPicPr>
          <p:nvPr/>
        </p:nvPicPr>
        <p:blipFill>
          <a:blip r:embed="rId3"/>
          <a:stretch>
            <a:fillRect/>
          </a:stretch>
        </p:blipFill>
        <p:spPr>
          <a:xfrm>
            <a:off x="6019800" y="4293096"/>
            <a:ext cx="3124200" cy="514350"/>
          </a:xfrm>
          <a:prstGeom prst="rect">
            <a:avLst/>
          </a:prstGeom>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——ExecutorService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dirty="0" err="1">
                <a:latin typeface="等线" panose="02010600030101010101" pitchFamily="2" charset="-122"/>
                <a:ea typeface="等线" panose="02010600030101010101" pitchFamily="2" charset="-122"/>
              </a:rPr>
              <a:t>invokeAny</a:t>
            </a:r>
            <a:r>
              <a:rPr lang="en-US" altLang="zh-CN" sz="2000" dirty="0">
                <a:latin typeface="等线" panose="02010600030101010101" pitchFamily="2" charset="-122"/>
                <a:ea typeface="等线" panose="02010600030101010101" pitchFamily="2" charset="-122"/>
              </a:rPr>
              <a:t>(tasks)</a:t>
            </a:r>
            <a:r>
              <a:rPr lang="zh-CN" altLang="en-US" sz="2000" dirty="0">
                <a:latin typeface="等线" panose="02010600030101010101" pitchFamily="2" charset="-122"/>
                <a:ea typeface="等线" panose="02010600030101010101" pitchFamily="2" charset="-122"/>
              </a:rPr>
              <a:t>方法：任意一个任务执行完成该方法立即返回，剩下所有未完成和未执行的任务会取消。如果调用该方法所在的线程被中断，则剩下所有未完成和未执行的任务会取消。</a:t>
            </a:r>
            <a:r>
              <a:rPr lang="en-US" altLang="zh-CN" sz="2000" dirty="0" err="1">
                <a:latin typeface="等线" panose="02010600030101010101" pitchFamily="2" charset="-122"/>
                <a:ea typeface="等线" panose="02010600030101010101" pitchFamily="2" charset="-122"/>
              </a:rPr>
              <a:t>ntasks</a:t>
            </a:r>
            <a:r>
              <a:rPr lang="zh-CN" altLang="en-US" sz="2000" dirty="0">
                <a:latin typeface="等线" panose="02010600030101010101" pitchFamily="2" charset="-122"/>
                <a:ea typeface="等线" panose="02010600030101010101" pitchFamily="2" charset="-122"/>
              </a:rPr>
              <a:t>维护未提交的任务数，</a:t>
            </a:r>
            <a:r>
              <a:rPr lang="en-US" altLang="zh-CN" sz="2000" dirty="0">
                <a:latin typeface="等线" panose="02010600030101010101" pitchFamily="2" charset="-122"/>
                <a:ea typeface="等线" panose="02010600030101010101" pitchFamily="2" charset="-122"/>
              </a:rPr>
              <a:t>active</a:t>
            </a:r>
            <a:r>
              <a:rPr lang="zh-CN" altLang="en-US" sz="2000" dirty="0">
                <a:latin typeface="等线" panose="02010600030101010101" pitchFamily="2" charset="-122"/>
                <a:ea typeface="等线" panose="02010600030101010101" pitchFamily="2" charset="-122"/>
              </a:rPr>
              <a:t>维护已提交未结束的任务数。内部使用</a:t>
            </a:r>
            <a:r>
              <a:rPr lang="en-US" altLang="zh-CN" sz="2000" dirty="0" err="1">
                <a:latin typeface="等线" panose="02010600030101010101" pitchFamily="2" charset="-122"/>
                <a:ea typeface="等线" panose="02010600030101010101" pitchFamily="2" charset="-122"/>
              </a:rPr>
              <a:t>ExecutorCompletionService</a:t>
            </a:r>
            <a:r>
              <a:rPr lang="zh-CN" altLang="en-US" sz="2000" dirty="0">
                <a:latin typeface="等线" panose="02010600030101010101" pitchFamily="2" charset="-122"/>
                <a:ea typeface="等线" panose="02010600030101010101" pitchFamily="2" charset="-122"/>
              </a:rPr>
              <a:t>维护已完成的任务。如果没有任务成功结束，则返回捕获的最后一个异常。第一个任务是必将被执行的，其他任务按照迭代器顺序一个个执行。</a:t>
            </a:r>
            <a:endParaRPr lang="en-US" altLang="zh-CN" sz="2000" dirty="0">
              <a:latin typeface="等线" panose="02010600030101010101" pitchFamily="2" charset="-122"/>
              <a:ea typeface="等线" panose="02010600030101010101" pitchFamily="2" charset="-122"/>
            </a:endParaRPr>
          </a:p>
          <a:p>
            <a:pPr marL="45720" indent="0">
              <a:buNone/>
            </a:pPr>
            <a:r>
              <a:rPr lang="en-US" altLang="zh-CN" sz="2000" dirty="0" err="1">
                <a:latin typeface="等线" panose="02010600030101010101" pitchFamily="2" charset="-122"/>
                <a:ea typeface="等线" panose="02010600030101010101" pitchFamily="2" charset="-122"/>
              </a:rPr>
              <a:t>invokeAny</a:t>
            </a:r>
            <a:r>
              <a:rPr lang="en-US" altLang="zh-CN"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tasks,timeout,unit</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方法：与上述方法类似，在超时时间内没有任何一个任务执行完成，则抛出超时异常</a:t>
            </a:r>
            <a:endParaRPr lang="en-US" altLang="zh-CN" sz="2000" dirty="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6010275" y="1556792"/>
            <a:ext cx="3133725" cy="2476500"/>
          </a:xfrm>
          <a:prstGeom prst="rect">
            <a:avLst/>
          </a:prstGeom>
        </p:spPr>
      </p:pic>
      <p:pic>
        <p:nvPicPr>
          <p:cNvPr id="3" name="图片 2"/>
          <p:cNvPicPr>
            <a:picLocks noChangeAspect="1"/>
          </p:cNvPicPr>
          <p:nvPr/>
        </p:nvPicPr>
        <p:blipFill>
          <a:blip r:embed="rId3"/>
          <a:stretch>
            <a:fillRect/>
          </a:stretch>
        </p:blipFill>
        <p:spPr>
          <a:xfrm>
            <a:off x="6019800" y="4293096"/>
            <a:ext cx="3124200" cy="514350"/>
          </a:xfrm>
          <a:prstGeom prst="rect">
            <a:avLst/>
          </a:prstGeom>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——AbstractExecutorService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AbstractExecutorService</a:t>
            </a:r>
            <a:r>
              <a:rPr lang="zh-CN" altLang="en-US" sz="2000">
                <a:latin typeface="等线" panose="02010600030101010101" pitchFamily="2" charset="-122"/>
                <a:ea typeface="等线" panose="02010600030101010101" pitchFamily="2" charset="-122"/>
              </a:rPr>
              <a:t>是一个抽象类，实现了</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的一些方法</a:t>
            </a:r>
            <a:endParaRPr lang="en-US" altLang="zh-CN" sz="2000">
              <a:latin typeface="等线" panose="02010600030101010101" pitchFamily="2" charset="-122"/>
              <a:ea typeface="等线" panose="02010600030101010101" pitchFamily="2" charset="-122"/>
            </a:endParaRPr>
          </a:p>
          <a:p>
            <a:r>
              <a:rPr lang="zh-CN" altLang="en-US" sz="2000">
                <a:solidFill>
                  <a:srgbClr val="FF0000"/>
                </a:solidFill>
                <a:latin typeface="等线" panose="02010600030101010101" pitchFamily="2" charset="-122"/>
                <a:ea typeface="等线" panose="02010600030101010101" pitchFamily="2" charset="-122"/>
              </a:rPr>
              <a:t>注意这几个</a:t>
            </a:r>
            <a:r>
              <a:rPr lang="en-US" altLang="zh-CN" sz="2000">
                <a:solidFill>
                  <a:srgbClr val="FF0000"/>
                </a:solidFill>
                <a:latin typeface="等线" panose="02010600030101010101" pitchFamily="2" charset="-122"/>
                <a:ea typeface="等线" panose="02010600030101010101" pitchFamily="2" charset="-122"/>
              </a:rPr>
              <a:t>submit</a:t>
            </a:r>
            <a:r>
              <a:rPr lang="zh-CN" altLang="en-US" sz="2000">
                <a:solidFill>
                  <a:srgbClr val="FF0000"/>
                </a:solidFill>
                <a:latin typeface="等线" panose="02010600030101010101" pitchFamily="2" charset="-122"/>
                <a:ea typeface="等线" panose="02010600030101010101" pitchFamily="2" charset="-122"/>
              </a:rPr>
              <a:t>方法，这几个方法本质上都是将任务封装成一个</a:t>
            </a:r>
            <a:r>
              <a:rPr lang="en-US" altLang="zh-CN" sz="2000">
                <a:solidFill>
                  <a:srgbClr val="FF0000"/>
                </a:solidFill>
                <a:latin typeface="等线" panose="02010600030101010101" pitchFamily="2" charset="-122"/>
                <a:ea typeface="等线" panose="02010600030101010101" pitchFamily="2" charset="-122"/>
              </a:rPr>
              <a:t>FutureTask</a:t>
            </a:r>
            <a:r>
              <a:rPr lang="zh-CN" altLang="en-US" sz="2000">
                <a:solidFill>
                  <a:srgbClr val="FF0000"/>
                </a:solidFill>
                <a:latin typeface="等线" panose="02010600030101010101" pitchFamily="2" charset="-122"/>
                <a:ea typeface="等线" panose="02010600030101010101" pitchFamily="2" charset="-122"/>
              </a:rPr>
              <a:t>，然后再将将任务提交至</a:t>
            </a:r>
            <a:r>
              <a:rPr lang="en-US" altLang="zh-CN" sz="2000">
                <a:solidFill>
                  <a:srgbClr val="FF0000"/>
                </a:solidFill>
                <a:latin typeface="等线" panose="02010600030101010101" pitchFamily="2" charset="-122"/>
                <a:ea typeface="等线" panose="02010600030101010101" pitchFamily="2" charset="-122"/>
              </a:rPr>
              <a:t>execute</a:t>
            </a:r>
            <a:r>
              <a:rPr lang="zh-CN" altLang="en-US" sz="2000">
                <a:solidFill>
                  <a:srgbClr val="FF0000"/>
                </a:solidFill>
                <a:latin typeface="等线" panose="02010600030101010101" pitchFamily="2" charset="-122"/>
                <a:ea typeface="等线" panose="02010600030101010101" pitchFamily="2" charset="-122"/>
              </a:rPr>
              <a:t>方法，</a:t>
            </a:r>
            <a:r>
              <a:rPr lang="en-US" altLang="zh-CN" sz="2000">
                <a:solidFill>
                  <a:srgbClr val="FF0000"/>
                </a:solidFill>
                <a:latin typeface="等线" panose="02010600030101010101" pitchFamily="2" charset="-122"/>
                <a:ea typeface="等线" panose="02010600030101010101" pitchFamily="2" charset="-122"/>
              </a:rPr>
              <a:t>execute</a:t>
            </a:r>
            <a:r>
              <a:rPr lang="zh-CN" altLang="en-US" sz="2000">
                <a:solidFill>
                  <a:srgbClr val="FF0000"/>
                </a:solidFill>
                <a:latin typeface="等线" panose="02010600030101010101" pitchFamily="2" charset="-122"/>
                <a:ea typeface="等线" panose="02010600030101010101" pitchFamily="2" charset="-122"/>
              </a:rPr>
              <a:t>是立即返回的，最后返回一个</a:t>
            </a:r>
            <a:r>
              <a:rPr lang="en-US" altLang="zh-CN" sz="2000">
                <a:solidFill>
                  <a:srgbClr val="FF0000"/>
                </a:solidFill>
                <a:latin typeface="等线" panose="02010600030101010101" pitchFamily="2" charset="-122"/>
                <a:ea typeface="等线" panose="02010600030101010101" pitchFamily="2" charset="-122"/>
              </a:rPr>
              <a:t>Future</a:t>
            </a:r>
            <a:r>
              <a:rPr lang="zh-CN" altLang="en-US" sz="2000">
                <a:solidFill>
                  <a:srgbClr val="FF0000"/>
                </a:solidFill>
                <a:latin typeface="等线" panose="02010600030101010101" pitchFamily="2" charset="-122"/>
                <a:ea typeface="等线" panose="02010600030101010101" pitchFamily="2" charset="-122"/>
              </a:rPr>
              <a:t>对象，可以通过</a:t>
            </a:r>
            <a:r>
              <a:rPr lang="en-US" altLang="zh-CN" sz="2000">
                <a:solidFill>
                  <a:srgbClr val="FF0000"/>
                </a:solidFill>
                <a:latin typeface="等线" panose="02010600030101010101" pitchFamily="2" charset="-122"/>
                <a:ea typeface="等线" panose="02010600030101010101" pitchFamily="2" charset="-122"/>
              </a:rPr>
              <a:t>Future</a:t>
            </a:r>
            <a:r>
              <a:rPr lang="zh-CN" altLang="en-US" sz="2000">
                <a:solidFill>
                  <a:srgbClr val="FF0000"/>
                </a:solidFill>
                <a:latin typeface="等线" panose="02010600030101010101" pitchFamily="2" charset="-122"/>
                <a:ea typeface="等线" panose="02010600030101010101" pitchFamily="2" charset="-122"/>
              </a:rPr>
              <a:t>的</a:t>
            </a:r>
            <a:r>
              <a:rPr lang="en-US" altLang="zh-CN" sz="2000">
                <a:solidFill>
                  <a:srgbClr val="FF0000"/>
                </a:solidFill>
                <a:latin typeface="等线" panose="02010600030101010101" pitchFamily="2" charset="-122"/>
                <a:ea typeface="等线" panose="02010600030101010101" pitchFamily="2" charset="-122"/>
              </a:rPr>
              <a:t>get</a:t>
            </a:r>
            <a:r>
              <a:rPr lang="zh-CN" altLang="en-US" sz="2000">
                <a:solidFill>
                  <a:srgbClr val="FF0000"/>
                </a:solidFill>
                <a:latin typeface="等线" panose="02010600030101010101" pitchFamily="2" charset="-122"/>
                <a:ea typeface="等线" panose="02010600030101010101" pitchFamily="2" charset="-122"/>
              </a:rPr>
              <a:t>方法获取任务执行结果</a:t>
            </a:r>
            <a:endParaRPr lang="en-US" altLang="zh-CN" sz="2000">
              <a:solidFill>
                <a:srgbClr val="FF0000"/>
              </a:solidFill>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5981700" y="1556792"/>
            <a:ext cx="3162300" cy="2362200"/>
          </a:xfrm>
          <a:prstGeom prst="rect">
            <a:avLst/>
          </a:prstGeom>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——ScheduledExecutorService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ScheduledExecutorService</a:t>
            </a:r>
            <a:r>
              <a:rPr lang="zh-CN" altLang="en-US" sz="2000">
                <a:latin typeface="等线" panose="02010600030101010101" pitchFamily="2" charset="-122"/>
                <a:ea typeface="等线" panose="02010600030101010101" pitchFamily="2" charset="-122"/>
              </a:rPr>
              <a:t>是一个接口，继承自</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前面两个</a:t>
            </a:r>
            <a:r>
              <a:rPr lang="en-US" altLang="zh-CN" sz="2000">
                <a:latin typeface="等线" panose="02010600030101010101" pitchFamily="2" charset="-122"/>
                <a:ea typeface="等线" panose="02010600030101010101" pitchFamily="2" charset="-122"/>
              </a:rPr>
              <a:t>schedule</a:t>
            </a:r>
            <a:r>
              <a:rPr lang="zh-CN" altLang="en-US" sz="2000">
                <a:latin typeface="等线" panose="02010600030101010101" pitchFamily="2" charset="-122"/>
                <a:ea typeface="等线" panose="02010600030101010101" pitchFamily="2" charset="-122"/>
              </a:rPr>
              <a:t>方法都是表示在</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时间后执行任务。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scheduleAtFixedRate(command, initialDelay,period,unit)</a:t>
            </a:r>
            <a:r>
              <a:rPr lang="zh-CN" altLang="en-US" sz="2000">
                <a:latin typeface="等线" panose="02010600030101010101" pitchFamily="2" charset="-122"/>
                <a:ea typeface="等线" panose="02010600030101010101" pitchFamily="2" charset="-122"/>
              </a:rPr>
              <a:t>方法：第一次在</a:t>
            </a:r>
            <a:r>
              <a:rPr lang="en-US" altLang="zh-CN" sz="2000">
                <a:latin typeface="等线" panose="02010600030101010101" pitchFamily="2" charset="-122"/>
                <a:ea typeface="等线" panose="02010600030101010101" pitchFamily="2" charset="-122"/>
              </a:rPr>
              <a:t>initialDelay</a:t>
            </a:r>
            <a:r>
              <a:rPr lang="zh-CN" altLang="en-US" sz="2000">
                <a:latin typeface="等线" panose="02010600030101010101" pitchFamily="2" charset="-122"/>
                <a:ea typeface="等线" panose="02010600030101010101" pitchFamily="2" charset="-122"/>
              </a:rPr>
              <a:t>时间后执行，任务</a:t>
            </a:r>
            <a:r>
              <a:rPr lang="zh-CN" altLang="en-US" sz="2000">
                <a:solidFill>
                  <a:srgbClr val="FF0000"/>
                </a:solidFill>
                <a:latin typeface="等线" panose="02010600030101010101" pitchFamily="2" charset="-122"/>
                <a:ea typeface="等线" panose="02010600030101010101" pitchFamily="2" charset="-122"/>
              </a:rPr>
              <a:t>开始执行</a:t>
            </a:r>
            <a:r>
              <a:rPr lang="zh-CN" altLang="en-US" sz="2000">
                <a:latin typeface="等线" panose="02010600030101010101" pitchFamily="2" charset="-122"/>
                <a:ea typeface="等线" panose="02010600030101010101" pitchFamily="2" charset="-122"/>
              </a:rPr>
              <a:t>之后开始计时，到达</a:t>
            </a:r>
            <a:r>
              <a:rPr lang="en-US" altLang="zh-CN" sz="2000">
                <a:latin typeface="等线" panose="02010600030101010101" pitchFamily="2" charset="-122"/>
                <a:ea typeface="等线" panose="02010600030101010101" pitchFamily="2" charset="-122"/>
              </a:rPr>
              <a:t>period</a:t>
            </a:r>
            <a:r>
              <a:rPr lang="zh-CN" altLang="en-US" sz="2000">
                <a:latin typeface="等线" panose="02010600030101010101" pitchFamily="2" charset="-122"/>
                <a:ea typeface="等线" panose="02010600030101010101" pitchFamily="2" charset="-122"/>
              </a:rPr>
              <a:t>之后再重复执行，如果任务执行遇到异常，就会取消后续执行。</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scheduleWithFixedDelay (command, initialDelay,delay,unit)</a:t>
            </a:r>
            <a:r>
              <a:rPr lang="zh-CN" altLang="en-US" sz="2000">
                <a:latin typeface="等线" panose="02010600030101010101" pitchFamily="2" charset="-122"/>
                <a:ea typeface="等线" panose="02010600030101010101" pitchFamily="2" charset="-122"/>
              </a:rPr>
              <a:t>方法：第一次在</a:t>
            </a:r>
            <a:r>
              <a:rPr lang="en-US" altLang="zh-CN" sz="2000">
                <a:latin typeface="等线" panose="02010600030101010101" pitchFamily="2" charset="-122"/>
                <a:ea typeface="等线" panose="02010600030101010101" pitchFamily="2" charset="-122"/>
              </a:rPr>
              <a:t>initialDelay</a:t>
            </a:r>
            <a:r>
              <a:rPr lang="zh-CN" altLang="en-US" sz="2000">
                <a:latin typeface="等线" panose="02010600030101010101" pitchFamily="2" charset="-122"/>
                <a:ea typeface="等线" panose="02010600030101010101" pitchFamily="2" charset="-122"/>
              </a:rPr>
              <a:t>时间后执行，任务</a:t>
            </a:r>
            <a:r>
              <a:rPr lang="zh-CN" altLang="en-US" sz="2000">
                <a:solidFill>
                  <a:srgbClr val="FF0000"/>
                </a:solidFill>
                <a:latin typeface="等线" panose="02010600030101010101" pitchFamily="2" charset="-122"/>
                <a:ea typeface="等线" panose="02010600030101010101" pitchFamily="2" charset="-122"/>
              </a:rPr>
              <a:t>执行结束</a:t>
            </a:r>
            <a:r>
              <a:rPr lang="zh-CN" altLang="en-US" sz="2000">
                <a:latin typeface="等线" panose="02010600030101010101" pitchFamily="2" charset="-122"/>
                <a:ea typeface="等线" panose="02010600030101010101" pitchFamily="2" charset="-122"/>
              </a:rPr>
              <a:t>之后开始计时，到达</a:t>
            </a:r>
            <a:r>
              <a:rPr lang="en-US" altLang="zh-CN" sz="2000">
                <a:latin typeface="等线" panose="02010600030101010101" pitchFamily="2" charset="-122"/>
                <a:ea typeface="等线" panose="02010600030101010101" pitchFamily="2" charset="-122"/>
              </a:rPr>
              <a:t>delay</a:t>
            </a:r>
            <a:r>
              <a:rPr lang="zh-CN" altLang="en-US" sz="2000">
                <a:latin typeface="等线" panose="02010600030101010101" pitchFamily="2" charset="-122"/>
                <a:ea typeface="等线" panose="02010600030101010101" pitchFamily="2" charset="-122"/>
              </a:rPr>
              <a:t>之后再重复执行，如果任务执行遇到异常，就会取消后续执行。</a:t>
            </a:r>
            <a:endParaRPr lang="en-US" altLang="zh-CN" sz="2000">
              <a:latin typeface="等线" panose="02010600030101010101" pitchFamily="2" charset="-122"/>
              <a:ea typeface="等线" panose="02010600030101010101" pitchFamily="2" charset="-122"/>
            </a:endParaRPr>
          </a:p>
          <a:p>
            <a:pPr marL="0" indent="0">
              <a:buNone/>
            </a:pPr>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5934075" y="1556792"/>
            <a:ext cx="3209925" cy="10477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0" y="1628800"/>
            <a:ext cx="6804248" cy="5229200"/>
          </a:xfrm>
        </p:spPr>
        <p:txBody>
          <a:bodyPr>
            <a:normAutofit fontScale="77500" lnSpcReduction="20000"/>
          </a:bodyPr>
          <a:lstStyle/>
          <a:p>
            <a:r>
              <a:rPr lang="zh-CN" altLang="en-US">
                <a:latin typeface="等线" panose="02010600030101010101" pitchFamily="2" charset="-122"/>
                <a:ea typeface="等线" panose="02010600030101010101" pitchFamily="2" charset="-122"/>
              </a:rPr>
              <a:t>每一个对象都有一个“锁”（另称作监视器），而且每个对象都有一个同步队列和等待队列，同步队列和等待队列内部都是存放线程对象的引用。</a:t>
            </a:r>
            <a:endParaRPr lang="en-US" altLang="zh-CN">
              <a:latin typeface="等线" panose="02010600030101010101" pitchFamily="2" charset="-122"/>
              <a:ea typeface="等线" panose="02010600030101010101" pitchFamily="2" charset="-122"/>
            </a:endParaRPr>
          </a:p>
          <a:p>
            <a:r>
              <a:rPr lang="zh-CN" altLang="en-US">
                <a:latin typeface="等线" panose="02010600030101010101" pitchFamily="2" charset="-122"/>
                <a:ea typeface="等线" panose="02010600030101010101" pitchFamily="2" charset="-122"/>
              </a:rPr>
              <a:t>在</a:t>
            </a:r>
            <a:r>
              <a:rPr lang="en-US" altLang="zh-CN">
                <a:latin typeface="等线" panose="02010600030101010101" pitchFamily="2" charset="-122"/>
                <a:ea typeface="等线" panose="02010600030101010101" pitchFamily="2" charset="-122"/>
              </a:rPr>
              <a:t>synchronized(obejct) </a:t>
            </a:r>
            <a:r>
              <a:rPr lang="zh-CN" altLang="en-US">
                <a:latin typeface="等线" panose="02010600030101010101" pitchFamily="2" charset="-122"/>
                <a:ea typeface="等线" panose="02010600030101010101" pitchFamily="2" charset="-122"/>
              </a:rPr>
              <a:t>代码块内，</a:t>
            </a:r>
            <a:r>
              <a:rPr lang="en-US" altLang="zh-CN">
                <a:latin typeface="等线" panose="02010600030101010101" pitchFamily="2" charset="-122"/>
                <a:ea typeface="等线" panose="02010600030101010101" pitchFamily="2" charset="-122"/>
              </a:rPr>
              <a:t>wait</a:t>
            </a:r>
            <a:r>
              <a:rPr lang="zh-CN" altLang="en-US">
                <a:latin typeface="等线" panose="02010600030101010101" pitchFamily="2" charset="-122"/>
                <a:ea typeface="等线" panose="02010600030101010101" pitchFamily="2" charset="-122"/>
              </a:rPr>
              <a:t>是让当前线程释放</a:t>
            </a:r>
            <a:r>
              <a:rPr lang="en-US" altLang="zh-CN">
                <a:latin typeface="等线" panose="02010600030101010101" pitchFamily="2" charset="-122"/>
                <a:ea typeface="等线" panose="02010600030101010101" pitchFamily="2" charset="-122"/>
              </a:rPr>
              <a:t>CPU</a:t>
            </a:r>
            <a:r>
              <a:rPr lang="zh-CN" altLang="en-US">
                <a:latin typeface="等线" panose="02010600030101010101" pitchFamily="2" charset="-122"/>
                <a:ea typeface="等线" panose="02010600030101010101" pitchFamily="2" charset="-122"/>
              </a:rPr>
              <a:t>占用并且释放</a:t>
            </a:r>
            <a:r>
              <a:rPr lang="en-US" altLang="zh-CN">
                <a:latin typeface="等线" panose="02010600030101010101" pitchFamily="2" charset="-122"/>
                <a:ea typeface="等线" panose="02010600030101010101" pitchFamily="2" charset="-122"/>
              </a:rPr>
              <a:t>obejct</a:t>
            </a:r>
            <a:r>
              <a:rPr lang="zh-CN" altLang="en-US">
                <a:latin typeface="等线" panose="02010600030101010101" pitchFamily="2" charset="-122"/>
                <a:ea typeface="等线" panose="02010600030101010101" pitchFamily="2" charset="-122"/>
              </a:rPr>
              <a:t>对象的“锁”，同时当前线程会进入</a:t>
            </a:r>
            <a:r>
              <a:rPr lang="en-US" altLang="zh-CN">
                <a:latin typeface="等线" panose="02010600030101010101" pitchFamily="2" charset="-122"/>
                <a:ea typeface="等线" panose="02010600030101010101" pitchFamily="2" charset="-122"/>
              </a:rPr>
              <a:t>obejct</a:t>
            </a:r>
            <a:r>
              <a:rPr lang="zh-CN" altLang="en-US">
                <a:latin typeface="等线" panose="02010600030101010101" pitchFamily="2" charset="-122"/>
                <a:ea typeface="等线" panose="02010600030101010101" pitchFamily="2" charset="-122"/>
              </a:rPr>
              <a:t>对象的等待队列尾部。</a:t>
            </a:r>
            <a:endParaRPr lang="en-US" altLang="zh-CN">
              <a:latin typeface="等线" panose="02010600030101010101" pitchFamily="2" charset="-122"/>
              <a:ea typeface="等线" panose="02010600030101010101" pitchFamily="2" charset="-122"/>
            </a:endParaRPr>
          </a:p>
          <a:p>
            <a:r>
              <a:rPr lang="zh-CN" altLang="en-US">
                <a:latin typeface="等线" panose="02010600030101010101" pitchFamily="2" charset="-122"/>
                <a:ea typeface="等线" panose="02010600030101010101" pitchFamily="2" charset="-122"/>
              </a:rPr>
              <a:t>在</a:t>
            </a:r>
            <a:r>
              <a:rPr lang="en-US" altLang="zh-CN">
                <a:latin typeface="等线" panose="02010600030101010101" pitchFamily="2" charset="-122"/>
                <a:ea typeface="等线" panose="02010600030101010101" pitchFamily="2" charset="-122"/>
              </a:rPr>
              <a:t>synchronized(</a:t>
            </a:r>
            <a:r>
              <a:rPr lang="en-US" altLang="zh-CN" err="1">
                <a:latin typeface="等线" panose="02010600030101010101" pitchFamily="2" charset="-122"/>
                <a:ea typeface="等线" panose="02010600030101010101" pitchFamily="2" charset="-122"/>
              </a:rPr>
              <a:t>obejct</a:t>
            </a:r>
            <a:r>
              <a:rPr lang="en-US" altLang="zh-CN">
                <a:latin typeface="等线" panose="02010600030101010101" pitchFamily="2" charset="-122"/>
                <a:ea typeface="等线" panose="02010600030101010101" pitchFamily="2" charset="-122"/>
              </a:rPr>
              <a:t>) </a:t>
            </a:r>
            <a:r>
              <a:rPr lang="zh-CN" altLang="en-US">
                <a:latin typeface="等线" panose="02010600030101010101" pitchFamily="2" charset="-122"/>
                <a:ea typeface="等线" panose="02010600030101010101" pitchFamily="2" charset="-122"/>
              </a:rPr>
              <a:t>代码块内，</a:t>
            </a:r>
            <a:r>
              <a:rPr lang="en-US" altLang="zh-CN">
                <a:latin typeface="等线" panose="02010600030101010101" pitchFamily="2" charset="-122"/>
                <a:ea typeface="等线" panose="02010600030101010101" pitchFamily="2" charset="-122"/>
              </a:rPr>
              <a:t>notify</a:t>
            </a:r>
            <a:br>
              <a:rPr lang="en-US" altLang="zh-CN">
                <a:latin typeface="等线" panose="02010600030101010101" pitchFamily="2" charset="-122"/>
                <a:ea typeface="等线" panose="02010600030101010101" pitchFamily="2" charset="-122"/>
              </a:rPr>
            </a:b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notifyAll</a:t>
            </a:r>
            <a:r>
              <a:rPr lang="zh-CN" altLang="en-US">
                <a:latin typeface="等线" panose="02010600030101010101" pitchFamily="2" charset="-122"/>
                <a:ea typeface="等线" panose="02010600030101010101" pitchFamily="2" charset="-122"/>
              </a:rPr>
              <a:t>是唤醒</a:t>
            </a:r>
            <a:r>
              <a:rPr lang="en-US" altLang="zh-CN" err="1">
                <a:latin typeface="等线" panose="02010600030101010101" pitchFamily="2" charset="-122"/>
                <a:ea typeface="等线" panose="02010600030101010101" pitchFamily="2" charset="-122"/>
              </a:rPr>
              <a:t>obejct</a:t>
            </a:r>
            <a:r>
              <a:rPr lang="zh-CN" altLang="en-US">
                <a:latin typeface="等线" panose="02010600030101010101" pitchFamily="2" charset="-122"/>
                <a:ea typeface="等线" panose="02010600030101010101" pitchFamily="2" charset="-122"/>
              </a:rPr>
              <a:t>对象的等待队列里面的线程，并且把唤醒的线程从等待队列转移到同步队列尾部，</a:t>
            </a:r>
            <a:r>
              <a:rPr lang="en-US" altLang="zh-CN">
                <a:latin typeface="等线" panose="02010600030101010101" pitchFamily="2" charset="-122"/>
                <a:ea typeface="等线" panose="02010600030101010101" pitchFamily="2" charset="-122"/>
              </a:rPr>
              <a:t> notify/notifyAll</a:t>
            </a:r>
            <a:r>
              <a:rPr lang="zh-CN" altLang="en-US">
                <a:latin typeface="等线" panose="02010600030101010101" pitchFamily="2" charset="-122"/>
                <a:ea typeface="等线" panose="02010600030101010101" pitchFamily="2" charset="-122"/>
              </a:rPr>
              <a:t>主要区别就是</a:t>
            </a:r>
            <a:r>
              <a:rPr lang="en-US" altLang="zh-CN">
                <a:latin typeface="等线" panose="02010600030101010101" pitchFamily="2" charset="-122"/>
                <a:ea typeface="等线" panose="02010600030101010101" pitchFamily="2" charset="-122"/>
              </a:rPr>
              <a:t>notify</a:t>
            </a:r>
            <a:r>
              <a:rPr lang="zh-CN" altLang="en-US">
                <a:latin typeface="等线" panose="02010600030101010101" pitchFamily="2" charset="-122"/>
                <a:ea typeface="等线" panose="02010600030101010101" pitchFamily="2" charset="-122"/>
              </a:rPr>
              <a:t>是唤醒随机一个线程，而</a:t>
            </a:r>
            <a:r>
              <a:rPr lang="en-US" altLang="zh-CN" err="1">
                <a:latin typeface="等线" panose="02010600030101010101" pitchFamily="2" charset="-122"/>
                <a:ea typeface="等线" panose="02010600030101010101" pitchFamily="2" charset="-122"/>
              </a:rPr>
              <a:t>notifyAll</a:t>
            </a:r>
            <a:r>
              <a:rPr lang="zh-CN" altLang="en-US">
                <a:latin typeface="等线" panose="02010600030101010101" pitchFamily="2" charset="-122"/>
                <a:ea typeface="等线" panose="02010600030101010101" pitchFamily="2" charset="-122"/>
              </a:rPr>
              <a:t>是唤醒所有线程，</a:t>
            </a:r>
            <a:r>
              <a:rPr lang="zh-CN" altLang="en-US">
                <a:solidFill>
                  <a:srgbClr val="FF0000"/>
                </a:solidFill>
                <a:latin typeface="等线" panose="02010600030101010101" pitchFamily="2" charset="-122"/>
                <a:ea typeface="等线" panose="02010600030101010101" pitchFamily="2" charset="-122"/>
              </a:rPr>
              <a:t>但不管唤醒了多少个线程，在同一时间片内只能有一个线程获取</a:t>
            </a:r>
            <a:r>
              <a:rPr lang="en-US" altLang="zh-CN" err="1">
                <a:solidFill>
                  <a:srgbClr val="FF0000"/>
                </a:solidFill>
                <a:latin typeface="等线" panose="02010600030101010101" pitchFamily="2" charset="-122"/>
                <a:ea typeface="等线" panose="02010600030101010101" pitchFamily="2" charset="-122"/>
              </a:rPr>
              <a:t>obejct</a:t>
            </a:r>
            <a:r>
              <a:rPr lang="zh-CN" altLang="en-US">
                <a:solidFill>
                  <a:srgbClr val="FF0000"/>
                </a:solidFill>
                <a:latin typeface="等线" panose="02010600030101010101" pitchFamily="2" charset="-122"/>
                <a:ea typeface="等线" panose="02010600030101010101" pitchFamily="2" charset="-122"/>
              </a:rPr>
              <a:t>对象的“锁”。</a:t>
            </a:r>
            <a:endParaRPr lang="en-US" altLang="zh-CN">
              <a:solidFill>
                <a:srgbClr val="FF0000"/>
              </a:solidFill>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wait(long timeout)</a:t>
            </a:r>
            <a:r>
              <a:rPr lang="zh-CN" altLang="en-US">
                <a:latin typeface="等线" panose="02010600030101010101" pitchFamily="2" charset="-122"/>
                <a:ea typeface="等线" panose="02010600030101010101" pitchFamily="2" charset="-122"/>
              </a:rPr>
              <a:t>让当前线程释放</a:t>
            </a:r>
            <a:r>
              <a:rPr lang="en-US" altLang="zh-CN">
                <a:latin typeface="等线" panose="02010600030101010101" pitchFamily="2" charset="-122"/>
                <a:ea typeface="等线" panose="02010600030101010101" pitchFamily="2" charset="-122"/>
              </a:rPr>
              <a:t>CPU</a:t>
            </a:r>
            <a:r>
              <a:rPr lang="zh-CN" altLang="en-US">
                <a:latin typeface="等线" panose="02010600030101010101" pitchFamily="2" charset="-122"/>
                <a:ea typeface="等线" panose="02010600030101010101" pitchFamily="2" charset="-122"/>
              </a:rPr>
              <a:t>占用并且释放</a:t>
            </a:r>
            <a:r>
              <a:rPr lang="en-US" altLang="zh-CN" err="1">
                <a:latin typeface="等线" panose="02010600030101010101" pitchFamily="2" charset="-122"/>
                <a:ea typeface="等线" panose="02010600030101010101" pitchFamily="2" charset="-122"/>
              </a:rPr>
              <a:t>obejct</a:t>
            </a:r>
            <a:r>
              <a:rPr lang="zh-CN" altLang="en-US">
                <a:latin typeface="等线" panose="02010600030101010101" pitchFamily="2" charset="-122"/>
                <a:ea typeface="等线" panose="02010600030101010101" pitchFamily="2" charset="-122"/>
              </a:rPr>
              <a:t>对象的“锁”，直到</a:t>
            </a:r>
            <a:r>
              <a:rPr lang="en-US" altLang="zh-CN" err="1">
                <a:latin typeface="等线" panose="02010600030101010101" pitchFamily="2" charset="-122"/>
                <a:ea typeface="等线" panose="02010600030101010101" pitchFamily="2" charset="-122"/>
              </a:rPr>
              <a:t>obejct</a:t>
            </a:r>
            <a:r>
              <a:rPr lang="zh-CN" altLang="en-US">
                <a:latin typeface="等线" panose="02010600030101010101" pitchFamily="2" charset="-122"/>
                <a:ea typeface="等线" panose="02010600030101010101" pitchFamily="2" charset="-122"/>
              </a:rPr>
              <a:t>对象执行</a:t>
            </a:r>
            <a:r>
              <a:rPr lang="en-US" altLang="zh-CN">
                <a:latin typeface="等线" panose="02010600030101010101" pitchFamily="2" charset="-122"/>
                <a:ea typeface="等线" panose="02010600030101010101" pitchFamily="2" charset="-122"/>
              </a:rPr>
              <a:t>notify/</a:t>
            </a:r>
            <a:r>
              <a:rPr lang="en-US" altLang="zh-CN" err="1">
                <a:latin typeface="等线" panose="02010600030101010101" pitchFamily="2" charset="-122"/>
                <a:ea typeface="等线" panose="02010600030101010101" pitchFamily="2" charset="-122"/>
              </a:rPr>
              <a:t>notifyAll</a:t>
            </a:r>
            <a:r>
              <a:rPr lang="zh-CN" altLang="en-US">
                <a:latin typeface="等线" panose="02010600030101010101" pitchFamily="2" charset="-122"/>
                <a:ea typeface="等线" panose="02010600030101010101" pitchFamily="2" charset="-122"/>
              </a:rPr>
              <a:t>方法或者过了</a:t>
            </a:r>
            <a:r>
              <a:rPr lang="en-US" altLang="zh-CN">
                <a:latin typeface="等线" panose="02010600030101010101" pitchFamily="2" charset="-122"/>
                <a:ea typeface="等线" panose="02010600030101010101" pitchFamily="2" charset="-122"/>
              </a:rPr>
              <a:t>timeout</a:t>
            </a:r>
            <a:r>
              <a:rPr lang="zh-CN" altLang="en-US">
                <a:latin typeface="等线" panose="02010600030101010101" pitchFamily="2" charset="-122"/>
                <a:ea typeface="等线" panose="02010600030101010101" pitchFamily="2" charset="-122"/>
              </a:rPr>
              <a:t>超时时间之后该线程会被唤醒。</a:t>
            </a:r>
          </a:p>
        </p:txBody>
      </p:sp>
      <p:pic>
        <p:nvPicPr>
          <p:cNvPr id="4" name="图片 3"/>
          <p:cNvPicPr>
            <a:picLocks noChangeAspect="1"/>
          </p:cNvPicPr>
          <p:nvPr/>
        </p:nvPicPr>
        <p:blipFill>
          <a:blip r:embed="rId2"/>
          <a:stretch>
            <a:fillRect/>
          </a:stretch>
        </p:blipFill>
        <p:spPr>
          <a:xfrm>
            <a:off x="7048500" y="1556792"/>
            <a:ext cx="2095500" cy="2800350"/>
          </a:xfrm>
          <a:prstGeom prst="rect">
            <a:avLst/>
          </a:prstGeom>
        </p:spPr>
      </p:pic>
      <p:sp>
        <p:nvSpPr>
          <p:cNvPr id="7"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——ThreadPoolExecutor</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ThreadPoolExecutor</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AbstractExecutorService</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shutdown</a:t>
            </a:r>
            <a:r>
              <a:rPr lang="zh-CN" altLang="en-US" sz="2000">
                <a:latin typeface="等线" panose="02010600030101010101" pitchFamily="2" charset="-122"/>
                <a:ea typeface="等线" panose="02010600030101010101" pitchFamily="2" charset="-122"/>
              </a:rPr>
              <a:t>等方法</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ThreadPoolExecutor</a:t>
            </a:r>
            <a:r>
              <a:rPr lang="zh-CN" altLang="en-US" sz="2000">
                <a:latin typeface="等线" panose="02010600030101010101" pitchFamily="2" charset="-122"/>
                <a:ea typeface="等线" panose="02010600030101010101" pitchFamily="2" charset="-122"/>
              </a:rPr>
              <a:t>线程池有一个</a:t>
            </a:r>
            <a:r>
              <a:rPr lang="en-US" altLang="zh-CN" sz="2000">
                <a:latin typeface="等线" panose="02010600030101010101" pitchFamily="2" charset="-122"/>
                <a:ea typeface="等线" panose="02010600030101010101" pitchFamily="2" charset="-122"/>
              </a:rPr>
              <a:t>32</a:t>
            </a:r>
            <a:r>
              <a:rPr lang="zh-CN" altLang="en-US" sz="2000">
                <a:latin typeface="等线" panose="02010600030101010101" pitchFamily="2" charset="-122"/>
                <a:ea typeface="等线" panose="02010600030101010101" pitchFamily="2" charset="-122"/>
              </a:rPr>
              <a:t>位的整型值存储</a:t>
            </a:r>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队列的任务数和线程池状态，其中高</a:t>
            </a:r>
            <a:r>
              <a:rPr lang="en-US" altLang="zh-CN" sz="2000">
                <a:latin typeface="等线" panose="02010600030101010101" pitchFamily="2" charset="-122"/>
                <a:ea typeface="等线" panose="02010600030101010101" pitchFamily="2" charset="-122"/>
              </a:rPr>
              <a:t>3</a:t>
            </a:r>
            <a:r>
              <a:rPr lang="zh-CN" altLang="en-US" sz="2000">
                <a:latin typeface="等线" panose="02010600030101010101" pitchFamily="2" charset="-122"/>
                <a:ea typeface="等线" panose="02010600030101010101" pitchFamily="2" charset="-122"/>
              </a:rPr>
              <a:t>位表示线程池状态，低</a:t>
            </a:r>
            <a:r>
              <a:rPr lang="en-US" altLang="zh-CN" sz="2000">
                <a:latin typeface="等线" panose="02010600030101010101" pitchFamily="2" charset="-122"/>
                <a:ea typeface="等线" panose="02010600030101010101" pitchFamily="2" charset="-122"/>
              </a:rPr>
              <a:t>29</a:t>
            </a:r>
            <a:r>
              <a:rPr lang="zh-CN" altLang="en-US" sz="2000">
                <a:latin typeface="等线" panose="02010600030101010101" pitchFamily="2" charset="-122"/>
                <a:ea typeface="等线" panose="02010600030101010101" pitchFamily="2" charset="-122"/>
              </a:rPr>
              <a:t>位存储线程池</a:t>
            </a:r>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任务队列的任务数，几种状态如下：</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RUNNING=-1&lt;&lt;29</a:t>
            </a:r>
            <a:r>
              <a:rPr lang="zh-CN" altLang="en-US" sz="2000">
                <a:latin typeface="等线" panose="02010600030101010101" pitchFamily="2" charset="-122"/>
                <a:ea typeface="等线" panose="02010600030101010101" pitchFamily="2" charset="-122"/>
              </a:rPr>
              <a:t>：接收新的任务，执行队列中的任务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SHUTDOWN=0&lt;&lt;29</a:t>
            </a:r>
            <a:r>
              <a:rPr lang="zh-CN" altLang="en-US" sz="2000">
                <a:latin typeface="等线" panose="02010600030101010101" pitchFamily="2" charset="-122"/>
                <a:ea typeface="等线" panose="02010600030101010101" pitchFamily="2" charset="-122"/>
              </a:rPr>
              <a:t>：不接收新的任务，但会执行队列中的剩余任务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STOP=1&lt;&lt;29</a:t>
            </a:r>
            <a:r>
              <a:rPr lang="zh-CN" altLang="en-US" sz="2000">
                <a:latin typeface="等线" panose="02010600030101010101" pitchFamily="2" charset="-122"/>
                <a:ea typeface="等线" panose="02010600030101010101" pitchFamily="2" charset="-122"/>
              </a:rPr>
              <a:t>：不接收新的任务，不执行剩余任务，中断正在运行的任务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TIDYING=2&lt;&lt;29</a:t>
            </a:r>
            <a:r>
              <a:rPr lang="zh-CN" altLang="en-US" sz="2000">
                <a:latin typeface="等线" panose="02010600030101010101" pitchFamily="2" charset="-122"/>
                <a:ea typeface="等线" panose="02010600030101010101" pitchFamily="2" charset="-122"/>
              </a:rPr>
              <a:t>：所有的任务都已经终止，线程池转化为</a:t>
            </a:r>
            <a:r>
              <a:rPr lang="en-US" altLang="zh-CN" sz="2000">
                <a:latin typeface="等线" panose="02010600030101010101" pitchFamily="2" charset="-122"/>
                <a:ea typeface="等线" panose="02010600030101010101" pitchFamily="2" charset="-122"/>
              </a:rPr>
              <a:t>TIDYING</a:t>
            </a:r>
            <a:r>
              <a:rPr lang="zh-CN" altLang="en-US" sz="2000">
                <a:latin typeface="等线" panose="02010600030101010101" pitchFamily="2" charset="-122"/>
                <a:ea typeface="等线" panose="02010600030101010101" pitchFamily="2" charset="-122"/>
              </a:rPr>
              <a:t>状态并且调用</a:t>
            </a:r>
            <a:r>
              <a:rPr lang="en-US" altLang="zh-CN" sz="2000">
                <a:latin typeface="等线" panose="02010600030101010101" pitchFamily="2" charset="-122"/>
                <a:ea typeface="等线" panose="02010600030101010101" pitchFamily="2" charset="-122"/>
              </a:rPr>
              <a:t>terminated</a:t>
            </a:r>
            <a:r>
              <a:rPr lang="zh-CN" altLang="en-US" sz="2000">
                <a:latin typeface="等线" panose="02010600030101010101" pitchFamily="2" charset="-122"/>
                <a:ea typeface="等线" panose="02010600030101010101" pitchFamily="2" charset="-122"/>
              </a:rPr>
              <a:t>钩子函数</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TERMINATED=3&lt;&lt;29</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terminated</a:t>
            </a:r>
            <a:r>
              <a:rPr lang="zh-CN" altLang="en-US" sz="2000">
                <a:latin typeface="等线" panose="02010600030101010101" pitchFamily="2" charset="-122"/>
                <a:ea typeface="等线" panose="02010600030101010101" pitchFamily="2" charset="-122"/>
              </a:rPr>
              <a:t>钩子函数已经运行完成</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队列是一个阻塞队列，</a:t>
            </a:r>
            <a:r>
              <a:rPr lang="en-US" altLang="zh-CN" sz="2000">
                <a:latin typeface="等线" panose="02010600030101010101" pitchFamily="2" charset="-122"/>
                <a:ea typeface="等线" panose="02010600030101010101" pitchFamily="2" charset="-122"/>
              </a:rPr>
              <a:t> Worker</a:t>
            </a:r>
            <a:r>
              <a:rPr lang="zh-CN" altLang="en-US" sz="2000">
                <a:latin typeface="等线" panose="02010600030101010101" pitchFamily="2" charset="-122"/>
                <a:ea typeface="等线" panose="02010600030101010101" pitchFamily="2" charset="-122"/>
              </a:rPr>
              <a:t>类继承自</a:t>
            </a:r>
            <a:r>
              <a:rPr lang="en-US" altLang="zh-CN" sz="2000">
                <a:latin typeface="等线" panose="02010600030101010101" pitchFamily="2" charset="-122"/>
                <a:ea typeface="等线" panose="02010600030101010101" pitchFamily="2" charset="-122"/>
              </a:rPr>
              <a:t>AbstractQueuedSynchronizer</a:t>
            </a:r>
            <a:r>
              <a:rPr lang="zh-CN" altLang="en-US" sz="2000">
                <a:latin typeface="等线" panose="02010600030101010101" pitchFamily="2" charset="-122"/>
                <a:ea typeface="等线" panose="02010600030101010101" pitchFamily="2" charset="-122"/>
              </a:rPr>
              <a:t>并且实现了</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——ThreadPoolExecutor</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199"/>
            <a:ext cx="9144000" cy="2287415"/>
          </a:xfrm>
        </p:spPr>
        <p:txBody>
          <a:bodyPr>
            <a:normAutofit/>
          </a:bodyPr>
          <a:lstStyle/>
          <a:p>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是如何执行的？</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类本身实现了</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接口，此处构造函数创建线程的时候传入了一个</a:t>
            </a:r>
            <a:r>
              <a:rPr lang="en-US" altLang="zh-CN" sz="2000">
                <a:latin typeface="等线" panose="02010600030101010101" pitchFamily="2" charset="-122"/>
                <a:ea typeface="等线" panose="02010600030101010101" pitchFamily="2" charset="-122"/>
              </a:rPr>
              <a:t>this</a:t>
            </a:r>
            <a:r>
              <a:rPr lang="zh-CN" altLang="en-US" sz="2000">
                <a:latin typeface="等线" panose="02010600030101010101" pitchFamily="2" charset="-122"/>
                <a:ea typeface="等线" panose="02010600030101010101" pitchFamily="2" charset="-122"/>
              </a:rPr>
              <a:t>参数</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而</a:t>
            </a:r>
            <a:r>
              <a:rPr lang="en-US" altLang="zh-CN" sz="2000">
                <a:latin typeface="等线" panose="02010600030101010101" pitchFamily="2" charset="-122"/>
                <a:ea typeface="等线" panose="02010600030101010101" pitchFamily="2" charset="-122"/>
              </a:rPr>
              <a:t>getThreadFactory()</a:t>
            </a:r>
            <a:r>
              <a:rPr lang="zh-CN" altLang="en-US" sz="2000">
                <a:latin typeface="等线" panose="02010600030101010101" pitchFamily="2" charset="-122"/>
                <a:ea typeface="等线" panose="02010600030101010101" pitchFamily="2" charset="-122"/>
              </a:rPr>
              <a:t>本身返回的就是</a:t>
            </a:r>
            <a:r>
              <a:rPr lang="en-US" altLang="zh-CN" sz="2000">
                <a:latin typeface="等线" panose="02010600030101010101" pitchFamily="2" charset="-122"/>
                <a:ea typeface="等线" panose="02010600030101010101" pitchFamily="2" charset="-122"/>
              </a:rPr>
              <a:t>Executors.defaultThreadFactory()</a:t>
            </a:r>
            <a:r>
              <a:rPr lang="zh-CN" altLang="en-US" sz="2000">
                <a:latin typeface="等线" panose="02010600030101010101" pitchFamily="2" charset="-122"/>
                <a:ea typeface="等线" panose="02010600030101010101" pitchFamily="2" charset="-122"/>
              </a:rPr>
              <a:t>，而</a:t>
            </a:r>
            <a:r>
              <a:rPr lang="en-US" altLang="zh-CN" sz="2000">
                <a:latin typeface="等线" panose="02010600030101010101" pitchFamily="2" charset="-122"/>
                <a:ea typeface="等线" panose="02010600030101010101" pitchFamily="2" charset="-122"/>
              </a:rPr>
              <a:t>DefaultThreadFactory</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newThread</a:t>
            </a:r>
            <a:r>
              <a:rPr lang="zh-CN" altLang="en-US" sz="2000">
                <a:latin typeface="等线" panose="02010600030101010101" pitchFamily="2" charset="-122"/>
                <a:ea typeface="等线" panose="02010600030101010101" pitchFamily="2" charset="-122"/>
              </a:rPr>
              <a:t>方法就是将</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封装成一个新的</a:t>
            </a:r>
            <a:r>
              <a:rPr lang="en-US" altLang="zh-CN" sz="2000">
                <a:latin typeface="等线" panose="02010600030101010101" pitchFamily="2" charset="-122"/>
                <a:ea typeface="等线" panose="02010600030101010101" pitchFamily="2" charset="-122"/>
              </a:rPr>
              <a:t>thread</a:t>
            </a:r>
            <a:r>
              <a:rPr lang="zh-CN" altLang="en-US" sz="2000">
                <a:latin typeface="等线" panose="02010600030101010101" pitchFamily="2" charset="-122"/>
                <a:ea typeface="等线" panose="02010600030101010101" pitchFamily="2" charset="-122"/>
              </a:rPr>
              <a:t>，所以只要是</a:t>
            </a:r>
            <a:r>
              <a:rPr lang="en-US" altLang="zh-CN" sz="2000">
                <a:latin typeface="等线" panose="02010600030101010101" pitchFamily="2" charset="-122"/>
                <a:ea typeface="等线" panose="02010600030101010101" pitchFamily="2" charset="-122"/>
              </a:rPr>
              <a:t>thread</a:t>
            </a:r>
            <a:r>
              <a:rPr lang="zh-CN" altLang="en-US" sz="2000">
                <a:latin typeface="等线" panose="02010600030101010101" pitchFamily="2" charset="-122"/>
                <a:ea typeface="等线" panose="02010600030101010101" pitchFamily="2" charset="-122"/>
              </a:rPr>
              <a:t>开始执行，就意味着</a:t>
            </a:r>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开始执行</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22383" y="3920245"/>
            <a:ext cx="5514975" cy="962025"/>
          </a:xfrm>
          <a:prstGeom prst="rect">
            <a:avLst/>
          </a:prstGeom>
        </p:spPr>
      </p:pic>
      <p:pic>
        <p:nvPicPr>
          <p:cNvPr id="6" name="图片 5"/>
          <p:cNvPicPr>
            <a:picLocks noChangeAspect="1"/>
          </p:cNvPicPr>
          <p:nvPr/>
        </p:nvPicPr>
        <p:blipFill>
          <a:blip r:embed="rId3"/>
          <a:stretch>
            <a:fillRect/>
          </a:stretch>
        </p:blipFill>
        <p:spPr>
          <a:xfrm>
            <a:off x="-3883" y="4914900"/>
            <a:ext cx="6791325" cy="1943100"/>
          </a:xfrm>
          <a:prstGeom prst="rect">
            <a:avLst/>
          </a:prstGeom>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——ThreadPoolExecutor</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9144001" cy="5257800"/>
          </a:xfrm>
        </p:spPr>
        <p:txBody>
          <a:bodyPr>
            <a:normAutofit fontScale="92500" lnSpcReduction="20000"/>
          </a:bodyPr>
          <a:lstStyle/>
          <a:p>
            <a:r>
              <a:rPr lang="zh-CN" altLang="en-US" sz="2000" dirty="0">
                <a:latin typeface="等线" panose="02010600030101010101" pitchFamily="2" charset="-122"/>
                <a:ea typeface="等线" panose="02010600030101010101" pitchFamily="2" charset="-122"/>
              </a:rPr>
              <a:t>线程池的</a:t>
            </a:r>
            <a:r>
              <a:rPr lang="en-US" altLang="zh-CN" sz="2000" dirty="0" err="1">
                <a:latin typeface="等线" panose="02010600030101010101" pitchFamily="2" charset="-122"/>
                <a:ea typeface="等线" panose="02010600030101010101" pitchFamily="2" charset="-122"/>
              </a:rPr>
              <a:t>corePoolSize</a:t>
            </a:r>
            <a:r>
              <a:rPr lang="zh-CN" altLang="en-US" sz="2000" dirty="0">
                <a:latin typeface="等线" panose="02010600030101010101" pitchFamily="2" charset="-122"/>
                <a:ea typeface="等线" panose="02010600030101010101" pitchFamily="2" charset="-122"/>
              </a:rPr>
              <a:t>指的是线程池初始容量</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线程池的</a:t>
            </a:r>
            <a:r>
              <a:rPr lang="en-US" altLang="zh-CN" sz="2000" dirty="0" err="1">
                <a:latin typeface="等线" panose="02010600030101010101" pitchFamily="2" charset="-122"/>
                <a:ea typeface="等线" panose="02010600030101010101" pitchFamily="2" charset="-122"/>
              </a:rPr>
              <a:t>maximumPoolSize</a:t>
            </a:r>
            <a:r>
              <a:rPr lang="zh-CN" altLang="en-US" sz="2000" dirty="0">
                <a:latin typeface="等线" panose="02010600030101010101" pitchFamily="2" charset="-122"/>
                <a:ea typeface="等线" panose="02010600030101010101" pitchFamily="2" charset="-122"/>
              </a:rPr>
              <a:t>指的是线程池最大容量，如果</a:t>
            </a:r>
            <a:r>
              <a:rPr lang="en-US" altLang="zh-CN" sz="2000" dirty="0" err="1">
                <a:latin typeface="等线" panose="02010600030101010101" pitchFamily="2" charset="-122"/>
                <a:ea typeface="等线" panose="02010600030101010101" pitchFamily="2" charset="-122"/>
              </a:rPr>
              <a:t>corePoolSize</a:t>
            </a:r>
            <a:r>
              <a:rPr lang="zh-CN" altLang="en-US" sz="2000" dirty="0">
                <a:latin typeface="等线" panose="02010600030101010101" pitchFamily="2" charset="-122"/>
                <a:ea typeface="等线" panose="02010600030101010101" pitchFamily="2" charset="-122"/>
              </a:rPr>
              <a:t>大于</a:t>
            </a:r>
            <a:r>
              <a:rPr lang="en-US" altLang="zh-CN" sz="2000" dirty="0">
                <a:latin typeface="等线" panose="02010600030101010101" pitchFamily="2" charset="-122"/>
                <a:ea typeface="等线" panose="02010600030101010101" pitchFamily="2" charset="-122"/>
              </a:rPr>
              <a:t> </a:t>
            </a:r>
            <a:r>
              <a:rPr lang="en-US" altLang="zh-CN" sz="2000" dirty="0" err="1">
                <a:latin typeface="等线" panose="02010600030101010101" pitchFamily="2" charset="-122"/>
                <a:ea typeface="等线" panose="02010600030101010101" pitchFamily="2" charset="-122"/>
              </a:rPr>
              <a:t>maximumPoolSize</a:t>
            </a:r>
            <a:r>
              <a:rPr lang="zh-CN" altLang="en-US" sz="2000" dirty="0">
                <a:latin typeface="等线" panose="02010600030101010101" pitchFamily="2" charset="-122"/>
                <a:ea typeface="等线" panose="02010600030101010101" pitchFamily="2" charset="-122"/>
              </a:rPr>
              <a:t>则会抛出</a:t>
            </a:r>
            <a:r>
              <a:rPr lang="en-US" altLang="zh-CN" sz="2000" dirty="0" err="1">
                <a:latin typeface="等线" panose="02010600030101010101" pitchFamily="2" charset="-122"/>
                <a:ea typeface="等线" panose="02010600030101010101" pitchFamily="2" charset="-122"/>
              </a:rPr>
              <a:t>IllegalArgumentException</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如果任务队列</a:t>
            </a:r>
            <a:r>
              <a:rPr lang="en-US" altLang="zh-CN" sz="2000" dirty="0" err="1">
                <a:latin typeface="等线" panose="02010600030101010101" pitchFamily="2" charset="-122"/>
                <a:ea typeface="等线" panose="02010600030101010101" pitchFamily="2" charset="-122"/>
              </a:rPr>
              <a:t>workerQueue</a:t>
            </a:r>
            <a:r>
              <a:rPr lang="zh-CN" altLang="en-US" sz="2000" dirty="0">
                <a:latin typeface="等线" panose="02010600030101010101" pitchFamily="2" charset="-122"/>
                <a:ea typeface="等线" panose="02010600030101010101" pitchFamily="2" charset="-122"/>
              </a:rPr>
              <a:t>满了，此刻再有任务添加进来，线程数会慢慢增加到</a:t>
            </a:r>
            <a:r>
              <a:rPr lang="en-US" altLang="zh-CN" sz="2000" dirty="0" err="1">
                <a:latin typeface="等线" panose="02010600030101010101" pitchFamily="2" charset="-122"/>
                <a:ea typeface="等线" panose="02010600030101010101" pitchFamily="2" charset="-122"/>
              </a:rPr>
              <a:t>maximumPoolSize</a:t>
            </a:r>
            <a:r>
              <a:rPr lang="zh-CN" altLang="en-US" sz="2000" dirty="0">
                <a:latin typeface="等线" panose="02010600030101010101" pitchFamily="2" charset="-122"/>
                <a:ea typeface="等线" panose="02010600030101010101" pitchFamily="2" charset="-122"/>
              </a:rPr>
              <a:t>，到达</a:t>
            </a:r>
            <a:r>
              <a:rPr lang="en-US" altLang="zh-CN" sz="2000" dirty="0" err="1">
                <a:latin typeface="等线" panose="02010600030101010101" pitchFamily="2" charset="-122"/>
                <a:ea typeface="等线" panose="02010600030101010101" pitchFamily="2" charset="-122"/>
              </a:rPr>
              <a:t>maximumPoolSize</a:t>
            </a:r>
            <a:r>
              <a:rPr lang="zh-CN" altLang="en-US" sz="2000" dirty="0">
                <a:latin typeface="等线" panose="02010600030101010101" pitchFamily="2" charset="-122"/>
                <a:ea typeface="等线" panose="02010600030101010101" pitchFamily="2" charset="-122"/>
              </a:rPr>
              <a:t>后，此刻如果任务队列还是满的并且还有新任务添加进来，则会触发</a:t>
            </a:r>
            <a:r>
              <a:rPr lang="en-US" altLang="zh-CN" sz="2000" dirty="0">
                <a:latin typeface="等线" panose="02010600030101010101" pitchFamily="2" charset="-122"/>
                <a:ea typeface="等线" panose="02010600030101010101" pitchFamily="2" charset="-122"/>
              </a:rPr>
              <a:t>reject</a:t>
            </a:r>
            <a:r>
              <a:rPr lang="zh-CN" altLang="en-US" sz="2000" dirty="0">
                <a:latin typeface="等线" panose="02010600030101010101" pitchFamily="2" charset="-122"/>
                <a:ea typeface="等线" panose="02010600030101010101" pitchFamily="2" charset="-122"/>
              </a:rPr>
              <a:t>操作</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只有在超出</a:t>
            </a:r>
            <a:r>
              <a:rPr lang="en-US" altLang="zh-CN" sz="2000" dirty="0" err="1">
                <a:latin typeface="等线" panose="02010600030101010101" pitchFamily="2" charset="-122"/>
                <a:ea typeface="等线" panose="02010600030101010101" pitchFamily="2" charset="-122"/>
              </a:rPr>
              <a:t>corePoolSize</a:t>
            </a:r>
            <a:r>
              <a:rPr lang="zh-CN" altLang="en-US" sz="2000" dirty="0">
                <a:latin typeface="等线" panose="02010600030101010101" pitchFamily="2" charset="-122"/>
                <a:ea typeface="等线" panose="02010600030101010101" pitchFamily="2" charset="-122"/>
              </a:rPr>
              <a:t>的线程在空闲时才会被销毁，</a:t>
            </a:r>
            <a:r>
              <a:rPr lang="en-US" altLang="zh-CN" sz="2000" dirty="0">
                <a:latin typeface="等线" panose="02010600030101010101" pitchFamily="2" charset="-122"/>
                <a:ea typeface="等线" panose="02010600030101010101" pitchFamily="2" charset="-122"/>
              </a:rPr>
              <a:t> </a:t>
            </a:r>
            <a:r>
              <a:rPr lang="en-US" altLang="zh-CN" sz="2000" dirty="0" err="1">
                <a:latin typeface="等线" panose="02010600030101010101" pitchFamily="2" charset="-122"/>
                <a:ea typeface="等线" panose="02010600030101010101" pitchFamily="2" charset="-122"/>
              </a:rPr>
              <a:t>corePoolSize</a:t>
            </a:r>
            <a:r>
              <a:rPr lang="zh-CN" altLang="en-US" sz="2000" dirty="0">
                <a:latin typeface="等线" panose="02010600030101010101" pitchFamily="2" charset="-122"/>
                <a:ea typeface="等线" panose="02010600030101010101" pitchFamily="2" charset="-122"/>
              </a:rPr>
              <a:t>内的线程是一直存在的</a:t>
            </a:r>
            <a:endParaRPr lang="en-US" altLang="zh-CN" sz="2000" dirty="0">
              <a:latin typeface="等线" panose="02010600030101010101" pitchFamily="2" charset="-122"/>
              <a:ea typeface="等线" panose="02010600030101010101" pitchFamily="2" charset="-122"/>
            </a:endParaRPr>
          </a:p>
          <a:p>
            <a:r>
              <a:rPr lang="en-US" altLang="zh-CN" sz="2000" dirty="0" err="1">
                <a:solidFill>
                  <a:srgbClr val="FF0000"/>
                </a:solidFill>
                <a:latin typeface="等线" panose="02010600030101010101" pitchFamily="2" charset="-122"/>
                <a:ea typeface="等线" panose="02010600030101010101" pitchFamily="2" charset="-122"/>
              </a:rPr>
              <a:t>ThreadPoolExecutor</a:t>
            </a:r>
            <a:r>
              <a:rPr lang="zh-CN" altLang="en-US" sz="2000" dirty="0">
                <a:solidFill>
                  <a:srgbClr val="FF0000"/>
                </a:solidFill>
                <a:latin typeface="等线" panose="02010600030101010101" pitchFamily="2" charset="-122"/>
                <a:ea typeface="等线" panose="02010600030101010101" pitchFamily="2" charset="-122"/>
              </a:rPr>
              <a:t>有可能造成任务大量堆积，因为有可能</a:t>
            </a:r>
            <a:r>
              <a:rPr lang="en-US" altLang="zh-CN" sz="2000" dirty="0">
                <a:solidFill>
                  <a:srgbClr val="FF0000"/>
                </a:solidFill>
                <a:latin typeface="等线" panose="02010600030101010101" pitchFamily="2" charset="-122"/>
                <a:ea typeface="等线" panose="02010600030101010101" pitchFamily="2" charset="-122"/>
              </a:rPr>
              <a:t>CPU</a:t>
            </a:r>
            <a:r>
              <a:rPr lang="zh-CN" altLang="en-US" sz="2000" dirty="0">
                <a:solidFill>
                  <a:srgbClr val="FF0000"/>
                </a:solidFill>
                <a:latin typeface="等线" panose="02010600030101010101" pitchFamily="2" charset="-122"/>
                <a:ea typeface="等线" panose="02010600030101010101" pitchFamily="2" charset="-122"/>
              </a:rPr>
              <a:t>处理速度跟不上任务创建的速度</a:t>
            </a:r>
            <a:endParaRPr lang="en-US" altLang="zh-CN" sz="2000" dirty="0">
              <a:solidFill>
                <a:srgbClr val="FF0000"/>
              </a:solidFill>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线程池有四种拒绝策略：</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CallerRunsPolicy</a:t>
            </a:r>
            <a:r>
              <a:rPr lang="zh-CN" altLang="en-US" sz="2000" dirty="0">
                <a:latin typeface="等线" panose="02010600030101010101" pitchFamily="2" charset="-122"/>
                <a:ea typeface="等线" panose="02010600030101010101" pitchFamily="2" charset="-122"/>
              </a:rPr>
              <a:t>：任务被拒绝后，由调用线程池的线程执行该任务</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AbortPolicy</a:t>
            </a:r>
            <a:r>
              <a:rPr lang="zh-CN" altLang="en-US" sz="2000" dirty="0">
                <a:latin typeface="等线" panose="02010600030101010101" pitchFamily="2" charset="-122"/>
                <a:ea typeface="等线" panose="02010600030101010101" pitchFamily="2" charset="-122"/>
              </a:rPr>
              <a:t>：默认的拒绝策略，抛出</a:t>
            </a:r>
            <a:r>
              <a:rPr lang="en-US" altLang="zh-CN" sz="2000" dirty="0" err="1">
                <a:latin typeface="等线" panose="02010600030101010101" pitchFamily="2" charset="-122"/>
                <a:ea typeface="等线" panose="02010600030101010101" pitchFamily="2" charset="-122"/>
              </a:rPr>
              <a:t>RejectedExecutionException</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DiscardPolicy</a:t>
            </a:r>
            <a:r>
              <a:rPr lang="zh-CN" altLang="en-US" sz="2000" dirty="0">
                <a:latin typeface="等线" panose="02010600030101010101" pitchFamily="2" charset="-122"/>
                <a:ea typeface="等线" panose="02010600030101010101" pitchFamily="2" charset="-122"/>
              </a:rPr>
              <a:t>：任务拒绝后啥事不干</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DiscardOldestPolicy</a:t>
            </a:r>
            <a:r>
              <a:rPr lang="zh-CN" altLang="en-US" sz="2000" dirty="0">
                <a:latin typeface="等线" panose="02010600030101010101" pitchFamily="2" charset="-122"/>
                <a:ea typeface="等线" panose="02010600030101010101" pitchFamily="2" charset="-122"/>
              </a:rPr>
              <a:t>：任务拒绝后，把</a:t>
            </a:r>
            <a:r>
              <a:rPr lang="en-US" altLang="zh-CN" sz="2000" dirty="0">
                <a:latin typeface="等线" panose="02010600030101010101" pitchFamily="2" charset="-122"/>
                <a:ea typeface="等线" panose="02010600030101010101" pitchFamily="2" charset="-122"/>
              </a:rPr>
              <a:t>worker</a:t>
            </a:r>
            <a:r>
              <a:rPr lang="zh-CN" altLang="en-US" sz="2000" dirty="0">
                <a:latin typeface="等线" panose="02010600030101010101" pitchFamily="2" charset="-122"/>
                <a:ea typeface="等线" panose="02010600030101010101" pitchFamily="2" charset="-122"/>
              </a:rPr>
              <a:t>队列最老的一个任务清除，并把这个被拒绝的任务添加到队列里面。</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结合加了注释的源码更容易理解：</a:t>
            </a:r>
            <a:endParaRPr lang="en-US" altLang="zh-CN" sz="2000" dirty="0">
              <a:latin typeface="等线" panose="02010600030101010101" pitchFamily="2" charset="-122"/>
              <a:ea typeface="等线" panose="02010600030101010101" pitchFamily="2" charset="-122"/>
            </a:endParaRPr>
          </a:p>
        </p:txBody>
      </p:sp>
      <p:graphicFrame>
        <p:nvGraphicFramePr>
          <p:cNvPr id="6" name="对象 5"/>
          <p:cNvGraphicFramePr>
            <a:graphicFrameLocks noChangeAspect="1"/>
          </p:cNvGraphicFramePr>
          <p:nvPr/>
        </p:nvGraphicFramePr>
        <p:xfrm>
          <a:off x="4689348" y="6396968"/>
          <a:ext cx="1246188" cy="479425"/>
        </p:xfrm>
        <a:graphic>
          <a:graphicData uri="http://schemas.openxmlformats.org/presentationml/2006/ole">
            <mc:AlternateContent xmlns:mc="http://schemas.openxmlformats.org/markup-compatibility/2006">
              <mc:Choice xmlns:v="urn:schemas-microsoft-com:vml" Requires="v">
                <p:oleObj spid="_x0000_s7443" name="包装程序外壳对象" showAsIcon="1" r:id="rId3" imgW="1638300" imgH="466725" progId="Package">
                  <p:embed/>
                </p:oleObj>
              </mc:Choice>
              <mc:Fallback>
                <p:oleObj name="包装程序外壳对象" showAsIcon="1" r:id="rId3" imgW="1638300" imgH="466725" progId="Package">
                  <p:embed/>
                  <p:pic>
                    <p:nvPicPr>
                      <p:cNvPr id="0" name="图片 7294"/>
                      <p:cNvPicPr/>
                      <p:nvPr/>
                    </p:nvPicPr>
                    <p:blipFill>
                      <a:blip r:embed="rId4"/>
                      <a:stretch>
                        <a:fillRect/>
                      </a:stretch>
                    </p:blipFill>
                    <p:spPr>
                      <a:xfrm>
                        <a:off x="4689348" y="6396968"/>
                        <a:ext cx="1246188" cy="479425"/>
                      </a:xfrm>
                      <a:prstGeom prst="rect">
                        <a:avLst/>
                      </a:prstGeom>
                    </p:spPr>
                  </p:pic>
                </p:oleObj>
              </mc:Fallback>
            </mc:AlternateContent>
          </a:graphicData>
        </a:graphic>
      </p:graphicFrame>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——ScheduledThreadPoolExecutor</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ScheduledThreadPoolExecutor</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ThreadPoolExecutor</a:t>
            </a:r>
            <a:r>
              <a:rPr lang="zh-CN" altLang="en-US" sz="2000">
                <a:latin typeface="等线" panose="02010600030101010101" pitchFamily="2" charset="-122"/>
                <a:ea typeface="等线" panose="02010600030101010101" pitchFamily="2" charset="-122"/>
              </a:rPr>
              <a:t>，实现了</a:t>
            </a:r>
            <a:r>
              <a:rPr lang="en-US" altLang="zh-CN" sz="2000">
                <a:latin typeface="等线" panose="02010600030101010101" pitchFamily="2" charset="-122"/>
                <a:ea typeface="等线" panose="02010600030101010101" pitchFamily="2" charset="-122"/>
              </a:rPr>
              <a:t>ScheduledExecutorService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ScheduledThreadPoolExecutor</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ThreadPoolExecutor</a:t>
            </a:r>
            <a:r>
              <a:rPr lang="zh-CN" altLang="en-US" sz="2000">
                <a:latin typeface="等线" panose="02010600030101010101" pitchFamily="2" charset="-122"/>
                <a:ea typeface="等线" panose="02010600030101010101" pitchFamily="2" charset="-122"/>
              </a:rPr>
              <a:t>都维护了一个任务队列，</a:t>
            </a:r>
            <a:r>
              <a:rPr lang="en-US" altLang="zh-CN" sz="2000">
                <a:latin typeface="等线" panose="02010600030101010101" pitchFamily="2" charset="-122"/>
                <a:ea typeface="等线" panose="02010600030101010101" pitchFamily="2" charset="-122"/>
              </a:rPr>
              <a:t> ScheduledThreadPoolExecutor</a:t>
            </a:r>
            <a:r>
              <a:rPr lang="zh-CN" altLang="en-US" sz="2000">
                <a:latin typeface="等线" panose="02010600030101010101" pitchFamily="2" charset="-122"/>
                <a:ea typeface="等线" panose="02010600030101010101" pitchFamily="2" charset="-122"/>
              </a:rPr>
              <a:t>任务队列是一个</a:t>
            </a:r>
            <a:r>
              <a:rPr lang="en-US" altLang="zh-CN" sz="2000">
                <a:latin typeface="等线" panose="02010600030101010101" pitchFamily="2" charset="-122"/>
                <a:ea typeface="等线" panose="02010600030101010101" pitchFamily="2" charset="-122"/>
              </a:rPr>
              <a:t>DelayedWorkQueue</a:t>
            </a:r>
            <a:r>
              <a:rPr lang="zh-CN" altLang="en-US" sz="2000">
                <a:latin typeface="等线" panose="02010600030101010101" pitchFamily="2" charset="-122"/>
                <a:ea typeface="等线" panose="02010600030101010101" pitchFamily="2" charset="-122"/>
              </a:rPr>
              <a:t>类型的阻塞队列，和</a:t>
            </a:r>
            <a:r>
              <a:rPr lang="en-US" altLang="zh-CN" sz="2000">
                <a:latin typeface="等线" panose="02010600030101010101" pitchFamily="2" charset="-122"/>
                <a:ea typeface="等线" panose="02010600030101010101" pitchFamily="2" charset="-122"/>
              </a:rPr>
              <a:t>DelayQueue</a:t>
            </a:r>
            <a:r>
              <a:rPr lang="zh-CN" altLang="en-US" sz="2000">
                <a:latin typeface="等线" panose="02010600030101010101" pitchFamily="2" charset="-122"/>
                <a:ea typeface="等线" panose="02010600030101010101" pitchFamily="2" charset="-122"/>
              </a:rPr>
              <a:t>类似，只不过</a:t>
            </a:r>
            <a:r>
              <a:rPr lang="en-US" altLang="zh-CN" sz="2000">
                <a:latin typeface="等线" panose="02010600030101010101" pitchFamily="2" charset="-122"/>
                <a:ea typeface="等线" panose="02010600030101010101" pitchFamily="2" charset="-122"/>
              </a:rPr>
              <a:t>DelayedWorkQueue </a:t>
            </a:r>
            <a:r>
              <a:rPr lang="zh-CN" altLang="en-US" sz="2000">
                <a:latin typeface="等线" panose="02010600030101010101" pitchFamily="2" charset="-122"/>
                <a:ea typeface="等线" panose="02010600030101010101" pitchFamily="2" charset="-122"/>
              </a:rPr>
              <a:t>使用的是堆排序。</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ScheduledThreadPoolExecutor</a:t>
            </a:r>
            <a:r>
              <a:rPr lang="zh-CN" altLang="en-US" sz="2000">
                <a:latin typeface="等线" panose="02010600030101010101" pitchFamily="2" charset="-122"/>
                <a:ea typeface="等线" panose="02010600030101010101" pitchFamily="2" charset="-122"/>
              </a:rPr>
              <a:t>维护了一个内部类</a:t>
            </a:r>
            <a:r>
              <a:rPr lang="en-US" altLang="zh-CN" sz="2000">
                <a:latin typeface="等线" panose="02010600030101010101" pitchFamily="2" charset="-122"/>
                <a:ea typeface="等线" panose="02010600030101010101" pitchFamily="2" charset="-122"/>
              </a:rPr>
              <a:t>ScheduledFutureTask</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ScheduledFutureTask</a:t>
            </a:r>
            <a:r>
              <a:rPr lang="zh-CN" altLang="en-US" sz="2000">
                <a:latin typeface="等线" panose="02010600030101010101" pitchFamily="2" charset="-122"/>
                <a:ea typeface="等线" panose="02010600030101010101" pitchFamily="2" charset="-122"/>
              </a:rPr>
              <a:t>内部类有以下几个参数：</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sequenceNumber</a:t>
            </a:r>
            <a:r>
              <a:rPr lang="zh-CN" altLang="en-US" sz="2000">
                <a:latin typeface="等线" panose="02010600030101010101" pitchFamily="2" charset="-122"/>
                <a:ea typeface="等线" panose="02010600030101010101" pitchFamily="2" charset="-122"/>
              </a:rPr>
              <a:t>是逐渐递增的，代表任务序列号</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time</a:t>
            </a:r>
            <a:r>
              <a:rPr lang="zh-CN" altLang="en-US" sz="2000">
                <a:latin typeface="等线" panose="02010600030101010101" pitchFamily="2" charset="-122"/>
                <a:ea typeface="等线" panose="02010600030101010101" pitchFamily="2" charset="-122"/>
              </a:rPr>
              <a:t>下一次任务的执行时间，单位：纳秒</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period</a:t>
            </a:r>
            <a:r>
              <a:rPr lang="zh-CN" altLang="en-US" sz="2000">
                <a:latin typeface="等线" panose="02010600030101010101" pitchFamily="2" charset="-122"/>
                <a:ea typeface="等线" panose="02010600030101010101" pitchFamily="2" charset="-122"/>
              </a:rPr>
              <a:t>如果是正数，那么对应</a:t>
            </a:r>
            <a:r>
              <a:rPr lang="en-US" altLang="zh-CN" sz="2000">
                <a:latin typeface="等线" panose="02010600030101010101" pitchFamily="2" charset="-122"/>
                <a:ea typeface="等线" panose="02010600030101010101" pitchFamily="2" charset="-122"/>
              </a:rPr>
              <a:t>fixed-rate</a:t>
            </a:r>
            <a:r>
              <a:rPr lang="zh-CN" altLang="en-US" sz="2000">
                <a:latin typeface="等线" panose="02010600030101010101" pitchFamily="2" charset="-122"/>
                <a:ea typeface="等线" panose="02010600030101010101" pitchFamily="2" charset="-122"/>
              </a:rPr>
              <a:t>方式调用，如果是负数代表</a:t>
            </a:r>
            <a:r>
              <a:rPr lang="en-US" altLang="zh-CN" sz="2000">
                <a:latin typeface="等线" panose="02010600030101010101" pitchFamily="2" charset="-122"/>
                <a:ea typeface="等线" panose="02010600030101010101" pitchFamily="2" charset="-122"/>
              </a:rPr>
              <a:t>fixed-delay</a:t>
            </a:r>
            <a:r>
              <a:rPr lang="zh-CN" altLang="en-US" sz="2000">
                <a:latin typeface="等线" panose="02010600030101010101" pitchFamily="2" charset="-122"/>
                <a:ea typeface="等线" panose="02010600030101010101" pitchFamily="2" charset="-122"/>
              </a:rPr>
              <a:t>调用，如果是</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代表该任务不需要重复执行。</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——ScheduledThreadPoolExecutor</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9144001" cy="5257800"/>
          </a:xfrm>
        </p:spPr>
        <p:txBody>
          <a:bodyPr>
            <a:normAutofit fontScale="92500" lnSpcReduction="10000"/>
          </a:bodyPr>
          <a:lstStyle/>
          <a:p>
            <a:r>
              <a:rPr lang="zh-CN" altLang="en-US" sz="2000">
                <a:latin typeface="等线" panose="02010600030101010101" pitchFamily="2" charset="-122"/>
                <a:ea typeface="等线" panose="02010600030101010101" pitchFamily="2" charset="-122"/>
              </a:rPr>
              <a:t>任务入队的时候会按照任务</a:t>
            </a:r>
            <a:r>
              <a:rPr lang="en-US" altLang="zh-CN" sz="2000">
                <a:latin typeface="等线" panose="02010600030101010101" pitchFamily="2" charset="-122"/>
                <a:ea typeface="等线" panose="02010600030101010101" pitchFamily="2" charset="-122"/>
              </a:rPr>
              <a:t>RunnableScheduledFuture(ScheduledFutureTask)</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time(</a:t>
            </a:r>
            <a:r>
              <a:rPr lang="zh-CN" altLang="en-US" sz="2000">
                <a:latin typeface="等线" panose="02010600030101010101" pitchFamily="2" charset="-122"/>
                <a:ea typeface="等线" panose="02010600030101010101" pitchFamily="2" charset="-122"/>
              </a:rPr>
              <a:t>任务的运行时间</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 从小到大来排序，底层是通过</a:t>
            </a:r>
            <a:r>
              <a:rPr lang="en-US" altLang="zh-CN" sz="2000">
                <a:latin typeface="等线" panose="02010600030101010101" pitchFamily="2" charset="-122"/>
                <a:ea typeface="等线" panose="02010600030101010101" pitchFamily="2" charset="-122"/>
              </a:rPr>
              <a:t>DelayedWorkQueue</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offer</a:t>
            </a:r>
            <a:r>
              <a:rPr lang="zh-CN" altLang="en-US" sz="2000">
                <a:latin typeface="等线" panose="02010600030101010101" pitchFamily="2" charset="-122"/>
                <a:ea typeface="等线" panose="02010600030101010101" pitchFamily="2" charset="-122"/>
              </a:rPr>
              <a:t>方法</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每次从队列通过</a:t>
            </a:r>
            <a:r>
              <a:rPr lang="en-US" altLang="zh-CN" sz="2000">
                <a:latin typeface="等线" panose="02010600030101010101" pitchFamily="2" charset="-122"/>
                <a:ea typeface="等线" panose="02010600030101010101" pitchFamily="2" charset="-122"/>
              </a:rPr>
              <a:t>poll</a:t>
            </a:r>
            <a:r>
              <a:rPr lang="zh-CN" altLang="en-US" sz="2000">
                <a:latin typeface="等线" panose="02010600030101010101" pitchFamily="2" charset="-122"/>
                <a:ea typeface="等线" panose="02010600030101010101" pitchFamily="2" charset="-122"/>
              </a:rPr>
              <a:t>或者</a:t>
            </a:r>
            <a:r>
              <a:rPr lang="en-US" altLang="zh-CN" sz="2000">
                <a:latin typeface="等线" panose="02010600030101010101" pitchFamily="2" charset="-122"/>
                <a:ea typeface="等线" panose="02010600030101010101" pitchFamily="2" charset="-122"/>
              </a:rPr>
              <a:t>take</a:t>
            </a:r>
            <a:r>
              <a:rPr lang="zh-CN" altLang="en-US" sz="2000">
                <a:latin typeface="等线" panose="02010600030101010101" pitchFamily="2" charset="-122"/>
                <a:ea typeface="等线" panose="02010600030101010101" pitchFamily="2" charset="-122"/>
              </a:rPr>
              <a:t>方法取出第一个任务，取出后会调整堆结构。</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decorateTask</a:t>
            </a:r>
            <a:r>
              <a:rPr lang="zh-CN" altLang="en-US" sz="2000">
                <a:latin typeface="等线" panose="02010600030101010101" pitchFamily="2" charset="-122"/>
                <a:ea typeface="等线" panose="02010600030101010101" pitchFamily="2" charset="-122"/>
              </a:rPr>
              <a:t>方法其实本身啥事不干，就把传入的参数返回</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delayedExecute</a:t>
            </a:r>
            <a:r>
              <a:rPr lang="zh-CN" altLang="en-US" sz="2000">
                <a:latin typeface="等线" panose="02010600030101010101" pitchFamily="2" charset="-122"/>
                <a:ea typeface="等线" panose="02010600030101010101" pitchFamily="2" charset="-122"/>
              </a:rPr>
              <a:t>是核心方法，该方法调用了</a:t>
            </a:r>
            <a:r>
              <a:rPr lang="en-US" altLang="zh-CN" sz="2000">
                <a:latin typeface="等线" panose="02010600030101010101" pitchFamily="2" charset="-122"/>
                <a:ea typeface="等线" panose="02010600030101010101" pitchFamily="2" charset="-122"/>
              </a:rPr>
              <a:t>ensurePrestart</a:t>
            </a:r>
            <a:r>
              <a:rPr lang="zh-CN" altLang="en-US" sz="2000">
                <a:latin typeface="等线" panose="02010600030101010101" pitchFamily="2" charset="-122"/>
                <a:ea typeface="等线" panose="02010600030101010101" pitchFamily="2" charset="-122"/>
              </a:rPr>
              <a:t>方法，</a:t>
            </a:r>
            <a:r>
              <a:rPr lang="en-US" altLang="zh-CN" sz="2000">
                <a:latin typeface="等线" panose="02010600030101010101" pitchFamily="2" charset="-122"/>
                <a:ea typeface="等线" panose="02010600030101010101" pitchFamily="2" charset="-122"/>
              </a:rPr>
              <a:t>ensurePrestart</a:t>
            </a:r>
            <a:r>
              <a:rPr lang="zh-CN" altLang="en-US" sz="2000">
                <a:latin typeface="等线" panose="02010600030101010101" pitchFamily="2" charset="-122"/>
                <a:ea typeface="等线" panose="02010600030101010101" pitchFamily="2" charset="-122"/>
              </a:rPr>
              <a:t>方法是父类</a:t>
            </a:r>
            <a:r>
              <a:rPr lang="en-US" altLang="zh-CN" sz="2000">
                <a:latin typeface="等线" panose="02010600030101010101" pitchFamily="2" charset="-122"/>
                <a:ea typeface="等线" panose="02010600030101010101" pitchFamily="2" charset="-122"/>
              </a:rPr>
              <a:t>ThreadPoolExecutor</a:t>
            </a:r>
            <a:r>
              <a:rPr lang="zh-CN" altLang="en-US" sz="2000">
                <a:latin typeface="等线" panose="02010600030101010101" pitchFamily="2" charset="-122"/>
                <a:ea typeface="等线" panose="02010600030101010101" pitchFamily="2" charset="-122"/>
              </a:rPr>
              <a:t>的方法，是用来启动一个</a:t>
            </a:r>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任务的，前面我们知道</a:t>
            </a:r>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启动本质上是执行</a:t>
            </a:r>
            <a:r>
              <a:rPr lang="en-US" altLang="zh-CN" sz="2000">
                <a:latin typeface="等线" panose="02010600030101010101" pitchFamily="2" charset="-122"/>
                <a:ea typeface="等线" panose="02010600030101010101" pitchFamily="2" charset="-122"/>
              </a:rPr>
              <a:t>runWorker</a:t>
            </a:r>
            <a:r>
              <a:rPr lang="zh-CN" altLang="en-US" sz="2000">
                <a:latin typeface="等线" panose="02010600030101010101" pitchFamily="2" charset="-122"/>
                <a:ea typeface="等线" panose="02010600030101010101" pitchFamily="2" charset="-122"/>
              </a:rPr>
              <a:t>方法，</a:t>
            </a:r>
            <a:r>
              <a:rPr lang="en-US" altLang="zh-CN" sz="2000">
                <a:latin typeface="等线" panose="02010600030101010101" pitchFamily="2" charset="-122"/>
                <a:ea typeface="等线" panose="02010600030101010101" pitchFamily="2" charset="-122"/>
              </a:rPr>
              <a:t> runWorker</a:t>
            </a:r>
            <a:r>
              <a:rPr lang="zh-CN" altLang="en-US" sz="2000">
                <a:latin typeface="等线" panose="02010600030101010101" pitchFamily="2" charset="-122"/>
                <a:ea typeface="等线" panose="02010600030101010101" pitchFamily="2" charset="-122"/>
              </a:rPr>
              <a:t>方法会循环调用</a:t>
            </a:r>
            <a:r>
              <a:rPr lang="en-US" altLang="zh-CN" sz="2000">
                <a:latin typeface="等线" panose="02010600030101010101" pitchFamily="2" charset="-122"/>
                <a:ea typeface="等线" panose="02010600030101010101" pitchFamily="2" charset="-122"/>
              </a:rPr>
              <a:t>getTask</a:t>
            </a:r>
            <a:r>
              <a:rPr lang="zh-CN" altLang="en-US" sz="2000">
                <a:latin typeface="等线" panose="02010600030101010101" pitchFamily="2" charset="-122"/>
                <a:ea typeface="等线" panose="02010600030101010101" pitchFamily="2" charset="-122"/>
              </a:rPr>
              <a:t>方法，</a:t>
            </a:r>
            <a:r>
              <a:rPr lang="en-US" altLang="zh-CN" sz="2000">
                <a:latin typeface="等线" panose="02010600030101010101" pitchFamily="2" charset="-122"/>
                <a:ea typeface="等线" panose="02010600030101010101" pitchFamily="2" charset="-122"/>
              </a:rPr>
              <a:t> getTask</a:t>
            </a:r>
            <a:r>
              <a:rPr lang="zh-CN" altLang="en-US" sz="2000">
                <a:latin typeface="等线" panose="02010600030101010101" pitchFamily="2" charset="-122"/>
                <a:ea typeface="等线" panose="02010600030101010101" pitchFamily="2" charset="-122"/>
              </a:rPr>
              <a:t>方法会调用</a:t>
            </a:r>
            <a:r>
              <a:rPr lang="en-US" altLang="zh-CN" sz="2000">
                <a:latin typeface="等线" panose="02010600030101010101" pitchFamily="2" charset="-122"/>
                <a:ea typeface="等线" panose="02010600030101010101" pitchFamily="2" charset="-122"/>
              </a:rPr>
              <a:t>workQueue</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take</a:t>
            </a:r>
            <a:r>
              <a:rPr lang="zh-CN" altLang="en-US" sz="2000">
                <a:latin typeface="等线" panose="02010600030101010101" pitchFamily="2" charset="-122"/>
                <a:ea typeface="等线" panose="02010600030101010101" pitchFamily="2" charset="-122"/>
              </a:rPr>
              <a:t>方法或</a:t>
            </a:r>
            <a:r>
              <a:rPr lang="en-US" altLang="zh-CN" sz="2000">
                <a:latin typeface="等线" panose="02010600030101010101" pitchFamily="2" charset="-122"/>
                <a:ea typeface="等线" panose="02010600030101010101" pitchFamily="2" charset="-122"/>
              </a:rPr>
              <a:t>poll</a:t>
            </a:r>
            <a:r>
              <a:rPr lang="zh-CN" altLang="en-US" sz="2000">
                <a:latin typeface="等线" panose="02010600030101010101" pitchFamily="2" charset="-122"/>
                <a:ea typeface="等线" panose="02010600030101010101" pitchFamily="2" charset="-122"/>
              </a:rPr>
              <a:t>方法（该方法</a:t>
            </a:r>
            <a:r>
              <a:rPr lang="en-US" altLang="zh-CN" sz="2000">
                <a:latin typeface="等线" panose="02010600030101010101" pitchFamily="2" charset="-122"/>
                <a:ea typeface="等线" panose="02010600030101010101" pitchFamily="2" charset="-122"/>
              </a:rPr>
              <a:t>ScheduledThreadPoolExecutor</a:t>
            </a:r>
            <a:r>
              <a:rPr lang="zh-CN" altLang="en-US" sz="2000">
                <a:latin typeface="等线" panose="02010600030101010101" pitchFamily="2" charset="-122"/>
                <a:ea typeface="等线" panose="02010600030101010101" pitchFamily="2" charset="-122"/>
              </a:rPr>
              <a:t>里面是一个需要等待固定时间才能返回的方法），</a:t>
            </a:r>
            <a:r>
              <a:rPr lang="en-US" altLang="zh-CN" sz="2000">
                <a:latin typeface="等线" panose="02010600030101010101" pitchFamily="2" charset="-122"/>
                <a:ea typeface="等线" panose="02010600030101010101" pitchFamily="2" charset="-122"/>
              </a:rPr>
              <a:t> getTask</a:t>
            </a:r>
            <a:r>
              <a:rPr lang="zh-CN" altLang="en-US" sz="2000">
                <a:latin typeface="等线" panose="02010600030101010101" pitchFamily="2" charset="-122"/>
                <a:ea typeface="等线" panose="02010600030101010101" pitchFamily="2" charset="-122"/>
              </a:rPr>
              <a:t>方法返回的是</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对象，</a:t>
            </a:r>
            <a:r>
              <a:rPr lang="zh-CN" altLang="en-US" sz="2000">
                <a:solidFill>
                  <a:srgbClr val="FF0000"/>
                </a:solidFill>
                <a:latin typeface="等线" panose="02010600030101010101" pitchFamily="2" charset="-122"/>
                <a:ea typeface="等线" panose="02010600030101010101" pitchFamily="2" charset="-122"/>
              </a:rPr>
              <a:t>这代表一个任务，并不是线程，因为</a:t>
            </a:r>
            <a:r>
              <a:rPr lang="en-US" altLang="zh-CN" sz="2000">
                <a:solidFill>
                  <a:srgbClr val="FF0000"/>
                </a:solidFill>
                <a:latin typeface="等线" panose="02010600030101010101" pitchFamily="2" charset="-122"/>
                <a:ea typeface="等线" panose="02010600030101010101" pitchFamily="2" charset="-122"/>
              </a:rPr>
              <a:t>runWorker</a:t>
            </a:r>
            <a:r>
              <a:rPr lang="zh-CN" altLang="en-US" sz="2000">
                <a:solidFill>
                  <a:srgbClr val="FF0000"/>
                </a:solidFill>
                <a:latin typeface="等线" panose="02010600030101010101" pitchFamily="2" charset="-122"/>
                <a:ea typeface="等线" panose="02010600030101010101" pitchFamily="2" charset="-122"/>
              </a:rPr>
              <a:t>是直接调用</a:t>
            </a:r>
            <a:r>
              <a:rPr lang="en-US" altLang="zh-CN" sz="2000">
                <a:solidFill>
                  <a:srgbClr val="FF0000"/>
                </a:solidFill>
                <a:latin typeface="等线" panose="02010600030101010101" pitchFamily="2" charset="-122"/>
                <a:ea typeface="等线" panose="02010600030101010101" pitchFamily="2" charset="-122"/>
              </a:rPr>
              <a:t>Runnable</a:t>
            </a:r>
            <a:r>
              <a:rPr lang="zh-CN" altLang="en-US" sz="2000">
                <a:solidFill>
                  <a:srgbClr val="FF0000"/>
                </a:solidFill>
                <a:latin typeface="等线" panose="02010600030101010101" pitchFamily="2" charset="-122"/>
                <a:ea typeface="等线" panose="02010600030101010101" pitchFamily="2" charset="-122"/>
              </a:rPr>
              <a:t>对象的</a:t>
            </a:r>
            <a:r>
              <a:rPr lang="en-US" altLang="zh-CN" sz="2000">
                <a:solidFill>
                  <a:srgbClr val="FF0000"/>
                </a:solidFill>
                <a:latin typeface="等线" panose="02010600030101010101" pitchFamily="2" charset="-122"/>
                <a:ea typeface="等线" panose="02010600030101010101" pitchFamily="2" charset="-122"/>
              </a:rPr>
              <a:t>run</a:t>
            </a:r>
            <a:r>
              <a:rPr lang="zh-CN" altLang="en-US" sz="2000">
                <a:solidFill>
                  <a:srgbClr val="FF0000"/>
                </a:solidFill>
                <a:latin typeface="等线" panose="02010600030101010101" pitchFamily="2" charset="-122"/>
                <a:ea typeface="等线" panose="02010600030101010101" pitchFamily="2" charset="-122"/>
              </a:rPr>
              <a:t>方法</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ScheduledThreadPoolExecutor</a:t>
            </a:r>
            <a:r>
              <a:rPr lang="zh-CN" altLang="en-US" sz="2000">
                <a:latin typeface="等线" panose="02010600030101010101" pitchFamily="2" charset="-122"/>
                <a:ea typeface="等线" panose="02010600030101010101" pitchFamily="2" charset="-122"/>
              </a:rPr>
              <a:t>的任务是</a:t>
            </a:r>
            <a:r>
              <a:rPr lang="en-US" altLang="zh-CN" sz="2000">
                <a:latin typeface="等线" panose="02010600030101010101" pitchFamily="2" charset="-122"/>
                <a:ea typeface="等线" panose="02010600030101010101" pitchFamily="2" charset="-122"/>
              </a:rPr>
              <a:t>ScheduledFutureTask</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 ScheduledFutureTask</a:t>
            </a:r>
            <a:r>
              <a:rPr lang="zh-CN" altLang="en-US" sz="2000">
                <a:latin typeface="等线" panose="02010600030101010101" pitchFamily="2" charset="-122"/>
                <a:ea typeface="等线" panose="02010600030101010101" pitchFamily="2" charset="-122"/>
              </a:rPr>
              <a:t>本质上也是</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，所以此时执行的是</a:t>
            </a:r>
            <a:r>
              <a:rPr lang="en-US" altLang="zh-CN" sz="2000">
                <a:latin typeface="等线" panose="02010600030101010101" pitchFamily="2" charset="-122"/>
                <a:ea typeface="等线" panose="02010600030101010101" pitchFamily="2" charset="-122"/>
              </a:rPr>
              <a:t>ScheduledFutureTask</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run</a:t>
            </a:r>
            <a:r>
              <a:rPr lang="zh-CN" altLang="en-US" sz="2000">
                <a:latin typeface="等线" panose="02010600030101010101" pitchFamily="2" charset="-122"/>
                <a:ea typeface="等线" panose="02010600030101010101" pitchFamily="2" charset="-122"/>
              </a:rPr>
              <a:t>方法，</a:t>
            </a:r>
            <a:r>
              <a:rPr lang="en-US" altLang="zh-CN" sz="2000">
                <a:latin typeface="等线" panose="02010600030101010101" pitchFamily="2" charset="-122"/>
                <a:ea typeface="等线" panose="02010600030101010101" pitchFamily="2" charset="-122"/>
              </a:rPr>
              <a:t>run</a:t>
            </a:r>
            <a:r>
              <a:rPr lang="zh-CN" altLang="en-US" sz="2000">
                <a:latin typeface="等线" panose="02010600030101010101" pitchFamily="2" charset="-122"/>
                <a:ea typeface="等线" panose="02010600030101010101" pitchFamily="2" charset="-122"/>
              </a:rPr>
              <a:t>又会继续调用</a:t>
            </a:r>
            <a:r>
              <a:rPr lang="en-US" altLang="zh-CN" sz="2000">
                <a:latin typeface="等线" panose="02010600030101010101" pitchFamily="2" charset="-122"/>
                <a:ea typeface="等线" panose="02010600030101010101" pitchFamily="2" charset="-122"/>
              </a:rPr>
              <a:t>ensurePrestart</a:t>
            </a:r>
            <a:r>
              <a:rPr lang="zh-CN" altLang="en-US" sz="2000">
                <a:latin typeface="等线" panose="02010600030101010101" pitchFamily="2" charset="-122"/>
                <a:ea typeface="等线" panose="02010600030101010101" pitchFamily="2" charset="-122"/>
              </a:rPr>
              <a:t>方法，所以就在此处无限制的循环执行</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上述逻辑比较复杂，但是代码阅读起来比较简单，按照上述线索阅读源码可以理清具体执行的流程，在此处也就不贴源码了。</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——ForkJoinPool</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ForkJoinPool</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AbstractExecutorService</a:t>
            </a:r>
            <a:r>
              <a:rPr lang="zh-CN" altLang="en-US" sz="2000">
                <a:latin typeface="等线" panose="02010600030101010101" pitchFamily="2" charset="-122"/>
                <a:ea typeface="等线" panose="02010600030101010101" pitchFamily="2" charset="-122"/>
              </a:rPr>
              <a:t>，未完待续</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29326" cy="5257800"/>
          </a:xfrm>
        </p:spPr>
        <p:txBody>
          <a:bodyPr>
            <a:normAutofit/>
          </a:bodyPr>
          <a:lstStyle/>
          <a:p>
            <a:r>
              <a:rPr lang="en-US" altLang="zh-CN" sz="2000">
                <a:latin typeface="等线" panose="02010600030101010101" pitchFamily="2" charset="-122"/>
                <a:ea typeface="等线" panose="02010600030101010101" pitchFamily="2" charset="-122"/>
              </a:rPr>
              <a:t>Executors</a:t>
            </a:r>
            <a:r>
              <a:rPr lang="zh-CN" altLang="en-US" sz="2000">
                <a:latin typeface="等线" panose="02010600030101010101" pitchFamily="2" charset="-122"/>
                <a:ea typeface="等线" panose="02010600030101010101" pitchFamily="2" charset="-122"/>
              </a:rPr>
              <a:t>是一个工具类，内部维护的基本上都是静态方法或者静态内部类，构造函数是私有的。</a:t>
            </a:r>
            <a:endParaRPr lang="en-US" altLang="zh-CN" sz="2000">
              <a:latin typeface="等线" panose="02010600030101010101" pitchFamily="2" charset="-122"/>
              <a:ea typeface="等线" panose="02010600030101010101" pitchFamily="2" charset="-122"/>
            </a:endParaRPr>
          </a:p>
          <a:p>
            <a:r>
              <a:rPr lang="zh-CN" altLang="en-US" sz="2000">
                <a:solidFill>
                  <a:srgbClr val="FF0000"/>
                </a:solidFill>
                <a:latin typeface="等线" panose="02010600030101010101" pitchFamily="2" charset="-122"/>
                <a:ea typeface="等线" panose="02010600030101010101" pitchFamily="2" charset="-122"/>
              </a:rPr>
              <a:t>注意：不推荐使用</a:t>
            </a:r>
            <a:r>
              <a:rPr lang="en-US" altLang="zh-CN" sz="2000">
                <a:solidFill>
                  <a:srgbClr val="FF0000"/>
                </a:solidFill>
                <a:latin typeface="等线" panose="02010600030101010101" pitchFamily="2" charset="-122"/>
                <a:ea typeface="等线" panose="02010600030101010101" pitchFamily="2" charset="-122"/>
              </a:rPr>
              <a:t>Executors</a:t>
            </a:r>
            <a:r>
              <a:rPr lang="zh-CN" altLang="en-US" sz="2000">
                <a:solidFill>
                  <a:srgbClr val="FF0000"/>
                </a:solidFill>
                <a:latin typeface="等线" panose="02010600030101010101" pitchFamily="2" charset="-122"/>
                <a:ea typeface="等线" panose="02010600030101010101" pitchFamily="2" charset="-122"/>
              </a:rPr>
              <a:t>创建线程池</a:t>
            </a:r>
            <a:endParaRPr lang="en-US" altLang="zh-CN" sz="2000">
              <a:solidFill>
                <a:srgbClr val="FF0000"/>
              </a:solidFill>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newFixedThreadPool</a:t>
            </a:r>
            <a:r>
              <a:rPr lang="zh-CN" altLang="en-US" sz="2000">
                <a:latin typeface="等线" panose="02010600030101010101" pitchFamily="2" charset="-122"/>
                <a:ea typeface="等线" panose="02010600030101010101" pitchFamily="2" charset="-122"/>
              </a:rPr>
              <a:t>是创建固定长度的线程池，不过该方法的任务队列是一个</a:t>
            </a:r>
            <a:r>
              <a:rPr lang="en-US" altLang="zh-CN" sz="2000">
                <a:latin typeface="等线" panose="02010600030101010101" pitchFamily="2" charset="-122"/>
                <a:ea typeface="等线" panose="02010600030101010101" pitchFamily="2" charset="-122"/>
              </a:rPr>
              <a:t>LinkedBlockingQueue</a:t>
            </a:r>
            <a:r>
              <a:rPr lang="zh-CN" altLang="en-US" sz="2000">
                <a:latin typeface="等线" panose="02010600030101010101" pitchFamily="2" charset="-122"/>
                <a:ea typeface="等线" panose="02010600030101010101" pitchFamily="2" charset="-122"/>
              </a:rPr>
              <a:t>，并且任务队列最大容量为</a:t>
            </a:r>
            <a:r>
              <a:rPr lang="en-US" altLang="zh-CN" sz="2000">
                <a:latin typeface="等线" panose="02010600030101010101" pitchFamily="2" charset="-122"/>
                <a:ea typeface="等线" panose="02010600030101010101" pitchFamily="2" charset="-122"/>
              </a:rPr>
              <a:t>Integer.MAX_VALUE</a:t>
            </a:r>
            <a:r>
              <a:rPr lang="zh-CN" altLang="en-US" sz="2000">
                <a:latin typeface="等线" panose="02010600030101010101" pitchFamily="2" charset="-122"/>
                <a:ea typeface="等线" panose="02010600030101010101" pitchFamily="2" charset="-122"/>
              </a:rPr>
              <a:t>，如果任务堆积过多会造成内存溢出</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newWorkStealingPool</a:t>
            </a:r>
            <a:r>
              <a:rPr lang="zh-CN" altLang="en-US" sz="2000">
                <a:latin typeface="等线" panose="02010600030101010101" pitchFamily="2" charset="-122"/>
                <a:ea typeface="等线" panose="02010600030101010101" pitchFamily="2" charset="-122"/>
              </a:rPr>
              <a:t>本质上是生成一个</a:t>
            </a:r>
            <a:r>
              <a:rPr lang="en-US" altLang="zh-CN" sz="2000">
                <a:latin typeface="等线" panose="02010600030101010101" pitchFamily="2" charset="-122"/>
                <a:ea typeface="等线" panose="02010600030101010101" pitchFamily="2" charset="-122"/>
              </a:rPr>
              <a:t>ForkJoinPool</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 ForkJoinPool</a:t>
            </a:r>
            <a:r>
              <a:rPr lang="zh-CN" altLang="en-US" sz="2000">
                <a:latin typeface="等线" panose="02010600030101010101" pitchFamily="2" charset="-122"/>
                <a:ea typeface="等线" panose="02010600030101010101" pitchFamily="2" charset="-122"/>
              </a:rPr>
              <a:t>可以从其他线程的任务队列里面偷取任务执行</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6029325" y="1556792"/>
            <a:ext cx="3114675" cy="4381500"/>
          </a:xfrm>
          <a:prstGeom prst="rect">
            <a:avLst/>
          </a:prstGeom>
        </p:spPr>
      </p:pic>
      <p:pic>
        <p:nvPicPr>
          <p:cNvPr id="6" name="图片 5"/>
          <p:cNvPicPr>
            <a:picLocks noChangeAspect="1"/>
          </p:cNvPicPr>
          <p:nvPr/>
        </p:nvPicPr>
        <p:blipFill>
          <a:blip r:embed="rId3"/>
          <a:stretch>
            <a:fillRect/>
          </a:stretch>
        </p:blipFill>
        <p:spPr>
          <a:xfrm>
            <a:off x="92786" y="4428413"/>
            <a:ext cx="5921821" cy="829387"/>
          </a:xfrm>
          <a:prstGeom prst="rect">
            <a:avLst/>
          </a:prstGeom>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29326" cy="5257800"/>
          </a:xfrm>
        </p:spPr>
        <p:txBody>
          <a:bodyPr>
            <a:normAutofit/>
          </a:bodyPr>
          <a:lstStyle/>
          <a:p>
            <a:r>
              <a:rPr lang="en-US" altLang="zh-CN" sz="2000">
                <a:latin typeface="等线" panose="02010600030101010101" pitchFamily="2" charset="-122"/>
                <a:ea typeface="等线" panose="02010600030101010101" pitchFamily="2" charset="-122"/>
              </a:rPr>
              <a:t>newSingleThreadExecutor</a:t>
            </a:r>
            <a:r>
              <a:rPr lang="zh-CN" altLang="en-US" sz="2000">
                <a:latin typeface="等线" panose="02010600030101010101" pitchFamily="2" charset="-122"/>
                <a:ea typeface="等线" panose="02010600030101010101" pitchFamily="2" charset="-122"/>
              </a:rPr>
              <a:t>是创建只有一个线程的线程池，与</a:t>
            </a:r>
            <a:r>
              <a:rPr lang="en-US" altLang="zh-CN" sz="2000">
                <a:latin typeface="等线" panose="02010600030101010101" pitchFamily="2" charset="-122"/>
                <a:ea typeface="等线" panose="02010600030101010101" pitchFamily="2" charset="-122"/>
              </a:rPr>
              <a:t>newFixedThreadPool</a:t>
            </a:r>
            <a:r>
              <a:rPr lang="zh-CN" altLang="en-US" sz="2000">
                <a:latin typeface="等线" panose="02010600030101010101" pitchFamily="2" charset="-122"/>
                <a:ea typeface="等线" panose="02010600030101010101" pitchFamily="2" charset="-122"/>
              </a:rPr>
              <a:t>一样，也是会造成任务大量堆积从而内存溢出。</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newCachedThreadPool</a:t>
            </a:r>
            <a:r>
              <a:rPr lang="zh-CN" altLang="en-US" sz="2000">
                <a:latin typeface="等线" panose="02010600030101010101" pitchFamily="2" charset="-122"/>
                <a:ea typeface="等线" panose="02010600030101010101" pitchFamily="2" charset="-122"/>
              </a:rPr>
              <a:t>是创建一个最少</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个线程，最多</a:t>
            </a:r>
            <a:r>
              <a:rPr lang="en-US" altLang="zh-CN" sz="2000">
                <a:latin typeface="等线" panose="02010600030101010101" pitchFamily="2" charset="-122"/>
                <a:ea typeface="等线" panose="02010600030101010101" pitchFamily="2" charset="-122"/>
              </a:rPr>
              <a:t>Integer.MAX_VALUE</a:t>
            </a:r>
            <a:r>
              <a:rPr lang="zh-CN" altLang="en-US" sz="2000">
                <a:latin typeface="等线" panose="02010600030101010101" pitchFamily="2" charset="-122"/>
                <a:ea typeface="等线" panose="02010600030101010101" pitchFamily="2" charset="-122"/>
              </a:rPr>
              <a:t>的线程池，每个线程最大空闲存活时间</a:t>
            </a:r>
            <a:r>
              <a:rPr lang="en-US" altLang="zh-CN" sz="2000">
                <a:latin typeface="等线" panose="02010600030101010101" pitchFamily="2" charset="-122"/>
                <a:ea typeface="等线" panose="02010600030101010101" pitchFamily="2" charset="-122"/>
              </a:rPr>
              <a:t>60</a:t>
            </a:r>
            <a:r>
              <a:rPr lang="zh-CN" altLang="en-US" sz="2000">
                <a:latin typeface="等线" panose="02010600030101010101" pitchFamily="2" charset="-122"/>
                <a:ea typeface="等线" panose="02010600030101010101" pitchFamily="2" charset="-122"/>
              </a:rPr>
              <a:t>秒，这就有可能造成在任务多的情况下创建过多线程，会导致系统性能急剧下降，并有可能造成内存溢出</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6029325" y="1556792"/>
            <a:ext cx="3114675" cy="4381500"/>
          </a:xfrm>
          <a:prstGeom prst="rect">
            <a:avLst/>
          </a:prstGeom>
        </p:spPr>
      </p:pic>
      <p:pic>
        <p:nvPicPr>
          <p:cNvPr id="7" name="图片 6"/>
          <p:cNvPicPr>
            <a:picLocks noChangeAspect="1"/>
          </p:cNvPicPr>
          <p:nvPr/>
        </p:nvPicPr>
        <p:blipFill>
          <a:blip r:embed="rId3"/>
          <a:stretch>
            <a:fillRect/>
          </a:stretch>
        </p:blipFill>
        <p:spPr>
          <a:xfrm>
            <a:off x="251520" y="2636912"/>
            <a:ext cx="5460609" cy="936104"/>
          </a:xfrm>
          <a:prstGeom prst="rect">
            <a:avLst/>
          </a:prstGeom>
        </p:spPr>
      </p:pic>
      <p:pic>
        <p:nvPicPr>
          <p:cNvPr id="8" name="图片 7"/>
          <p:cNvPicPr>
            <a:picLocks noChangeAspect="1"/>
          </p:cNvPicPr>
          <p:nvPr/>
        </p:nvPicPr>
        <p:blipFill>
          <a:blip r:embed="rId4"/>
          <a:stretch>
            <a:fillRect/>
          </a:stretch>
        </p:blipFill>
        <p:spPr>
          <a:xfrm>
            <a:off x="303629" y="5520358"/>
            <a:ext cx="5725696" cy="835868"/>
          </a:xfrm>
          <a:prstGeom prst="rect">
            <a:avLst/>
          </a:prstGeom>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29326" cy="5257800"/>
          </a:xfrm>
        </p:spPr>
        <p:txBody>
          <a:bodyPr>
            <a:normAutofit/>
          </a:bodyPr>
          <a:lstStyle/>
          <a:p>
            <a:r>
              <a:rPr lang="en-US" altLang="zh-CN" sz="2000">
                <a:latin typeface="等线" panose="02010600030101010101" pitchFamily="2" charset="-122"/>
                <a:ea typeface="等线" panose="02010600030101010101" pitchFamily="2" charset="-122"/>
              </a:rPr>
              <a:t>newScheduledThreadPool</a:t>
            </a:r>
            <a:r>
              <a:rPr lang="zh-CN" altLang="en-US" sz="2000">
                <a:latin typeface="等线" panose="02010600030101010101" pitchFamily="2" charset="-122"/>
                <a:ea typeface="等线" panose="02010600030101010101" pitchFamily="2" charset="-122"/>
              </a:rPr>
              <a:t>创建一个固定长度线程池，支持定时及周期性任务执行，同样的最大线程数是</a:t>
            </a:r>
            <a:r>
              <a:rPr lang="en-US" altLang="zh-CN" sz="2000">
                <a:latin typeface="等线" panose="02010600030101010101" pitchFamily="2" charset="-122"/>
                <a:ea typeface="等线" panose="02010600030101010101" pitchFamily="2" charset="-122"/>
              </a:rPr>
              <a:t>Integer.MAX_VALUE</a:t>
            </a:r>
            <a:r>
              <a:rPr lang="zh-CN" altLang="en-US" sz="2000">
                <a:latin typeface="等线" panose="02010600030101010101" pitchFamily="2" charset="-122"/>
                <a:ea typeface="等线" panose="02010600030101010101" pitchFamily="2" charset="-122"/>
              </a:rPr>
              <a:t>，而且任务队列的长度最大值也是</a:t>
            </a:r>
            <a:r>
              <a:rPr lang="en-US" altLang="zh-CN" sz="2000">
                <a:latin typeface="等线" panose="02010600030101010101" pitchFamily="2" charset="-122"/>
                <a:ea typeface="等线" panose="02010600030101010101" pitchFamily="2" charset="-122"/>
              </a:rPr>
              <a:t>Integer.MAX_VALUE</a:t>
            </a:r>
            <a:r>
              <a:rPr lang="zh-CN" altLang="en-US" sz="2000">
                <a:latin typeface="等线" panose="02010600030101010101" pitchFamily="2" charset="-122"/>
                <a:ea typeface="等线" panose="02010600030101010101" pitchFamily="2" charset="-122"/>
              </a:rPr>
              <a:t>，有可能造成任务大量堆积而出现内存溢出。</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unconfigurableExecutorService</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unconfigurableScheduledExecutorService</a:t>
            </a:r>
            <a:r>
              <a:rPr lang="zh-CN" altLang="en-US" sz="2000">
                <a:latin typeface="等线" panose="02010600030101010101" pitchFamily="2" charset="-122"/>
                <a:ea typeface="等线" panose="02010600030101010101" pitchFamily="2" charset="-122"/>
              </a:rPr>
              <a:t>底层使用的是</a:t>
            </a:r>
            <a:r>
              <a:rPr lang="en-US" altLang="zh-CN" sz="2000">
                <a:latin typeface="等线" panose="02010600030101010101" pitchFamily="2" charset="-122"/>
                <a:ea typeface="等线" panose="02010600030101010101" pitchFamily="2" charset="-122"/>
              </a:rPr>
              <a:t>DelegatedExecutorService</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DelegatedScheduledExecutorService</a:t>
            </a:r>
            <a:r>
              <a:rPr lang="zh-CN" altLang="en-US" sz="2000">
                <a:latin typeface="等线" panose="02010600030101010101" pitchFamily="2" charset="-122"/>
                <a:ea typeface="等线" panose="02010600030101010101" pitchFamily="2" charset="-122"/>
              </a:rPr>
              <a:t>，这两个</a:t>
            </a:r>
            <a:r>
              <a:rPr lang="en-US" altLang="zh-CN" sz="2000">
                <a:latin typeface="等线" panose="02010600030101010101" pitchFamily="2" charset="-122"/>
                <a:ea typeface="等线" panose="02010600030101010101" pitchFamily="2" charset="-122"/>
              </a:rPr>
              <a:t>Delegated</a:t>
            </a:r>
            <a:r>
              <a:rPr lang="zh-CN" altLang="en-US" sz="2000">
                <a:latin typeface="等线" panose="02010600030101010101" pitchFamily="2" charset="-122"/>
                <a:ea typeface="等线" panose="02010600030101010101" pitchFamily="2" charset="-122"/>
              </a:rPr>
              <a:t>类都是对</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做了一层封装，其实本质上还是执行</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的一些方法</a:t>
            </a:r>
            <a:endParaRPr lang="en-US" altLang="zh-CN" sz="2000">
              <a:latin typeface="等线" panose="02010600030101010101" pitchFamily="2" charset="-122"/>
              <a:ea typeface="等线" panose="02010600030101010101" pitchFamily="2" charset="-122"/>
            </a:endParaRPr>
          </a:p>
          <a:p>
            <a:pPr marL="0" indent="0">
              <a:buNone/>
            </a:pPr>
            <a:endParaRPr lang="en-US" altLang="zh-CN" sz="2000">
              <a:latin typeface="等线" panose="02010600030101010101" pitchFamily="2" charset="-122"/>
              <a:ea typeface="等线" panose="02010600030101010101" pitchFamily="2" charset="-122"/>
            </a:endParaRPr>
          </a:p>
          <a:p>
            <a:pPr marL="0" indent="0">
              <a:buNone/>
            </a:pP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6029325" y="1556792"/>
            <a:ext cx="3114675" cy="4381500"/>
          </a:xfrm>
          <a:prstGeom prst="rect">
            <a:avLst/>
          </a:prstGeom>
        </p:spPr>
      </p:pic>
      <p:pic>
        <p:nvPicPr>
          <p:cNvPr id="3" name="图片 2"/>
          <p:cNvPicPr>
            <a:picLocks noChangeAspect="1"/>
          </p:cNvPicPr>
          <p:nvPr/>
        </p:nvPicPr>
        <p:blipFill>
          <a:blip r:embed="rId3"/>
          <a:stretch>
            <a:fillRect/>
          </a:stretch>
        </p:blipFill>
        <p:spPr>
          <a:xfrm>
            <a:off x="182534" y="3264334"/>
            <a:ext cx="5725696" cy="436110"/>
          </a:xfrm>
          <a:prstGeom prst="rect">
            <a:avLst/>
          </a:prstGeom>
        </p:spPr>
      </p:pic>
      <p:pic>
        <p:nvPicPr>
          <p:cNvPr id="6" name="图片 5"/>
          <p:cNvPicPr>
            <a:picLocks noChangeAspect="1"/>
          </p:cNvPicPr>
          <p:nvPr/>
        </p:nvPicPr>
        <p:blipFill>
          <a:blip r:embed="rId4"/>
          <a:stretch>
            <a:fillRect/>
          </a:stretch>
        </p:blipFill>
        <p:spPr>
          <a:xfrm>
            <a:off x="182534" y="3774293"/>
            <a:ext cx="4484395" cy="614301"/>
          </a:xfrm>
          <a:prstGeom prst="rect">
            <a:avLst/>
          </a:prstGeom>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29326" cy="5257800"/>
          </a:xfrm>
        </p:spPr>
        <p:txBody>
          <a:bodyPr>
            <a:normAutofit/>
          </a:bodyPr>
          <a:lstStyle/>
          <a:p>
            <a:r>
              <a:rPr lang="en-US" altLang="zh-CN" sz="2000">
                <a:latin typeface="等线" panose="02010600030101010101" pitchFamily="2" charset="-122"/>
                <a:ea typeface="等线" panose="02010600030101010101" pitchFamily="2" charset="-122"/>
              </a:rPr>
              <a:t>callable(Runnable)/ callable(Runnable,T)</a:t>
            </a:r>
            <a:r>
              <a:rPr lang="zh-CN" altLang="en-US" sz="2000">
                <a:latin typeface="等线" panose="02010600030101010101" pitchFamily="2" charset="-122"/>
                <a:ea typeface="等线" panose="02010600030101010101" pitchFamily="2" charset="-122"/>
              </a:rPr>
              <a:t>方法本质上是将一些非</a:t>
            </a:r>
            <a:r>
              <a:rPr lang="en-US" altLang="zh-CN" sz="2000">
                <a:latin typeface="等线" panose="02010600030101010101" pitchFamily="2" charset="-122"/>
                <a:ea typeface="等线" panose="02010600030101010101" pitchFamily="2" charset="-122"/>
              </a:rPr>
              <a:t>callable</a:t>
            </a:r>
            <a:r>
              <a:rPr lang="zh-CN" altLang="en-US" sz="2000">
                <a:latin typeface="等线" panose="02010600030101010101" pitchFamily="2" charset="-122"/>
                <a:ea typeface="等线" panose="02010600030101010101" pitchFamily="2" charset="-122"/>
              </a:rPr>
              <a:t>对象封装成</a:t>
            </a:r>
            <a:r>
              <a:rPr lang="en-US" altLang="zh-CN" sz="2000">
                <a:latin typeface="等线" panose="02010600030101010101" pitchFamily="2" charset="-122"/>
                <a:ea typeface="等线" panose="02010600030101010101" pitchFamily="2" charset="-122"/>
              </a:rPr>
              <a:t>callable</a:t>
            </a:r>
            <a:r>
              <a:rPr lang="zh-CN" altLang="en-US" sz="2000">
                <a:latin typeface="等线" panose="02010600030101010101" pitchFamily="2" charset="-122"/>
                <a:ea typeface="等线" panose="02010600030101010101" pitchFamily="2" charset="-122"/>
              </a:rPr>
              <a:t>对象，底层用的是适配器模式，将</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封装成一个</a:t>
            </a:r>
            <a:r>
              <a:rPr lang="en-US" altLang="zh-CN" sz="2000">
                <a:latin typeface="等线" panose="02010600030101010101" pitchFamily="2" charset="-122"/>
                <a:ea typeface="等线" panose="02010600030101010101" pitchFamily="2" charset="-122"/>
              </a:rPr>
              <a:t>RunnableAdapter</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其余方法都比较简单</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6029325" y="1556792"/>
            <a:ext cx="3114675" cy="43815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0" y="1628800"/>
            <a:ext cx="6804248" cy="5229200"/>
          </a:xfrm>
        </p:spPr>
        <p:txBody>
          <a:bodyPr>
            <a:normAutofit/>
          </a:bodyPr>
          <a:lstStyle/>
          <a:p>
            <a:r>
              <a:rPr lang="en-US" altLang="zh-CN">
                <a:latin typeface="等线" panose="02010600030101010101" pitchFamily="2" charset="-122"/>
                <a:ea typeface="等线" panose="02010600030101010101" pitchFamily="2" charset="-122"/>
              </a:rPr>
              <a:t>finalize</a:t>
            </a:r>
            <a:r>
              <a:rPr lang="zh-CN" altLang="en-US">
                <a:latin typeface="等线" panose="02010600030101010101" pitchFamily="2" charset="-122"/>
                <a:ea typeface="等线" panose="02010600030101010101" pitchFamily="2" charset="-122"/>
              </a:rPr>
              <a:t>每个对象在被虚拟机回收之前会调用此对象的</a:t>
            </a:r>
            <a:r>
              <a:rPr lang="en-US" altLang="zh-CN">
                <a:latin typeface="等线" panose="02010600030101010101" pitchFamily="2" charset="-122"/>
                <a:ea typeface="等线" panose="02010600030101010101" pitchFamily="2" charset="-122"/>
              </a:rPr>
              <a:t>finalize</a:t>
            </a:r>
            <a:r>
              <a:rPr lang="zh-CN" altLang="en-US">
                <a:latin typeface="等线" panose="02010600030101010101" pitchFamily="2" charset="-122"/>
                <a:ea typeface="等线" panose="02010600030101010101" pitchFamily="2" charset="-122"/>
              </a:rPr>
              <a:t>方法，而且每个对象的</a:t>
            </a:r>
            <a:r>
              <a:rPr lang="en-US" altLang="zh-CN">
                <a:latin typeface="等线" panose="02010600030101010101" pitchFamily="2" charset="-122"/>
                <a:ea typeface="等线" panose="02010600030101010101" pitchFamily="2" charset="-122"/>
              </a:rPr>
              <a:t>finalize</a:t>
            </a:r>
            <a:r>
              <a:rPr lang="zh-CN" altLang="en-US">
                <a:latin typeface="等线" panose="02010600030101010101" pitchFamily="2" charset="-122"/>
                <a:ea typeface="等线" panose="02010600030101010101" pitchFamily="2" charset="-122"/>
              </a:rPr>
              <a:t>方法只能被系统执行一次，该方法与析构函数不等价。如果要让该对象逃脱死亡命运，则可以在对象被回收之前在</a:t>
            </a:r>
            <a:r>
              <a:rPr lang="en-US" altLang="zh-CN">
                <a:latin typeface="等线" panose="02010600030101010101" pitchFamily="2" charset="-122"/>
                <a:ea typeface="等线" panose="02010600030101010101" pitchFamily="2" charset="-122"/>
              </a:rPr>
              <a:t>finalize</a:t>
            </a:r>
            <a:r>
              <a:rPr lang="zh-CN" altLang="en-US">
                <a:latin typeface="等线" panose="02010600030101010101" pitchFamily="2" charset="-122"/>
                <a:ea typeface="等线" panose="02010600030101010101" pitchFamily="2" charset="-122"/>
              </a:rPr>
              <a:t>方法里面重新与其他对象（其他对象不能是即将被回收的对象）建立关联即可。</a:t>
            </a:r>
            <a:endParaRPr lang="en-US" altLang="zh-CN">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7048500" y="1556792"/>
            <a:ext cx="2095500" cy="2800350"/>
          </a:xfrm>
          <a:prstGeom prst="rect">
            <a:avLst/>
          </a:prstGeom>
        </p:spPr>
      </p:pic>
      <p:sp>
        <p:nvSpPr>
          <p:cNvPr id="7"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网络</a:t>
            </a:r>
            <a:r>
              <a:rPr lang="en-US" altLang="zh-CN">
                <a:latin typeface="等线" panose="02010600030101010101" pitchFamily="2" charset="-122"/>
                <a:ea typeface="等线" panose="02010600030101010101" pitchFamily="2" charset="-122"/>
              </a:rPr>
              <a:t>IO</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2" y="1600200"/>
            <a:ext cx="9144001" cy="5257800"/>
          </a:xfrm>
        </p:spPr>
        <p:txBody>
          <a:bodyPr>
            <a:normAutofit/>
          </a:bodyPr>
          <a:lstStyle/>
          <a:p>
            <a:r>
              <a:rPr lang="zh-CN" altLang="en-US" sz="2000">
                <a:latin typeface="等线" panose="02010600030101010101" pitchFamily="2" charset="-122"/>
                <a:ea typeface="等线" panose="02010600030101010101" pitchFamily="2" charset="-122"/>
              </a:rPr>
              <a:t>未完待续</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Java——lambda</a:t>
            </a:r>
            <a:r>
              <a:rPr lang="zh-CN" altLang="en-US" dirty="0">
                <a:latin typeface="等线" panose="02010600030101010101" pitchFamily="2" charset="-122"/>
                <a:ea typeface="等线" panose="02010600030101010101" pitchFamily="2" charset="-122"/>
              </a:rPr>
              <a:t>表达式</a:t>
            </a:r>
          </a:p>
        </p:txBody>
      </p:sp>
      <p:sp>
        <p:nvSpPr>
          <p:cNvPr id="2" name="内容占位符 1"/>
          <p:cNvSpPr>
            <a:spLocks noGrp="1"/>
          </p:cNvSpPr>
          <p:nvPr>
            <p:ph sz="quarter" idx="1"/>
          </p:nvPr>
        </p:nvSpPr>
        <p:spPr>
          <a:xfrm>
            <a:off x="-2" y="4418118"/>
            <a:ext cx="9144001" cy="2439882"/>
          </a:xfrm>
        </p:spPr>
        <p:txBody>
          <a:bodyPr>
            <a:normAutofit/>
          </a:bodyPr>
          <a:lstStyle/>
          <a:p>
            <a:pPr marL="0" indent="0">
              <a:buNone/>
            </a:pPr>
            <a:r>
              <a:rPr lang="en-US" altLang="zh-CN" sz="2000" dirty="0">
                <a:latin typeface="等线" panose="02010600030101010101" pitchFamily="2" charset="-122"/>
                <a:ea typeface="等线" panose="02010600030101010101" pitchFamily="2" charset="-122"/>
              </a:rPr>
              <a:t>Lambda</a:t>
            </a:r>
            <a:r>
              <a:rPr lang="zh-CN" altLang="en-US" sz="2000" dirty="0">
                <a:latin typeface="等线" panose="02010600030101010101" pitchFamily="2" charset="-122"/>
                <a:ea typeface="等线" panose="02010600030101010101" pitchFamily="2" charset="-122"/>
              </a:rPr>
              <a:t>表达式重要特征：</a:t>
            </a:r>
            <a:endParaRPr lang="en-US" altLang="zh-CN" sz="2000" dirty="0">
              <a:latin typeface="等线" panose="02010600030101010101" pitchFamily="2" charset="-122"/>
              <a:ea typeface="等线" panose="02010600030101010101" pitchFamily="2" charset="-122"/>
            </a:endParaRPr>
          </a:p>
          <a:p>
            <a:pPr latinLnBrk="1"/>
            <a:r>
              <a:rPr lang="zh-CN" altLang="en-US" sz="2000" b="1" dirty="0"/>
              <a:t>可选类型声明：</a:t>
            </a:r>
            <a:r>
              <a:rPr lang="zh-CN" altLang="en-US" sz="2000" dirty="0"/>
              <a:t>不需要声明参数类型，编译器可以自动识别参数类型。</a:t>
            </a:r>
          </a:p>
          <a:p>
            <a:pPr latinLnBrk="1"/>
            <a:r>
              <a:rPr lang="zh-CN" altLang="en-US" sz="2000" b="1" dirty="0"/>
              <a:t>可选的参数圆括号：</a:t>
            </a:r>
            <a:r>
              <a:rPr lang="zh-CN" altLang="en-US" sz="2000" dirty="0"/>
              <a:t>一个参数无需定义圆括号，但多个参数需要定义圆括号。</a:t>
            </a:r>
          </a:p>
          <a:p>
            <a:pPr latinLnBrk="1"/>
            <a:r>
              <a:rPr lang="zh-CN" altLang="en-US" sz="2000" b="1" dirty="0"/>
              <a:t>可选的大括号：</a:t>
            </a:r>
            <a:r>
              <a:rPr lang="zh-CN" altLang="en-US" sz="2000" dirty="0"/>
              <a:t>如果方法主体只有一行代码，就不需要使用大括号。</a:t>
            </a:r>
          </a:p>
          <a:p>
            <a:pPr latinLnBrk="1"/>
            <a:r>
              <a:rPr lang="zh-CN" altLang="en-US" sz="2000" b="1" dirty="0"/>
              <a:t>可选的返回关键字：</a:t>
            </a:r>
            <a:r>
              <a:rPr lang="zh-CN" altLang="en-US" sz="2000" dirty="0"/>
              <a:t>如果方法主体只有一个表达式返回值则编译器会自动返回值，大括号需要指定明表达式返回了一个数值。</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857" y="1589026"/>
            <a:ext cx="8314286" cy="2724850"/>
          </a:xfrm>
          <a:prstGeom prst="rect">
            <a:avLst/>
          </a:prstGeom>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Java——lambda</a:t>
            </a:r>
            <a:r>
              <a:rPr lang="zh-CN" altLang="en-US" dirty="0">
                <a:latin typeface="等线" panose="02010600030101010101" pitchFamily="2" charset="-122"/>
                <a:ea typeface="等线" panose="02010600030101010101" pitchFamily="2" charset="-122"/>
              </a:rPr>
              <a:t>表达式</a:t>
            </a:r>
          </a:p>
        </p:txBody>
      </p:sp>
      <p:sp>
        <p:nvSpPr>
          <p:cNvPr id="2" name="内容占位符 1"/>
          <p:cNvSpPr>
            <a:spLocks noGrp="1"/>
          </p:cNvSpPr>
          <p:nvPr>
            <p:ph sz="quarter" idx="1"/>
          </p:nvPr>
        </p:nvSpPr>
        <p:spPr>
          <a:xfrm>
            <a:off x="-2" y="5589240"/>
            <a:ext cx="9144001" cy="1268760"/>
          </a:xfrm>
        </p:spPr>
        <p:txBody>
          <a:bodyPr>
            <a:normAutofit lnSpcReduction="10000"/>
          </a:bodyPr>
          <a:lstStyle/>
          <a:p>
            <a:pPr marL="0" indent="0">
              <a:buNone/>
            </a:pPr>
            <a:r>
              <a:rPr lang="zh-CN" altLang="en-US" sz="2000" dirty="0"/>
              <a:t>正则表达式必须是一个接口对象，而且该接口内部只允许有一个抽象方法（抽象方法没有方法主体），如果有多个抽象方法编译器会报错，但是也可以在接口内声明其他的</a:t>
            </a:r>
            <a:r>
              <a:rPr lang="en-US" altLang="zh-CN" sz="2000" dirty="0">
                <a:latin typeface="Consolas" pitchFamily="49" charset="0"/>
                <a:cs typeface="Consolas" pitchFamily="49" charset="0"/>
              </a:rPr>
              <a:t>default/static</a:t>
            </a:r>
            <a:r>
              <a:rPr lang="zh-CN" altLang="en-US" sz="2000" dirty="0"/>
              <a:t>方法，</a:t>
            </a:r>
            <a:r>
              <a:rPr lang="en-US" altLang="zh-CN" sz="2000" dirty="0">
                <a:latin typeface="Consolas" pitchFamily="49" charset="0"/>
                <a:cs typeface="Consolas" pitchFamily="49" charset="0"/>
              </a:rPr>
              <a:t>JVM</a:t>
            </a:r>
            <a:r>
              <a:rPr lang="zh-CN" altLang="en-US" sz="2000" dirty="0">
                <a:latin typeface="Consolas" pitchFamily="49" charset="0"/>
                <a:cs typeface="Consolas" pitchFamily="49" charset="0"/>
              </a:rPr>
              <a:t>能够自动识别</a:t>
            </a:r>
            <a:r>
              <a:rPr lang="en-US" altLang="zh-CN" sz="2000" dirty="0">
                <a:latin typeface="Consolas" pitchFamily="49" charset="0"/>
                <a:cs typeface="Consolas" pitchFamily="49" charset="0"/>
              </a:rPr>
              <a:t>lambda</a:t>
            </a:r>
            <a:r>
              <a:rPr lang="zh-CN" altLang="en-US" sz="2000" dirty="0">
                <a:latin typeface="Consolas" pitchFamily="49" charset="0"/>
                <a:cs typeface="Consolas" pitchFamily="49" charset="0"/>
              </a:rPr>
              <a:t>表达式，所以</a:t>
            </a:r>
            <a:r>
              <a:rPr lang="en-US" altLang="zh-CN" sz="2000" dirty="0">
                <a:latin typeface="Consolas" pitchFamily="49" charset="0"/>
                <a:cs typeface="Consolas" pitchFamily="49" charset="0"/>
              </a:rPr>
              <a:t>@</a:t>
            </a:r>
            <a:r>
              <a:rPr lang="en-US" altLang="zh-CN" sz="2000" dirty="0" err="1">
                <a:latin typeface="Consolas" pitchFamily="49" charset="0"/>
                <a:cs typeface="Consolas" pitchFamily="49" charset="0"/>
              </a:rPr>
              <a:t>FunctionalInterface</a:t>
            </a:r>
            <a:r>
              <a:rPr lang="zh-CN" altLang="en-US" sz="2000" dirty="0">
                <a:latin typeface="Consolas" pitchFamily="49" charset="0"/>
                <a:cs typeface="Consolas" pitchFamily="49" charset="0"/>
              </a:rPr>
              <a:t>注解可有可无。</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000" y="1589026"/>
            <a:ext cx="4963218" cy="3962953"/>
          </a:xfrm>
          <a:prstGeom prst="rect">
            <a:avLst/>
          </a:prstGeom>
        </p:spPr>
      </p:pic>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Java——lambda</a:t>
            </a:r>
            <a:r>
              <a:rPr lang="zh-CN" altLang="en-US" dirty="0">
                <a:latin typeface="等线" panose="02010600030101010101" pitchFamily="2" charset="-122"/>
                <a:ea typeface="等线" panose="02010600030101010101" pitchFamily="2" charset="-122"/>
              </a:rPr>
              <a:t>表达式</a:t>
            </a:r>
          </a:p>
        </p:txBody>
      </p:sp>
      <p:sp>
        <p:nvSpPr>
          <p:cNvPr id="2" name="内容占位符 1"/>
          <p:cNvSpPr>
            <a:spLocks noGrp="1"/>
          </p:cNvSpPr>
          <p:nvPr>
            <p:ph sz="quarter" idx="1"/>
          </p:nvPr>
        </p:nvSpPr>
        <p:spPr>
          <a:xfrm>
            <a:off x="-2" y="4601020"/>
            <a:ext cx="9144001" cy="2256980"/>
          </a:xfrm>
        </p:spPr>
        <p:txBody>
          <a:bodyPr>
            <a:normAutofit/>
          </a:bodyPr>
          <a:lstStyle/>
          <a:p>
            <a:pPr marL="0" indent="0">
              <a:buNone/>
            </a:pPr>
            <a:r>
              <a:rPr lang="zh-CN" altLang="en-US" sz="2000" dirty="0">
                <a:latin typeface="Consolas" pitchFamily="49" charset="0"/>
                <a:cs typeface="Consolas" pitchFamily="49" charset="0"/>
              </a:rPr>
              <a:t>上述匿名内部类和</a:t>
            </a:r>
            <a:r>
              <a:rPr lang="en-US" altLang="zh-CN" sz="2000" dirty="0">
                <a:latin typeface="Consolas" pitchFamily="49" charset="0"/>
                <a:cs typeface="Consolas" pitchFamily="49" charset="0"/>
              </a:rPr>
              <a:t>lambda</a:t>
            </a:r>
            <a:r>
              <a:rPr lang="zh-CN" altLang="en-US" sz="2000" dirty="0">
                <a:latin typeface="Consolas" pitchFamily="49" charset="0"/>
                <a:cs typeface="Consolas" pitchFamily="49" charset="0"/>
              </a:rPr>
              <a:t>表达式执行结果一致，但是两者不等价，匿名内部类在编译的时候会多生成一个</a:t>
            </a:r>
            <a:r>
              <a:rPr lang="en-US" altLang="zh-CN" sz="2000" dirty="0">
                <a:latin typeface="Consolas" pitchFamily="49" charset="0"/>
                <a:cs typeface="Consolas" pitchFamily="49" charset="0"/>
              </a:rPr>
              <a:t>class</a:t>
            </a:r>
            <a:r>
              <a:rPr lang="zh-CN" altLang="en-US" sz="2000" dirty="0">
                <a:latin typeface="Consolas" pitchFamily="49" charset="0"/>
                <a:cs typeface="Consolas" pitchFamily="49" charset="0"/>
              </a:rPr>
              <a:t>文件，如上图多出来了</a:t>
            </a:r>
            <a:r>
              <a:rPr lang="en-US" altLang="zh-CN" sz="2000" dirty="0">
                <a:latin typeface="Consolas" pitchFamily="49" charset="0"/>
                <a:cs typeface="Consolas" pitchFamily="49" charset="0"/>
              </a:rPr>
              <a:t>App$1.class</a:t>
            </a:r>
            <a:r>
              <a:rPr lang="zh-CN" altLang="en-US" sz="2000" dirty="0">
                <a:latin typeface="Consolas" pitchFamily="49" charset="0"/>
                <a:cs typeface="Consolas" pitchFamily="49" charset="0"/>
              </a:rPr>
              <a:t>，如果有多个匿名内部类，则会生成多个</a:t>
            </a:r>
            <a:r>
              <a:rPr lang="en-US" altLang="zh-CN" sz="2000" dirty="0">
                <a:latin typeface="Consolas" pitchFamily="49" charset="0"/>
                <a:cs typeface="Consolas" pitchFamily="49" charset="0"/>
              </a:rPr>
              <a:t>class</a:t>
            </a:r>
            <a:r>
              <a:rPr lang="zh-CN" altLang="en-US" sz="2000" dirty="0">
                <a:latin typeface="Consolas" pitchFamily="49" charset="0"/>
                <a:cs typeface="Consolas" pitchFamily="49" charset="0"/>
              </a:rPr>
              <a:t>文件，文件名如</a:t>
            </a:r>
            <a:r>
              <a:rPr lang="en-US" altLang="zh-CN" sz="2000" dirty="0">
                <a:latin typeface="Consolas" pitchFamily="49" charset="0"/>
                <a:cs typeface="Consolas" pitchFamily="49" charset="0"/>
              </a:rPr>
              <a:t>App$1.class/App$2.class/App$3.class</a:t>
            </a:r>
            <a:r>
              <a:rPr lang="zh-CN" altLang="en-US" sz="2000" dirty="0">
                <a:latin typeface="Consolas" pitchFamily="49" charset="0"/>
                <a:cs typeface="Consolas" pitchFamily="49" charset="0"/>
              </a:rPr>
              <a:t>，依此递增，但是</a:t>
            </a:r>
            <a:r>
              <a:rPr lang="en-US" altLang="zh-CN" sz="2000" dirty="0">
                <a:latin typeface="Consolas" pitchFamily="49" charset="0"/>
                <a:cs typeface="Consolas" pitchFamily="49" charset="0"/>
              </a:rPr>
              <a:t>lambda</a:t>
            </a:r>
            <a:r>
              <a:rPr lang="zh-CN" altLang="en-US" sz="2000" dirty="0">
                <a:latin typeface="Consolas" pitchFamily="49" charset="0"/>
                <a:cs typeface="Consolas" pitchFamily="49" charset="0"/>
              </a:rPr>
              <a:t>表达式不会生成新的</a:t>
            </a:r>
            <a:r>
              <a:rPr lang="en-US" altLang="zh-CN" sz="2000" dirty="0">
                <a:latin typeface="Consolas" pitchFamily="49" charset="0"/>
                <a:cs typeface="Consolas" pitchFamily="49" charset="0"/>
              </a:rPr>
              <a:t>class</a:t>
            </a:r>
            <a:r>
              <a:rPr lang="zh-CN" altLang="en-US" sz="2000" dirty="0">
                <a:latin typeface="Consolas" pitchFamily="49" charset="0"/>
                <a:cs typeface="Consolas" pitchFamily="49" charset="0"/>
              </a:rPr>
              <a:t>文件，</a:t>
            </a:r>
            <a:r>
              <a:rPr lang="en-US" altLang="zh-CN" sz="2000" dirty="0">
                <a:latin typeface="Consolas" pitchFamily="49" charset="0"/>
                <a:cs typeface="Consolas" pitchFamily="49" charset="0"/>
              </a:rPr>
              <a:t>lambda</a:t>
            </a:r>
            <a:r>
              <a:rPr lang="zh-CN" altLang="en-US" sz="2000" dirty="0">
                <a:latin typeface="Consolas" pitchFamily="49" charset="0"/>
                <a:cs typeface="Consolas" pitchFamily="49" charset="0"/>
              </a:rPr>
              <a:t>表达式会被编译器编译成普通方法调用，而匿名内部类会被编译成新的</a:t>
            </a:r>
            <a:r>
              <a:rPr lang="en-US" altLang="zh-CN" sz="2000" dirty="0">
                <a:latin typeface="Consolas" pitchFamily="49" charset="0"/>
                <a:cs typeface="Consolas" pitchFamily="49" charset="0"/>
              </a:rPr>
              <a:t>class</a:t>
            </a:r>
            <a:r>
              <a:rPr lang="zh-CN" altLang="en-US" sz="2000" dirty="0">
                <a:latin typeface="Consolas" pitchFamily="49" charset="0"/>
                <a:cs typeface="Consolas" pitchFamily="49" charset="0"/>
              </a:rPr>
              <a:t>文件</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700808"/>
            <a:ext cx="5811061" cy="2305372"/>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4077072"/>
            <a:ext cx="2476846" cy="523948"/>
          </a:xfrm>
          <a:prstGeom prst="rect">
            <a:avLst/>
          </a:prstGeom>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Java——lambda</a:t>
            </a:r>
            <a:r>
              <a:rPr lang="zh-CN" altLang="en-US" dirty="0">
                <a:latin typeface="等线" panose="02010600030101010101" pitchFamily="2" charset="-122"/>
                <a:ea typeface="等线" panose="02010600030101010101" pitchFamily="2" charset="-122"/>
              </a:rPr>
              <a:t>表达式</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6496" y="2204864"/>
            <a:ext cx="6592220" cy="3200847"/>
          </a:xfrm>
          <a:prstGeom prst="rect">
            <a:avLst/>
          </a:prstGeom>
        </p:spPr>
      </p:pic>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9108504" cy="5229200"/>
          </a:xfrm>
        </p:spPr>
        <p:txBody>
          <a:bodyPr>
            <a:normAutofit/>
          </a:bodyPr>
          <a:lstStyle/>
          <a:p>
            <a:pPr marL="0" indent="0">
              <a:buNone/>
            </a:pPr>
            <a:r>
              <a:rPr lang="zh-CN" altLang="en-US" sz="1800" dirty="0">
                <a:latin typeface="Consolas" pitchFamily="49" charset="0"/>
                <a:ea typeface="等线" panose="02010600030101010101" pitchFamily="2" charset="-122"/>
                <a:cs typeface="Consolas" pitchFamily="49" charset="0"/>
              </a:rPr>
              <a:t>双冒号运算操作符是类方法的句柄</a:t>
            </a:r>
            <a:r>
              <a:rPr lang="en-US" altLang="zh-CN" sz="1800" dirty="0">
                <a:latin typeface="Consolas" pitchFamily="49" charset="0"/>
                <a:ea typeface="等线" panose="02010600030101010101" pitchFamily="2" charset="-122"/>
                <a:cs typeface="Consolas" pitchFamily="49" charset="0"/>
              </a:rPr>
              <a:t>(</a:t>
            </a:r>
            <a:r>
              <a:rPr lang="zh-CN" altLang="en-US" sz="1800" dirty="0">
                <a:latin typeface="Consolas" pitchFamily="49" charset="0"/>
                <a:ea typeface="等线" panose="02010600030101010101" pitchFamily="2" charset="-122"/>
                <a:cs typeface="Consolas" pitchFamily="49" charset="0"/>
              </a:rPr>
              <a:t>方法引用</a:t>
            </a:r>
            <a:r>
              <a:rPr lang="en-US" altLang="zh-CN" sz="1800" dirty="0">
                <a:latin typeface="Consolas" pitchFamily="49" charset="0"/>
                <a:ea typeface="等线" panose="02010600030101010101" pitchFamily="2" charset="-122"/>
                <a:cs typeface="Consolas" pitchFamily="49" charset="0"/>
              </a:rPr>
              <a:t>Method Reference)</a:t>
            </a:r>
            <a:r>
              <a:rPr lang="zh-CN" altLang="en-US" sz="1800" dirty="0">
                <a:latin typeface="Consolas" pitchFamily="49" charset="0"/>
                <a:ea typeface="等线" panose="02010600030101010101" pitchFamily="2" charset="-122"/>
                <a:cs typeface="Consolas" pitchFamily="49" charset="0"/>
              </a:rPr>
              <a:t>，</a:t>
            </a:r>
            <a:r>
              <a:rPr lang="en-US" altLang="zh-CN" sz="1800" dirty="0">
                <a:latin typeface="Consolas" pitchFamily="49" charset="0"/>
                <a:ea typeface="等线" panose="02010600030101010101" pitchFamily="2" charset="-122"/>
                <a:cs typeface="Consolas" pitchFamily="49" charset="0"/>
              </a:rPr>
              <a:t>lambda</a:t>
            </a:r>
            <a:r>
              <a:rPr lang="zh-CN" altLang="en-US" sz="1800" dirty="0">
                <a:latin typeface="Consolas" pitchFamily="49" charset="0"/>
                <a:ea typeface="等线" panose="02010600030101010101" pitchFamily="2" charset="-122"/>
                <a:cs typeface="Consolas" pitchFamily="49" charset="0"/>
              </a:rPr>
              <a:t>表达式的一种简写，这种简写的学名叫</a:t>
            </a:r>
            <a:r>
              <a:rPr lang="en-US" altLang="zh-CN" sz="1800" dirty="0">
                <a:latin typeface="Consolas" pitchFamily="49" charset="0"/>
                <a:ea typeface="等线" panose="02010600030101010101" pitchFamily="2" charset="-122"/>
                <a:cs typeface="Consolas" pitchFamily="49" charset="0"/>
              </a:rPr>
              <a:t>eta-conversion</a:t>
            </a:r>
            <a:r>
              <a:rPr lang="zh-CN" altLang="en-US" sz="1800" dirty="0">
                <a:latin typeface="Consolas" pitchFamily="49" charset="0"/>
                <a:ea typeface="等线" panose="02010600030101010101" pitchFamily="2" charset="-122"/>
                <a:cs typeface="Consolas" pitchFamily="49" charset="0"/>
              </a:rPr>
              <a:t>或者叫</a:t>
            </a:r>
            <a:r>
              <a:rPr lang="el-GR" altLang="zh-CN" sz="1800" dirty="0">
                <a:latin typeface="Consolas" pitchFamily="49" charset="0"/>
                <a:ea typeface="等线" panose="02010600030101010101" pitchFamily="2" charset="-122"/>
                <a:cs typeface="Consolas" pitchFamily="49" charset="0"/>
              </a:rPr>
              <a:t>η-</a:t>
            </a:r>
            <a:r>
              <a:rPr lang="en-US" altLang="zh-CN" sz="1800" dirty="0">
                <a:latin typeface="Consolas" pitchFamily="49" charset="0"/>
                <a:ea typeface="等线" panose="02010600030101010101" pitchFamily="2" charset="-122"/>
                <a:cs typeface="Consolas" pitchFamily="49" charset="0"/>
              </a:rPr>
              <a:t>conversion</a:t>
            </a:r>
            <a:r>
              <a:rPr lang="zh-CN" altLang="en-US" sz="1800" dirty="0">
                <a:latin typeface="Consolas" pitchFamily="49" charset="0"/>
                <a:ea typeface="等线" panose="02010600030101010101" pitchFamily="2" charset="-122"/>
                <a:cs typeface="Consolas" pitchFamily="49" charset="0"/>
              </a:rPr>
              <a:t>。</a:t>
            </a:r>
            <a:endParaRPr lang="en-US" altLang="zh-CN" sz="1800" dirty="0">
              <a:latin typeface="Consolas" pitchFamily="49" charset="0"/>
              <a:ea typeface="等线" panose="02010600030101010101" pitchFamily="2" charset="-122"/>
              <a:cs typeface="Consolas" pitchFamily="49" charset="0"/>
            </a:endParaRPr>
          </a:p>
          <a:p>
            <a:pPr marL="0" indent="0">
              <a:buNone/>
            </a:pPr>
            <a:r>
              <a:rPr lang="zh-CN" altLang="en-US" sz="1800" dirty="0">
                <a:latin typeface="Consolas" pitchFamily="49" charset="0"/>
                <a:ea typeface="等线" panose="02010600030101010101" pitchFamily="2" charset="-122"/>
                <a:cs typeface="Consolas" pitchFamily="49" charset="0"/>
              </a:rPr>
              <a:t>通常的情况下</a:t>
            </a:r>
            <a:r>
              <a:rPr lang="en-US" altLang="zh-CN" sz="1800" dirty="0">
                <a:latin typeface="Consolas" pitchFamily="49" charset="0"/>
                <a:ea typeface="等线" panose="02010600030101010101" pitchFamily="2" charset="-122"/>
                <a:cs typeface="Consolas" pitchFamily="49" charset="0"/>
              </a:rPr>
              <a:t>:</a:t>
            </a:r>
          </a:p>
          <a:p>
            <a:pPr marL="0" indent="0">
              <a:buNone/>
            </a:pPr>
            <a:r>
              <a:rPr lang="zh-CN" altLang="en-US" sz="1800" dirty="0">
                <a:latin typeface="Consolas" pitchFamily="49" charset="0"/>
                <a:ea typeface="等线" panose="02010600030101010101" pitchFamily="2" charset="-122"/>
                <a:cs typeface="Consolas" pitchFamily="49" charset="0"/>
              </a:rPr>
              <a:t>把</a:t>
            </a:r>
            <a:r>
              <a:rPr lang="en-US" altLang="zh-CN" sz="1800" dirty="0">
                <a:latin typeface="Consolas" pitchFamily="49" charset="0"/>
                <a:ea typeface="等线" panose="02010600030101010101" pitchFamily="2" charset="-122"/>
                <a:cs typeface="Consolas" pitchFamily="49" charset="0"/>
              </a:rPr>
              <a:t>x-&gt;</a:t>
            </a:r>
            <a:r>
              <a:rPr lang="en-US" altLang="zh-CN" sz="1800" dirty="0" err="1">
                <a:latin typeface="Consolas" pitchFamily="49" charset="0"/>
                <a:ea typeface="等线" panose="02010600030101010101" pitchFamily="2" charset="-122"/>
                <a:cs typeface="Consolas" pitchFamily="49" charset="0"/>
              </a:rPr>
              <a:t>System.out.println</a:t>
            </a:r>
            <a:r>
              <a:rPr lang="en-US" altLang="zh-CN" sz="1800" dirty="0">
                <a:latin typeface="Consolas" pitchFamily="49" charset="0"/>
                <a:ea typeface="等线" panose="02010600030101010101" pitchFamily="2" charset="-122"/>
                <a:cs typeface="Consolas" pitchFamily="49" charset="0"/>
              </a:rPr>
              <a:t>(x)</a:t>
            </a:r>
            <a:r>
              <a:rPr lang="zh-CN" altLang="en-US" sz="1800" dirty="0">
                <a:latin typeface="Consolas" pitchFamily="49" charset="0"/>
                <a:ea typeface="等线" panose="02010600030101010101" pitchFamily="2" charset="-122"/>
                <a:cs typeface="Consolas" pitchFamily="49" charset="0"/>
              </a:rPr>
              <a:t>简化为</a:t>
            </a:r>
            <a:r>
              <a:rPr lang="en-US" altLang="zh-CN" sz="1800" dirty="0" err="1">
                <a:latin typeface="Consolas" pitchFamily="49" charset="0"/>
                <a:ea typeface="等线" panose="02010600030101010101" pitchFamily="2" charset="-122"/>
                <a:cs typeface="Consolas" pitchFamily="49" charset="0"/>
              </a:rPr>
              <a:t>System.out</a:t>
            </a:r>
            <a:r>
              <a:rPr lang="en-US" altLang="zh-CN" sz="1800" dirty="0">
                <a:latin typeface="Consolas" pitchFamily="49" charset="0"/>
                <a:ea typeface="等线" panose="02010600030101010101" pitchFamily="2" charset="-122"/>
                <a:cs typeface="Consolas" pitchFamily="49" charset="0"/>
              </a:rPr>
              <a:t>::</a:t>
            </a:r>
            <a:r>
              <a:rPr lang="en-US" altLang="zh-CN" sz="1800" dirty="0" err="1">
                <a:latin typeface="Consolas" pitchFamily="49" charset="0"/>
                <a:ea typeface="等线" panose="02010600030101010101" pitchFamily="2" charset="-122"/>
                <a:cs typeface="Consolas" pitchFamily="49" charset="0"/>
              </a:rPr>
              <a:t>println</a:t>
            </a:r>
            <a:r>
              <a:rPr lang="zh-CN" altLang="en-US" sz="1800" dirty="0">
                <a:latin typeface="Consolas" pitchFamily="49" charset="0"/>
                <a:ea typeface="等线" panose="02010600030101010101" pitchFamily="2" charset="-122"/>
                <a:cs typeface="Consolas" pitchFamily="49" charset="0"/>
              </a:rPr>
              <a:t>的过程称之为</a:t>
            </a:r>
            <a:r>
              <a:rPr lang="en-US" altLang="zh-CN" sz="1800" dirty="0">
                <a:latin typeface="Consolas" pitchFamily="49" charset="0"/>
                <a:ea typeface="等线" panose="02010600030101010101" pitchFamily="2" charset="-122"/>
                <a:cs typeface="Consolas" pitchFamily="49" charset="0"/>
              </a:rPr>
              <a:t>eta-conversion</a:t>
            </a:r>
          </a:p>
          <a:p>
            <a:pPr marL="0" indent="0">
              <a:buNone/>
            </a:pPr>
            <a:r>
              <a:rPr lang="zh-CN" altLang="en-US" sz="1800" dirty="0">
                <a:latin typeface="Consolas" pitchFamily="49" charset="0"/>
                <a:ea typeface="等线" panose="02010600030101010101" pitchFamily="2" charset="-122"/>
                <a:cs typeface="Consolas" pitchFamily="49" charset="0"/>
              </a:rPr>
              <a:t>把</a:t>
            </a:r>
            <a:r>
              <a:rPr lang="en-US" altLang="zh-CN" sz="1800" dirty="0" err="1">
                <a:latin typeface="Consolas" pitchFamily="49" charset="0"/>
                <a:ea typeface="等线" panose="02010600030101010101" pitchFamily="2" charset="-122"/>
                <a:cs typeface="Consolas" pitchFamily="49" charset="0"/>
              </a:rPr>
              <a:t>System.out</a:t>
            </a:r>
            <a:r>
              <a:rPr lang="en-US" altLang="zh-CN" sz="1800" dirty="0">
                <a:latin typeface="Consolas" pitchFamily="49" charset="0"/>
                <a:ea typeface="等线" panose="02010600030101010101" pitchFamily="2" charset="-122"/>
                <a:cs typeface="Consolas" pitchFamily="49" charset="0"/>
              </a:rPr>
              <a:t>::</a:t>
            </a:r>
            <a:r>
              <a:rPr lang="en-US" altLang="zh-CN" sz="1800" dirty="0" err="1">
                <a:latin typeface="Consolas" pitchFamily="49" charset="0"/>
                <a:ea typeface="等线" panose="02010600030101010101" pitchFamily="2" charset="-122"/>
                <a:cs typeface="Consolas" pitchFamily="49" charset="0"/>
              </a:rPr>
              <a:t>println</a:t>
            </a:r>
            <a:r>
              <a:rPr lang="zh-CN" altLang="en-US" sz="1800" dirty="0">
                <a:latin typeface="Consolas" pitchFamily="49" charset="0"/>
                <a:ea typeface="等线" panose="02010600030101010101" pitchFamily="2" charset="-122"/>
                <a:cs typeface="Consolas" pitchFamily="49" charset="0"/>
              </a:rPr>
              <a:t>简化为</a:t>
            </a:r>
            <a:r>
              <a:rPr lang="en-US" altLang="zh-CN" sz="1800" dirty="0">
                <a:latin typeface="Consolas" pitchFamily="49" charset="0"/>
                <a:ea typeface="等线" panose="02010600030101010101" pitchFamily="2" charset="-122"/>
                <a:cs typeface="Consolas" pitchFamily="49" charset="0"/>
              </a:rPr>
              <a:t>x-&gt;</a:t>
            </a:r>
            <a:r>
              <a:rPr lang="en-US" altLang="zh-CN" sz="1800" dirty="0" err="1">
                <a:latin typeface="Consolas" pitchFamily="49" charset="0"/>
                <a:ea typeface="等线" panose="02010600030101010101" pitchFamily="2" charset="-122"/>
                <a:cs typeface="Consolas" pitchFamily="49" charset="0"/>
              </a:rPr>
              <a:t>System.out.println</a:t>
            </a:r>
            <a:r>
              <a:rPr lang="en-US" altLang="zh-CN" sz="1800" dirty="0">
                <a:latin typeface="Consolas" pitchFamily="49" charset="0"/>
                <a:ea typeface="等线" panose="02010600030101010101" pitchFamily="2" charset="-122"/>
                <a:cs typeface="Consolas" pitchFamily="49" charset="0"/>
              </a:rPr>
              <a:t>(x)</a:t>
            </a:r>
            <a:r>
              <a:rPr lang="zh-CN" altLang="en-US" sz="1800" dirty="0">
                <a:latin typeface="Consolas" pitchFamily="49" charset="0"/>
                <a:ea typeface="等线" panose="02010600030101010101" pitchFamily="2" charset="-122"/>
                <a:cs typeface="Consolas" pitchFamily="49" charset="0"/>
              </a:rPr>
              <a:t>的过程称之为</a:t>
            </a:r>
            <a:r>
              <a:rPr lang="en-US" altLang="zh-CN" sz="1800" dirty="0">
                <a:latin typeface="Consolas" pitchFamily="49" charset="0"/>
                <a:ea typeface="等线" panose="02010600030101010101" pitchFamily="2" charset="-122"/>
                <a:cs typeface="Consolas" pitchFamily="49" charset="0"/>
              </a:rPr>
              <a:t>eta-expansion</a:t>
            </a:r>
          </a:p>
          <a:p>
            <a:pPr marL="0" indent="0">
              <a:buNone/>
            </a:pPr>
            <a:r>
              <a:rPr lang="zh-CN" altLang="en-US" sz="1800" dirty="0">
                <a:latin typeface="Consolas" pitchFamily="49" charset="0"/>
                <a:ea typeface="等线" panose="02010600030101010101" pitchFamily="2" charset="-122"/>
                <a:cs typeface="Consolas" pitchFamily="49" charset="0"/>
              </a:rPr>
              <a:t>范式：类名</a:t>
            </a:r>
            <a:r>
              <a:rPr lang="en-US" altLang="zh-CN" sz="1800" dirty="0">
                <a:latin typeface="Consolas" pitchFamily="49" charset="0"/>
                <a:ea typeface="等线" panose="02010600030101010101" pitchFamily="2" charset="-122"/>
                <a:cs typeface="Consolas" pitchFamily="49" charset="0"/>
              </a:rPr>
              <a:t>::</a:t>
            </a:r>
            <a:r>
              <a:rPr lang="zh-CN" altLang="en-US" sz="1800" dirty="0">
                <a:latin typeface="Consolas" pitchFamily="49" charset="0"/>
                <a:ea typeface="等线" panose="02010600030101010101" pitchFamily="2" charset="-122"/>
                <a:cs typeface="Consolas" pitchFamily="49" charset="0"/>
              </a:rPr>
              <a:t>方法名</a:t>
            </a:r>
          </a:p>
          <a:p>
            <a:pPr marL="0" indent="0">
              <a:buNone/>
            </a:pPr>
            <a:r>
              <a:rPr lang="zh-CN" altLang="en-US" sz="1800" dirty="0">
                <a:latin typeface="Consolas" pitchFamily="49" charset="0"/>
                <a:ea typeface="等线" panose="02010600030101010101" pitchFamily="2" charset="-122"/>
                <a:cs typeface="Consolas" pitchFamily="49" charset="0"/>
              </a:rPr>
              <a:t>注意：方法后面并没有</a:t>
            </a:r>
            <a:r>
              <a:rPr lang="en-US" altLang="zh-CN" sz="1800" dirty="0">
                <a:latin typeface="Consolas" pitchFamily="49" charset="0"/>
                <a:ea typeface="等线" panose="02010600030101010101" pitchFamily="2" charset="-122"/>
                <a:cs typeface="Consolas" pitchFamily="49" charset="0"/>
              </a:rPr>
              <a:t>"()"</a:t>
            </a:r>
            <a:r>
              <a:rPr lang="zh-CN" altLang="en-US" sz="1800" dirty="0">
                <a:latin typeface="Consolas" pitchFamily="49" charset="0"/>
                <a:ea typeface="等线" panose="02010600030101010101" pitchFamily="2" charset="-122"/>
                <a:cs typeface="Consolas" pitchFamily="49" charset="0"/>
              </a:rPr>
              <a:t>，</a:t>
            </a:r>
            <a:r>
              <a:rPr lang="en-US" altLang="zh-CN" sz="1800" dirty="0">
                <a:latin typeface="Consolas" pitchFamily="49" charset="0"/>
                <a:ea typeface="等线" panose="02010600030101010101" pitchFamily="2" charset="-122"/>
                <a:cs typeface="Consolas" pitchFamily="49" charset="0"/>
              </a:rPr>
              <a:t>lambda</a:t>
            </a:r>
            <a:r>
              <a:rPr lang="zh-CN" altLang="en-US" sz="1800" dirty="0">
                <a:latin typeface="Consolas" pitchFamily="49" charset="0"/>
                <a:ea typeface="等线" panose="02010600030101010101" pitchFamily="2" charset="-122"/>
                <a:cs typeface="Consolas" pitchFamily="49" charset="0"/>
              </a:rPr>
              <a:t>表达式是懒加载，方法不是立即调用</a:t>
            </a:r>
            <a:endParaRPr lang="en-US" altLang="zh-CN" sz="1800" dirty="0">
              <a:latin typeface="Consolas" pitchFamily="49" charset="0"/>
              <a:ea typeface="等线" panose="02010600030101010101" pitchFamily="2" charset="-122"/>
              <a:cs typeface="Consolas" pitchFamily="49" charset="0"/>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双冒号操作符</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双冒号操作符</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1938" y="1628800"/>
            <a:ext cx="5992062" cy="3950810"/>
          </a:xfrm>
          <a:prstGeom prst="rect">
            <a:avLst/>
          </a:prstGeom>
        </p:spPr>
      </p:pic>
      <p:sp>
        <p:nvSpPr>
          <p:cNvPr id="7" name="内容占位符 2"/>
          <p:cNvSpPr>
            <a:spLocks noGrp="1"/>
          </p:cNvSpPr>
          <p:nvPr>
            <p:ph idx="1"/>
          </p:nvPr>
        </p:nvSpPr>
        <p:spPr>
          <a:xfrm>
            <a:off x="35496" y="1628800"/>
            <a:ext cx="3116442" cy="5229200"/>
          </a:xfrm>
        </p:spPr>
        <p:txBody>
          <a:bodyPr>
            <a:normAutofit/>
          </a:bodyPr>
          <a:lstStyle/>
          <a:p>
            <a:pPr marL="0" indent="0">
              <a:buNone/>
            </a:pPr>
            <a:r>
              <a:rPr lang="zh-CN" altLang="en-US" sz="1800" dirty="0">
                <a:latin typeface="Consolas" pitchFamily="49" charset="0"/>
                <a:ea typeface="等线" panose="02010600030101010101" pitchFamily="2" charset="-122"/>
                <a:cs typeface="Consolas" pitchFamily="49" charset="0"/>
              </a:rPr>
              <a:t>代码最终输出：</a:t>
            </a:r>
            <a:r>
              <a:rPr lang="en-US" altLang="zh-CN" sz="1800" dirty="0">
                <a:latin typeface="Consolas" pitchFamily="49" charset="0"/>
                <a:ea typeface="等线" panose="02010600030101010101" pitchFamily="2" charset="-122"/>
                <a:cs typeface="Consolas" pitchFamily="49" charset="0"/>
              </a:rPr>
              <a:t>2/3/-1</a:t>
            </a:r>
          </a:p>
          <a:p>
            <a:pPr marL="0" indent="0">
              <a:buNone/>
            </a:pPr>
            <a:r>
              <a:rPr lang="en-US" altLang="zh-CN" sz="1800" dirty="0">
                <a:latin typeface="Consolas" pitchFamily="49" charset="0"/>
                <a:ea typeface="等线" panose="02010600030101010101" pitchFamily="2" charset="-122"/>
                <a:cs typeface="Consolas" pitchFamily="49" charset="0"/>
              </a:rPr>
              <a:t>Calculate</a:t>
            </a:r>
            <a:r>
              <a:rPr lang="zh-CN" altLang="en-US" sz="1800" dirty="0">
                <a:latin typeface="Consolas" pitchFamily="49" charset="0"/>
                <a:ea typeface="等线" panose="02010600030101010101" pitchFamily="2" charset="-122"/>
                <a:cs typeface="Consolas" pitchFamily="49" charset="0"/>
              </a:rPr>
              <a:t>作为一个接口，抽象方法</a:t>
            </a:r>
            <a:r>
              <a:rPr lang="en-US" altLang="zh-CN" sz="1800" dirty="0">
                <a:latin typeface="Consolas" pitchFamily="49" charset="0"/>
                <a:ea typeface="等线" panose="02010600030101010101" pitchFamily="2" charset="-122"/>
                <a:cs typeface="Consolas" pitchFamily="49" charset="0"/>
              </a:rPr>
              <a:t>operate</a:t>
            </a:r>
            <a:r>
              <a:rPr lang="zh-CN" altLang="en-US" sz="1800" dirty="0">
                <a:latin typeface="Consolas" pitchFamily="49" charset="0"/>
                <a:ea typeface="等线" panose="02010600030101010101" pitchFamily="2" charset="-122"/>
                <a:cs typeface="Consolas" pitchFamily="49" charset="0"/>
              </a:rPr>
              <a:t>无任何具体实现，所以可以作为</a:t>
            </a:r>
            <a:r>
              <a:rPr lang="en-US" altLang="zh-CN" sz="1800" dirty="0">
                <a:latin typeface="Consolas" pitchFamily="49" charset="0"/>
                <a:ea typeface="等线" panose="02010600030101010101" pitchFamily="2" charset="-122"/>
                <a:cs typeface="Consolas" pitchFamily="49" charset="0"/>
              </a:rPr>
              <a:t>lambda</a:t>
            </a:r>
            <a:r>
              <a:rPr lang="zh-CN" altLang="en-US" sz="1800" dirty="0">
                <a:latin typeface="Consolas" pitchFamily="49" charset="0"/>
                <a:ea typeface="等线" panose="02010600030101010101" pitchFamily="2" charset="-122"/>
                <a:cs typeface="Consolas" pitchFamily="49" charset="0"/>
              </a:rPr>
              <a:t>表达式，</a:t>
            </a:r>
            <a:r>
              <a:rPr lang="en-US" altLang="zh-CN" sz="1800" dirty="0">
                <a:latin typeface="Consolas" pitchFamily="49" charset="0"/>
                <a:ea typeface="等线" panose="02010600030101010101" pitchFamily="2" charset="-122"/>
                <a:cs typeface="Consolas" pitchFamily="49" charset="0"/>
              </a:rPr>
              <a:t>app::multiple</a:t>
            </a:r>
            <a:r>
              <a:rPr lang="zh-CN" altLang="en-US" sz="1800" dirty="0">
                <a:latin typeface="Consolas" pitchFamily="49" charset="0"/>
                <a:ea typeface="等线" panose="02010600030101010101" pitchFamily="2" charset="-122"/>
                <a:cs typeface="Consolas" pitchFamily="49" charset="0"/>
              </a:rPr>
              <a:t>等价于</a:t>
            </a:r>
            <a:r>
              <a:rPr lang="en-US" altLang="zh-CN" sz="1800" dirty="0">
                <a:latin typeface="Consolas" pitchFamily="49" charset="0"/>
                <a:ea typeface="等线" panose="02010600030101010101" pitchFamily="2" charset="-122"/>
                <a:cs typeface="Consolas" pitchFamily="49" charset="0"/>
              </a:rPr>
              <a:t>(</a:t>
            </a:r>
            <a:r>
              <a:rPr lang="en-US" altLang="zh-CN" sz="1800" dirty="0" err="1">
                <a:latin typeface="Consolas" pitchFamily="49" charset="0"/>
                <a:ea typeface="等线" panose="02010600030101010101" pitchFamily="2" charset="-122"/>
                <a:cs typeface="Consolas" pitchFamily="49" charset="0"/>
              </a:rPr>
              <a:t>x,y</a:t>
            </a:r>
            <a:r>
              <a:rPr lang="en-US" altLang="zh-CN" sz="1800" dirty="0">
                <a:latin typeface="Consolas" pitchFamily="49" charset="0"/>
                <a:ea typeface="等线" panose="02010600030101010101" pitchFamily="2" charset="-122"/>
                <a:cs typeface="Consolas" pitchFamily="49" charset="0"/>
              </a:rPr>
              <a:t>)-&gt;x*y</a:t>
            </a:r>
            <a:r>
              <a:rPr lang="zh-CN" altLang="en-US" sz="1800" dirty="0">
                <a:latin typeface="Consolas" pitchFamily="49" charset="0"/>
                <a:ea typeface="等线" panose="02010600030101010101" pitchFamily="2" charset="-122"/>
                <a:cs typeface="Consolas" pitchFamily="49" charset="0"/>
              </a:rPr>
              <a:t>，所以此时执行的是输出</a:t>
            </a:r>
            <a:r>
              <a:rPr lang="en-US" altLang="zh-CN" sz="1800" dirty="0">
                <a:latin typeface="Consolas" pitchFamily="49" charset="0"/>
                <a:ea typeface="等线" panose="02010600030101010101" pitchFamily="2" charset="-122"/>
                <a:cs typeface="Consolas" pitchFamily="49" charset="0"/>
              </a:rPr>
              <a:t>1</a:t>
            </a:r>
            <a:r>
              <a:rPr lang="zh-CN" altLang="en-US" sz="1800" dirty="0">
                <a:latin typeface="Consolas" pitchFamily="49" charset="0"/>
                <a:ea typeface="等线" panose="02010600030101010101" pitchFamily="2" charset="-122"/>
                <a:cs typeface="Consolas" pitchFamily="49" charset="0"/>
              </a:rPr>
              <a:t>*</a:t>
            </a:r>
            <a:r>
              <a:rPr lang="en-US" altLang="zh-CN" sz="1800" dirty="0">
                <a:latin typeface="Consolas" pitchFamily="49" charset="0"/>
                <a:ea typeface="等线" panose="02010600030101010101" pitchFamily="2" charset="-122"/>
                <a:cs typeface="Consolas" pitchFamily="49" charset="0"/>
              </a:rPr>
              <a:t>2=2</a:t>
            </a:r>
            <a:r>
              <a:rPr lang="zh-CN" altLang="en-US" sz="1800" dirty="0">
                <a:latin typeface="Consolas" pitchFamily="49" charset="0"/>
                <a:ea typeface="等线" panose="02010600030101010101" pitchFamily="2" charset="-122"/>
                <a:cs typeface="Consolas" pitchFamily="49" charset="0"/>
              </a:rPr>
              <a:t>，同理，接下来输出</a:t>
            </a:r>
            <a:r>
              <a:rPr lang="en-US" altLang="zh-CN" sz="1800" dirty="0">
                <a:latin typeface="Consolas" pitchFamily="49" charset="0"/>
                <a:ea typeface="等线" panose="02010600030101010101" pitchFamily="2" charset="-122"/>
                <a:cs typeface="Consolas" pitchFamily="49" charset="0"/>
              </a:rPr>
              <a:t>1+2=3</a:t>
            </a:r>
            <a:r>
              <a:rPr lang="zh-CN" altLang="en-US" sz="1800" dirty="0">
                <a:latin typeface="Consolas" pitchFamily="49" charset="0"/>
                <a:ea typeface="等线" panose="02010600030101010101" pitchFamily="2" charset="-122"/>
                <a:cs typeface="Consolas" pitchFamily="49" charset="0"/>
              </a:rPr>
              <a:t>和</a:t>
            </a:r>
            <a:r>
              <a:rPr lang="en-US" altLang="zh-CN" sz="1800" dirty="0">
                <a:latin typeface="Consolas" pitchFamily="49" charset="0"/>
                <a:ea typeface="等线" panose="02010600030101010101" pitchFamily="2" charset="-122"/>
                <a:cs typeface="Consolas" pitchFamily="49" charset="0"/>
              </a:rPr>
              <a:t>1-2=-1</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流式计算</a:t>
            </a:r>
          </a:p>
        </p:txBody>
      </p:sp>
      <p:sp>
        <p:nvSpPr>
          <p:cNvPr id="2" name="内容占位符 1"/>
          <p:cNvSpPr>
            <a:spLocks noGrp="1"/>
          </p:cNvSpPr>
          <p:nvPr>
            <p:ph sz="quarter" idx="1"/>
          </p:nvPr>
        </p:nvSpPr>
        <p:spPr>
          <a:xfrm>
            <a:off x="-2" y="1600200"/>
            <a:ext cx="9144001" cy="5257800"/>
          </a:xfrm>
        </p:spPr>
        <p:txBody>
          <a:bodyPr>
            <a:normAutofit/>
          </a:bodyPr>
          <a:lstStyle/>
          <a:p>
            <a:r>
              <a:rPr lang="zh-CN" altLang="en-US" sz="2000">
                <a:latin typeface="等线" panose="02010600030101010101" pitchFamily="2" charset="-122"/>
                <a:ea typeface="等线" panose="02010600030101010101" pitchFamily="2" charset="-122"/>
              </a:rPr>
              <a:t>未完待续</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和自定义类关系</a:t>
            </a:r>
          </a:p>
        </p:txBody>
      </p:sp>
      <p:sp>
        <p:nvSpPr>
          <p:cNvPr id="3" name="内容占位符 2"/>
          <p:cNvSpPr>
            <a:spLocks noGrp="1"/>
          </p:cNvSpPr>
          <p:nvPr>
            <p:ph sz="quarter" idx="1"/>
          </p:nvPr>
        </p:nvSpPr>
        <p:spPr>
          <a:xfrm>
            <a:off x="395536" y="1600200"/>
            <a:ext cx="8370512" cy="1756792"/>
          </a:xfrm>
        </p:spPr>
        <p:txBody>
          <a:bodyPr>
            <a:normAutofit fontScale="77500" lnSpcReduction="20000"/>
          </a:bodyPr>
          <a:lstStyle/>
          <a:p>
            <a:pPr marL="0" indent="0">
              <a:buNone/>
            </a:pP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中所有的类的最顶级父类都是</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类，每一个类在载入虚拟机的时候都会创建一个</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的实例，比如虚拟机载入</a:t>
            </a:r>
            <a:r>
              <a:rPr lang="en-US" altLang="zh-CN" err="1">
                <a:latin typeface="等线" panose="02010600030101010101" pitchFamily="2" charset="-122"/>
                <a:ea typeface="等线" panose="02010600030101010101" pitchFamily="2" charset="-122"/>
              </a:rPr>
              <a:t>HelloWorld.class</a:t>
            </a:r>
            <a:r>
              <a:rPr lang="zh-CN" altLang="en-US">
                <a:latin typeface="等线" panose="02010600030101010101" pitchFamily="2" charset="-122"/>
                <a:ea typeface="等线" panose="02010600030101010101" pitchFamily="2" charset="-122"/>
              </a:rPr>
              <a:t>的时候会创建一个名字叫</a:t>
            </a:r>
            <a:r>
              <a:rPr lang="en-US" altLang="zh-CN">
                <a:latin typeface="等线" panose="02010600030101010101" pitchFamily="2" charset="-122"/>
                <a:ea typeface="等线" panose="02010600030101010101" pitchFamily="2" charset="-122"/>
              </a:rPr>
              <a:t>HelloWorld</a:t>
            </a:r>
            <a:r>
              <a:rPr lang="zh-CN" altLang="en-US">
                <a:latin typeface="等线" panose="02010600030101010101" pitchFamily="2" charset="-122"/>
                <a:ea typeface="等线" panose="02010600030101010101" pitchFamily="2" charset="-122"/>
              </a:rPr>
              <a:t>的</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类的实例，而且是唯一的实例，而</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类继承自</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类也有一个</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对象。同时</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类本身也有一个</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对象。</a:t>
            </a:r>
          </a:p>
        </p:txBody>
      </p:sp>
      <p:sp>
        <p:nvSpPr>
          <p:cNvPr id="4" name="矩形 3"/>
          <p:cNvSpPr/>
          <p:nvPr/>
        </p:nvSpPr>
        <p:spPr>
          <a:xfrm>
            <a:off x="558634" y="328079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
        <p:nvSpPr>
          <p:cNvPr id="5" name="矩形 4"/>
          <p:cNvSpPr/>
          <p:nvPr/>
        </p:nvSpPr>
        <p:spPr>
          <a:xfrm>
            <a:off x="2674058" y="328079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a:t>
            </a:r>
          </a:p>
        </p:txBody>
      </p:sp>
      <p:cxnSp>
        <p:nvCxnSpPr>
          <p:cNvPr id="6" name="直接箭头连接符 5"/>
          <p:cNvCxnSpPr>
            <a:stCxn id="5" idx="1"/>
            <a:endCxn id="4" idx="3"/>
          </p:cNvCxnSpPr>
          <p:nvPr/>
        </p:nvCxnSpPr>
        <p:spPr>
          <a:xfrm flipH="1">
            <a:off x="1473034" y="3737992"/>
            <a:ext cx="1201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759658" y="3368660"/>
            <a:ext cx="646331" cy="369332"/>
          </a:xfrm>
          <a:prstGeom prst="rect">
            <a:avLst/>
          </a:prstGeom>
          <a:noFill/>
        </p:spPr>
        <p:txBody>
          <a:bodyPr wrap="none" rtlCol="0">
            <a:spAutoFit/>
          </a:bodyPr>
          <a:lstStyle/>
          <a:p>
            <a:r>
              <a:rPr lang="zh-CN" altLang="en-US"/>
              <a:t>继承</a:t>
            </a:r>
          </a:p>
        </p:txBody>
      </p:sp>
      <p:sp>
        <p:nvSpPr>
          <p:cNvPr id="8" name="矩形 7"/>
          <p:cNvSpPr/>
          <p:nvPr/>
        </p:nvSpPr>
        <p:spPr>
          <a:xfrm>
            <a:off x="558634" y="514454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等线" panose="02010600030101010101" pitchFamily="2" charset="-122"/>
                <a:ea typeface="等线" panose="02010600030101010101" pitchFamily="2" charset="-122"/>
              </a:rPr>
              <a:t>自定义类</a:t>
            </a:r>
          </a:p>
        </p:txBody>
      </p:sp>
      <p:cxnSp>
        <p:nvCxnSpPr>
          <p:cNvPr id="9" name="直接箭头连接符 8"/>
          <p:cNvCxnSpPr>
            <a:stCxn id="8" idx="0"/>
            <a:endCxn id="4" idx="2"/>
          </p:cNvCxnSpPr>
          <p:nvPr/>
        </p:nvCxnSpPr>
        <p:spPr>
          <a:xfrm flipV="1">
            <a:off x="1015834" y="4195192"/>
            <a:ext cx="0" cy="949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69503" y="4439390"/>
            <a:ext cx="646331" cy="369332"/>
          </a:xfrm>
          <a:prstGeom prst="rect">
            <a:avLst/>
          </a:prstGeom>
          <a:noFill/>
        </p:spPr>
        <p:txBody>
          <a:bodyPr wrap="none" rtlCol="0">
            <a:spAutoFit/>
          </a:bodyPr>
          <a:lstStyle/>
          <a:p>
            <a:r>
              <a:rPr lang="zh-CN" altLang="en-US"/>
              <a:t>继承</a:t>
            </a:r>
          </a:p>
        </p:txBody>
      </p:sp>
      <p:cxnSp>
        <p:nvCxnSpPr>
          <p:cNvPr id="11" name="连接符: 肘形 10"/>
          <p:cNvCxnSpPr>
            <a:stCxn id="8" idx="3"/>
            <a:endCxn id="5" idx="2"/>
          </p:cNvCxnSpPr>
          <p:nvPr/>
        </p:nvCxnSpPr>
        <p:spPr>
          <a:xfrm flipV="1">
            <a:off x="1473034" y="4195192"/>
            <a:ext cx="1658224" cy="14065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2"/>
          <a:stretch>
            <a:fillRect/>
          </a:stretch>
        </p:blipFill>
        <p:spPr>
          <a:xfrm>
            <a:off x="3131258" y="4365104"/>
            <a:ext cx="2450804" cy="240203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8994" y="1556792"/>
            <a:ext cx="5765006" cy="5301208"/>
          </a:xfrm>
        </p:spPr>
        <p:txBody>
          <a:bodyPr>
            <a:normAutofit fontScale="92500" lnSpcReduction="10000"/>
          </a:bodyPr>
          <a:lstStyle/>
          <a:p>
            <a:pPr marL="0" indent="0">
              <a:buNone/>
            </a:pPr>
            <a:r>
              <a:rPr lang="en-US" altLang="zh-CN" sz="1100">
                <a:latin typeface="等线" panose="02010600030101010101" pitchFamily="2" charset="-122"/>
                <a:ea typeface="等线" panose="02010600030101010101" pitchFamily="2" charset="-122"/>
              </a:rPr>
              <a:t>1.</a:t>
            </a:r>
            <a:r>
              <a:rPr lang="zh-CN" altLang="en-US" sz="1100">
                <a:latin typeface="等线" panose="02010600030101010101" pitchFamily="2" charset="-122"/>
                <a:ea typeface="等线" panose="02010600030101010101" pitchFamily="2" charset="-122"/>
              </a:rPr>
              <a:t>方法区</a:t>
            </a:r>
          </a:p>
          <a:p>
            <a:pPr marL="0" indent="0">
              <a:buNone/>
            </a:pPr>
            <a:r>
              <a:rPr lang="zh-CN" altLang="en-US" sz="1100">
                <a:latin typeface="等线" panose="02010600030101010101" pitchFamily="2" charset="-122"/>
                <a:ea typeface="等线" panose="02010600030101010101" pitchFamily="2" charset="-122"/>
              </a:rPr>
              <a:t>它用于存储虚拟机加载的类信息、常量、静态变量、即时编译器编译后的代码等数据，是各个线程共享的内存区域。方法区与永久代不等价，</a:t>
            </a:r>
            <a:r>
              <a:rPr lang="en-US" altLang="zh-CN" sz="1100" err="1">
                <a:latin typeface="等线" panose="02010600030101010101" pitchFamily="2" charset="-122"/>
                <a:ea typeface="等线" panose="02010600030101010101" pitchFamily="2" charset="-122"/>
              </a:rPr>
              <a:t>HotSpot</a:t>
            </a:r>
            <a:r>
              <a:rPr lang="zh-CN" altLang="en-US" sz="1100">
                <a:latin typeface="等线" panose="02010600030101010101" pitchFamily="2" charset="-122"/>
                <a:ea typeface="等线" panose="02010600030101010101" pitchFamily="2" charset="-122"/>
              </a:rPr>
              <a:t>团队使用永久代来实现方法区，以便省去专门为方法区编写内存管理的代码工作，</a:t>
            </a:r>
            <a:r>
              <a:rPr lang="zh-CN" altLang="en-US" sz="1100">
                <a:solidFill>
                  <a:srgbClr val="FF0000"/>
                </a:solidFill>
                <a:latin typeface="等线" panose="02010600030101010101" pitchFamily="2" charset="-122"/>
                <a:ea typeface="等线" panose="02010600030101010101" pitchFamily="2" charset="-122"/>
              </a:rPr>
              <a:t>但有一些虚拟机（</a:t>
            </a:r>
            <a:r>
              <a:rPr lang="en-US" altLang="zh-CN" sz="1100">
                <a:solidFill>
                  <a:srgbClr val="FF0000"/>
                </a:solidFill>
                <a:latin typeface="等线" panose="02010600030101010101" pitchFamily="2" charset="-122"/>
                <a:ea typeface="等线" panose="02010600030101010101" pitchFamily="2" charset="-122"/>
              </a:rPr>
              <a:t>J9/J </a:t>
            </a:r>
            <a:r>
              <a:rPr lang="en-US" altLang="zh-CN" sz="1100" err="1">
                <a:solidFill>
                  <a:srgbClr val="FF0000"/>
                </a:solidFill>
                <a:latin typeface="等线" panose="02010600030101010101" pitchFamily="2" charset="-122"/>
                <a:ea typeface="等线" panose="02010600030101010101" pitchFamily="2" charset="-122"/>
              </a:rPr>
              <a:t>Rockit</a:t>
            </a:r>
            <a:r>
              <a:rPr lang="zh-CN" altLang="en-US" sz="1100">
                <a:solidFill>
                  <a:srgbClr val="FF0000"/>
                </a:solidFill>
                <a:latin typeface="等线" panose="02010600030101010101" pitchFamily="2" charset="-122"/>
                <a:ea typeface="等线" panose="02010600030101010101" pitchFamily="2" charset="-122"/>
              </a:rPr>
              <a:t>）不存在永久代的，</a:t>
            </a:r>
            <a:r>
              <a:rPr lang="en-US" altLang="zh-CN" sz="1100">
                <a:solidFill>
                  <a:srgbClr val="FF0000"/>
                </a:solidFill>
                <a:latin typeface="等线" panose="02010600030101010101" pitchFamily="2" charset="-122"/>
                <a:ea typeface="等线" panose="02010600030101010101" pitchFamily="2" charset="-122"/>
              </a:rPr>
              <a:t>JDK1.7</a:t>
            </a:r>
            <a:r>
              <a:rPr lang="zh-CN" altLang="en-US" sz="1100">
                <a:solidFill>
                  <a:srgbClr val="FF0000"/>
                </a:solidFill>
                <a:latin typeface="等线" panose="02010600030101010101" pitchFamily="2" charset="-122"/>
                <a:ea typeface="等线" panose="02010600030101010101" pitchFamily="2" charset="-122"/>
              </a:rPr>
              <a:t>已经将字符串常量池移出永久代，这里需要注意，</a:t>
            </a:r>
            <a:r>
              <a:rPr lang="en-US" altLang="zh-CN" sz="1100">
                <a:solidFill>
                  <a:srgbClr val="FF0000"/>
                </a:solidFill>
                <a:latin typeface="等线" panose="02010600030101010101" pitchFamily="2" charset="-122"/>
                <a:ea typeface="等线" panose="02010600030101010101" pitchFamily="2" charset="-122"/>
              </a:rPr>
              <a:t>JDK1.8</a:t>
            </a:r>
            <a:r>
              <a:rPr lang="zh-CN" altLang="en-US" sz="1100">
                <a:solidFill>
                  <a:srgbClr val="FF0000"/>
                </a:solidFill>
                <a:latin typeface="等线" panose="02010600030101010101" pitchFamily="2" charset="-122"/>
                <a:ea typeface="等线" panose="02010600030101010101" pitchFamily="2" charset="-122"/>
              </a:rPr>
              <a:t>已经移除永久代。</a:t>
            </a:r>
            <a:endParaRPr lang="en-US" altLang="zh-CN" sz="1100">
              <a:solidFill>
                <a:srgbClr val="FF0000"/>
              </a:solidFill>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运行时常量池也是方法区一部分，用于存放编译期生成的各种字面量和符号引用，这部分内容将在类加载后放入运行时常量池中。</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2.</a:t>
            </a:r>
            <a:r>
              <a:rPr lang="zh-CN" altLang="en-US" sz="1100">
                <a:latin typeface="等线" panose="02010600030101010101" pitchFamily="2" charset="-122"/>
                <a:ea typeface="等线" panose="02010600030101010101" pitchFamily="2" charset="-122"/>
              </a:rPr>
              <a:t>虚拟机栈</a:t>
            </a:r>
          </a:p>
          <a:p>
            <a:pPr marL="0" indent="0">
              <a:buNone/>
            </a:pPr>
            <a:r>
              <a:rPr lang="zh-CN" altLang="en-US" sz="1100">
                <a:latin typeface="等线" panose="02010600030101010101" pitchFamily="2" charset="-122"/>
                <a:ea typeface="等线" panose="02010600030101010101" pitchFamily="2" charset="-122"/>
              </a:rPr>
              <a:t>描述的是</a:t>
            </a:r>
            <a:r>
              <a:rPr lang="en-US" altLang="zh-CN" sz="1100">
                <a:latin typeface="等线" panose="02010600030101010101" pitchFamily="2" charset="-122"/>
                <a:ea typeface="等线" panose="02010600030101010101" pitchFamily="2" charset="-122"/>
              </a:rPr>
              <a:t>java </a:t>
            </a:r>
            <a:r>
              <a:rPr lang="zh-CN" altLang="en-US" sz="1100">
                <a:latin typeface="等线" panose="02010600030101010101" pitchFamily="2" charset="-122"/>
                <a:ea typeface="等线" panose="02010600030101010101" pitchFamily="2" charset="-122"/>
              </a:rPr>
              <a:t>方法执行的内存模型：每个方法被执行的时候都会创建一个“栈帧”用于存储局部变量表、操作数栈、动态链接、方法出口等信息。每个方法被调用到执行完的过程，就对应着一个栈帧在虚拟机栈中从入栈到出栈的过程，声明周期与线程相同，是线程私有的。局部变量表存放了编译器可知的各种基本数据类型</a:t>
            </a:r>
            <a:r>
              <a:rPr lang="en-US" altLang="zh-CN" sz="1100">
                <a:latin typeface="等线" panose="02010600030101010101" pitchFamily="2" charset="-122"/>
                <a:ea typeface="等线" panose="02010600030101010101" pitchFamily="2" charset="-122"/>
              </a:rPr>
              <a:t>(</a:t>
            </a:r>
            <a:r>
              <a:rPr lang="en-US" altLang="zh-CN" sz="1100" err="1">
                <a:latin typeface="等线" panose="02010600030101010101" pitchFamily="2" charset="-122"/>
                <a:ea typeface="等线" panose="02010600030101010101" pitchFamily="2" charset="-122"/>
              </a:rPr>
              <a:t>boolean</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byte</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char</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short</a:t>
            </a:r>
            <a:r>
              <a:rPr lang="zh-CN" altLang="en-US" sz="1100">
                <a:latin typeface="等线" panose="02010600030101010101" pitchFamily="2" charset="-122"/>
                <a:ea typeface="等线" panose="02010600030101010101" pitchFamily="2" charset="-122"/>
              </a:rPr>
              <a:t>、</a:t>
            </a:r>
            <a:r>
              <a:rPr lang="en-US" altLang="zh-CN" sz="1100" err="1">
                <a:latin typeface="等线" panose="02010600030101010101" pitchFamily="2" charset="-122"/>
                <a:ea typeface="等线" panose="02010600030101010101" pitchFamily="2" charset="-122"/>
              </a:rPr>
              <a:t>int</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float</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long</a:t>
            </a:r>
            <a:r>
              <a:rPr lang="zh-CN" altLang="en-US" sz="1100">
                <a:latin typeface="等线" panose="02010600030101010101" pitchFamily="2" charset="-122"/>
                <a:ea typeface="等线" panose="02010600030101010101" pitchFamily="2" charset="-122"/>
              </a:rPr>
              <a:t>、 </a:t>
            </a:r>
            <a:r>
              <a:rPr lang="en-US" altLang="zh-CN" sz="1100">
                <a:latin typeface="等线" panose="02010600030101010101" pitchFamily="2" charset="-122"/>
                <a:ea typeface="等线" panose="02010600030101010101" pitchFamily="2" charset="-122"/>
              </a:rPr>
              <a:t>double)</a:t>
            </a:r>
            <a:r>
              <a:rPr lang="zh-CN" altLang="en-US" sz="1100">
                <a:latin typeface="等线" panose="02010600030101010101" pitchFamily="2" charset="-122"/>
                <a:ea typeface="等线" panose="02010600030101010101" pitchFamily="2" charset="-122"/>
              </a:rPr>
              <a:t>、对象引用</a:t>
            </a:r>
            <a:r>
              <a:rPr lang="en-US" altLang="zh-CN" sz="1100">
                <a:latin typeface="等线" panose="02010600030101010101" pitchFamily="2" charset="-122"/>
                <a:ea typeface="等线" panose="02010600030101010101" pitchFamily="2" charset="-122"/>
              </a:rPr>
              <a:t>(</a:t>
            </a:r>
            <a:r>
              <a:rPr lang="zh-CN" altLang="en-US" sz="1100">
                <a:latin typeface="等线" panose="02010600030101010101" pitchFamily="2" charset="-122"/>
                <a:ea typeface="等线" panose="02010600030101010101" pitchFamily="2" charset="-122"/>
              </a:rPr>
              <a:t>引用指针，并非对象本身</a:t>
            </a:r>
            <a:r>
              <a:rPr lang="en-US" altLang="zh-CN" sz="1100">
                <a:latin typeface="等线" panose="02010600030101010101" pitchFamily="2" charset="-122"/>
                <a:ea typeface="等线" panose="02010600030101010101" pitchFamily="2" charset="-122"/>
              </a:rPr>
              <a:t>)</a:t>
            </a:r>
            <a:r>
              <a:rPr lang="zh-CN" altLang="en-US" sz="1100">
                <a:latin typeface="等线" panose="02010600030101010101" pitchFamily="2" charset="-122"/>
                <a:ea typeface="等线" panose="02010600030101010101" pitchFamily="2" charset="-122"/>
              </a:rPr>
              <a:t>，其中</a:t>
            </a:r>
            <a:r>
              <a:rPr lang="en-US" altLang="zh-CN" sz="1100">
                <a:latin typeface="等线" panose="02010600030101010101" pitchFamily="2" charset="-122"/>
                <a:ea typeface="等线" panose="02010600030101010101" pitchFamily="2" charset="-122"/>
              </a:rPr>
              <a:t>64</a:t>
            </a:r>
            <a:r>
              <a:rPr lang="zh-CN" altLang="en-US" sz="1100">
                <a:latin typeface="等线" panose="02010600030101010101" pitchFamily="2" charset="-122"/>
                <a:ea typeface="等线" panose="02010600030101010101" pitchFamily="2" charset="-122"/>
              </a:rPr>
              <a:t>位长度的</a:t>
            </a:r>
            <a:r>
              <a:rPr lang="en-US" altLang="zh-CN" sz="1100">
                <a:latin typeface="等线" panose="02010600030101010101" pitchFamily="2" charset="-122"/>
                <a:ea typeface="等线" panose="02010600030101010101" pitchFamily="2" charset="-122"/>
              </a:rPr>
              <a:t>long</a:t>
            </a:r>
            <a:r>
              <a:rPr lang="zh-CN" altLang="en-US" sz="1100">
                <a:latin typeface="等线" panose="02010600030101010101" pitchFamily="2" charset="-122"/>
                <a:ea typeface="等线" panose="02010600030101010101" pitchFamily="2" charset="-122"/>
              </a:rPr>
              <a:t>和</a:t>
            </a:r>
            <a:r>
              <a:rPr lang="en-US" altLang="zh-CN" sz="1100">
                <a:latin typeface="等线" panose="02010600030101010101" pitchFamily="2" charset="-122"/>
                <a:ea typeface="等线" panose="02010600030101010101" pitchFamily="2" charset="-122"/>
              </a:rPr>
              <a:t>double</a:t>
            </a:r>
            <a:r>
              <a:rPr lang="zh-CN" altLang="en-US" sz="1100">
                <a:latin typeface="等线" panose="02010600030101010101" pitchFamily="2" charset="-122"/>
                <a:ea typeface="等线" panose="02010600030101010101" pitchFamily="2" charset="-122"/>
              </a:rPr>
              <a:t>类型的数据会占用</a:t>
            </a:r>
            <a:r>
              <a:rPr lang="en-US" altLang="zh-CN" sz="1100">
                <a:latin typeface="等线" panose="02010600030101010101" pitchFamily="2" charset="-122"/>
                <a:ea typeface="等线" panose="02010600030101010101" pitchFamily="2" charset="-122"/>
              </a:rPr>
              <a:t>2</a:t>
            </a:r>
            <a:r>
              <a:rPr lang="zh-CN" altLang="en-US" sz="1100">
                <a:latin typeface="等线" panose="02010600030101010101" pitchFamily="2" charset="-122"/>
                <a:ea typeface="等线" panose="02010600030101010101" pitchFamily="2" charset="-122"/>
              </a:rPr>
              <a:t>个局部变量的空间，其余数据类型只占</a:t>
            </a:r>
            <a:r>
              <a:rPr lang="en-US" altLang="zh-CN" sz="1100">
                <a:latin typeface="等线" panose="02010600030101010101" pitchFamily="2" charset="-122"/>
                <a:ea typeface="等线" panose="02010600030101010101" pitchFamily="2" charset="-122"/>
              </a:rPr>
              <a:t>1</a:t>
            </a:r>
            <a:r>
              <a:rPr lang="zh-CN" altLang="en-US" sz="1100">
                <a:latin typeface="等线" panose="02010600030101010101" pitchFamily="2" charset="-122"/>
                <a:ea typeface="等线" panose="02010600030101010101" pitchFamily="2" charset="-122"/>
              </a:rPr>
              <a:t>个。局部变量表所需的内存空间在编译期间完成分配，当进入一个方法时，这个方法需要在栈帧中分配多大的局部变量是完全确定的，在运行期间栈帧不会改变局部变量表的大小空间。</a:t>
            </a:r>
          </a:p>
          <a:p>
            <a:pPr marL="0" indent="0">
              <a:buNone/>
            </a:pPr>
            <a:r>
              <a:rPr lang="en-US" altLang="zh-CN" sz="1100">
                <a:latin typeface="等线" panose="02010600030101010101" pitchFamily="2" charset="-122"/>
                <a:ea typeface="等线" panose="02010600030101010101" pitchFamily="2" charset="-122"/>
              </a:rPr>
              <a:t>3.</a:t>
            </a:r>
            <a:r>
              <a:rPr lang="zh-CN" altLang="en-US" sz="1100">
                <a:latin typeface="等线" panose="02010600030101010101" pitchFamily="2" charset="-122"/>
                <a:ea typeface="等线" panose="02010600030101010101" pitchFamily="2" charset="-122"/>
              </a:rPr>
              <a:t>本地方法栈</a:t>
            </a:r>
          </a:p>
          <a:p>
            <a:pPr marL="0" indent="0">
              <a:buNone/>
            </a:pPr>
            <a:r>
              <a:rPr lang="zh-CN" altLang="en-US" sz="1100">
                <a:latin typeface="等线" panose="02010600030101010101" pitchFamily="2" charset="-122"/>
                <a:ea typeface="等线" panose="02010600030101010101" pitchFamily="2" charset="-122"/>
              </a:rPr>
              <a:t>与虚拟机栈基本类似，区别在于虚拟机栈为虚拟机执行</a:t>
            </a:r>
            <a:r>
              <a:rPr lang="en-US" altLang="zh-CN" sz="1100">
                <a:latin typeface="等线" panose="02010600030101010101" pitchFamily="2" charset="-122"/>
                <a:ea typeface="等线" panose="02010600030101010101" pitchFamily="2" charset="-122"/>
              </a:rPr>
              <a:t>java</a:t>
            </a:r>
            <a:r>
              <a:rPr lang="zh-CN" altLang="en-US" sz="1100">
                <a:latin typeface="等线" panose="02010600030101010101" pitchFamily="2" charset="-122"/>
                <a:ea typeface="等线" panose="02010600030101010101" pitchFamily="2" charset="-122"/>
              </a:rPr>
              <a:t>方法服务，而本地方法栈则是为</a:t>
            </a:r>
            <a:r>
              <a:rPr lang="en-US" altLang="zh-CN" sz="1100">
                <a:latin typeface="等线" panose="02010600030101010101" pitchFamily="2" charset="-122"/>
                <a:ea typeface="等线" panose="02010600030101010101" pitchFamily="2" charset="-122"/>
              </a:rPr>
              <a:t>Native</a:t>
            </a:r>
            <a:r>
              <a:rPr lang="zh-CN" altLang="en-US" sz="1100">
                <a:latin typeface="等线" panose="02010600030101010101" pitchFamily="2" charset="-122"/>
                <a:ea typeface="等线" panose="02010600030101010101" pitchFamily="2" charset="-122"/>
              </a:rPr>
              <a:t>方法服务。</a:t>
            </a:r>
            <a:r>
              <a:rPr lang="en-US" altLang="zh-CN" sz="1100">
                <a:latin typeface="等线" panose="02010600030101010101" pitchFamily="2" charset="-122"/>
                <a:ea typeface="等线" panose="02010600030101010101" pitchFamily="2" charset="-122"/>
              </a:rPr>
              <a:t>(Sun </a:t>
            </a:r>
            <a:r>
              <a:rPr lang="en-US" altLang="zh-CN" sz="1100" err="1">
                <a:latin typeface="等线" panose="02010600030101010101" pitchFamily="2" charset="-122"/>
                <a:ea typeface="等线" panose="02010600030101010101" pitchFamily="2" charset="-122"/>
              </a:rPr>
              <a:t>HotSpot</a:t>
            </a:r>
            <a:r>
              <a:rPr lang="zh-CN" altLang="en-US" sz="1100">
                <a:latin typeface="等线" panose="02010600030101010101" pitchFamily="2" charset="-122"/>
                <a:ea typeface="等线" panose="02010600030101010101" pitchFamily="2" charset="-122"/>
              </a:rPr>
              <a:t>虚拟机将虚拟机栈和本地方法栈都合并了</a:t>
            </a:r>
            <a:r>
              <a:rPr lang="en-US" altLang="zh-CN" sz="1100">
                <a:latin typeface="等线" panose="02010600030101010101" pitchFamily="2" charset="-122"/>
                <a:ea typeface="等线" panose="02010600030101010101" pitchFamily="2" charset="-122"/>
              </a:rPr>
              <a:t>)</a:t>
            </a:r>
          </a:p>
          <a:p>
            <a:pPr marL="0" indent="0">
              <a:buNone/>
            </a:pPr>
            <a:r>
              <a:rPr lang="en-US" altLang="zh-CN" sz="1100">
                <a:latin typeface="等线" panose="02010600030101010101" pitchFamily="2" charset="-122"/>
                <a:ea typeface="等线" panose="02010600030101010101" pitchFamily="2" charset="-122"/>
              </a:rPr>
              <a:t>4.</a:t>
            </a:r>
            <a:r>
              <a:rPr lang="zh-CN" altLang="en-US" sz="1100">
                <a:latin typeface="等线" panose="02010600030101010101" pitchFamily="2" charset="-122"/>
                <a:ea typeface="等线" panose="02010600030101010101" pitchFamily="2" charset="-122"/>
              </a:rPr>
              <a:t>堆</a:t>
            </a:r>
          </a:p>
          <a:p>
            <a:pPr marL="0" indent="0">
              <a:buNone/>
            </a:pPr>
            <a:r>
              <a:rPr lang="zh-CN" altLang="en-US" sz="1100">
                <a:latin typeface="等线" panose="02010600030101010101" pitchFamily="2" charset="-122"/>
                <a:ea typeface="等线" panose="02010600030101010101" pitchFamily="2" charset="-122"/>
              </a:rPr>
              <a:t>也叫做</a:t>
            </a:r>
            <a:r>
              <a:rPr lang="en-US" altLang="zh-CN" sz="1100">
                <a:latin typeface="等线" panose="02010600030101010101" pitchFamily="2" charset="-122"/>
                <a:ea typeface="等线" panose="02010600030101010101" pitchFamily="2" charset="-122"/>
              </a:rPr>
              <a:t>java </a:t>
            </a:r>
            <a:r>
              <a:rPr lang="zh-CN" altLang="en-US" sz="1100">
                <a:latin typeface="等线" panose="02010600030101010101" pitchFamily="2" charset="-122"/>
                <a:ea typeface="等线" panose="02010600030101010101" pitchFamily="2" charset="-122"/>
              </a:rPr>
              <a:t>堆、</a:t>
            </a:r>
            <a:r>
              <a:rPr lang="en-US" altLang="zh-CN" sz="1100">
                <a:latin typeface="等线" panose="02010600030101010101" pitchFamily="2" charset="-122"/>
                <a:ea typeface="等线" panose="02010600030101010101" pitchFamily="2" charset="-122"/>
              </a:rPr>
              <a:t>GC</a:t>
            </a:r>
            <a:r>
              <a:rPr lang="zh-CN" altLang="en-US" sz="1100">
                <a:latin typeface="等线" panose="02010600030101010101" pitchFamily="2" charset="-122"/>
                <a:ea typeface="等线" panose="02010600030101010101" pitchFamily="2" charset="-122"/>
              </a:rPr>
              <a:t>堆是</a:t>
            </a:r>
            <a:r>
              <a:rPr lang="en-US" altLang="zh-CN" sz="1100">
                <a:latin typeface="等线" panose="02010600030101010101" pitchFamily="2" charset="-122"/>
                <a:ea typeface="等线" panose="02010600030101010101" pitchFamily="2" charset="-122"/>
              </a:rPr>
              <a:t>java</a:t>
            </a:r>
            <a:r>
              <a:rPr lang="zh-CN" altLang="en-US" sz="1100">
                <a:latin typeface="等线" panose="02010600030101010101" pitchFamily="2" charset="-122"/>
                <a:ea typeface="等线" panose="02010600030101010101" pitchFamily="2" charset="-122"/>
              </a:rPr>
              <a:t>虚拟机所管理的内存中最大的一块内存区域，也是被各个线程共享的内存区域，在</a:t>
            </a:r>
            <a:r>
              <a:rPr lang="en-US" altLang="zh-CN" sz="1100">
                <a:latin typeface="等线" panose="02010600030101010101" pitchFamily="2" charset="-122"/>
                <a:ea typeface="等线" panose="02010600030101010101" pitchFamily="2" charset="-122"/>
              </a:rPr>
              <a:t>JVM</a:t>
            </a:r>
            <a:r>
              <a:rPr lang="zh-CN" altLang="en-US" sz="1100">
                <a:latin typeface="等线" panose="02010600030101010101" pitchFamily="2" charset="-122"/>
                <a:ea typeface="等线" panose="02010600030101010101" pitchFamily="2" charset="-122"/>
              </a:rPr>
              <a:t>启动时创建。几乎所有的对象实例都在堆上分配，但是随着</a:t>
            </a:r>
            <a:r>
              <a:rPr lang="en-US" altLang="zh-CN" sz="1100">
                <a:latin typeface="等线" panose="02010600030101010101" pitchFamily="2" charset="-122"/>
                <a:ea typeface="等线" panose="02010600030101010101" pitchFamily="2" charset="-122"/>
              </a:rPr>
              <a:t>JIT</a:t>
            </a:r>
            <a:r>
              <a:rPr lang="zh-CN" altLang="en-US" sz="1100">
                <a:latin typeface="等线" panose="02010600030101010101" pitchFamily="2" charset="-122"/>
                <a:ea typeface="等线" panose="02010600030101010101" pitchFamily="2" charset="-122"/>
              </a:rPr>
              <a:t>编译器的发展与逃逸分析技术逐渐成熟，栈上分配、标量替换优化技术也让对象分配在堆上不那么绝对了。从内存回收角度看，</a:t>
            </a:r>
            <a:r>
              <a:rPr lang="en-US" altLang="zh-CN" sz="1100">
                <a:latin typeface="等线" panose="02010600030101010101" pitchFamily="2" charset="-122"/>
                <a:ea typeface="等线" panose="02010600030101010101" pitchFamily="2" charset="-122"/>
              </a:rPr>
              <a:t>Java</a:t>
            </a:r>
            <a:r>
              <a:rPr lang="zh-CN" altLang="en-US" sz="1100">
                <a:latin typeface="等线" panose="02010600030101010101" pitchFamily="2" charset="-122"/>
                <a:ea typeface="等线" panose="02010600030101010101" pitchFamily="2" charset="-122"/>
              </a:rPr>
              <a:t>堆细分为新生代与老年代，再细致一点分为</a:t>
            </a:r>
            <a:r>
              <a:rPr lang="en-US" altLang="zh-CN" sz="1100">
                <a:latin typeface="等线" panose="02010600030101010101" pitchFamily="2" charset="-122"/>
                <a:ea typeface="等线" panose="02010600030101010101" pitchFamily="2" charset="-122"/>
              </a:rPr>
              <a:t>Eden</a:t>
            </a:r>
            <a:r>
              <a:rPr lang="zh-CN" altLang="en-US" sz="1100">
                <a:latin typeface="等线" panose="02010600030101010101" pitchFamily="2" charset="-122"/>
                <a:ea typeface="等线" panose="02010600030101010101" pitchFamily="2" charset="-122"/>
              </a:rPr>
              <a:t>空间、</a:t>
            </a:r>
            <a:r>
              <a:rPr lang="en-US" altLang="zh-CN" sz="1100">
                <a:latin typeface="等线" panose="02010600030101010101" pitchFamily="2" charset="-122"/>
                <a:ea typeface="等线" panose="02010600030101010101" pitchFamily="2" charset="-122"/>
              </a:rPr>
              <a:t>From Survivor</a:t>
            </a:r>
            <a:r>
              <a:rPr lang="zh-CN" altLang="en-US" sz="1100">
                <a:latin typeface="等线" panose="02010600030101010101" pitchFamily="2" charset="-122"/>
                <a:ea typeface="等线" panose="02010600030101010101" pitchFamily="2" charset="-122"/>
              </a:rPr>
              <a:t>空间、</a:t>
            </a:r>
            <a:r>
              <a:rPr lang="en-US" altLang="zh-CN" sz="1100">
                <a:latin typeface="等线" panose="02010600030101010101" pitchFamily="2" charset="-122"/>
                <a:ea typeface="等线" panose="02010600030101010101" pitchFamily="2" charset="-122"/>
              </a:rPr>
              <a:t>To Survivor</a:t>
            </a:r>
            <a:r>
              <a:rPr lang="zh-CN" altLang="en-US" sz="1100">
                <a:latin typeface="等线" panose="02010600030101010101" pitchFamily="2" charset="-122"/>
                <a:ea typeface="等线" panose="02010600030101010101" pitchFamily="2" charset="-122"/>
              </a:rPr>
              <a:t>空间等。</a:t>
            </a:r>
          </a:p>
          <a:p>
            <a:pPr marL="0" indent="0">
              <a:buNone/>
            </a:pPr>
            <a:r>
              <a:rPr lang="en-US" altLang="zh-CN" sz="1100">
                <a:latin typeface="等线" panose="02010600030101010101" pitchFamily="2" charset="-122"/>
                <a:ea typeface="等线" panose="02010600030101010101" pitchFamily="2" charset="-122"/>
              </a:rPr>
              <a:t>5.PC</a:t>
            </a:r>
            <a:r>
              <a:rPr lang="zh-CN" altLang="en-US" sz="1100">
                <a:latin typeface="等线" panose="02010600030101010101" pitchFamily="2" charset="-122"/>
                <a:ea typeface="等线" panose="02010600030101010101" pitchFamily="2" charset="-122"/>
              </a:rPr>
              <a:t>（程序计数器，不是指个人电脑）</a:t>
            </a:r>
          </a:p>
          <a:p>
            <a:pPr marL="0" indent="0">
              <a:buNone/>
            </a:pPr>
            <a:r>
              <a:rPr lang="en-US" altLang="zh-CN" sz="1100">
                <a:latin typeface="等线" panose="02010600030101010101" pitchFamily="2" charset="-122"/>
                <a:ea typeface="等线" panose="02010600030101010101" pitchFamily="2" charset="-122"/>
              </a:rPr>
              <a:t>PC</a:t>
            </a:r>
            <a:r>
              <a:rPr lang="zh-CN" altLang="en-US" sz="1100">
                <a:latin typeface="等线" panose="02010600030101010101" pitchFamily="2" charset="-122"/>
                <a:ea typeface="等线" panose="02010600030101010101" pitchFamily="2" charset="-122"/>
              </a:rPr>
              <a:t>是一小块内存空间，存储着下一个指令的偏移量，每个线程都有独立的程序计数器。</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6.</a:t>
            </a:r>
            <a:r>
              <a:rPr lang="zh-CN" altLang="en-US" sz="1100">
                <a:latin typeface="等线" panose="02010600030101010101" pitchFamily="2" charset="-122"/>
                <a:ea typeface="等线" panose="02010600030101010101" pitchFamily="2" charset="-122"/>
              </a:rPr>
              <a:t>直接内存</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直接内存不是虚拟机规范定义的内存区域，但这部分可能被频繁使用，典型场景是</a:t>
            </a:r>
            <a:r>
              <a:rPr lang="en-US" altLang="zh-CN" sz="1100">
                <a:latin typeface="等线" panose="02010600030101010101" pitchFamily="2" charset="-122"/>
                <a:ea typeface="等线" panose="02010600030101010101" pitchFamily="2" charset="-122"/>
              </a:rPr>
              <a:t>NIO</a:t>
            </a:r>
            <a:r>
              <a:rPr lang="zh-CN" altLang="en-US" sz="1100">
                <a:latin typeface="等线" panose="02010600030101010101" pitchFamily="2" charset="-122"/>
                <a:ea typeface="等线" panose="02010600030101010101" pitchFamily="2" charset="-122"/>
              </a:rPr>
              <a:t>，这部分区域只能进行</a:t>
            </a:r>
            <a:r>
              <a:rPr lang="en-US" altLang="zh-CN" sz="1100">
                <a:latin typeface="等线" panose="02010600030101010101" pitchFamily="2" charset="-122"/>
                <a:ea typeface="等线" panose="02010600030101010101" pitchFamily="2" charset="-122"/>
              </a:rPr>
              <a:t>Full GC</a:t>
            </a:r>
            <a:endParaRPr lang="zh-CN" altLang="en-US" sz="110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0" y="1542753"/>
            <a:ext cx="3378994" cy="2343150"/>
          </a:xfrm>
          <a:prstGeom prst="rect">
            <a:avLst/>
          </a:prstGeom>
        </p:spPr>
      </p:pic>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JVM</a:t>
            </a:r>
            <a:r>
              <a:rPr lang="zh-CN" altLang="en-US">
                <a:latin typeface="等线" panose="02010600030101010101" pitchFamily="2" charset="-122"/>
                <a:ea typeface="等线" panose="02010600030101010101" pitchFamily="2" charset="-122"/>
              </a:rPr>
              <a:t>内存模型</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58" y="1556792"/>
            <a:ext cx="9135641" cy="5301208"/>
          </a:xfrm>
        </p:spPr>
        <p:txBody>
          <a:bodyPr>
            <a:normAutofit/>
          </a:bodyPr>
          <a:lstStyle/>
          <a:p>
            <a:pPr marL="0" indent="0">
              <a:buNone/>
            </a:pPr>
            <a:r>
              <a:rPr lang="en-US" altLang="zh-CN" sz="1400">
                <a:latin typeface="等线" panose="02010600030101010101" pitchFamily="2" charset="-122"/>
                <a:ea typeface="等线" panose="02010600030101010101" pitchFamily="2" charset="-122"/>
              </a:rPr>
              <a:t>Java</a:t>
            </a:r>
            <a:r>
              <a:rPr lang="zh-CN" altLang="en-US" sz="1400">
                <a:latin typeface="等线" panose="02010600030101010101" pitchFamily="2" charset="-122"/>
                <a:ea typeface="等线" panose="02010600030101010101" pitchFamily="2" charset="-122"/>
              </a:rPr>
              <a:t>的</a:t>
            </a:r>
            <a:r>
              <a:rPr lang="en-US" altLang="zh-CN" sz="1400">
                <a:latin typeface="等线" panose="02010600030101010101" pitchFamily="2" charset="-122"/>
                <a:ea typeface="等线" panose="02010600030101010101" pitchFamily="2" charset="-122"/>
              </a:rPr>
              <a:t>8</a:t>
            </a:r>
            <a:r>
              <a:rPr lang="zh-CN" altLang="en-US" sz="1400">
                <a:latin typeface="等线" panose="02010600030101010101" pitchFamily="2" charset="-122"/>
                <a:ea typeface="等线" panose="02010600030101010101" pitchFamily="2" charset="-122"/>
              </a:rPr>
              <a:t>种基础数据类型（</a:t>
            </a:r>
            <a:r>
              <a:rPr lang="en-US" altLang="zh-CN" sz="1400" err="1">
                <a:latin typeface="等线" panose="02010600030101010101" pitchFamily="2" charset="-122"/>
                <a:ea typeface="等线" panose="02010600030101010101" pitchFamily="2" charset="-122"/>
              </a:rPr>
              <a:t>int</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long</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short</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char</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double</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float</a:t>
            </a:r>
            <a:r>
              <a:rPr lang="zh-CN" altLang="en-US" sz="1400">
                <a:latin typeface="等线" panose="02010600030101010101" pitchFamily="2" charset="-122"/>
                <a:ea typeface="等线" panose="02010600030101010101" pitchFamily="2" charset="-122"/>
              </a:rPr>
              <a:t>、</a:t>
            </a:r>
            <a:r>
              <a:rPr lang="en-US" altLang="zh-CN" sz="1400" err="1">
                <a:latin typeface="等线" panose="02010600030101010101" pitchFamily="2" charset="-122"/>
                <a:ea typeface="等线" panose="02010600030101010101" pitchFamily="2" charset="-122"/>
              </a:rPr>
              <a:t>boolean</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byte</a:t>
            </a:r>
            <a:r>
              <a:rPr lang="zh-CN" altLang="en-US" sz="1400">
                <a:latin typeface="等线" panose="02010600030101010101" pitchFamily="2" charset="-122"/>
                <a:ea typeface="等线" panose="02010600030101010101" pitchFamily="2" charset="-122"/>
              </a:rPr>
              <a:t>）是放在常量池里面的，常量池内部的数据可以复用。</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类型的对象在编译阶段如果编译器能确定其值，那么这个</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对象会放到常量池里</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的</a:t>
            </a:r>
            <a:r>
              <a:rPr lang="en-US" altLang="zh-CN" sz="1400">
                <a:latin typeface="等线" panose="02010600030101010101" pitchFamily="2" charset="-122"/>
                <a:ea typeface="等线" panose="02010600030101010101" pitchFamily="2" charset="-122"/>
              </a:rPr>
              <a:t>intern</a:t>
            </a:r>
            <a:r>
              <a:rPr lang="zh-CN" altLang="en-US" sz="1400">
                <a:latin typeface="等线" panose="02010600030101010101" pitchFamily="2" charset="-122"/>
                <a:ea typeface="等线" panose="02010600030101010101" pitchFamily="2" charset="-122"/>
              </a:rPr>
              <a:t>方法：返回常量池中与当前</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对象值相等的</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对象引用。</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在</a:t>
            </a:r>
            <a:r>
              <a:rPr lang="en-US" altLang="zh-CN" sz="1400">
                <a:latin typeface="等线" panose="02010600030101010101" pitchFamily="2" charset="-122"/>
                <a:ea typeface="等线" panose="02010600030101010101" pitchFamily="2" charset="-122"/>
              </a:rPr>
              <a:t>Java 1.7</a:t>
            </a:r>
            <a:r>
              <a:rPr lang="zh-CN" altLang="en-US" sz="1400">
                <a:latin typeface="等线" panose="02010600030101010101" pitchFamily="2" charset="-122"/>
                <a:ea typeface="等线" panose="02010600030101010101" pitchFamily="2" charset="-122"/>
              </a:rPr>
              <a:t>以前，</a:t>
            </a:r>
            <a:r>
              <a:rPr lang="zh-CN" altLang="en-US" sz="1400">
                <a:solidFill>
                  <a:srgbClr val="FF0000"/>
                </a:solidFill>
                <a:latin typeface="等线" panose="02010600030101010101" pitchFamily="2" charset="-122"/>
                <a:ea typeface="等线" panose="02010600030101010101" pitchFamily="2" charset="-122"/>
              </a:rPr>
              <a:t>常量池是放在 </a:t>
            </a:r>
            <a:r>
              <a:rPr lang="en-US" altLang="zh-CN" sz="1400">
                <a:solidFill>
                  <a:srgbClr val="FF0000"/>
                </a:solidFill>
                <a:latin typeface="等线" panose="02010600030101010101" pitchFamily="2" charset="-122"/>
                <a:ea typeface="等线" panose="02010600030101010101" pitchFamily="2" charset="-122"/>
              </a:rPr>
              <a:t>Perm </a:t>
            </a:r>
            <a:r>
              <a:rPr lang="zh-CN" altLang="en-US" sz="1400">
                <a:solidFill>
                  <a:srgbClr val="FF0000"/>
                </a:solidFill>
                <a:latin typeface="等线" panose="02010600030101010101" pitchFamily="2" charset="-122"/>
                <a:ea typeface="等线" panose="02010600030101010101" pitchFamily="2" charset="-122"/>
              </a:rPr>
              <a:t>区（属于方法区）中的，这是和堆内存完全分开的，</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对象调用</a:t>
            </a:r>
            <a:r>
              <a:rPr lang="en-US" altLang="zh-CN" sz="1400">
                <a:latin typeface="等线" panose="02010600030101010101" pitchFamily="2" charset="-122"/>
                <a:ea typeface="等线" panose="02010600030101010101" pitchFamily="2" charset="-122"/>
              </a:rPr>
              <a:t>intern</a:t>
            </a:r>
            <a:r>
              <a:rPr lang="zh-CN" altLang="en-US" sz="1400">
                <a:latin typeface="等线" panose="02010600030101010101" pitchFamily="2" charset="-122"/>
                <a:ea typeface="等线" panose="02010600030101010101" pitchFamily="2" charset="-122"/>
              </a:rPr>
              <a:t>方法的时候，首先虚拟机会检测常量池中是否有等于当前值的常量，如果有的话，则返回该常量的引用，如果没有的话，那么</a:t>
            </a:r>
            <a:r>
              <a:rPr lang="zh-CN" altLang="en-US" sz="1400">
                <a:solidFill>
                  <a:srgbClr val="FF0000"/>
                </a:solidFill>
                <a:latin typeface="等线" panose="02010600030101010101" pitchFamily="2" charset="-122"/>
                <a:ea typeface="等线" panose="02010600030101010101" pitchFamily="2" charset="-122"/>
              </a:rPr>
              <a:t>虚拟机会把当前对象的值拷贝到常量池并生成一个新对象</a:t>
            </a:r>
            <a:r>
              <a:rPr lang="zh-CN" altLang="en-US" sz="1400">
                <a:latin typeface="等线" panose="02010600030101010101" pitchFamily="2" charset="-122"/>
                <a:ea typeface="等线" panose="02010600030101010101" pitchFamily="2" charset="-122"/>
              </a:rPr>
              <a:t>，然后返回这个新对象的引用。</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举个例子：下方所示代码中</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是一个在堆内存的对象，</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执行的时候，虚拟机会检测常量池中是否有等于当前值“</a:t>
            </a:r>
            <a:r>
              <a:rPr lang="en-US" altLang="zh-CN" sz="1400">
                <a:latin typeface="等线" panose="02010600030101010101" pitchFamily="2" charset="-122"/>
                <a:ea typeface="等线" panose="02010600030101010101" pitchFamily="2" charset="-122"/>
              </a:rPr>
              <a:t>11</a:t>
            </a:r>
            <a:r>
              <a:rPr lang="zh-CN" altLang="en-US" sz="1400">
                <a:latin typeface="等线" panose="02010600030101010101" pitchFamily="2" charset="-122"/>
                <a:ea typeface="等线" panose="02010600030101010101" pitchFamily="2" charset="-122"/>
              </a:rPr>
              <a:t>”的常量，因为是第一次执行，所以常量池并没有与这个值相等的常量，所以此刻虚拟机把当前对象</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的值拷贝到常量池并生成一个新对象。</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第一个输出</a:t>
            </a:r>
            <a:r>
              <a:rPr lang="en-US" altLang="zh-CN" sz="1400">
                <a:latin typeface="等线" panose="02010600030101010101" pitchFamily="2" charset="-122"/>
                <a:ea typeface="等线" panose="02010600030101010101" pitchFamily="2" charset="-122"/>
              </a:rPr>
              <a:t>true</a:t>
            </a:r>
            <a:r>
              <a:rPr lang="zh-CN" altLang="en-US" sz="1400">
                <a:latin typeface="等线" panose="02010600030101010101" pitchFamily="2" charset="-122"/>
                <a:ea typeface="等线" panose="02010600030101010101" pitchFamily="2" charset="-122"/>
              </a:rPr>
              <a:t>，因为</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返回常量池中值为“</a:t>
            </a:r>
            <a:r>
              <a:rPr lang="en-US" altLang="zh-CN" sz="1400">
                <a:latin typeface="等线" panose="02010600030101010101" pitchFamily="2" charset="-122"/>
                <a:ea typeface="等线" panose="02010600030101010101" pitchFamily="2" charset="-122"/>
              </a:rPr>
              <a:t>11</a:t>
            </a:r>
            <a:r>
              <a:rPr lang="zh-CN" altLang="en-US" sz="1400">
                <a:latin typeface="等线" panose="02010600030101010101" pitchFamily="2" charset="-122"/>
                <a:ea typeface="等线" panose="02010600030101010101" pitchFamily="2" charset="-122"/>
              </a:rPr>
              <a:t>”的</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对象引用，而</a:t>
            </a:r>
            <a:r>
              <a:rPr lang="en-US" altLang="zh-CN" sz="1400">
                <a:latin typeface="等线" panose="02010600030101010101" pitchFamily="2" charset="-122"/>
                <a:ea typeface="等线" panose="02010600030101010101" pitchFamily="2" charset="-122"/>
              </a:rPr>
              <a:t>s1</a:t>
            </a:r>
            <a:r>
              <a:rPr lang="zh-CN" altLang="en-US" sz="1400">
                <a:latin typeface="等线" panose="02010600030101010101" pitchFamily="2" charset="-122"/>
                <a:ea typeface="等线" panose="02010600030101010101" pitchFamily="2" charset="-122"/>
              </a:rPr>
              <a:t>是一个常量，而且该常量已经在常量池中，所以</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和</a:t>
            </a:r>
            <a:r>
              <a:rPr lang="en-US" altLang="zh-CN" sz="1400">
                <a:latin typeface="等线" panose="02010600030101010101" pitchFamily="2" charset="-122"/>
                <a:ea typeface="等线" panose="02010600030101010101" pitchFamily="2" charset="-122"/>
              </a:rPr>
              <a:t>s1</a:t>
            </a:r>
            <a:r>
              <a:rPr lang="zh-CN" altLang="en-US" sz="1400">
                <a:latin typeface="等线" panose="02010600030101010101" pitchFamily="2" charset="-122"/>
                <a:ea typeface="等线" panose="02010600030101010101" pitchFamily="2" charset="-122"/>
              </a:rPr>
              <a:t>是同一个对象，所以输出</a:t>
            </a:r>
            <a:r>
              <a:rPr lang="en-US" altLang="zh-CN" sz="1400">
                <a:latin typeface="等线" panose="02010600030101010101" pitchFamily="2" charset="-122"/>
                <a:ea typeface="等线" panose="02010600030101010101" pitchFamily="2" charset="-122"/>
              </a:rPr>
              <a:t>true</a:t>
            </a:r>
          </a:p>
          <a:p>
            <a:pPr marL="0" indent="0">
              <a:buNone/>
            </a:pPr>
            <a:r>
              <a:rPr lang="zh-CN" altLang="en-US" sz="1400">
                <a:latin typeface="等线" panose="02010600030101010101" pitchFamily="2" charset="-122"/>
                <a:ea typeface="等线" panose="02010600030101010101" pitchFamily="2" charset="-122"/>
              </a:rPr>
              <a:t>第二个输出</a:t>
            </a:r>
            <a:r>
              <a:rPr lang="en-US" altLang="zh-CN" sz="1400">
                <a:latin typeface="等线" panose="02010600030101010101" pitchFamily="2" charset="-122"/>
                <a:ea typeface="等线" panose="02010600030101010101" pitchFamily="2" charset="-122"/>
              </a:rPr>
              <a:t>false</a:t>
            </a:r>
            <a:r>
              <a:rPr lang="zh-CN" altLang="en-US" sz="1400">
                <a:latin typeface="等线" panose="02010600030101010101" pitchFamily="2" charset="-122"/>
                <a:ea typeface="等线" panose="02010600030101010101" pitchFamily="2" charset="-122"/>
              </a:rPr>
              <a:t>，因为</a:t>
            </a:r>
            <a:r>
              <a:rPr lang="en-US" altLang="zh-CN" sz="1400">
                <a:latin typeface="等线" panose="02010600030101010101" pitchFamily="2" charset="-122"/>
                <a:ea typeface="等线" panose="02010600030101010101" pitchFamily="2" charset="-122"/>
              </a:rPr>
              <a:t>s1</a:t>
            </a:r>
            <a:r>
              <a:rPr lang="zh-CN" altLang="en-US" sz="1400">
                <a:latin typeface="等线" panose="02010600030101010101" pitchFamily="2" charset="-122"/>
                <a:ea typeface="等线" panose="02010600030101010101" pitchFamily="2" charset="-122"/>
              </a:rPr>
              <a:t>是在常量池中，而</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是堆内存中的对象，所以输出</a:t>
            </a:r>
            <a:r>
              <a:rPr lang="en-US" altLang="zh-CN" sz="1400">
                <a:latin typeface="等线" panose="02010600030101010101" pitchFamily="2" charset="-122"/>
                <a:ea typeface="等线" panose="02010600030101010101" pitchFamily="2" charset="-122"/>
              </a:rPr>
              <a:t>false</a:t>
            </a:r>
            <a:r>
              <a:rPr lang="zh-CN" altLang="en-US" sz="1400">
                <a:latin typeface="等线" panose="02010600030101010101" pitchFamily="2" charset="-122"/>
                <a:ea typeface="等线" panose="02010600030101010101" pitchFamily="2" charset="-122"/>
              </a:rPr>
              <a:t>。</a:t>
            </a: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JVM</a:t>
            </a:r>
            <a:r>
              <a:rPr lang="zh-CN" altLang="en-US">
                <a:latin typeface="等线" panose="02010600030101010101" pitchFamily="2" charset="-122"/>
                <a:ea typeface="等线" panose="02010600030101010101" pitchFamily="2" charset="-122"/>
              </a:rPr>
              <a:t> 常量池</a:t>
            </a:r>
          </a:p>
        </p:txBody>
      </p:sp>
      <p:pic>
        <p:nvPicPr>
          <p:cNvPr id="12" name="图片 11"/>
          <p:cNvPicPr>
            <a:picLocks noChangeAspect="1"/>
          </p:cNvPicPr>
          <p:nvPr/>
        </p:nvPicPr>
        <p:blipFill>
          <a:blip r:embed="rId2"/>
          <a:stretch>
            <a:fillRect/>
          </a:stretch>
        </p:blipFill>
        <p:spPr>
          <a:xfrm>
            <a:off x="23107" y="5085184"/>
            <a:ext cx="4591050" cy="1085850"/>
          </a:xfrm>
          <a:prstGeom prst="rect">
            <a:avLst/>
          </a:prstGeom>
        </p:spPr>
      </p:pic>
      <p:pic>
        <p:nvPicPr>
          <p:cNvPr id="14" name="图片 13"/>
          <p:cNvPicPr>
            <a:picLocks noChangeAspect="1"/>
          </p:cNvPicPr>
          <p:nvPr/>
        </p:nvPicPr>
        <p:blipFill>
          <a:blip r:embed="rId3"/>
          <a:stretch>
            <a:fillRect/>
          </a:stretch>
        </p:blipFill>
        <p:spPr>
          <a:xfrm>
            <a:off x="5076056" y="5085184"/>
            <a:ext cx="3448050" cy="14763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58" y="1556792"/>
            <a:ext cx="9135641" cy="5301208"/>
          </a:xfrm>
        </p:spPr>
        <p:txBody>
          <a:bodyPr>
            <a:normAutofit/>
          </a:bodyPr>
          <a:lstStyle/>
          <a:p>
            <a:pPr marL="0" indent="0">
              <a:buNone/>
            </a:pPr>
            <a:r>
              <a:rPr lang="zh-CN" altLang="en-US" sz="1400">
                <a:latin typeface="等线" panose="02010600030101010101" pitchFamily="2" charset="-122"/>
                <a:ea typeface="等线" panose="02010600030101010101" pitchFamily="2" charset="-122"/>
              </a:rPr>
              <a:t>在</a:t>
            </a:r>
            <a:r>
              <a:rPr lang="en-US" altLang="zh-CN" sz="1400">
                <a:latin typeface="等线" panose="02010600030101010101" pitchFamily="2" charset="-122"/>
                <a:ea typeface="等线" panose="02010600030101010101" pitchFamily="2" charset="-122"/>
              </a:rPr>
              <a:t>Java 1.7</a:t>
            </a:r>
            <a:r>
              <a:rPr lang="zh-CN" altLang="en-US" sz="1400">
                <a:latin typeface="等线" panose="02010600030101010101" pitchFamily="2" charset="-122"/>
                <a:ea typeface="等线" panose="02010600030101010101" pitchFamily="2" charset="-122"/>
              </a:rPr>
              <a:t>之后，</a:t>
            </a:r>
            <a:r>
              <a:rPr lang="zh-CN" altLang="en-US" sz="1400">
                <a:solidFill>
                  <a:srgbClr val="FF0000"/>
                </a:solidFill>
                <a:latin typeface="等线" panose="02010600030101010101" pitchFamily="2" charset="-122"/>
                <a:ea typeface="等线" panose="02010600030101010101" pitchFamily="2" charset="-122"/>
              </a:rPr>
              <a:t>常量池从 </a:t>
            </a:r>
            <a:r>
              <a:rPr lang="en-US" altLang="zh-CN" sz="1400">
                <a:solidFill>
                  <a:srgbClr val="FF0000"/>
                </a:solidFill>
                <a:latin typeface="等线" panose="02010600030101010101" pitchFamily="2" charset="-122"/>
                <a:ea typeface="等线" panose="02010600030101010101" pitchFamily="2" charset="-122"/>
              </a:rPr>
              <a:t>Perm </a:t>
            </a:r>
            <a:r>
              <a:rPr lang="zh-CN" altLang="en-US" sz="1400">
                <a:solidFill>
                  <a:srgbClr val="FF0000"/>
                </a:solidFill>
                <a:latin typeface="等线" panose="02010600030101010101" pitchFamily="2" charset="-122"/>
                <a:ea typeface="等线" panose="02010600030101010101" pitchFamily="2" charset="-122"/>
              </a:rPr>
              <a:t>区（属于方法区）移到了堆内存中，</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对象调用</a:t>
            </a:r>
            <a:r>
              <a:rPr lang="en-US" altLang="zh-CN" sz="1400">
                <a:latin typeface="等线" panose="02010600030101010101" pitchFamily="2" charset="-122"/>
                <a:ea typeface="等线" panose="02010600030101010101" pitchFamily="2" charset="-122"/>
              </a:rPr>
              <a:t>intern</a:t>
            </a:r>
            <a:r>
              <a:rPr lang="zh-CN" altLang="en-US" sz="1400">
                <a:latin typeface="等线" panose="02010600030101010101" pitchFamily="2" charset="-122"/>
                <a:ea typeface="等线" panose="02010600030101010101" pitchFamily="2" charset="-122"/>
              </a:rPr>
              <a:t>方法的时候，首先虚拟机会检测常量池中是否有等于当前值的常量，如果有的话，则返回该常量的引用，如果没有的话，那么</a:t>
            </a:r>
            <a:r>
              <a:rPr lang="zh-CN" altLang="en-US" sz="1400">
                <a:solidFill>
                  <a:srgbClr val="FF0000"/>
                </a:solidFill>
                <a:latin typeface="等线" panose="02010600030101010101" pitchFamily="2" charset="-122"/>
                <a:ea typeface="等线" panose="02010600030101010101" pitchFamily="2" charset="-122"/>
              </a:rPr>
              <a:t>虚拟机会把当前对象加入到常量池中，而不是拷贝当前值生成新对象</a:t>
            </a:r>
            <a:r>
              <a:rPr lang="zh-CN" altLang="en-US" sz="1400">
                <a:latin typeface="等线" panose="02010600030101010101" pitchFamily="2" charset="-122"/>
                <a:ea typeface="等线" panose="02010600030101010101" pitchFamily="2" charset="-122"/>
              </a:rPr>
              <a:t>。</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举个例子：下方所示代码中</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是一个在堆内存的对象，</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执行的时候，虚拟机会检测常量池中是否有等于当前值“</a:t>
            </a:r>
            <a:r>
              <a:rPr lang="en-US" altLang="zh-CN" sz="1400">
                <a:latin typeface="等线" panose="02010600030101010101" pitchFamily="2" charset="-122"/>
                <a:ea typeface="等线" panose="02010600030101010101" pitchFamily="2" charset="-122"/>
              </a:rPr>
              <a:t>11</a:t>
            </a:r>
            <a:r>
              <a:rPr lang="zh-CN" altLang="en-US" sz="1400">
                <a:latin typeface="等线" panose="02010600030101010101" pitchFamily="2" charset="-122"/>
                <a:ea typeface="等线" panose="02010600030101010101" pitchFamily="2" charset="-122"/>
              </a:rPr>
              <a:t>”的常量，因为是第一次执行，所以常量池并没有与这个值相等的常量，所以此刻虚拟机把当前对象直接加入常量池，而不是拷贝当前值生成新对象。</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第一个输出</a:t>
            </a:r>
            <a:r>
              <a:rPr lang="en-US" altLang="zh-CN" sz="1400">
                <a:latin typeface="等线" panose="02010600030101010101" pitchFamily="2" charset="-122"/>
                <a:ea typeface="等线" panose="02010600030101010101" pitchFamily="2" charset="-122"/>
              </a:rPr>
              <a:t>true</a:t>
            </a:r>
            <a:r>
              <a:rPr lang="zh-CN" altLang="en-US" sz="1400">
                <a:latin typeface="等线" panose="02010600030101010101" pitchFamily="2" charset="-122"/>
                <a:ea typeface="等线" panose="02010600030101010101" pitchFamily="2" charset="-122"/>
              </a:rPr>
              <a:t>，因为</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返回常量池中值为“</a:t>
            </a:r>
            <a:r>
              <a:rPr lang="en-US" altLang="zh-CN" sz="1400">
                <a:latin typeface="等线" panose="02010600030101010101" pitchFamily="2" charset="-122"/>
                <a:ea typeface="等线" panose="02010600030101010101" pitchFamily="2" charset="-122"/>
              </a:rPr>
              <a:t>11</a:t>
            </a:r>
            <a:r>
              <a:rPr lang="zh-CN" altLang="en-US" sz="1400">
                <a:latin typeface="等线" panose="02010600030101010101" pitchFamily="2" charset="-122"/>
                <a:ea typeface="等线" panose="02010600030101010101" pitchFamily="2" charset="-122"/>
              </a:rPr>
              <a:t>”的</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对象引用，而</a:t>
            </a:r>
            <a:r>
              <a:rPr lang="en-US" altLang="zh-CN" sz="1400">
                <a:latin typeface="等线" panose="02010600030101010101" pitchFamily="2" charset="-122"/>
                <a:ea typeface="等线" panose="02010600030101010101" pitchFamily="2" charset="-122"/>
              </a:rPr>
              <a:t>s1</a:t>
            </a:r>
            <a:r>
              <a:rPr lang="zh-CN" altLang="en-US" sz="1400">
                <a:latin typeface="等线" panose="02010600030101010101" pitchFamily="2" charset="-122"/>
                <a:ea typeface="等线" panose="02010600030101010101" pitchFamily="2" charset="-122"/>
              </a:rPr>
              <a:t>是一个常量，而且该常量已经在常量池中，所以</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和</a:t>
            </a:r>
            <a:r>
              <a:rPr lang="en-US" altLang="zh-CN" sz="1400">
                <a:latin typeface="等线" panose="02010600030101010101" pitchFamily="2" charset="-122"/>
                <a:ea typeface="等线" panose="02010600030101010101" pitchFamily="2" charset="-122"/>
              </a:rPr>
              <a:t>s1</a:t>
            </a:r>
            <a:r>
              <a:rPr lang="zh-CN" altLang="en-US" sz="1400">
                <a:latin typeface="等线" panose="02010600030101010101" pitchFamily="2" charset="-122"/>
                <a:ea typeface="等线" panose="02010600030101010101" pitchFamily="2" charset="-122"/>
              </a:rPr>
              <a:t>是同一个对象，所以输出</a:t>
            </a:r>
            <a:r>
              <a:rPr lang="en-US" altLang="zh-CN" sz="1400">
                <a:latin typeface="等线" panose="02010600030101010101" pitchFamily="2" charset="-122"/>
                <a:ea typeface="等线" panose="02010600030101010101" pitchFamily="2" charset="-122"/>
              </a:rPr>
              <a:t>true</a:t>
            </a:r>
          </a:p>
          <a:p>
            <a:pPr marL="0" indent="0">
              <a:buNone/>
            </a:pPr>
            <a:r>
              <a:rPr lang="zh-CN" altLang="en-US" sz="1400">
                <a:latin typeface="等线" panose="02010600030101010101" pitchFamily="2" charset="-122"/>
                <a:ea typeface="等线" panose="02010600030101010101" pitchFamily="2" charset="-122"/>
              </a:rPr>
              <a:t>第二个输出</a:t>
            </a:r>
            <a:r>
              <a:rPr lang="en-US" altLang="zh-CN" sz="1400">
                <a:latin typeface="等线" panose="02010600030101010101" pitchFamily="2" charset="-122"/>
                <a:ea typeface="等线" panose="02010600030101010101" pitchFamily="2" charset="-122"/>
              </a:rPr>
              <a:t>true </a:t>
            </a:r>
            <a:r>
              <a:rPr lang="zh-CN" altLang="en-US" sz="1400">
                <a:latin typeface="等线" panose="02010600030101010101" pitchFamily="2" charset="-122"/>
                <a:ea typeface="等线" panose="02010600030101010101" pitchFamily="2" charset="-122"/>
              </a:rPr>
              <a:t>，因为</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是堆内存中的对象，第一次执行</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的时候虚拟机因为没有“</a:t>
            </a:r>
            <a:r>
              <a:rPr lang="en-US" altLang="zh-CN" sz="1400">
                <a:latin typeface="等线" panose="02010600030101010101" pitchFamily="2" charset="-122"/>
                <a:ea typeface="等线" panose="02010600030101010101" pitchFamily="2" charset="-122"/>
              </a:rPr>
              <a:t>11</a:t>
            </a:r>
            <a:r>
              <a:rPr lang="zh-CN" altLang="en-US" sz="1400">
                <a:latin typeface="等线" panose="02010600030101010101" pitchFamily="2" charset="-122"/>
                <a:ea typeface="等线" panose="02010600030101010101" pitchFamily="2" charset="-122"/>
              </a:rPr>
              <a:t>”这个常量，所以把</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加入到常量池里，</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返回的是值等于</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的常量，也就是</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本身，所以输出</a:t>
            </a:r>
            <a:r>
              <a:rPr lang="en-US" altLang="zh-CN" sz="1400">
                <a:latin typeface="等线" panose="02010600030101010101" pitchFamily="2" charset="-122"/>
                <a:ea typeface="等线" panose="02010600030101010101" pitchFamily="2" charset="-122"/>
              </a:rPr>
              <a:t>true</a:t>
            </a:r>
            <a:endParaRPr lang="zh-CN" altLang="en-US" sz="14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JVM</a:t>
            </a:r>
            <a:r>
              <a:rPr lang="zh-CN" altLang="en-US">
                <a:latin typeface="等线" panose="02010600030101010101" pitchFamily="2" charset="-122"/>
                <a:ea typeface="等线" panose="02010600030101010101" pitchFamily="2" charset="-122"/>
              </a:rPr>
              <a:t> 常量池</a:t>
            </a:r>
          </a:p>
        </p:txBody>
      </p:sp>
      <p:pic>
        <p:nvPicPr>
          <p:cNvPr id="2" name="图片 1"/>
          <p:cNvPicPr>
            <a:picLocks noChangeAspect="1"/>
          </p:cNvPicPr>
          <p:nvPr/>
        </p:nvPicPr>
        <p:blipFill>
          <a:blip r:embed="rId2"/>
          <a:stretch>
            <a:fillRect/>
          </a:stretch>
        </p:blipFill>
        <p:spPr>
          <a:xfrm>
            <a:off x="8358" y="4207396"/>
            <a:ext cx="4657725" cy="1085850"/>
          </a:xfrm>
          <a:prstGeom prst="rect">
            <a:avLst/>
          </a:prstGeom>
        </p:spPr>
      </p:pic>
      <p:pic>
        <p:nvPicPr>
          <p:cNvPr id="4" name="图片 3"/>
          <p:cNvPicPr>
            <a:picLocks noChangeAspect="1"/>
          </p:cNvPicPr>
          <p:nvPr/>
        </p:nvPicPr>
        <p:blipFill>
          <a:blip r:embed="rId3"/>
          <a:stretch>
            <a:fillRect/>
          </a:stretch>
        </p:blipFill>
        <p:spPr>
          <a:xfrm>
            <a:off x="5019674" y="4077072"/>
            <a:ext cx="4124325" cy="21050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59" y="1556792"/>
            <a:ext cx="5067698" cy="5301208"/>
          </a:xfrm>
        </p:spPr>
        <p:txBody>
          <a:bodyPr>
            <a:normAutofit/>
          </a:bodyPr>
          <a:lstStyle/>
          <a:p>
            <a:pPr marL="0" indent="0">
              <a:buNone/>
            </a:pPr>
            <a:r>
              <a:rPr lang="zh-CN" altLang="en-US" sz="1400">
                <a:latin typeface="等线" panose="02010600030101010101" pitchFamily="2" charset="-122"/>
                <a:ea typeface="等线" panose="02010600030101010101" pitchFamily="2" charset="-122"/>
              </a:rPr>
              <a:t>右图是基于</a:t>
            </a:r>
            <a:r>
              <a:rPr lang="en-US" altLang="zh-CN" sz="1400">
                <a:latin typeface="等线" panose="02010600030101010101" pitchFamily="2" charset="-122"/>
                <a:ea typeface="等线" panose="02010600030101010101" pitchFamily="2" charset="-122"/>
              </a:rPr>
              <a:t>Java 1.8</a:t>
            </a:r>
            <a:r>
              <a:rPr lang="zh-CN" altLang="en-US" sz="1400">
                <a:latin typeface="等线" panose="02010600030101010101" pitchFamily="2" charset="-122"/>
                <a:ea typeface="等线" panose="02010600030101010101" pitchFamily="2" charset="-122"/>
              </a:rPr>
              <a:t>的代码：</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1.new String(“123”)</a:t>
            </a:r>
            <a:r>
              <a:rPr lang="zh-CN" altLang="en-US" sz="1400">
                <a:latin typeface="等线" panose="02010600030101010101" pitchFamily="2" charset="-122"/>
                <a:ea typeface="等线" panose="02010600030101010101" pitchFamily="2" charset="-122"/>
              </a:rPr>
              <a:t>其实创建了两个对象，第一个是“</a:t>
            </a:r>
            <a:r>
              <a:rPr lang="en-US" altLang="zh-CN" sz="1400">
                <a:latin typeface="等线" panose="02010600030101010101" pitchFamily="2" charset="-122"/>
                <a:ea typeface="等线" panose="02010600030101010101" pitchFamily="2" charset="-122"/>
              </a:rPr>
              <a:t>123</a:t>
            </a:r>
            <a:r>
              <a:rPr lang="zh-CN" altLang="en-US" sz="1400">
                <a:latin typeface="等线" panose="02010600030101010101" pitchFamily="2" charset="-122"/>
                <a:ea typeface="等线" panose="02010600030101010101" pitchFamily="2" charset="-122"/>
              </a:rPr>
              <a:t>”这个常量池的对象（</a:t>
            </a:r>
            <a:r>
              <a:rPr lang="zh-CN" altLang="en-US" sz="1400">
                <a:solidFill>
                  <a:srgbClr val="FF0000"/>
                </a:solidFill>
                <a:latin typeface="等线" panose="02010600030101010101" pitchFamily="2" charset="-122"/>
                <a:ea typeface="等线" panose="02010600030101010101" pitchFamily="2" charset="-122"/>
              </a:rPr>
              <a:t>前面已经说过常量池在</a:t>
            </a:r>
            <a:r>
              <a:rPr lang="en-US" altLang="zh-CN" sz="1400">
                <a:solidFill>
                  <a:srgbClr val="FF0000"/>
                </a:solidFill>
                <a:latin typeface="等线" panose="02010600030101010101" pitchFamily="2" charset="-122"/>
                <a:ea typeface="等线" panose="02010600030101010101" pitchFamily="2" charset="-122"/>
              </a:rPr>
              <a:t>Java 1.7</a:t>
            </a:r>
            <a:r>
              <a:rPr lang="zh-CN" altLang="en-US" sz="1400">
                <a:solidFill>
                  <a:srgbClr val="FF0000"/>
                </a:solidFill>
                <a:latin typeface="等线" panose="02010600030101010101" pitchFamily="2" charset="-122"/>
                <a:ea typeface="等线" panose="02010600030101010101" pitchFamily="2" charset="-122"/>
              </a:rPr>
              <a:t>以后移到了堆内存中</a:t>
            </a:r>
            <a:r>
              <a:rPr lang="zh-CN" altLang="en-US" sz="1400">
                <a:latin typeface="等线" panose="02010600030101010101" pitchFamily="2" charset="-122"/>
                <a:ea typeface="等线" panose="02010600030101010101" pitchFamily="2" charset="-122"/>
              </a:rPr>
              <a:t>），第二个是在堆内存中生成的对象，由于常量池已经有了“</a:t>
            </a:r>
            <a:r>
              <a:rPr lang="en-US" altLang="zh-CN" sz="1400">
                <a:latin typeface="等线" panose="02010600030101010101" pitchFamily="2" charset="-122"/>
                <a:ea typeface="等线" panose="02010600030101010101" pitchFamily="2" charset="-122"/>
              </a:rPr>
              <a:t>123</a:t>
            </a:r>
            <a:r>
              <a:rPr lang="zh-CN" altLang="en-US" sz="1400">
                <a:latin typeface="等线" panose="02010600030101010101" pitchFamily="2" charset="-122"/>
                <a:ea typeface="等线" panose="02010600030101010101" pitchFamily="2" charset="-122"/>
              </a:rPr>
              <a:t>”这个常量，而</a:t>
            </a:r>
            <a:r>
              <a:rPr lang="en-US" altLang="zh-CN" sz="1400" err="1">
                <a:latin typeface="等线" panose="02010600030101010101" pitchFamily="2" charset="-122"/>
                <a:ea typeface="等线" panose="02010600030101010101" pitchFamily="2" charset="-122"/>
              </a:rPr>
              <a:t>a.intern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返回的是常量池的对象，所以第一个是</a:t>
            </a:r>
            <a:r>
              <a:rPr lang="en-US" altLang="zh-CN" sz="1400">
                <a:latin typeface="等线" panose="02010600030101010101" pitchFamily="2" charset="-122"/>
                <a:ea typeface="等线" panose="02010600030101010101" pitchFamily="2" charset="-122"/>
              </a:rPr>
              <a:t>false</a:t>
            </a:r>
          </a:p>
          <a:p>
            <a:pPr marL="0" indent="0">
              <a:buNone/>
            </a:pPr>
            <a:r>
              <a:rPr lang="en-US" altLang="zh-CN" sz="1400">
                <a:latin typeface="等线" panose="02010600030101010101" pitchFamily="2" charset="-122"/>
                <a:ea typeface="等线" panose="02010600030101010101" pitchFamily="2" charset="-122"/>
              </a:rPr>
              <a:t>2.</a:t>
            </a:r>
            <a:r>
              <a:rPr lang="zh-CN" altLang="en-US" sz="1400">
                <a:latin typeface="等线" panose="02010600030101010101" pitchFamily="2" charset="-122"/>
                <a:ea typeface="等线" panose="02010600030101010101" pitchFamily="2" charset="-122"/>
              </a:rPr>
              <a:t>同样的，第二个也是</a:t>
            </a:r>
            <a:r>
              <a:rPr lang="en-US" altLang="zh-CN" sz="1400">
                <a:latin typeface="等线" panose="02010600030101010101" pitchFamily="2" charset="-122"/>
                <a:ea typeface="等线" panose="02010600030101010101" pitchFamily="2" charset="-122"/>
              </a:rPr>
              <a:t>false</a:t>
            </a:r>
            <a:r>
              <a:rPr lang="zh-CN" altLang="en-US" sz="1400">
                <a:latin typeface="等线" panose="02010600030101010101" pitchFamily="2" charset="-122"/>
                <a:ea typeface="等线" panose="02010600030101010101" pitchFamily="2" charset="-122"/>
              </a:rPr>
              <a:t>，因为</a:t>
            </a:r>
            <a:r>
              <a:rPr lang="en-US" altLang="zh-CN" sz="1400">
                <a:latin typeface="等线" panose="02010600030101010101" pitchFamily="2" charset="-122"/>
                <a:ea typeface="等线" panose="02010600030101010101" pitchFamily="2" charset="-122"/>
              </a:rPr>
              <a:t>b</a:t>
            </a:r>
            <a:r>
              <a:rPr lang="zh-CN" altLang="en-US" sz="1400">
                <a:latin typeface="等线" panose="02010600030101010101" pitchFamily="2" charset="-122"/>
                <a:ea typeface="等线" panose="02010600030101010101" pitchFamily="2" charset="-122"/>
              </a:rPr>
              <a:t>在常量池，而</a:t>
            </a:r>
            <a:r>
              <a:rPr lang="en-US" altLang="zh-CN" sz="1400">
                <a:latin typeface="等线" panose="02010600030101010101" pitchFamily="2" charset="-122"/>
                <a:ea typeface="等线" panose="02010600030101010101" pitchFamily="2" charset="-122"/>
              </a:rPr>
              <a:t>a</a:t>
            </a:r>
            <a:r>
              <a:rPr lang="zh-CN" altLang="en-US" sz="1400">
                <a:latin typeface="等线" panose="02010600030101010101" pitchFamily="2" charset="-122"/>
                <a:ea typeface="等线" panose="02010600030101010101" pitchFamily="2" charset="-122"/>
              </a:rPr>
              <a:t>不在常量池</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3.</a:t>
            </a:r>
            <a:r>
              <a:rPr lang="zh-CN" altLang="en-US" sz="1400">
                <a:latin typeface="等线" panose="02010600030101010101" pitchFamily="2" charset="-122"/>
                <a:ea typeface="等线" panose="02010600030101010101" pitchFamily="2" charset="-122"/>
              </a:rPr>
              <a:t>前面已经说了，</a:t>
            </a:r>
            <a:r>
              <a:rPr lang="en-US" altLang="zh-CN" sz="1400">
                <a:latin typeface="等线" panose="02010600030101010101" pitchFamily="2" charset="-122"/>
                <a:ea typeface="等线" panose="02010600030101010101" pitchFamily="2" charset="-122"/>
              </a:rPr>
              <a:t>a</a:t>
            </a:r>
            <a:r>
              <a:rPr lang="zh-CN" altLang="en-US" sz="1400">
                <a:latin typeface="等线" panose="02010600030101010101" pitchFamily="2" charset="-122"/>
                <a:ea typeface="等线" panose="02010600030101010101" pitchFamily="2" charset="-122"/>
              </a:rPr>
              <a:t>不在常量池，</a:t>
            </a:r>
            <a:r>
              <a:rPr lang="en-US" altLang="zh-CN" sz="1400">
                <a:latin typeface="等线" panose="02010600030101010101" pitchFamily="2" charset="-122"/>
                <a:ea typeface="等线" panose="02010600030101010101" pitchFamily="2" charset="-122"/>
              </a:rPr>
              <a:t>c</a:t>
            </a:r>
            <a:r>
              <a:rPr lang="zh-CN" altLang="en-US" sz="1400">
                <a:latin typeface="等线" panose="02010600030101010101" pitchFamily="2" charset="-122"/>
                <a:ea typeface="等线" panose="02010600030101010101" pitchFamily="2" charset="-122"/>
              </a:rPr>
              <a:t>是常量池的引用，所以第三个也是</a:t>
            </a:r>
            <a:r>
              <a:rPr lang="en-US" altLang="zh-CN" sz="1400">
                <a:latin typeface="等线" panose="02010600030101010101" pitchFamily="2" charset="-122"/>
                <a:ea typeface="等线" panose="02010600030101010101" pitchFamily="2" charset="-122"/>
              </a:rPr>
              <a:t>false</a:t>
            </a:r>
          </a:p>
          <a:p>
            <a:pPr marL="0" indent="0">
              <a:buNone/>
            </a:pPr>
            <a:r>
              <a:rPr lang="en-US" altLang="zh-CN" sz="1400">
                <a:latin typeface="等线" panose="02010600030101010101" pitchFamily="2" charset="-122"/>
                <a:ea typeface="等线" panose="02010600030101010101" pitchFamily="2" charset="-122"/>
              </a:rPr>
              <a:t>4.b</a:t>
            </a:r>
            <a:r>
              <a:rPr lang="zh-CN" altLang="en-US" sz="1400">
                <a:latin typeface="等线" panose="02010600030101010101" pitchFamily="2" charset="-122"/>
                <a:ea typeface="等线" panose="02010600030101010101" pitchFamily="2" charset="-122"/>
              </a:rPr>
              <a:t>和</a:t>
            </a:r>
            <a:r>
              <a:rPr lang="en-US" altLang="zh-CN" sz="1400">
                <a:latin typeface="等线" panose="02010600030101010101" pitchFamily="2" charset="-122"/>
                <a:ea typeface="等线" panose="02010600030101010101" pitchFamily="2" charset="-122"/>
              </a:rPr>
              <a:t>c</a:t>
            </a:r>
            <a:r>
              <a:rPr lang="zh-CN" altLang="en-US" sz="1400">
                <a:latin typeface="等线" panose="02010600030101010101" pitchFamily="2" charset="-122"/>
                <a:ea typeface="等线" panose="02010600030101010101" pitchFamily="2" charset="-122"/>
              </a:rPr>
              <a:t>都是在常量池里，所以两者是同一个对象，所以第四个是</a:t>
            </a:r>
            <a:r>
              <a:rPr lang="en-US" altLang="zh-CN" sz="1400">
                <a:latin typeface="等线" panose="02010600030101010101" pitchFamily="2" charset="-122"/>
                <a:ea typeface="等线" panose="02010600030101010101" pitchFamily="2" charset="-122"/>
              </a:rPr>
              <a:t>true</a:t>
            </a:r>
          </a:p>
          <a:p>
            <a:pPr marL="0" indent="0">
              <a:buNone/>
            </a:pPr>
            <a:r>
              <a:rPr lang="en-US" altLang="zh-CN" sz="1400">
                <a:latin typeface="等线" panose="02010600030101010101" pitchFamily="2" charset="-122"/>
                <a:ea typeface="等线" panose="02010600030101010101" pitchFamily="2" charset="-122"/>
              </a:rPr>
              <a:t>5.e</a:t>
            </a:r>
            <a:r>
              <a:rPr lang="zh-CN" altLang="en-US" sz="1400">
                <a:latin typeface="等线" panose="02010600030101010101" pitchFamily="2" charset="-122"/>
                <a:ea typeface="等线" panose="02010600030101010101" pitchFamily="2" charset="-122"/>
              </a:rPr>
              <a:t>是在运行的时候才知道</a:t>
            </a:r>
            <a:r>
              <a:rPr lang="en-US" altLang="zh-CN" sz="1400">
                <a:latin typeface="等线" panose="02010600030101010101" pitchFamily="2" charset="-122"/>
                <a:ea typeface="等线" panose="02010600030101010101" pitchFamily="2" charset="-122"/>
              </a:rPr>
              <a:t>e</a:t>
            </a:r>
            <a:r>
              <a:rPr lang="zh-CN" altLang="en-US" sz="1400">
                <a:latin typeface="等线" panose="02010600030101010101" pitchFamily="2" charset="-122"/>
                <a:ea typeface="等线" panose="02010600030101010101" pitchFamily="2" charset="-122"/>
              </a:rPr>
              <a:t>的值，所以</a:t>
            </a:r>
            <a:r>
              <a:rPr lang="en-US" altLang="zh-CN" sz="1400">
                <a:latin typeface="等线" panose="02010600030101010101" pitchFamily="2" charset="-122"/>
                <a:ea typeface="等线" panose="02010600030101010101" pitchFamily="2" charset="-122"/>
              </a:rPr>
              <a:t>e</a:t>
            </a:r>
            <a:r>
              <a:rPr lang="zh-CN" altLang="en-US" sz="1400">
                <a:latin typeface="等线" panose="02010600030101010101" pitchFamily="2" charset="-122"/>
                <a:ea typeface="等线" panose="02010600030101010101" pitchFamily="2" charset="-122"/>
              </a:rPr>
              <a:t>是新创建的对象，</a:t>
            </a:r>
            <a:r>
              <a:rPr lang="en-US" altLang="zh-CN" sz="1400">
                <a:latin typeface="等线" panose="02010600030101010101" pitchFamily="2" charset="-122"/>
                <a:ea typeface="等线" panose="02010600030101010101" pitchFamily="2" charset="-122"/>
              </a:rPr>
              <a:t>f</a:t>
            </a:r>
            <a:r>
              <a:rPr lang="zh-CN" altLang="en-US" sz="1400">
                <a:latin typeface="等线" panose="02010600030101010101" pitchFamily="2" charset="-122"/>
                <a:ea typeface="等线" panose="02010600030101010101" pitchFamily="2" charset="-122"/>
              </a:rPr>
              <a:t>是在编译阶段就能确定的值，所以</a:t>
            </a:r>
            <a:r>
              <a:rPr lang="en-US" altLang="zh-CN" sz="1400">
                <a:latin typeface="等线" panose="02010600030101010101" pitchFamily="2" charset="-122"/>
                <a:ea typeface="等线" panose="02010600030101010101" pitchFamily="2" charset="-122"/>
              </a:rPr>
              <a:t>f</a:t>
            </a:r>
            <a:r>
              <a:rPr lang="zh-CN" altLang="en-US" sz="1400">
                <a:latin typeface="等线" panose="02010600030101010101" pitchFamily="2" charset="-122"/>
                <a:ea typeface="等线" panose="02010600030101010101" pitchFamily="2" charset="-122"/>
              </a:rPr>
              <a:t>会放到常量池里，所以第五个是</a:t>
            </a:r>
            <a:r>
              <a:rPr lang="en-US" altLang="zh-CN" sz="1400">
                <a:latin typeface="等线" panose="02010600030101010101" pitchFamily="2" charset="-122"/>
                <a:ea typeface="等线" panose="02010600030101010101" pitchFamily="2" charset="-122"/>
              </a:rPr>
              <a:t>false</a:t>
            </a:r>
          </a:p>
          <a:p>
            <a:pPr marL="0" indent="0">
              <a:buNone/>
            </a:pPr>
            <a:r>
              <a:rPr lang="en-US" altLang="zh-CN" sz="1400">
                <a:latin typeface="等线" panose="02010600030101010101" pitchFamily="2" charset="-122"/>
                <a:ea typeface="等线" panose="02010600030101010101" pitchFamily="2" charset="-122"/>
              </a:rPr>
              <a:t>6.e</a:t>
            </a:r>
            <a:r>
              <a:rPr lang="zh-CN" altLang="en-US" sz="1400">
                <a:latin typeface="等线" panose="02010600030101010101" pitchFamily="2" charset="-122"/>
                <a:ea typeface="等线" panose="02010600030101010101" pitchFamily="2" charset="-122"/>
              </a:rPr>
              <a:t>和</a:t>
            </a:r>
            <a:r>
              <a:rPr lang="en-US" altLang="zh-CN" sz="1400">
                <a:latin typeface="等线" panose="02010600030101010101" pitchFamily="2" charset="-122"/>
                <a:ea typeface="等线" panose="02010600030101010101" pitchFamily="2" charset="-122"/>
              </a:rPr>
              <a:t>g</a:t>
            </a:r>
            <a:r>
              <a:rPr lang="zh-CN" altLang="en-US" sz="1400">
                <a:latin typeface="等线" panose="02010600030101010101" pitchFamily="2" charset="-122"/>
                <a:ea typeface="等线" panose="02010600030101010101" pitchFamily="2" charset="-122"/>
              </a:rPr>
              <a:t>都是要运行时才知道值，所以两个都是在堆内存中新创建的对象，两者不一样，所以第六个是</a:t>
            </a:r>
            <a:r>
              <a:rPr lang="en-US" altLang="zh-CN" sz="1400">
                <a:latin typeface="等线" panose="02010600030101010101" pitchFamily="2" charset="-122"/>
                <a:ea typeface="等线" panose="02010600030101010101" pitchFamily="2" charset="-122"/>
              </a:rPr>
              <a:t>false</a:t>
            </a:r>
          </a:p>
          <a:p>
            <a:pPr marL="0" indent="0">
              <a:buNone/>
            </a:pPr>
            <a:r>
              <a:rPr lang="en-US" altLang="zh-CN" sz="1400">
                <a:latin typeface="等线" panose="02010600030101010101" pitchFamily="2" charset="-122"/>
                <a:ea typeface="等线" panose="02010600030101010101" pitchFamily="2" charset="-122"/>
              </a:rPr>
              <a:t>7.f</a:t>
            </a:r>
            <a:r>
              <a:rPr lang="zh-CN" altLang="en-US" sz="1400">
                <a:latin typeface="等线" panose="02010600030101010101" pitchFamily="2" charset="-122"/>
                <a:ea typeface="等线" panose="02010600030101010101" pitchFamily="2" charset="-122"/>
              </a:rPr>
              <a:t>是常量，</a:t>
            </a:r>
            <a:r>
              <a:rPr lang="en-US" altLang="zh-CN" sz="1400">
                <a:latin typeface="等线" panose="02010600030101010101" pitchFamily="2" charset="-122"/>
                <a:ea typeface="等线" panose="02010600030101010101" pitchFamily="2" charset="-122"/>
              </a:rPr>
              <a:t>g</a:t>
            </a:r>
            <a:r>
              <a:rPr lang="zh-CN" altLang="en-US" sz="1400">
                <a:latin typeface="等线" panose="02010600030101010101" pitchFamily="2" charset="-122"/>
                <a:ea typeface="等线" panose="02010600030101010101" pitchFamily="2" charset="-122"/>
              </a:rPr>
              <a:t>是新创建的对象，所以第七个是</a:t>
            </a:r>
            <a:r>
              <a:rPr lang="en-US" altLang="zh-CN" sz="1400">
                <a:latin typeface="等线" panose="02010600030101010101" pitchFamily="2" charset="-122"/>
                <a:ea typeface="等线" panose="02010600030101010101" pitchFamily="2" charset="-122"/>
              </a:rPr>
              <a:t>false</a:t>
            </a:r>
            <a:r>
              <a:rPr lang="zh-CN" altLang="en-US" sz="1400">
                <a:latin typeface="等线" panose="02010600030101010101" pitchFamily="2" charset="-122"/>
                <a:ea typeface="等线" panose="02010600030101010101" pitchFamily="2" charset="-122"/>
              </a:rPr>
              <a:t>。</a:t>
            </a: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JVM</a:t>
            </a:r>
            <a:r>
              <a:rPr lang="zh-CN" altLang="en-US">
                <a:latin typeface="等线" panose="02010600030101010101" pitchFamily="2" charset="-122"/>
                <a:ea typeface="等线" panose="02010600030101010101" pitchFamily="2" charset="-122"/>
              </a:rPr>
              <a:t> 常量池</a:t>
            </a:r>
          </a:p>
        </p:txBody>
      </p:sp>
      <p:pic>
        <p:nvPicPr>
          <p:cNvPr id="4" name="图片 3"/>
          <p:cNvPicPr>
            <a:picLocks noChangeAspect="1"/>
          </p:cNvPicPr>
          <p:nvPr/>
        </p:nvPicPr>
        <p:blipFill>
          <a:blip r:embed="rId2"/>
          <a:stretch>
            <a:fillRect/>
          </a:stretch>
        </p:blipFill>
        <p:spPr>
          <a:xfrm>
            <a:off x="5206213" y="1556792"/>
            <a:ext cx="3937787" cy="261187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2"/>
          <p:cNvSpPr>
            <a:spLocks noGrp="1"/>
          </p:cNvSpPr>
          <p:nvPr>
            <p:ph idx="1"/>
          </p:nvPr>
        </p:nvSpPr>
        <p:spPr>
          <a:xfrm>
            <a:off x="0" y="1556792"/>
            <a:ext cx="5220072" cy="5301208"/>
          </a:xfrm>
        </p:spPr>
        <p:txBody>
          <a:bodyPr>
            <a:normAutofit fontScale="92500" lnSpcReduction="10000"/>
          </a:bodyPr>
          <a:lstStyle/>
          <a:p>
            <a:pPr marL="0" indent="0">
              <a:buNone/>
            </a:pPr>
            <a:r>
              <a:rPr lang="en-US" altLang="zh-CN" sz="1050">
                <a:latin typeface="等线" panose="02010600030101010101" pitchFamily="2" charset="-122"/>
                <a:ea typeface="等线" panose="02010600030101010101" pitchFamily="2" charset="-122"/>
              </a:rPr>
              <a:t>private</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public</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protected</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abstract</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static</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final</a:t>
            </a:r>
            <a:r>
              <a:rPr lang="zh-CN" altLang="en-US" sz="1050">
                <a:latin typeface="等线" panose="02010600030101010101" pitchFamily="2" charset="-122"/>
                <a:ea typeface="等线" panose="02010600030101010101" pitchFamily="2" charset="-122"/>
              </a:rPr>
              <a:t>、</a:t>
            </a:r>
            <a:r>
              <a:rPr lang="en-US" altLang="zh-CN" sz="1050" err="1">
                <a:latin typeface="等线" panose="02010600030101010101" pitchFamily="2" charset="-122"/>
                <a:ea typeface="等线" panose="02010600030101010101" pitchFamily="2" charset="-122"/>
              </a:rPr>
              <a:t>strictfp</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synchronize</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transient</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volatile</a:t>
            </a:r>
            <a:r>
              <a:rPr lang="zh-CN" altLang="en-US" sz="1050">
                <a:latin typeface="等线" panose="02010600030101010101" pitchFamily="2" charset="-122"/>
                <a:ea typeface="等线" panose="02010600030101010101" pitchFamily="2" charset="-122"/>
              </a:rPr>
              <a:t>。</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可以使用访问控制符来保护对类、变量、方法和构造方法的访问，</a:t>
            </a:r>
            <a:r>
              <a:rPr lang="en-US" altLang="zh-CN" sz="1050">
                <a:latin typeface="等线" panose="02010600030101010101" pitchFamily="2" charset="-122"/>
                <a:ea typeface="等线" panose="02010600030101010101" pitchFamily="2" charset="-122"/>
              </a:rPr>
              <a:t>Java</a:t>
            </a:r>
            <a:r>
              <a:rPr lang="zh-CN" altLang="en-US" sz="1050">
                <a:latin typeface="等线" panose="02010600030101010101" pitchFamily="2" charset="-122"/>
                <a:ea typeface="等线" panose="02010600030101010101" pitchFamily="2" charset="-122"/>
              </a:rPr>
              <a:t>支持</a:t>
            </a:r>
            <a:r>
              <a:rPr lang="en-US" altLang="zh-CN" sz="1050">
                <a:latin typeface="等线" panose="02010600030101010101" pitchFamily="2" charset="-122"/>
                <a:ea typeface="等线" panose="02010600030101010101" pitchFamily="2" charset="-122"/>
              </a:rPr>
              <a:t>4</a:t>
            </a:r>
            <a:r>
              <a:rPr lang="zh-CN" altLang="en-US" sz="1050">
                <a:latin typeface="等线" panose="02010600030101010101" pitchFamily="2" charset="-122"/>
                <a:ea typeface="等线" panose="02010600030101010101" pitchFamily="2" charset="-122"/>
              </a:rPr>
              <a:t>种不同的访问权限。</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访问控制修饰符有：</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默认（</a:t>
            </a:r>
            <a:r>
              <a:rPr lang="en-US" altLang="zh-CN" sz="1050">
                <a:latin typeface="等线" panose="02010600030101010101" pitchFamily="2" charset="-122"/>
                <a:ea typeface="等线" panose="02010600030101010101" pitchFamily="2" charset="-122"/>
              </a:rPr>
              <a:t>default</a:t>
            </a:r>
            <a:r>
              <a:rPr lang="zh-CN" altLang="en-US" sz="1050">
                <a:latin typeface="等线" panose="02010600030101010101" pitchFamily="2" charset="-122"/>
                <a:ea typeface="等线" panose="02010600030101010101" pitchFamily="2" charset="-122"/>
              </a:rPr>
              <a:t>）：无需声明</a:t>
            </a:r>
            <a:r>
              <a:rPr lang="en-US" altLang="zh-CN" sz="1050">
                <a:latin typeface="等线" panose="02010600030101010101" pitchFamily="2" charset="-122"/>
                <a:ea typeface="等线" panose="02010600030101010101" pitchFamily="2" charset="-122"/>
              </a:rPr>
              <a:t>default</a:t>
            </a:r>
            <a:r>
              <a:rPr lang="zh-CN" altLang="en-US" sz="1050">
                <a:latin typeface="等线" panose="02010600030101010101" pitchFamily="2" charset="-122"/>
                <a:ea typeface="等线" panose="02010600030101010101" pitchFamily="2" charset="-122"/>
              </a:rPr>
              <a:t>，在同一包内可见，不使用任何修饰符，可以在同一个</a:t>
            </a:r>
            <a:r>
              <a:rPr lang="en-US" altLang="zh-CN" sz="1050">
                <a:latin typeface="等线" panose="02010600030101010101" pitchFamily="2" charset="-122"/>
                <a:ea typeface="等线" panose="02010600030101010101" pitchFamily="2" charset="-122"/>
              </a:rPr>
              <a:t>package</a:t>
            </a:r>
            <a:r>
              <a:rPr lang="zh-CN" altLang="en-US" sz="1050">
                <a:latin typeface="等线" panose="02010600030101010101" pitchFamily="2" charset="-122"/>
                <a:ea typeface="等线" panose="02010600030101010101" pitchFamily="2" charset="-122"/>
              </a:rPr>
              <a:t>内部调用另外一个类，并且无需</a:t>
            </a:r>
            <a:r>
              <a:rPr lang="en-US" altLang="zh-CN" sz="1050">
                <a:latin typeface="等线" panose="02010600030101010101" pitchFamily="2" charset="-122"/>
                <a:ea typeface="等线" panose="02010600030101010101" pitchFamily="2" charset="-122"/>
              </a:rPr>
              <a:t>import</a:t>
            </a:r>
            <a:r>
              <a:rPr lang="zh-CN" altLang="en-US" sz="1050">
                <a:latin typeface="等线" panose="02010600030101010101" pitchFamily="2" charset="-122"/>
                <a:ea typeface="等线" panose="02010600030101010101" pitchFamily="2" charset="-122"/>
              </a:rPr>
              <a:t>该类。</a:t>
            </a:r>
            <a:endParaRPr lang="en-US" altLang="zh-CN" sz="1050">
              <a:latin typeface="等线" panose="02010600030101010101" pitchFamily="2" charset="-122"/>
              <a:ea typeface="等线" panose="02010600030101010101" pitchFamily="2" charset="-122"/>
            </a:endParaRPr>
          </a:p>
          <a:p>
            <a:pPr marL="0" indent="0">
              <a:buNone/>
            </a:pPr>
            <a:r>
              <a:rPr lang="en-US" altLang="zh-CN" sz="1050">
                <a:latin typeface="等线" panose="02010600030101010101" pitchFamily="2" charset="-122"/>
                <a:ea typeface="等线" panose="02010600030101010101" pitchFamily="2" charset="-122"/>
              </a:rPr>
              <a:t>private</a:t>
            </a:r>
            <a:r>
              <a:rPr lang="zh-CN" altLang="en-US" sz="1050">
                <a:latin typeface="等线" panose="02010600030101010101" pitchFamily="2" charset="-122"/>
                <a:ea typeface="等线" panose="02010600030101010101" pitchFamily="2" charset="-122"/>
              </a:rPr>
              <a:t>：可以修饰</a:t>
            </a:r>
            <a:r>
              <a:rPr lang="en-US" altLang="zh-CN" sz="1050">
                <a:latin typeface="等线" panose="02010600030101010101" pitchFamily="2" charset="-122"/>
                <a:ea typeface="等线" panose="02010600030101010101" pitchFamily="2" charset="-122"/>
              </a:rPr>
              <a:t>class</a:t>
            </a:r>
            <a:r>
              <a:rPr lang="zh-CN" altLang="en-US" sz="1050">
                <a:latin typeface="等线" panose="02010600030101010101" pitchFamily="2" charset="-122"/>
                <a:ea typeface="等线" panose="02010600030101010101" pitchFamily="2" charset="-122"/>
              </a:rPr>
              <a:t>、属性名、方法。代表私有性，表示外部无法使用（无法在外部使用是指正常无法在外部使用，但是利用</a:t>
            </a:r>
            <a:r>
              <a:rPr lang="en-US" altLang="zh-CN" sz="1050">
                <a:latin typeface="等线" panose="02010600030101010101" pitchFamily="2" charset="-122"/>
                <a:ea typeface="等线" panose="02010600030101010101" pitchFamily="2" charset="-122"/>
              </a:rPr>
              <a:t>java</a:t>
            </a:r>
            <a:r>
              <a:rPr lang="zh-CN" altLang="en-US" sz="1050">
                <a:latin typeface="等线" panose="02010600030101010101" pitchFamily="2" charset="-122"/>
                <a:ea typeface="等线" panose="02010600030101010101" pitchFamily="2" charset="-122"/>
              </a:rPr>
              <a:t>反射机制还是能在外部调用，此处可忽略反射这种黑科技）。</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修饰属性则表示该属性只能当前类内部使用，无法在外部调用该属性。</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修饰方法则表示该方法只能在该类内部使用，外部无法调用该方法。</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修饰类则表示该类为私有内部类，一般使用不多，只能在该类的宿主类内部使用，而且也无法将一个外部类声明为私有类，编译器会报错，不过需要注意一点，私有内部类的</a:t>
            </a:r>
            <a:r>
              <a:rPr lang="en-US" altLang="zh-CN" sz="1050">
                <a:latin typeface="等线" panose="02010600030101010101" pitchFamily="2" charset="-122"/>
                <a:ea typeface="等线" panose="02010600030101010101" pitchFamily="2" charset="-122"/>
              </a:rPr>
              <a:t>private/protected</a:t>
            </a:r>
            <a:r>
              <a:rPr lang="zh-CN" altLang="en-US" sz="1050">
                <a:latin typeface="等线" panose="02010600030101010101" pitchFamily="2" charset="-122"/>
                <a:ea typeface="等线" panose="02010600030101010101" pitchFamily="2" charset="-122"/>
              </a:rPr>
              <a:t>属性或者方法完全可访问。</a:t>
            </a:r>
            <a:endParaRPr lang="en-US" altLang="zh-CN" sz="1050">
              <a:latin typeface="等线" panose="02010600030101010101" pitchFamily="2" charset="-122"/>
              <a:ea typeface="等线" panose="02010600030101010101" pitchFamily="2" charset="-122"/>
            </a:endParaRPr>
          </a:p>
          <a:p>
            <a:pPr marL="0" indent="0">
              <a:buNone/>
            </a:pPr>
            <a:r>
              <a:rPr lang="en-US" altLang="zh-CN" sz="1050">
                <a:latin typeface="等线" panose="02010600030101010101" pitchFamily="2" charset="-122"/>
                <a:ea typeface="等线" panose="02010600030101010101" pitchFamily="2" charset="-122"/>
              </a:rPr>
              <a:t>public</a:t>
            </a:r>
            <a:r>
              <a:rPr lang="zh-CN" altLang="en-US" sz="1050">
                <a:latin typeface="等线" panose="02010600030101010101" pitchFamily="2" charset="-122"/>
                <a:ea typeface="等线" panose="02010600030101010101" pitchFamily="2" charset="-122"/>
              </a:rPr>
              <a:t>：可以修饰</a:t>
            </a:r>
            <a:r>
              <a:rPr lang="en-US" altLang="zh-CN" sz="1050">
                <a:latin typeface="等线" panose="02010600030101010101" pitchFamily="2" charset="-122"/>
                <a:ea typeface="等线" panose="02010600030101010101" pitchFamily="2" charset="-122"/>
              </a:rPr>
              <a:t>class</a:t>
            </a:r>
            <a:r>
              <a:rPr lang="zh-CN" altLang="en-US" sz="1050">
                <a:latin typeface="等线" panose="02010600030101010101" pitchFamily="2" charset="-122"/>
                <a:ea typeface="等线" panose="02010600030101010101" pitchFamily="2" charset="-122"/>
              </a:rPr>
              <a:t>、属性名、方法。修饰属性代表该属性可以被其他所有类调用，修饰方法代表该方法可以被其他所有类调用，修饰类则代表该类为公共类，可以被其他任何类使用。注意：一个</a:t>
            </a:r>
            <a:r>
              <a:rPr lang="en-US" altLang="zh-CN" sz="1050">
                <a:latin typeface="等线" panose="02010600030101010101" pitchFamily="2" charset="-122"/>
                <a:ea typeface="等线" panose="02010600030101010101" pitchFamily="2" charset="-122"/>
              </a:rPr>
              <a:t>java</a:t>
            </a:r>
            <a:r>
              <a:rPr lang="zh-CN" altLang="en-US" sz="1050">
                <a:latin typeface="等线" panose="02010600030101010101" pitchFamily="2" charset="-122"/>
                <a:ea typeface="等线" panose="02010600030101010101" pitchFamily="2" charset="-122"/>
              </a:rPr>
              <a:t>文件内部仅有一个</a:t>
            </a:r>
            <a:r>
              <a:rPr lang="en-US" altLang="zh-CN" sz="1050">
                <a:latin typeface="等线" panose="02010600030101010101" pitchFamily="2" charset="-122"/>
                <a:ea typeface="等线" panose="02010600030101010101" pitchFamily="2" charset="-122"/>
              </a:rPr>
              <a:t>public</a:t>
            </a:r>
            <a:r>
              <a:rPr lang="zh-CN" altLang="en-US" sz="1050">
                <a:latin typeface="等线" panose="02010600030101010101" pitchFamily="2" charset="-122"/>
                <a:ea typeface="等线" panose="02010600030101010101" pitchFamily="2" charset="-122"/>
              </a:rPr>
              <a:t>外部类。而且该外部类必须与</a:t>
            </a:r>
            <a:r>
              <a:rPr lang="en-US" altLang="zh-CN" sz="1050">
                <a:latin typeface="等线" panose="02010600030101010101" pitchFamily="2" charset="-122"/>
                <a:ea typeface="等线" panose="02010600030101010101" pitchFamily="2" charset="-122"/>
              </a:rPr>
              <a:t>java</a:t>
            </a:r>
            <a:r>
              <a:rPr lang="zh-CN" altLang="en-US" sz="1050">
                <a:latin typeface="等线" panose="02010600030101010101" pitchFamily="2" charset="-122"/>
                <a:ea typeface="等线" panose="02010600030101010101" pitchFamily="2" charset="-122"/>
              </a:rPr>
              <a:t>文件名一致，不过内部类可以声明成一个</a:t>
            </a:r>
            <a:r>
              <a:rPr lang="en-US" altLang="zh-CN" sz="1050">
                <a:latin typeface="等线" panose="02010600030101010101" pitchFamily="2" charset="-122"/>
                <a:ea typeface="等线" panose="02010600030101010101" pitchFamily="2" charset="-122"/>
              </a:rPr>
              <a:t>public</a:t>
            </a:r>
            <a:r>
              <a:rPr lang="zh-CN" altLang="en-US" sz="1050">
                <a:latin typeface="等线" panose="02010600030101010101" pitchFamily="2" charset="-122"/>
                <a:ea typeface="等线" panose="02010600030101010101" pitchFamily="2" charset="-122"/>
              </a:rPr>
              <a:t>类。</a:t>
            </a:r>
            <a:endParaRPr lang="en-US" altLang="zh-CN" sz="1050">
              <a:latin typeface="等线" panose="02010600030101010101" pitchFamily="2" charset="-122"/>
              <a:ea typeface="等线" panose="02010600030101010101" pitchFamily="2" charset="-122"/>
            </a:endParaRPr>
          </a:p>
          <a:p>
            <a:pPr marL="0" indent="0">
              <a:buNone/>
            </a:pPr>
            <a:r>
              <a:rPr lang="en-US" altLang="zh-CN" sz="1050">
                <a:latin typeface="等线" panose="02010600030101010101" pitchFamily="2" charset="-122"/>
                <a:ea typeface="等线" panose="02010600030101010101" pitchFamily="2" charset="-122"/>
              </a:rPr>
              <a:t>protected</a:t>
            </a:r>
            <a:r>
              <a:rPr lang="zh-CN" altLang="en-US" sz="1050">
                <a:latin typeface="等线" panose="02010600030101010101" pitchFamily="2" charset="-122"/>
                <a:ea typeface="等线" panose="02010600030101010101" pitchFamily="2" charset="-122"/>
              </a:rPr>
              <a:t>：可以修饰</a:t>
            </a:r>
            <a:r>
              <a:rPr lang="en-US" altLang="zh-CN" sz="1050">
                <a:latin typeface="等线" panose="02010600030101010101" pitchFamily="2" charset="-122"/>
                <a:ea typeface="等线" panose="02010600030101010101" pitchFamily="2" charset="-122"/>
              </a:rPr>
              <a:t>class</a:t>
            </a:r>
            <a:r>
              <a:rPr lang="zh-CN" altLang="en-US" sz="1050">
                <a:latin typeface="等线" panose="02010600030101010101" pitchFamily="2" charset="-122"/>
                <a:ea typeface="等线" panose="02010600030101010101" pitchFamily="2" charset="-122"/>
              </a:rPr>
              <a:t>、属性名、方法。</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a:t>
            </a:r>
            <a:r>
              <a:rPr lang="en-US" altLang="zh-CN" sz="1050">
                <a:latin typeface="等线" panose="02010600030101010101" pitchFamily="2" charset="-122"/>
                <a:ea typeface="等线" panose="02010600030101010101" pitchFamily="2" charset="-122"/>
              </a:rPr>
              <a:t>class</a:t>
            </a:r>
            <a:r>
              <a:rPr lang="zh-CN" altLang="en-US" sz="1050">
                <a:latin typeface="等线" panose="02010600030101010101" pitchFamily="2" charset="-122"/>
                <a:ea typeface="等线" panose="02010600030101010101" pitchFamily="2" charset="-122"/>
              </a:rPr>
              <a:t>代表该类为保护内部类，一般使用不多，只能在该类的宿主类中访问，而且也无法将一个外部类声明为私有类，编译器会报错，不过需要注意一点，保护内部类的</a:t>
            </a:r>
            <a:r>
              <a:rPr lang="en-US" altLang="zh-CN" sz="1050">
                <a:latin typeface="等线" panose="02010600030101010101" pitchFamily="2" charset="-122"/>
                <a:ea typeface="等线" panose="02010600030101010101" pitchFamily="2" charset="-122"/>
              </a:rPr>
              <a:t>private/protected</a:t>
            </a:r>
            <a:r>
              <a:rPr lang="zh-CN" altLang="en-US" sz="1050">
                <a:latin typeface="等线" panose="02010600030101010101" pitchFamily="2" charset="-122"/>
                <a:ea typeface="等线" panose="02010600030101010101" pitchFamily="2" charset="-122"/>
              </a:rPr>
              <a:t>属性或者方法完全可访问。</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修饰属性则代表该属性能够在当前类、同一个包内的类、同一个包的子类访问。但是其他包的类是无法访问该属性，就算是其子类也无法访问，只能用</a:t>
            </a:r>
            <a:r>
              <a:rPr lang="en-US" altLang="zh-CN" sz="1050">
                <a:latin typeface="等线" panose="02010600030101010101" pitchFamily="2" charset="-122"/>
                <a:ea typeface="等线" panose="02010600030101010101" pitchFamily="2" charset="-122"/>
              </a:rPr>
              <a:t>super</a:t>
            </a:r>
            <a:r>
              <a:rPr lang="zh-CN" altLang="en-US" sz="1050">
                <a:latin typeface="等线" panose="02010600030101010101" pitchFamily="2" charset="-122"/>
                <a:ea typeface="等线" panose="02010600030101010101" pitchFamily="2" charset="-122"/>
              </a:rPr>
              <a:t>方法调用，这一点容易忽略！</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修饰方法则代表该方法能够在当前类、同一个包内的类、同一个包的子类访问。但是其他包的类是无法访问该方法，就算是其子类也无法访问，只能用</a:t>
            </a:r>
            <a:r>
              <a:rPr lang="en-US" altLang="zh-CN" sz="1050">
                <a:latin typeface="等线" panose="02010600030101010101" pitchFamily="2" charset="-122"/>
                <a:ea typeface="等线" panose="02010600030101010101" pitchFamily="2" charset="-122"/>
              </a:rPr>
              <a:t>super</a:t>
            </a:r>
            <a:r>
              <a:rPr lang="zh-CN" altLang="en-US" sz="1050">
                <a:latin typeface="等线" panose="02010600030101010101" pitchFamily="2" charset="-122"/>
                <a:ea typeface="等线" panose="02010600030101010101" pitchFamily="2" charset="-122"/>
              </a:rPr>
              <a:t>方法调用，这一点容易忽略！</a:t>
            </a:r>
            <a:endParaRPr lang="en-US" altLang="zh-CN" sz="105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5292080" y="1714500"/>
            <a:ext cx="3712445" cy="5143500"/>
          </a:xfrm>
          <a:prstGeom prst="rect">
            <a:avLst/>
          </a:prstGeom>
        </p:spPr>
      </p:pic>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修饰符</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运行机制</a:t>
            </a:r>
            <a:endParaRPr lang="zh-CN" altLang="en-US"/>
          </a:p>
        </p:txBody>
      </p:sp>
      <p:sp>
        <p:nvSpPr>
          <p:cNvPr id="3" name="内容占位符 2"/>
          <p:cNvSpPr>
            <a:spLocks noGrp="1"/>
          </p:cNvSpPr>
          <p:nvPr>
            <p:ph sz="quarter" idx="1"/>
          </p:nvPr>
        </p:nvSpPr>
        <p:spPr>
          <a:xfrm>
            <a:off x="395536" y="1600200"/>
            <a:ext cx="8370512" cy="5029200"/>
          </a:xfrm>
        </p:spPr>
        <p:txBody>
          <a:bodyPr>
            <a:normAutofit fontScale="85000" lnSpcReduction="20000"/>
          </a:bodyPr>
          <a:lstStyle/>
          <a:p>
            <a:r>
              <a:rPr lang="zh-CN" altLang="en-US">
                <a:latin typeface="等线" panose="02010600030101010101" pitchFamily="2" charset="-122"/>
                <a:ea typeface="等线" panose="02010600030101010101" pitchFamily="2" charset="-122"/>
              </a:rPr>
              <a:t>首先采用通用的</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编译器将</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源程序编译成为与平台无关的字节码文件（</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文件）</a:t>
            </a:r>
          </a:p>
          <a:p>
            <a:r>
              <a:rPr lang="zh-CN" altLang="en-US">
                <a:latin typeface="等线" panose="02010600030101010101" pitchFamily="2" charset="-122"/>
                <a:ea typeface="等线" panose="02010600030101010101" pitchFamily="2" charset="-122"/>
              </a:rPr>
              <a:t>然后</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文件载入</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虚拟机，由</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虚拟机（</a:t>
            </a:r>
            <a:r>
              <a:rPr lang="en-US" altLang="zh-CN">
                <a:latin typeface="等线" panose="02010600030101010101" pitchFamily="2" charset="-122"/>
                <a:ea typeface="等线" panose="02010600030101010101" pitchFamily="2" charset="-122"/>
              </a:rPr>
              <a:t>JVM</a:t>
            </a:r>
            <a:r>
              <a:rPr lang="zh-CN" altLang="en-US">
                <a:latin typeface="等线" panose="02010600030101010101" pitchFamily="2" charset="-122"/>
                <a:ea typeface="等线" panose="02010600030101010101" pitchFamily="2" charset="-122"/>
              </a:rPr>
              <a:t>）对字节码文件解释执行（</a:t>
            </a:r>
            <a:r>
              <a:rPr lang="zh-CN" altLang="en-US">
                <a:solidFill>
                  <a:srgbClr val="FF0000"/>
                </a:solidFill>
                <a:latin typeface="等线" panose="02010600030101010101" pitchFamily="2" charset="-122"/>
                <a:ea typeface="等线" panose="02010600030101010101" pitchFamily="2" charset="-122"/>
              </a:rPr>
              <a:t>其实随着即时编译技术的成熟，</a:t>
            </a:r>
            <a:r>
              <a:rPr lang="en-US" altLang="zh-CN">
                <a:solidFill>
                  <a:srgbClr val="FF0000"/>
                </a:solidFill>
                <a:latin typeface="等线" panose="02010600030101010101" pitchFamily="2" charset="-122"/>
                <a:ea typeface="等线" panose="02010600030101010101" pitchFamily="2" charset="-122"/>
              </a:rPr>
              <a:t>Java</a:t>
            </a:r>
            <a:r>
              <a:rPr lang="zh-CN" altLang="en-US">
                <a:solidFill>
                  <a:srgbClr val="FF0000"/>
                </a:solidFill>
                <a:latin typeface="等线" panose="02010600030101010101" pitchFamily="2" charset="-122"/>
                <a:ea typeface="等线" panose="02010600030101010101" pitchFamily="2" charset="-122"/>
              </a:rPr>
              <a:t>并不纯粹是一个解释型语言了，</a:t>
            </a:r>
            <a:r>
              <a:rPr lang="en-US" altLang="zh-CN">
                <a:solidFill>
                  <a:srgbClr val="FF0000"/>
                </a:solidFill>
                <a:latin typeface="等线" panose="02010600030101010101" pitchFamily="2" charset="-122"/>
                <a:ea typeface="等线" panose="02010600030101010101" pitchFamily="2" charset="-122"/>
              </a:rPr>
              <a:t>HotSpot</a:t>
            </a:r>
            <a:r>
              <a:rPr lang="zh-CN" altLang="en-US">
                <a:solidFill>
                  <a:srgbClr val="FF0000"/>
                </a:solidFill>
                <a:latin typeface="等线" panose="02010600030101010101" pitchFamily="2" charset="-122"/>
                <a:ea typeface="等线" panose="02010600030101010101" pitchFamily="2" charset="-122"/>
              </a:rPr>
              <a:t>虚拟机除了解释器还有</a:t>
            </a:r>
            <a:r>
              <a:rPr lang="en-US" altLang="zh-CN">
                <a:solidFill>
                  <a:srgbClr val="FF0000"/>
                </a:solidFill>
                <a:latin typeface="等线" panose="02010600030101010101" pitchFamily="2" charset="-122"/>
                <a:ea typeface="等线" panose="02010600030101010101" pitchFamily="2" charset="-122"/>
              </a:rPr>
              <a:t>JIT</a:t>
            </a:r>
            <a:r>
              <a:rPr lang="zh-CN" altLang="en-US">
                <a:solidFill>
                  <a:srgbClr val="FF0000"/>
                </a:solidFill>
                <a:latin typeface="等线" panose="02010600030101010101" pitchFamily="2" charset="-122"/>
                <a:ea typeface="等线" panose="02010600030101010101" pitchFamily="2" charset="-122"/>
              </a:rPr>
              <a:t>即时编译器，就比如</a:t>
            </a:r>
            <a:r>
              <a:rPr lang="en-US" altLang="zh-CN">
                <a:solidFill>
                  <a:srgbClr val="FF0000"/>
                </a:solidFill>
                <a:latin typeface="等线" panose="02010600030101010101" pitchFamily="2" charset="-122"/>
                <a:ea typeface="等线" panose="02010600030101010101" pitchFamily="2" charset="-122"/>
              </a:rPr>
              <a:t>C++</a:t>
            </a:r>
            <a:r>
              <a:rPr lang="zh-CN" altLang="en-US">
                <a:solidFill>
                  <a:srgbClr val="FF0000"/>
                </a:solidFill>
                <a:latin typeface="等线" panose="02010600030101010101" pitchFamily="2" charset="-122"/>
                <a:ea typeface="等线" panose="02010600030101010101" pitchFamily="2" charset="-122"/>
              </a:rPr>
              <a:t>也引入了解释器</a:t>
            </a:r>
            <a:r>
              <a:rPr lang="zh-CN" altLang="en-US">
                <a:latin typeface="等线" panose="02010600030101010101" pitchFamily="2" charset="-122"/>
                <a:ea typeface="等线" panose="02010600030101010101" pitchFamily="2" charset="-122"/>
              </a:rPr>
              <a:t>）。</a:t>
            </a:r>
          </a:p>
          <a:p>
            <a:r>
              <a:rPr lang="zh-CN" altLang="en-US">
                <a:latin typeface="等线" panose="02010600030101010101" pitchFamily="2" charset="-122"/>
                <a:ea typeface="等线" panose="02010600030101010101" pitchFamily="2" charset="-122"/>
              </a:rPr>
              <a:t>注意：</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字节码具有平台无关性、可以在各种不同操作系统平台中运行。</a:t>
            </a:r>
          </a:p>
          <a:p>
            <a:pPr marL="0" indent="0">
              <a:buNone/>
            </a:pPr>
            <a:endParaRPr lang="zh-CN" altLang="en-US">
              <a:latin typeface="等线" panose="02010600030101010101" pitchFamily="2" charset="-122"/>
              <a:ea typeface="等线" panose="02010600030101010101" pitchFamily="2" charset="-122"/>
            </a:endParaRPr>
          </a:p>
          <a:p>
            <a:pPr marL="0" indent="0">
              <a:buNone/>
            </a:pPr>
            <a:r>
              <a:rPr lang="en-US" altLang="zh-CN">
                <a:latin typeface="等线" panose="02010600030101010101" pitchFamily="2" charset="-122"/>
                <a:ea typeface="等线" panose="02010600030101010101" pitchFamily="2" charset="-122"/>
              </a:rPr>
              <a:t>PS</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是纯面向对象语言，所有代码（包括函数、变量）必须在类中实现，除基本数据类型（包括</a:t>
            </a:r>
            <a:r>
              <a:rPr lang="en-US" altLang="zh-CN" err="1">
                <a:latin typeface="等线" panose="02010600030101010101" pitchFamily="2" charset="-122"/>
                <a:ea typeface="等线" panose="02010600030101010101" pitchFamily="2" charset="-122"/>
              </a:rPr>
              <a:t>int</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float</a:t>
            </a:r>
            <a:r>
              <a:rPr lang="zh-CN" altLang="en-US">
                <a:latin typeface="等线" panose="02010600030101010101" pitchFamily="2" charset="-122"/>
                <a:ea typeface="等线" panose="02010600030101010101" pitchFamily="2" charset="-122"/>
              </a:rPr>
              <a:t>等）外，所有类型都是类。所有</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类都有一个共同的父类</a:t>
            </a:r>
            <a:r>
              <a:rPr lang="en-US" altLang="zh-CN" err="1">
                <a:latin typeface="等线" panose="02010600030101010101" pitchFamily="2" charset="-122"/>
                <a:ea typeface="等线" panose="02010600030101010101" pitchFamily="2" charset="-122"/>
              </a:rPr>
              <a:t>java.lang.Object</a:t>
            </a:r>
            <a:r>
              <a:rPr lang="zh-CN" altLang="en-US">
                <a:latin typeface="等线" panose="02010600030101010101" pitchFamily="2" charset="-122"/>
                <a:ea typeface="等线" panose="02010600030101010101" pitchFamily="2" charset="-122"/>
              </a:rPr>
              <a:t>。而且</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类是最顶级的父类。</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66" y="1556792"/>
            <a:ext cx="9139134" cy="4896544"/>
          </a:xfrm>
        </p:spPr>
        <p:txBody>
          <a:bodyPr>
            <a:noAutofit/>
          </a:bodyPr>
          <a:lstStyle/>
          <a:p>
            <a:pPr marL="0" indent="0">
              <a:buNone/>
            </a:pPr>
            <a:r>
              <a:rPr lang="zh-CN" altLang="en-US" sz="1200">
                <a:latin typeface="等线" panose="02010600030101010101" pitchFamily="2" charset="-122"/>
                <a:ea typeface="等线" panose="02010600030101010101" pitchFamily="2" charset="-122"/>
              </a:rPr>
              <a:t>非访问控制修饰符：</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abstract</a:t>
            </a:r>
            <a:r>
              <a:rPr lang="zh-CN" altLang="en-US" sz="1200">
                <a:latin typeface="等线" panose="02010600030101010101" pitchFamily="2" charset="-122"/>
                <a:ea typeface="等线" panose="02010600030101010101" pitchFamily="2" charset="-122"/>
              </a:rPr>
              <a:t>：可以修饰类、方法，修饰方法则代表该方法为抽象方法，连带着该类也必须声明为抽象类，而且抽象方法没有具体方法体，即没有方法的具体实现。修饰类则代表该类为抽象类，该类并不一定有抽象方法，意思就是说如果定义了抽象方法，这该类就必须是抽象类，但是声明抽象类的时候，抽象类内部并不一定要有抽象方法。</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static</a:t>
            </a:r>
            <a:r>
              <a:rPr lang="zh-CN" altLang="en-US" sz="1200">
                <a:latin typeface="等线" panose="02010600030101010101" pitchFamily="2" charset="-122"/>
                <a:ea typeface="等线" panose="02010600030101010101" pitchFamily="2" charset="-122"/>
              </a:rPr>
              <a:t>：可以修饰类、方法、属性、静态导包。修饰类代表该类为静态类，注意：外部类无法声明为静态类，只能声明静态内部类，而且注意一点，静态内部类是能够实例化的，并且能够通过其实例调用其内部静态方法以及静态属性。</a:t>
            </a:r>
            <a:endParaRPr lang="en-US" altLang="zh-CN" sz="1200">
              <a:latin typeface="等线" panose="02010600030101010101" pitchFamily="2" charset="-122"/>
              <a:ea typeface="等线" panose="02010600030101010101" pitchFamily="2" charset="-122"/>
            </a:endParaRPr>
          </a:p>
          <a:p>
            <a:pPr marL="0" indent="0">
              <a:buNone/>
            </a:pPr>
            <a:r>
              <a:rPr lang="zh-CN" altLang="en-US" sz="1200">
                <a:latin typeface="等线" panose="02010600030101010101" pitchFamily="2" charset="-122"/>
                <a:ea typeface="等线" panose="02010600030101010101" pitchFamily="2" charset="-122"/>
              </a:rPr>
              <a:t>修饰方法则代表该方法为静态方法，可以通过类名加</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方法名直接调用，该类无需实例化，如</a:t>
            </a:r>
            <a:r>
              <a:rPr lang="en-US" altLang="zh-CN" sz="1200" err="1">
                <a:latin typeface="等线" panose="02010600030101010101" pitchFamily="2" charset="-122"/>
                <a:ea typeface="等线" panose="02010600030101010101" pitchFamily="2" charset="-122"/>
              </a:rPr>
              <a:t>CommonUtil.getTime</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其中</a:t>
            </a:r>
            <a:r>
              <a:rPr lang="en-US" altLang="zh-CN" sz="1200" err="1">
                <a:latin typeface="等线" panose="02010600030101010101" pitchFamily="2" charset="-122"/>
                <a:ea typeface="等线" panose="02010600030101010101" pitchFamily="2" charset="-122"/>
              </a:rPr>
              <a:t>CommonUtil</a:t>
            </a:r>
            <a:r>
              <a:rPr lang="en-US" altLang="zh-CN" sz="1200">
                <a:latin typeface="等线" panose="02010600030101010101" pitchFamily="2" charset="-122"/>
                <a:ea typeface="等线" panose="02010600030101010101" pitchFamily="2" charset="-122"/>
              </a:rPr>
              <a:t> </a:t>
            </a:r>
            <a:r>
              <a:rPr lang="zh-CN" altLang="en-US" sz="1200">
                <a:latin typeface="等线" panose="02010600030101010101" pitchFamily="2" charset="-122"/>
                <a:ea typeface="等线" panose="02010600030101010101" pitchFamily="2" charset="-122"/>
              </a:rPr>
              <a:t>是一个类，</a:t>
            </a:r>
            <a:r>
              <a:rPr lang="en-US" altLang="zh-CN" sz="1200">
                <a:latin typeface="等线" panose="02010600030101010101" pitchFamily="2" charset="-122"/>
                <a:ea typeface="等线" panose="02010600030101010101" pitchFamily="2" charset="-122"/>
              </a:rPr>
              <a:t> </a:t>
            </a:r>
            <a:r>
              <a:rPr lang="en-US" altLang="zh-CN" sz="1200" err="1">
                <a:latin typeface="等线" panose="02010600030101010101" pitchFamily="2" charset="-122"/>
                <a:ea typeface="等线" panose="02010600030101010101" pitchFamily="2" charset="-122"/>
              </a:rPr>
              <a:t>getTime</a:t>
            </a:r>
            <a:r>
              <a:rPr lang="en-US" altLang="zh-CN" sz="1200">
                <a:latin typeface="等线" panose="02010600030101010101" pitchFamily="2" charset="-122"/>
                <a:ea typeface="等线" panose="02010600030101010101" pitchFamily="2" charset="-122"/>
              </a:rPr>
              <a:t> </a:t>
            </a:r>
            <a:r>
              <a:rPr lang="zh-CN" altLang="en-US" sz="1200">
                <a:latin typeface="等线" panose="02010600030101010101" pitchFamily="2" charset="-122"/>
                <a:ea typeface="等线" panose="02010600030101010101" pitchFamily="2" charset="-122"/>
              </a:rPr>
              <a:t>是一个静态方法，同样的，静态方法可以调用其静态属性；</a:t>
            </a:r>
            <a:endParaRPr lang="en-US" altLang="zh-CN" sz="1200">
              <a:latin typeface="等线" panose="02010600030101010101" pitchFamily="2" charset="-122"/>
              <a:ea typeface="等线" panose="02010600030101010101" pitchFamily="2" charset="-122"/>
            </a:endParaRPr>
          </a:p>
          <a:p>
            <a:pPr marL="0" indent="0">
              <a:buNone/>
            </a:pPr>
            <a:r>
              <a:rPr lang="zh-CN" altLang="en-US" sz="1200">
                <a:latin typeface="等线" panose="02010600030101010101" pitchFamily="2" charset="-122"/>
                <a:ea typeface="等线" panose="02010600030101010101" pitchFamily="2" charset="-122"/>
              </a:rPr>
              <a:t>修饰属性则代表该属性是静态属性，可以通过类名加</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属性名直接调用，如</a:t>
            </a:r>
            <a:r>
              <a:rPr lang="en-US" altLang="zh-CN" sz="1200" err="1">
                <a:latin typeface="等线" panose="02010600030101010101" pitchFamily="2" charset="-122"/>
                <a:ea typeface="等线" panose="02010600030101010101" pitchFamily="2" charset="-122"/>
              </a:rPr>
              <a:t>CommonUtil.Path</a:t>
            </a:r>
            <a:r>
              <a:rPr lang="zh-CN" altLang="en-US" sz="1200">
                <a:latin typeface="等线" panose="02010600030101010101" pitchFamily="2" charset="-122"/>
                <a:ea typeface="等线" panose="02010600030101010101" pitchFamily="2" charset="-122"/>
              </a:rPr>
              <a:t>，注意：无法通过外部类的实例调用其静态属性或者静态方法。但是静态内部类可以通过其实例调用静态内部类的属性或方法，或者是通过类名的方式也可以调用静态内部类的静态属性或方法。</a:t>
            </a:r>
            <a:endParaRPr lang="en-US" altLang="zh-CN" sz="1200">
              <a:latin typeface="等线" panose="02010600030101010101" pitchFamily="2" charset="-122"/>
              <a:ea typeface="等线" panose="02010600030101010101" pitchFamily="2" charset="-122"/>
            </a:endParaRPr>
          </a:p>
          <a:p>
            <a:pPr marL="0" indent="0">
              <a:buNone/>
            </a:pPr>
            <a:r>
              <a:rPr lang="zh-CN" altLang="en-US" sz="1200">
                <a:latin typeface="等线" panose="02010600030101010101" pitchFamily="2" charset="-122"/>
                <a:ea typeface="等线" panose="02010600030101010101" pitchFamily="2" charset="-122"/>
              </a:rPr>
              <a:t>静态导包指的是导入某个类的静态方法，这样在当前类中可以直接用方法名调用静态方法，而不必用</a:t>
            </a:r>
            <a:r>
              <a:rPr lang="en-US" altLang="zh-CN" sz="1200" err="1">
                <a:latin typeface="等线" panose="02010600030101010101" pitchFamily="2" charset="-122"/>
                <a:ea typeface="等线" panose="02010600030101010101" pitchFamily="2" charset="-122"/>
              </a:rPr>
              <a:t>ClassName</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方法名的方式来调用。</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final</a:t>
            </a:r>
            <a:r>
              <a:rPr lang="zh-CN" altLang="en-US" sz="1200">
                <a:latin typeface="等线" panose="02010600030101010101" pitchFamily="2" charset="-122"/>
                <a:ea typeface="等线" panose="02010600030101010101" pitchFamily="2" charset="-122"/>
              </a:rPr>
              <a:t>：可以修饰类、属性、方法。修饰类则代表该类无法被继承，为什么</a:t>
            </a:r>
            <a:r>
              <a:rPr lang="en-US" altLang="zh-CN" sz="1200">
                <a:latin typeface="等线" panose="02010600030101010101" pitchFamily="2" charset="-122"/>
                <a:ea typeface="等线" panose="02010600030101010101" pitchFamily="2" charset="-122"/>
              </a:rPr>
              <a:t>String</a:t>
            </a:r>
            <a:r>
              <a:rPr lang="zh-CN" altLang="en-US" sz="1200">
                <a:latin typeface="等线" panose="02010600030101010101" pitchFamily="2" charset="-122"/>
                <a:ea typeface="等线" panose="02010600030101010101" pitchFamily="2" charset="-122"/>
              </a:rPr>
              <a:t>类不能被继承就是这个原因；修饰属性，则代表该属性的值永久不变，也无法再次给该属性赋值。修饰方法则代表该方法无法被子类重写。</a:t>
            </a:r>
            <a:endParaRPr lang="en-US" altLang="zh-CN" sz="1200">
              <a:latin typeface="等线" panose="02010600030101010101" pitchFamily="2" charset="-122"/>
              <a:ea typeface="等线" panose="02010600030101010101" pitchFamily="2" charset="-122"/>
            </a:endParaRPr>
          </a:p>
          <a:p>
            <a:pPr marL="0" indent="0">
              <a:buNone/>
            </a:pPr>
            <a:r>
              <a:rPr lang="en-US" altLang="zh-CN" sz="1200" err="1">
                <a:latin typeface="等线" panose="02010600030101010101" pitchFamily="2" charset="-122"/>
                <a:ea typeface="等线" panose="02010600030101010101" pitchFamily="2" charset="-122"/>
              </a:rPr>
              <a:t>strictfp</a:t>
            </a:r>
            <a:r>
              <a:rPr lang="zh-CN" altLang="en-US" sz="1200">
                <a:latin typeface="等线" panose="02010600030101010101" pitchFamily="2" charset="-122"/>
                <a:ea typeface="等线" panose="02010600030101010101" pitchFamily="2" charset="-122"/>
              </a:rPr>
              <a:t>：也就是说精确浮点的意思，可以修饰类、接口、方法。当对一个类、接口或者方法使用 </a:t>
            </a:r>
            <a:r>
              <a:rPr lang="en-US" altLang="zh-CN" sz="1200" err="1">
                <a:latin typeface="等线" panose="02010600030101010101" pitchFamily="2" charset="-122"/>
                <a:ea typeface="等线" panose="02010600030101010101" pitchFamily="2" charset="-122"/>
              </a:rPr>
              <a:t>strictfp</a:t>
            </a:r>
            <a:r>
              <a:rPr lang="en-US" altLang="zh-CN" sz="1200">
                <a:latin typeface="等线" panose="02010600030101010101" pitchFamily="2" charset="-122"/>
                <a:ea typeface="等线" panose="02010600030101010101" pitchFamily="2" charset="-122"/>
              </a:rPr>
              <a:t> </a:t>
            </a:r>
            <a:r>
              <a:rPr lang="zh-CN" altLang="en-US" sz="1200">
                <a:latin typeface="等线" panose="02010600030101010101" pitchFamily="2" charset="-122"/>
                <a:ea typeface="等线" panose="02010600030101010101" pitchFamily="2" charset="-122"/>
              </a:rPr>
              <a:t>关键字时，那么在这个关键字所声明的范围内所有浮点运算都是精确的。严格约束意味着所有表达式的结果都必须是 </a:t>
            </a:r>
            <a:r>
              <a:rPr lang="en-US" altLang="zh-CN" sz="1200">
                <a:latin typeface="等线" panose="02010600030101010101" pitchFamily="2" charset="-122"/>
                <a:ea typeface="等线" panose="02010600030101010101" pitchFamily="2" charset="-122"/>
              </a:rPr>
              <a:t>IEEE 754 </a:t>
            </a:r>
            <a:r>
              <a:rPr lang="zh-CN" altLang="en-US" sz="1200">
                <a:latin typeface="等线" panose="02010600030101010101" pitchFamily="2" charset="-122"/>
                <a:ea typeface="等线" panose="02010600030101010101" pitchFamily="2" charset="-122"/>
              </a:rPr>
              <a:t>算法对操作数预期的结果，以单精度和双精度格式表示。</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synchronize</a:t>
            </a:r>
            <a:r>
              <a:rPr lang="zh-CN" altLang="en-US" sz="1200">
                <a:latin typeface="等线" panose="02010600030101010101" pitchFamily="2" charset="-122"/>
                <a:ea typeface="等线" panose="02010600030101010101" pitchFamily="2" charset="-122"/>
              </a:rPr>
              <a:t>：可以修饰对象、方法、类。修饰对象则代表只允许一个线程获取该对象的锁并使用该对象。其他线程如果想要使用该对象则会进入等待，只有当前线程释放了该对象的锁才允许其他线程使用该对象。修饰方法则代表该方法只允许一个线程进入该方法，其余线程想使用该方法会进入等待，只有当前线程执行完该方法之后才允许下一个线程执行该方法。修饰类则代表只允许当前线程获取该类的</a:t>
            </a:r>
            <a:r>
              <a:rPr lang="en-US" altLang="zh-CN" sz="1200">
                <a:latin typeface="等线" panose="02010600030101010101" pitchFamily="2" charset="-122"/>
                <a:ea typeface="等线" panose="02010600030101010101" pitchFamily="2" charset="-122"/>
              </a:rPr>
              <a:t>class</a:t>
            </a:r>
            <a:r>
              <a:rPr lang="zh-CN" altLang="en-US" sz="1200">
                <a:latin typeface="等线" panose="02010600030101010101" pitchFamily="2" charset="-122"/>
                <a:ea typeface="等线" panose="02010600030101010101" pitchFamily="2" charset="-122"/>
              </a:rPr>
              <a:t>对象的锁，其他线程如果想要获取该类的</a:t>
            </a:r>
            <a:r>
              <a:rPr lang="en-US" altLang="zh-CN" sz="1200">
                <a:latin typeface="等线" panose="02010600030101010101" pitchFamily="2" charset="-122"/>
                <a:ea typeface="等线" panose="02010600030101010101" pitchFamily="2" charset="-122"/>
              </a:rPr>
              <a:t>class</a:t>
            </a:r>
            <a:r>
              <a:rPr lang="zh-CN" altLang="en-US" sz="1200">
                <a:latin typeface="等线" panose="02010600030101010101" pitchFamily="2" charset="-122"/>
                <a:ea typeface="等线" panose="02010600030101010101" pitchFamily="2" charset="-122"/>
              </a:rPr>
              <a:t>对象的锁则会进入等待，只有当前线程释放了该类的</a:t>
            </a:r>
            <a:r>
              <a:rPr lang="en-US" altLang="zh-CN" sz="1200">
                <a:latin typeface="等线" panose="02010600030101010101" pitchFamily="2" charset="-122"/>
                <a:ea typeface="等线" panose="02010600030101010101" pitchFamily="2" charset="-122"/>
              </a:rPr>
              <a:t>class</a:t>
            </a:r>
            <a:r>
              <a:rPr lang="zh-CN" altLang="en-US" sz="1200">
                <a:latin typeface="等线" panose="02010600030101010101" pitchFamily="2" charset="-122"/>
                <a:ea typeface="等线" panose="02010600030101010101" pitchFamily="2" charset="-122"/>
              </a:rPr>
              <a:t>对象的锁才允许其他线程使用该类的</a:t>
            </a:r>
            <a:r>
              <a:rPr lang="en-US" altLang="zh-CN" sz="1200">
                <a:latin typeface="等线" panose="02010600030101010101" pitchFamily="2" charset="-122"/>
                <a:ea typeface="等线" panose="02010600030101010101" pitchFamily="2" charset="-122"/>
              </a:rPr>
              <a:t>class</a:t>
            </a:r>
            <a:r>
              <a:rPr lang="zh-CN" altLang="en-US" sz="1200">
                <a:latin typeface="等线" panose="02010600030101010101" pitchFamily="2" charset="-122"/>
                <a:ea typeface="等线" panose="02010600030101010101" pitchFamily="2" charset="-122"/>
              </a:rPr>
              <a:t>对象。</a:t>
            </a:r>
            <a:endParaRPr lang="en-US" altLang="zh-CN" sz="1200">
              <a:latin typeface="等线" panose="02010600030101010101" pitchFamily="2" charset="-122"/>
              <a:ea typeface="等线" panose="02010600030101010101" pitchFamily="2" charset="-122"/>
            </a:endParaRPr>
          </a:p>
        </p:txBody>
      </p:sp>
      <p:sp>
        <p:nvSpPr>
          <p:cNvPr id="4"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修饰符</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修饰符</a:t>
            </a:r>
          </a:p>
        </p:txBody>
      </p:sp>
      <p:pic>
        <p:nvPicPr>
          <p:cNvPr id="5" name="图片 4"/>
          <p:cNvPicPr>
            <a:picLocks noChangeAspect="1"/>
          </p:cNvPicPr>
          <p:nvPr/>
        </p:nvPicPr>
        <p:blipFill>
          <a:blip r:embed="rId2"/>
          <a:stretch>
            <a:fillRect/>
          </a:stretch>
        </p:blipFill>
        <p:spPr>
          <a:xfrm>
            <a:off x="539552" y="1700808"/>
            <a:ext cx="7572375" cy="3810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556792"/>
            <a:ext cx="5107433" cy="5256584"/>
          </a:xfrm>
        </p:spPr>
        <p:txBody>
          <a:bodyPr>
            <a:normAutofit/>
          </a:bodyPr>
          <a:lstStyle/>
          <a:p>
            <a:pPr marL="0" indent="0">
              <a:buNone/>
            </a:pPr>
            <a:r>
              <a:rPr lang="en-US" altLang="zh-CN" sz="1400">
                <a:latin typeface="等线" panose="02010600030101010101" pitchFamily="2" charset="-122"/>
                <a:ea typeface="等线" panose="02010600030101010101" pitchFamily="2" charset="-122"/>
              </a:rPr>
              <a:t>transient</a:t>
            </a:r>
            <a:r>
              <a:rPr lang="zh-CN" altLang="en-US" sz="1400">
                <a:latin typeface="等线" panose="02010600030101010101" pitchFamily="2" charset="-122"/>
                <a:ea typeface="等线" panose="02010600030101010101" pitchFamily="2" charset="-122"/>
              </a:rPr>
              <a:t>：可以修饰属性。修饰属性代表该属性不会被序列化。</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volatile</a:t>
            </a:r>
            <a:r>
              <a:rPr lang="zh-CN" altLang="en-US" sz="1400">
                <a:latin typeface="等线" panose="02010600030101010101" pitchFamily="2" charset="-122"/>
                <a:ea typeface="等线" panose="02010600030101010101" pitchFamily="2" charset="-122"/>
              </a:rPr>
              <a:t>：可以修饰属性。修饰属性代表一个线程修改了该属性的值，那么会通知其他线程，这个最新值能够让其他线程立即观察到，不过不能保证操作原子性。同时</a:t>
            </a:r>
            <a:r>
              <a:rPr lang="en-US" altLang="zh-CN" sz="1400">
                <a:latin typeface="等线" panose="02010600030101010101" pitchFamily="2" charset="-122"/>
                <a:ea typeface="等线" panose="02010600030101010101" pitchFamily="2" charset="-122"/>
              </a:rPr>
              <a:t>volatile</a:t>
            </a:r>
            <a:r>
              <a:rPr lang="zh-CN" altLang="en-US" sz="1400">
                <a:latin typeface="等线" panose="02010600030101010101" pitchFamily="2" charset="-122"/>
                <a:ea typeface="等线" panose="02010600030101010101" pitchFamily="2" charset="-122"/>
              </a:rPr>
              <a:t>有禁止指令重排列的效果。</a:t>
            </a:r>
            <a:endParaRPr lang="en-US" altLang="zh-CN" sz="1400">
              <a:solidFill>
                <a:srgbClr val="FF0000"/>
              </a:solidFill>
              <a:latin typeface="等线" panose="02010600030101010101" pitchFamily="2" charset="-122"/>
              <a:ea typeface="等线" panose="02010600030101010101" pitchFamily="2" charset="-122"/>
            </a:endParaRPr>
          </a:p>
          <a:p>
            <a:pPr marL="0" indent="0">
              <a:buNone/>
            </a:pPr>
            <a:r>
              <a:rPr lang="zh-CN" altLang="en-US" sz="1400">
                <a:solidFill>
                  <a:srgbClr val="FF0000"/>
                </a:solidFill>
                <a:latin typeface="等线" panose="02010600030101010101" pitchFamily="2" charset="-122"/>
                <a:ea typeface="等线" panose="02010600030101010101" pitchFamily="2" charset="-122"/>
              </a:rPr>
              <a:t>指令重排列指的是</a:t>
            </a:r>
            <a:r>
              <a:rPr lang="en-US" altLang="zh-CN" sz="1400">
                <a:solidFill>
                  <a:srgbClr val="FF0000"/>
                </a:solidFill>
                <a:latin typeface="等线" panose="02010600030101010101" pitchFamily="2" charset="-122"/>
                <a:ea typeface="等线" panose="02010600030101010101" pitchFamily="2" charset="-122"/>
              </a:rPr>
              <a:t>CPU</a:t>
            </a:r>
            <a:r>
              <a:rPr lang="zh-CN" altLang="en-US" sz="1400">
                <a:solidFill>
                  <a:srgbClr val="FF0000"/>
                </a:solidFill>
                <a:latin typeface="等线" panose="02010600030101010101" pitchFamily="2" charset="-122"/>
                <a:ea typeface="等线" panose="02010600030101010101" pitchFamily="2" charset="-122"/>
              </a:rPr>
              <a:t>采用了允许将多条指令不按程序处理规定的顺序分发给不同的处理单元，但并不是说指令任意重排，而是</a:t>
            </a:r>
            <a:r>
              <a:rPr lang="en-US" altLang="zh-CN" sz="1400">
                <a:solidFill>
                  <a:srgbClr val="FF0000"/>
                </a:solidFill>
                <a:latin typeface="等线" panose="02010600030101010101" pitchFamily="2" charset="-122"/>
                <a:ea typeface="等线" panose="02010600030101010101" pitchFamily="2" charset="-122"/>
              </a:rPr>
              <a:t>CPU</a:t>
            </a:r>
            <a:r>
              <a:rPr lang="zh-CN" altLang="en-US" sz="1400">
                <a:solidFill>
                  <a:srgbClr val="FF0000"/>
                </a:solidFill>
                <a:latin typeface="等线" panose="02010600030101010101" pitchFamily="2" charset="-122"/>
                <a:ea typeface="等线" panose="02010600030101010101" pitchFamily="2" charset="-122"/>
              </a:rPr>
              <a:t>同时也需要保障程序能得到正确处理结果。</a:t>
            </a:r>
            <a:endParaRPr lang="en-US" altLang="zh-CN" sz="1400">
              <a:solidFill>
                <a:srgbClr val="FF0000"/>
              </a:solidFill>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在语句块内部读</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写一个</a:t>
            </a:r>
            <a:r>
              <a:rPr lang="en-US" altLang="zh-CN" sz="1400">
                <a:latin typeface="等线" panose="02010600030101010101" pitchFamily="2" charset="-122"/>
                <a:ea typeface="等线" panose="02010600030101010101" pitchFamily="2" charset="-122"/>
              </a:rPr>
              <a:t>volatile</a:t>
            </a:r>
            <a:r>
              <a:rPr lang="zh-CN" altLang="en-US" sz="1400">
                <a:latin typeface="等线" panose="02010600030101010101" pitchFamily="2" charset="-122"/>
                <a:ea typeface="等线" panose="02010600030101010101" pitchFamily="2" charset="-122"/>
              </a:rPr>
              <a:t>修饰的变量的时候，会在读</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写操作的前后都加一个内存屏障，在内存屏障后面执行的指令绝对不会跳到内存屏障之前执行，而内存屏障之前或者之后的指令可以进行重排序。</a:t>
            </a:r>
            <a:endParaRPr lang="en-US" altLang="zh-CN" sz="1400">
              <a:latin typeface="等线" panose="02010600030101010101" pitchFamily="2" charset="-122"/>
              <a:ea typeface="等线" panose="02010600030101010101" pitchFamily="2" charset="-122"/>
            </a:endParaRPr>
          </a:p>
          <a:p>
            <a:pPr marL="0" indent="0">
              <a:buNone/>
            </a:pPr>
            <a:r>
              <a:rPr lang="en-US" altLang="zh-CN" sz="1400">
                <a:solidFill>
                  <a:srgbClr val="FF0000"/>
                </a:solidFill>
                <a:latin typeface="等线" panose="02010600030101010101" pitchFamily="2" charset="-122"/>
                <a:ea typeface="等线" panose="02010600030101010101" pitchFamily="2" charset="-122"/>
              </a:rPr>
              <a:t>volatile</a:t>
            </a:r>
            <a:r>
              <a:rPr lang="zh-CN" altLang="en-US" sz="1400">
                <a:solidFill>
                  <a:srgbClr val="FF0000"/>
                </a:solidFill>
                <a:latin typeface="等线" panose="02010600030101010101" pitchFamily="2" charset="-122"/>
                <a:ea typeface="等线" panose="02010600030101010101" pitchFamily="2" charset="-122"/>
              </a:rPr>
              <a:t>禁止重排序并不是说就不允许重排序了，而是指内存屏障后面的指令不能重排序到内存屏障之前去执行</a:t>
            </a:r>
            <a:endParaRPr lang="en-US" altLang="zh-CN" sz="1400">
              <a:solidFill>
                <a:srgbClr val="FF0000"/>
              </a:solidFill>
              <a:latin typeface="等线" panose="02010600030101010101" pitchFamily="2" charset="-122"/>
              <a:ea typeface="等线" panose="02010600030101010101" pitchFamily="2" charset="-122"/>
            </a:endParaRPr>
          </a:p>
        </p:txBody>
      </p:sp>
      <p:pic>
        <p:nvPicPr>
          <p:cNvPr id="7170" name="Picture 2" descr="http://images2015.cnblogs.com/blog/731716/201607/731716-20160708224602686-214138736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4937" y="1565890"/>
            <a:ext cx="3929063" cy="3064669"/>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修饰符</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9001000" cy="5112568"/>
          </a:xfrm>
        </p:spPr>
        <p:txBody>
          <a:bodyPr>
            <a:normAutofit fontScale="92500" lnSpcReduction="10000"/>
          </a:bodyPr>
          <a:lstStyle/>
          <a:p>
            <a:pPr marL="0" indent="0">
              <a:buNone/>
            </a:pP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a:t>
            </a:r>
            <a:r>
              <a:rPr lang="en-US" altLang="zh-CN" sz="1800">
                <a:latin typeface="等线" panose="02010600030101010101" pitchFamily="2" charset="-122"/>
                <a:ea typeface="等线" panose="02010600030101010101" pitchFamily="2" charset="-122"/>
              </a:rPr>
              <a:t> Java Memory Model </a:t>
            </a:r>
            <a:r>
              <a:rPr lang="zh-CN" altLang="en-US" sz="1800">
                <a:latin typeface="等线" panose="02010600030101010101" pitchFamily="2" charset="-122"/>
                <a:ea typeface="等线" panose="02010600030101010101" pitchFamily="2" charset="-122"/>
              </a:rPr>
              <a:t>）规定，如果一个操作执行的结果需要对另一个操作可见，那么这两个操作之间必须存在</a:t>
            </a:r>
            <a:r>
              <a:rPr lang="en-US" altLang="zh-CN" sz="1800">
                <a:latin typeface="等线" panose="02010600030101010101" pitchFamily="2" charset="-122"/>
                <a:ea typeface="等线" panose="02010600030101010101" pitchFamily="2" charset="-122"/>
              </a:rPr>
              <a:t>happens-before</a:t>
            </a:r>
            <a:r>
              <a:rPr lang="zh-CN" altLang="en-US" sz="1800">
                <a:latin typeface="等线" panose="02010600030101010101" pitchFamily="2" charset="-122"/>
                <a:ea typeface="等线" panose="02010600030101010101" pitchFamily="2" charset="-122"/>
              </a:rPr>
              <a:t>关系。</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happens-before</a:t>
            </a:r>
            <a:r>
              <a:rPr lang="zh-CN" altLang="en-US" sz="1800">
                <a:latin typeface="等线" panose="02010600030101010101" pitchFamily="2" charset="-122"/>
                <a:ea typeface="等线" panose="02010600030101010101" pitchFamily="2" charset="-122"/>
              </a:rPr>
              <a:t>原则非常重要，它是判断数据是否存在竞争、线程是否安全的主要依据，依靠这个原则，我们解决在并发环境下两操作之间是否可能存在冲突的所有问题。</a:t>
            </a:r>
            <a:endParaRPr lang="en-US" altLang="zh-CN" sz="1800">
              <a:latin typeface="等线" panose="02010600030101010101" pitchFamily="2" charset="-122"/>
              <a:ea typeface="等线" panose="02010600030101010101" pitchFamily="2" charset="-122"/>
            </a:endParaRPr>
          </a:p>
          <a:p>
            <a:r>
              <a:rPr lang="zh-CN" altLang="en-US" sz="1800">
                <a:latin typeface="等线" panose="02010600030101010101" pitchFamily="2" charset="-122"/>
                <a:ea typeface="等线" panose="02010600030101010101" pitchFamily="2" charset="-122"/>
              </a:rPr>
              <a:t>如果一个操作</a:t>
            </a:r>
            <a:r>
              <a:rPr lang="en-US" altLang="zh-CN" sz="1800">
                <a:latin typeface="等线" panose="02010600030101010101" pitchFamily="2" charset="-122"/>
                <a:ea typeface="等线" panose="02010600030101010101" pitchFamily="2" charset="-122"/>
              </a:rPr>
              <a:t>happens-before</a:t>
            </a:r>
            <a:r>
              <a:rPr lang="zh-CN" altLang="en-US" sz="1800">
                <a:latin typeface="等线" panose="02010600030101010101" pitchFamily="2" charset="-122"/>
                <a:ea typeface="等线" panose="02010600030101010101" pitchFamily="2" charset="-122"/>
              </a:rPr>
              <a:t>另一个操作，那么第一个操作的执行结果将对第二个操作可见，但并不意味着一定要按照代码先后顺序来执行。如果指令重排序之后的执行结果与按照</a:t>
            </a:r>
            <a:r>
              <a:rPr lang="en-US" altLang="zh-CN" sz="1800">
                <a:latin typeface="等线" panose="02010600030101010101" pitchFamily="2" charset="-122"/>
                <a:ea typeface="等线" panose="02010600030101010101" pitchFamily="2" charset="-122"/>
              </a:rPr>
              <a:t>happens-before</a:t>
            </a:r>
            <a:r>
              <a:rPr lang="zh-CN" altLang="en-US" sz="1800">
                <a:latin typeface="等线" panose="02010600030101010101" pitchFamily="2" charset="-122"/>
                <a:ea typeface="等线" panose="02010600030101010101" pitchFamily="2" charset="-122"/>
              </a:rPr>
              <a:t>关系来执行的结果一致，那么这种重排序并不非法。</a:t>
            </a: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把</a:t>
            </a:r>
            <a:r>
              <a:rPr lang="en-US" altLang="zh-CN" sz="1800">
                <a:latin typeface="等线" panose="02010600030101010101" pitchFamily="2" charset="-122"/>
                <a:ea typeface="等线" panose="02010600030101010101" pitchFamily="2" charset="-122"/>
              </a:rPr>
              <a:t>happens-before</a:t>
            </a:r>
            <a:r>
              <a:rPr lang="zh-CN" altLang="en-US" sz="1800">
                <a:latin typeface="等线" panose="02010600030101010101" pitchFamily="2" charset="-122"/>
                <a:ea typeface="等线" panose="02010600030101010101" pitchFamily="2" charset="-122"/>
              </a:rPr>
              <a:t>要求禁止的重排序分了下面两类</a:t>
            </a:r>
          </a:p>
          <a:p>
            <a:pPr marL="0" indent="0">
              <a:buNone/>
            </a:pP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会改变程序执行结果的重排序</a:t>
            </a:r>
          </a:p>
          <a:p>
            <a:pPr marL="0" indent="0">
              <a:buNone/>
            </a:pPr>
            <a:r>
              <a:rPr lang="en-US" altLang="zh-CN" sz="1800">
                <a:latin typeface="等线" panose="02010600030101010101" pitchFamily="2" charset="-122"/>
                <a:ea typeface="等线" panose="02010600030101010101" pitchFamily="2" charset="-122"/>
              </a:rPr>
              <a:t>2.</a:t>
            </a:r>
            <a:r>
              <a:rPr lang="zh-CN" altLang="en-US" sz="1800">
                <a:latin typeface="等线" panose="02010600030101010101" pitchFamily="2" charset="-122"/>
                <a:ea typeface="等线" panose="02010600030101010101" pitchFamily="2" charset="-122"/>
              </a:rPr>
              <a:t>不会改变程序执行结果的重排序</a:t>
            </a:r>
          </a:p>
          <a:p>
            <a:pPr marL="0" indent="0">
              <a:buNone/>
            </a:pPr>
            <a:endParaRPr lang="zh-CN" altLang="en-US"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对这两种不同性质的重排序，采用了不同的策略，如下：</a:t>
            </a:r>
          </a:p>
          <a:p>
            <a:pPr marL="0" indent="0">
              <a:buNone/>
            </a:pP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对于会改变程序执行结果的重排序，</a:t>
            </a: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要求编译器和处理器必须禁止这种重排序</a:t>
            </a:r>
          </a:p>
          <a:p>
            <a:pPr marL="0" indent="0">
              <a:buNone/>
            </a:pPr>
            <a:r>
              <a:rPr lang="en-US" altLang="zh-CN" sz="1800">
                <a:latin typeface="等线" panose="02010600030101010101" pitchFamily="2" charset="-122"/>
                <a:ea typeface="等线" panose="02010600030101010101" pitchFamily="2" charset="-122"/>
              </a:rPr>
              <a:t>2.</a:t>
            </a:r>
            <a:r>
              <a:rPr lang="zh-CN" altLang="en-US" sz="1800">
                <a:latin typeface="等线" panose="02010600030101010101" pitchFamily="2" charset="-122"/>
                <a:ea typeface="等线" panose="02010600030101010101" pitchFamily="2" charset="-122"/>
              </a:rPr>
              <a:t>对于不会改变程序执行结果的重排序，</a:t>
            </a: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对编译器和处理器不做要求（</a:t>
            </a: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允许这种重排序）</a:t>
            </a:r>
            <a:endParaRPr lang="en-US" altLang="zh-CN" sz="18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happens-before</a:t>
            </a:r>
            <a:r>
              <a:rPr lang="zh-CN" altLang="en-US">
                <a:latin typeface="等线" panose="02010600030101010101" pitchFamily="2" charset="-122"/>
                <a:ea typeface="等线" panose="02010600030101010101" pitchFamily="2" charset="-122"/>
              </a:rPr>
              <a:t>原则</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9001000" cy="5112568"/>
          </a:xfrm>
        </p:spPr>
        <p:txBody>
          <a:bodyPr>
            <a:normAutofit/>
          </a:bodyPr>
          <a:lstStyle/>
          <a:p>
            <a:pPr marL="0" indent="0">
              <a:buNone/>
            </a:pPr>
            <a:r>
              <a:rPr lang="zh-CN" altLang="en-US" sz="1800">
                <a:latin typeface="等线" panose="02010600030101010101" pitchFamily="2" charset="-122"/>
                <a:ea typeface="等线" panose="02010600030101010101" pitchFamily="2" charset="-122"/>
              </a:rPr>
              <a:t>基本数据类型，如</a:t>
            </a:r>
            <a:r>
              <a:rPr lang="en-US" altLang="zh-CN" sz="1800" err="1">
                <a:latin typeface="等线" panose="02010600030101010101" pitchFamily="2" charset="-122"/>
                <a:ea typeface="等线" panose="02010600030101010101" pitchFamily="2" charset="-122"/>
              </a:rPr>
              <a:t>int,float,double,boolean,char,byte,long,short</a:t>
            </a:r>
            <a:r>
              <a:rPr lang="zh-CN" altLang="en-US" sz="1800">
                <a:latin typeface="等线" panose="02010600030101010101" pitchFamily="2" charset="-122"/>
                <a:ea typeface="等线" panose="02010600030101010101" pitchFamily="2" charset="-122"/>
              </a:rPr>
              <a:t>不具备对象的特征，不能调用方法。</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装箱：将基本类型转换成包装类对象</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拆箱：将包装类对象转换成基本类型</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主要是用于</a:t>
            </a:r>
            <a:r>
              <a:rPr lang="en-US" altLang="zh-CN" sz="1800">
                <a:latin typeface="等线" panose="02010600030101010101" pitchFamily="2" charset="-122"/>
                <a:ea typeface="等线" panose="02010600030101010101" pitchFamily="2" charset="-122"/>
              </a:rPr>
              <a:t>java</a:t>
            </a:r>
            <a:r>
              <a:rPr lang="zh-CN" altLang="en-US" sz="1800">
                <a:latin typeface="等线" panose="02010600030101010101" pitchFamily="2" charset="-122"/>
                <a:ea typeface="等线" panose="02010600030101010101" pitchFamily="2" charset="-122"/>
              </a:rPr>
              <a:t>集合中，</a:t>
            </a:r>
            <a:r>
              <a:rPr lang="en-US" altLang="zh-CN" sz="1800">
                <a:latin typeface="等线" panose="02010600030101010101" pitchFamily="2" charset="-122"/>
                <a:ea typeface="等线" panose="02010600030101010101" pitchFamily="2" charset="-122"/>
              </a:rPr>
              <a:t>List&lt;</a:t>
            </a:r>
            <a:r>
              <a:rPr lang="en-US" altLang="zh-CN" sz="1800" err="1">
                <a:latin typeface="等线" panose="02010600030101010101" pitchFamily="2" charset="-122"/>
                <a:ea typeface="等线" panose="02010600030101010101" pitchFamily="2" charset="-122"/>
              </a:rPr>
              <a:t>Inteter</a:t>
            </a:r>
            <a:r>
              <a:rPr lang="en-US" altLang="zh-CN" sz="1800">
                <a:latin typeface="等线" panose="02010600030101010101" pitchFamily="2" charset="-122"/>
                <a:ea typeface="等线" panose="02010600030101010101" pitchFamily="2" charset="-122"/>
              </a:rPr>
              <a:t>&gt; list=new </a:t>
            </a:r>
            <a:r>
              <a:rPr lang="en-US" altLang="zh-CN" sz="1800" err="1">
                <a:latin typeface="等线" panose="02010600030101010101" pitchFamily="2" charset="-122"/>
                <a:ea typeface="等线" panose="02010600030101010101" pitchFamily="2" charset="-122"/>
              </a:rPr>
              <a:t>ArrayList</a:t>
            </a:r>
            <a:r>
              <a:rPr lang="en-US" altLang="zh-CN" sz="1800">
                <a:latin typeface="等线" panose="02010600030101010101" pitchFamily="2" charset="-122"/>
                <a:ea typeface="等线" panose="02010600030101010101" pitchFamily="2" charset="-122"/>
              </a:rPr>
              <a:t>&lt;Integer&gt;();</a:t>
            </a:r>
          </a:p>
          <a:p>
            <a:pPr marL="0" indent="0">
              <a:buNone/>
            </a:pPr>
            <a:r>
              <a:rPr lang="en-US" altLang="zh-CN" sz="1800">
                <a:latin typeface="等线" panose="02010600030101010101" pitchFamily="2" charset="-122"/>
                <a:ea typeface="等线" panose="02010600030101010101" pitchFamily="2" charset="-122"/>
              </a:rPr>
              <a:t>list</a:t>
            </a:r>
            <a:r>
              <a:rPr lang="zh-CN" altLang="en-US" sz="1800">
                <a:latin typeface="等线" panose="02010600030101010101" pitchFamily="2" charset="-122"/>
                <a:ea typeface="等线" panose="02010600030101010101" pitchFamily="2" charset="-122"/>
              </a:rPr>
              <a:t>集合如果要放整数的话，只能放对象，不能放基本类型，因此需要将整数自动装箱成对象。</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注：</a:t>
            </a:r>
            <a:r>
              <a:rPr lang="en-US" altLang="zh-CN" sz="1800">
                <a:latin typeface="等线" panose="02010600030101010101" pitchFamily="2" charset="-122"/>
                <a:ea typeface="等线" panose="02010600030101010101" pitchFamily="2" charset="-122"/>
              </a:rPr>
              <a:t>Integer</a:t>
            </a:r>
            <a:r>
              <a:rPr lang="zh-CN" altLang="en-US" sz="1800">
                <a:latin typeface="等线" panose="02010600030101010101" pitchFamily="2" charset="-122"/>
                <a:ea typeface="等线" panose="02010600030101010101" pitchFamily="2" charset="-122"/>
              </a:rPr>
              <a:t>有一个缓存池 </a:t>
            </a:r>
            <a:r>
              <a:rPr lang="en-US" altLang="zh-CN" sz="1800">
                <a:latin typeface="等线" panose="02010600030101010101" pitchFamily="2" charset="-122"/>
                <a:ea typeface="等线" panose="02010600030101010101" pitchFamily="2" charset="-122"/>
              </a:rPr>
              <a:t>[-128,127],</a:t>
            </a:r>
            <a:r>
              <a:rPr lang="zh-CN" altLang="en-US" sz="1800">
                <a:latin typeface="等线" panose="02010600030101010101" pitchFamily="2" charset="-122"/>
                <a:ea typeface="等线" panose="02010600030101010101" pitchFamily="2" charset="-122"/>
              </a:rPr>
              <a:t>值在此范围内的</a:t>
            </a:r>
            <a:r>
              <a:rPr lang="en-US" altLang="zh-CN" sz="1800">
                <a:latin typeface="等线" panose="02010600030101010101" pitchFamily="2" charset="-122"/>
                <a:ea typeface="等线" panose="02010600030101010101" pitchFamily="2" charset="-122"/>
              </a:rPr>
              <a:t>Integer</a:t>
            </a:r>
            <a:r>
              <a:rPr lang="zh-CN" altLang="en-US" sz="1800">
                <a:latin typeface="等线" panose="02010600030101010101" pitchFamily="2" charset="-122"/>
                <a:ea typeface="等线" panose="02010600030101010101" pitchFamily="2" charset="-122"/>
              </a:rPr>
              <a:t>对象会重复使用，所以值在这范围内可以用“</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”比较，只要比较的双方数值相等则“</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”返回</a:t>
            </a:r>
            <a:r>
              <a:rPr lang="en-US" altLang="zh-CN" sz="1800">
                <a:latin typeface="等线" panose="02010600030101010101" pitchFamily="2" charset="-122"/>
                <a:ea typeface="等线" panose="02010600030101010101" pitchFamily="2" charset="-122"/>
              </a:rPr>
              <a:t>true</a:t>
            </a:r>
            <a:r>
              <a:rPr lang="zh-CN" altLang="en-US" sz="1800">
                <a:latin typeface="等线" panose="02010600030101010101" pitchFamily="2" charset="-122"/>
                <a:ea typeface="等线" panose="02010600030101010101" pitchFamily="2" charset="-122"/>
              </a:rPr>
              <a:t>，如果是超出这个范围的值，就算比较的双方数值相等，则“</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”依旧返回</a:t>
            </a:r>
            <a:r>
              <a:rPr lang="en-US" altLang="zh-CN" sz="1800">
                <a:latin typeface="等线" panose="02010600030101010101" pitchFamily="2" charset="-122"/>
                <a:ea typeface="等线" panose="02010600030101010101" pitchFamily="2" charset="-122"/>
              </a:rPr>
              <a:t>false</a:t>
            </a:r>
            <a:r>
              <a:rPr lang="zh-CN" altLang="en-US" sz="1800">
                <a:latin typeface="等线" panose="02010600030101010101" pitchFamily="2" charset="-122"/>
                <a:ea typeface="等线" panose="02010600030101010101" pitchFamily="2" charset="-122"/>
              </a:rPr>
              <a:t>。</a:t>
            </a:r>
            <a:endParaRPr lang="en-US" altLang="zh-CN" sz="18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自动装箱、拆箱</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9001000" cy="5112568"/>
          </a:xfrm>
        </p:spPr>
        <p:txBody>
          <a:bodyPr>
            <a:normAutofit/>
          </a:bodyPr>
          <a:lstStyle/>
          <a:p>
            <a:pPr marL="0" indent="0">
              <a:buNone/>
            </a:pPr>
            <a:r>
              <a:rPr lang="zh-CN" altLang="en-US" sz="1800">
                <a:latin typeface="等线" panose="02010600030101010101" pitchFamily="2" charset="-122"/>
                <a:ea typeface="等线" panose="02010600030101010101" pitchFamily="2" charset="-122"/>
              </a:rPr>
              <a:t>常见的</a:t>
            </a:r>
            <a:r>
              <a:rPr lang="en-US" altLang="zh-CN" sz="1800">
                <a:latin typeface="等线" panose="02010600030101010101" pitchFamily="2" charset="-122"/>
                <a:ea typeface="等线" panose="02010600030101010101" pitchFamily="2" charset="-122"/>
              </a:rPr>
              <a:t>foreach</a:t>
            </a:r>
            <a:r>
              <a:rPr lang="zh-CN" altLang="en-US" sz="1800">
                <a:latin typeface="等线" panose="02010600030101010101" pitchFamily="2" charset="-122"/>
                <a:ea typeface="等线" panose="02010600030101010101" pitchFamily="2" charset="-122"/>
              </a:rPr>
              <a:t>循环代码如下：</a:t>
            </a: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第一个</a:t>
            </a:r>
            <a:r>
              <a:rPr lang="en-US" altLang="zh-CN" sz="1800">
                <a:latin typeface="等线" panose="02010600030101010101" pitchFamily="2" charset="-122"/>
                <a:ea typeface="等线" panose="02010600030101010101" pitchFamily="2" charset="-122"/>
              </a:rPr>
              <a:t>foreach</a:t>
            </a:r>
            <a:r>
              <a:rPr lang="zh-CN" altLang="en-US" sz="1800">
                <a:latin typeface="等线" panose="02010600030101010101" pitchFamily="2" charset="-122"/>
                <a:ea typeface="等线" panose="02010600030101010101" pitchFamily="2" charset="-122"/>
              </a:rPr>
              <a:t>在虚拟机会调用</a:t>
            </a:r>
            <a:r>
              <a:rPr lang="en-US" altLang="zh-CN" sz="1800" err="1">
                <a:latin typeface="等线" panose="02010600030101010101" pitchFamily="2" charset="-122"/>
                <a:ea typeface="等线" panose="02010600030101010101" pitchFamily="2" charset="-122"/>
              </a:rPr>
              <a:t>Iterable</a:t>
            </a:r>
            <a:r>
              <a:rPr lang="zh-CN" altLang="en-US" sz="1800">
                <a:latin typeface="等线" panose="02010600030101010101" pitchFamily="2" charset="-122"/>
                <a:ea typeface="等线" panose="02010600030101010101" pitchFamily="2" charset="-122"/>
              </a:rPr>
              <a:t>接口的</a:t>
            </a:r>
            <a:r>
              <a:rPr lang="en-US" altLang="zh-CN" sz="1800">
                <a:latin typeface="等线" panose="02010600030101010101" pitchFamily="2" charset="-122"/>
                <a:ea typeface="等线" panose="02010600030101010101" pitchFamily="2" charset="-122"/>
              </a:rPr>
              <a:t>iterator</a:t>
            </a:r>
            <a:r>
              <a:rPr lang="zh-CN" altLang="en-US" sz="1800">
                <a:latin typeface="等线" panose="02010600030101010101" pitchFamily="2" charset="-122"/>
                <a:ea typeface="等线" panose="02010600030101010101" pitchFamily="2" charset="-122"/>
              </a:rPr>
              <a:t>方法来返回一个</a:t>
            </a:r>
            <a:r>
              <a:rPr lang="en-US" altLang="zh-CN" sz="1800">
                <a:latin typeface="等线" panose="02010600030101010101" pitchFamily="2" charset="-122"/>
                <a:ea typeface="等线" panose="02010600030101010101" pitchFamily="2" charset="-122"/>
              </a:rPr>
              <a:t>iterator</a:t>
            </a:r>
            <a:r>
              <a:rPr lang="zh-CN" altLang="en-US" sz="1800">
                <a:latin typeface="等线" panose="02010600030101010101" pitchFamily="2" charset="-122"/>
                <a:ea typeface="等线" panose="02010600030101010101" pitchFamily="2" charset="-122"/>
              </a:rPr>
              <a:t>对象，在内部是调用</a:t>
            </a:r>
            <a:r>
              <a:rPr lang="en-US" altLang="zh-CN" sz="1800" err="1">
                <a:latin typeface="等线" panose="02010600030101010101" pitchFamily="2" charset="-122"/>
                <a:ea typeface="等线" panose="02010600030101010101" pitchFamily="2" charset="-122"/>
              </a:rPr>
              <a:t>iterator.next</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方法进行遍历</a:t>
            </a: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第二个</a:t>
            </a:r>
            <a:r>
              <a:rPr lang="en-US" altLang="zh-CN" sz="1800">
                <a:latin typeface="等线" panose="02010600030101010101" pitchFamily="2" charset="-122"/>
                <a:ea typeface="等线" panose="02010600030101010101" pitchFamily="2" charset="-122"/>
              </a:rPr>
              <a:t>foreach</a:t>
            </a:r>
            <a:r>
              <a:rPr lang="zh-CN" altLang="en-US" sz="1800">
                <a:latin typeface="等线" panose="02010600030101010101" pitchFamily="2" charset="-122"/>
                <a:ea typeface="等线" panose="02010600030101010101" pitchFamily="2" charset="-122"/>
              </a:rPr>
              <a:t>遍历数组时，相当于</a:t>
            </a:r>
            <a:r>
              <a:rPr lang="en-US" altLang="zh-CN" sz="1800">
                <a:latin typeface="等线" panose="02010600030101010101" pitchFamily="2" charset="-122"/>
                <a:ea typeface="等线" panose="02010600030101010101" pitchFamily="2" charset="-122"/>
              </a:rPr>
              <a:t>for(int i=0;i&lt;list2.length;i++)</a:t>
            </a:r>
            <a:r>
              <a:rPr lang="zh-CN" altLang="en-US" sz="1800">
                <a:latin typeface="等线" panose="02010600030101010101" pitchFamily="2" charset="-122"/>
                <a:ea typeface="等线" panose="02010600030101010101" pitchFamily="2" charset="-122"/>
              </a:rPr>
              <a:t> 循环遍历</a:t>
            </a:r>
            <a:endParaRPr lang="en-US" altLang="zh-CN" sz="18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foreach</a:t>
            </a:r>
            <a:r>
              <a:rPr lang="zh-CN" altLang="en-US">
                <a:latin typeface="等线" panose="02010600030101010101" pitchFamily="2" charset="-122"/>
                <a:ea typeface="等线" panose="02010600030101010101" pitchFamily="2" charset="-122"/>
              </a:rPr>
              <a:t>遍历</a:t>
            </a:r>
          </a:p>
        </p:txBody>
      </p:sp>
      <p:pic>
        <p:nvPicPr>
          <p:cNvPr id="2" name="图片 1"/>
          <p:cNvPicPr>
            <a:picLocks noChangeAspect="1"/>
          </p:cNvPicPr>
          <p:nvPr/>
        </p:nvPicPr>
        <p:blipFill>
          <a:blip r:embed="rId2"/>
          <a:stretch>
            <a:fillRect/>
          </a:stretch>
        </p:blipFill>
        <p:spPr>
          <a:xfrm>
            <a:off x="107504" y="1988840"/>
            <a:ext cx="5619750" cy="84772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9001000" cy="5112568"/>
          </a:xfrm>
        </p:spPr>
        <p:txBody>
          <a:bodyPr>
            <a:normAutofit/>
          </a:bodyPr>
          <a:lstStyle/>
          <a:p>
            <a:pPr marL="0" indent="0">
              <a:buNone/>
            </a:pP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变长参数如图中</a:t>
            </a:r>
            <a:r>
              <a:rPr lang="en-US" altLang="zh-CN" sz="1800">
                <a:latin typeface="等线" panose="02010600030101010101" pitchFamily="2" charset="-122"/>
                <a:ea typeface="等线" panose="02010600030101010101" pitchFamily="2" charset="-122"/>
              </a:rPr>
              <a:t>String</a:t>
            </a:r>
            <a:r>
              <a:rPr lang="zh-CN" altLang="en-US" sz="1800">
                <a:latin typeface="等线" panose="02010600030101010101" pitchFamily="2" charset="-122"/>
                <a:ea typeface="等线" panose="02010600030101010101" pitchFamily="2" charset="-122"/>
              </a:rPr>
              <a:t>后面的三个点，可以在</a:t>
            </a:r>
            <a:r>
              <a:rPr lang="en-US" altLang="zh-CN" sz="1800" err="1">
                <a:latin typeface="等线" panose="02010600030101010101" pitchFamily="2" charset="-122"/>
                <a:ea typeface="等线" panose="02010600030101010101" pitchFamily="2" charset="-122"/>
              </a:rPr>
              <a:t>func</a:t>
            </a:r>
            <a:r>
              <a:rPr lang="zh-CN" altLang="en-US" sz="1800">
                <a:latin typeface="等线" panose="02010600030101010101" pitchFamily="2" charset="-122"/>
                <a:ea typeface="等线" panose="02010600030101010101" pitchFamily="2" charset="-122"/>
              </a:rPr>
              <a:t>里面写任意多个</a:t>
            </a:r>
            <a:r>
              <a:rPr lang="en-US" altLang="zh-CN" sz="1800">
                <a:latin typeface="等线" panose="02010600030101010101" pitchFamily="2" charset="-122"/>
                <a:ea typeface="等线" panose="02010600030101010101" pitchFamily="2" charset="-122"/>
              </a:rPr>
              <a:t>String</a:t>
            </a:r>
            <a:r>
              <a:rPr lang="zh-CN" altLang="en-US" sz="1800">
                <a:latin typeface="等线" panose="02010600030101010101" pitchFamily="2" charset="-122"/>
                <a:ea typeface="等线" panose="02010600030101010101" pitchFamily="2" charset="-122"/>
              </a:rPr>
              <a:t>类型的参数，如</a:t>
            </a:r>
            <a:r>
              <a:rPr lang="en-US" altLang="zh-CN" sz="1800" err="1">
                <a:latin typeface="等线" panose="02010600030101010101" pitchFamily="2" charset="-122"/>
                <a:ea typeface="等线" panose="02010600030101010101" pitchFamily="2" charset="-122"/>
              </a:rPr>
              <a:t>func</a:t>
            </a:r>
            <a:r>
              <a:rPr lang="en-US" altLang="zh-CN" sz="1800">
                <a:latin typeface="等线" panose="02010600030101010101" pitchFamily="2" charset="-122"/>
                <a:ea typeface="等线" panose="02010600030101010101" pitchFamily="2" charset="-122"/>
              </a:rPr>
              <a:t>() </a:t>
            </a:r>
            <a:r>
              <a:rPr lang="zh-CN" altLang="en-US" sz="1800">
                <a:latin typeface="等线" panose="02010600030101010101" pitchFamily="2" charset="-122"/>
                <a:ea typeface="等线" panose="02010600030101010101" pitchFamily="2" charset="-122"/>
              </a:rPr>
              <a:t>、</a:t>
            </a:r>
            <a:r>
              <a:rPr lang="en-US" altLang="zh-CN" sz="1800" err="1">
                <a:latin typeface="等线" panose="02010600030101010101" pitchFamily="2" charset="-122"/>
                <a:ea typeface="等线" panose="02010600030101010101" pitchFamily="2" charset="-122"/>
              </a:rPr>
              <a:t>func</a:t>
            </a: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a:t>
            </a:r>
            <a:r>
              <a:rPr lang="en-US" altLang="zh-CN" sz="1800" err="1">
                <a:latin typeface="等线" panose="02010600030101010101" pitchFamily="2" charset="-122"/>
                <a:ea typeface="等线" panose="02010600030101010101" pitchFamily="2" charset="-122"/>
              </a:rPr>
              <a:t>func</a:t>
            </a:r>
            <a:r>
              <a:rPr lang="en-US" altLang="zh-CN" sz="1800">
                <a:latin typeface="等线" panose="02010600030101010101" pitchFamily="2" charset="-122"/>
                <a:ea typeface="等线" panose="02010600030101010101" pitchFamily="2" charset="-122"/>
              </a:rPr>
              <a:t>(“1”, “2”, “3”, “4”, “5”, “6”)</a:t>
            </a:r>
            <a:r>
              <a:rPr lang="zh-CN" altLang="en-US" sz="1800">
                <a:latin typeface="等线" panose="02010600030101010101" pitchFamily="2" charset="-122"/>
                <a:ea typeface="等线" panose="02010600030101010101" pitchFamily="2" charset="-122"/>
              </a:rPr>
              <a:t>这几种调用方式都不会报错，这个在调用时候会自动变成一个数组类型的参数，等同于</a:t>
            </a:r>
            <a:r>
              <a:rPr lang="en-US" altLang="zh-CN" sz="1800" err="1">
                <a:latin typeface="等线" panose="02010600030101010101" pitchFamily="2" charset="-122"/>
                <a:ea typeface="等线" panose="02010600030101010101" pitchFamily="2" charset="-122"/>
              </a:rPr>
              <a:t>func</a:t>
            </a:r>
            <a:r>
              <a:rPr lang="en-US" altLang="zh-CN" sz="1800">
                <a:latin typeface="等线" panose="02010600030101010101" pitchFamily="2" charset="-122"/>
                <a:ea typeface="等线" panose="02010600030101010101" pitchFamily="2" charset="-122"/>
              </a:rPr>
              <a:t>(String </a:t>
            </a:r>
            <a:r>
              <a:rPr lang="en-US" altLang="zh-CN" sz="1800" err="1">
                <a:latin typeface="等线" panose="02010600030101010101" pitchFamily="2" charset="-122"/>
                <a:ea typeface="等线" panose="02010600030101010101" pitchFamily="2" charset="-122"/>
              </a:rPr>
              <a:t>args</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（其中</a:t>
            </a:r>
            <a:r>
              <a:rPr lang="en-US" altLang="zh-CN" sz="1800" err="1">
                <a:latin typeface="等线" panose="02010600030101010101" pitchFamily="2" charset="-122"/>
                <a:ea typeface="等线" panose="02010600030101010101" pitchFamily="2" charset="-122"/>
              </a:rPr>
              <a:t>args</a:t>
            </a:r>
            <a:r>
              <a:rPr lang="zh-CN" altLang="en-US" sz="1800">
                <a:latin typeface="等线" panose="02010600030101010101" pitchFamily="2" charset="-122"/>
                <a:ea typeface="等线" panose="02010600030101010101" pitchFamily="2" charset="-122"/>
              </a:rPr>
              <a:t>是一个数组，可以有多个元素）。</a:t>
            </a:r>
            <a:endParaRPr lang="en-US" altLang="zh-CN" sz="18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变长参数</a:t>
            </a:r>
          </a:p>
        </p:txBody>
      </p:sp>
      <p:pic>
        <p:nvPicPr>
          <p:cNvPr id="6" name="图片 5"/>
          <p:cNvPicPr>
            <a:picLocks noChangeAspect="1"/>
          </p:cNvPicPr>
          <p:nvPr/>
        </p:nvPicPr>
        <p:blipFill>
          <a:blip r:embed="rId2"/>
          <a:stretch>
            <a:fillRect/>
          </a:stretch>
        </p:blipFill>
        <p:spPr>
          <a:xfrm>
            <a:off x="107504" y="1632255"/>
            <a:ext cx="3590925" cy="56197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静态分派与动态分派</a:t>
            </a:r>
          </a:p>
        </p:txBody>
      </p:sp>
      <p:pic>
        <p:nvPicPr>
          <p:cNvPr id="6" name="图片 5"/>
          <p:cNvPicPr>
            <a:picLocks noChangeAspect="1"/>
          </p:cNvPicPr>
          <p:nvPr/>
        </p:nvPicPr>
        <p:blipFill>
          <a:blip r:embed="rId2"/>
          <a:stretch>
            <a:fillRect/>
          </a:stretch>
        </p:blipFill>
        <p:spPr>
          <a:xfrm>
            <a:off x="35496" y="1700808"/>
            <a:ext cx="3905250" cy="990600"/>
          </a:xfrm>
          <a:prstGeom prst="rect">
            <a:avLst/>
          </a:prstGeom>
        </p:spPr>
      </p:pic>
      <p:pic>
        <p:nvPicPr>
          <p:cNvPr id="7" name="图片 6"/>
          <p:cNvPicPr>
            <a:picLocks noChangeAspect="1"/>
          </p:cNvPicPr>
          <p:nvPr/>
        </p:nvPicPr>
        <p:blipFill>
          <a:blip r:embed="rId3"/>
          <a:stretch>
            <a:fillRect/>
          </a:stretch>
        </p:blipFill>
        <p:spPr>
          <a:xfrm>
            <a:off x="35496" y="2852936"/>
            <a:ext cx="3800475" cy="971550"/>
          </a:xfrm>
          <a:prstGeom prst="rect">
            <a:avLst/>
          </a:prstGeom>
        </p:spPr>
      </p:pic>
      <p:pic>
        <p:nvPicPr>
          <p:cNvPr id="8" name="图片 7"/>
          <p:cNvPicPr>
            <a:picLocks noChangeAspect="1"/>
          </p:cNvPicPr>
          <p:nvPr/>
        </p:nvPicPr>
        <p:blipFill>
          <a:blip r:embed="rId4"/>
          <a:stretch>
            <a:fillRect/>
          </a:stretch>
        </p:blipFill>
        <p:spPr>
          <a:xfrm>
            <a:off x="45021" y="4018876"/>
            <a:ext cx="3895725" cy="971550"/>
          </a:xfrm>
          <a:prstGeom prst="rect">
            <a:avLst/>
          </a:prstGeom>
        </p:spPr>
      </p:pic>
      <p:pic>
        <p:nvPicPr>
          <p:cNvPr id="9" name="图片 8"/>
          <p:cNvPicPr>
            <a:picLocks noChangeAspect="1"/>
          </p:cNvPicPr>
          <p:nvPr/>
        </p:nvPicPr>
        <p:blipFill>
          <a:blip r:embed="rId5"/>
          <a:stretch>
            <a:fillRect/>
          </a:stretch>
        </p:blipFill>
        <p:spPr>
          <a:xfrm>
            <a:off x="4525096" y="1556792"/>
            <a:ext cx="4229100" cy="3971925"/>
          </a:xfrm>
          <a:prstGeom prst="rect">
            <a:avLst/>
          </a:prstGeom>
        </p:spPr>
      </p:pic>
      <p:pic>
        <p:nvPicPr>
          <p:cNvPr id="10" name="图片 9"/>
          <p:cNvPicPr>
            <a:picLocks noChangeAspect="1"/>
          </p:cNvPicPr>
          <p:nvPr/>
        </p:nvPicPr>
        <p:blipFill>
          <a:blip r:embed="rId6"/>
          <a:stretch>
            <a:fillRect/>
          </a:stretch>
        </p:blipFill>
        <p:spPr>
          <a:xfrm>
            <a:off x="121221" y="5661248"/>
            <a:ext cx="3819525" cy="85725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9001000" cy="5112568"/>
          </a:xfrm>
        </p:spPr>
        <p:txBody>
          <a:bodyPr>
            <a:normAutofit/>
          </a:bodyPr>
          <a:lstStyle/>
          <a:p>
            <a:pPr marL="0" indent="0">
              <a:buNone/>
            </a:pPr>
            <a:r>
              <a:rPr lang="zh-CN" altLang="en-US" sz="1800">
                <a:latin typeface="等线" panose="02010600030101010101" pitchFamily="2" charset="-122"/>
                <a:ea typeface="等线" panose="02010600030101010101" pitchFamily="2" charset="-122"/>
              </a:rPr>
              <a:t>静态分派：上述代码“</a:t>
            </a:r>
            <a:r>
              <a:rPr lang="en-US" altLang="zh-CN" sz="1800">
                <a:latin typeface="等线" panose="02010600030101010101" pitchFamily="2" charset="-122"/>
                <a:ea typeface="等线" panose="02010600030101010101" pitchFamily="2" charset="-122"/>
              </a:rPr>
              <a:t>Human man = new Man()</a:t>
            </a:r>
            <a:r>
              <a:rPr lang="zh-CN" altLang="en-US" sz="1800">
                <a:latin typeface="等线" panose="02010600030101010101" pitchFamily="2" charset="-122"/>
                <a:ea typeface="等线" panose="02010600030101010101" pitchFamily="2" charset="-122"/>
              </a:rPr>
              <a:t>”的“</a:t>
            </a:r>
            <a:r>
              <a:rPr lang="en-US" altLang="zh-CN" sz="1800">
                <a:latin typeface="等线" panose="02010600030101010101" pitchFamily="2" charset="-122"/>
                <a:ea typeface="等线" panose="02010600030101010101" pitchFamily="2" charset="-122"/>
              </a:rPr>
              <a:t>Human</a:t>
            </a:r>
            <a:r>
              <a:rPr lang="zh-CN" altLang="en-US" sz="1800">
                <a:latin typeface="等线" panose="02010600030101010101" pitchFamily="2" charset="-122"/>
                <a:ea typeface="等线" panose="02010600030101010101" pitchFamily="2" charset="-122"/>
              </a:rPr>
              <a:t>”称为变量的静态类型，而“</a:t>
            </a:r>
            <a:r>
              <a:rPr lang="en-US" altLang="zh-CN" sz="1800">
                <a:latin typeface="等线" panose="02010600030101010101" pitchFamily="2" charset="-122"/>
                <a:ea typeface="等线" panose="02010600030101010101" pitchFamily="2" charset="-122"/>
              </a:rPr>
              <a:t>Man</a:t>
            </a:r>
            <a:r>
              <a:rPr lang="zh-CN" altLang="en-US" sz="1800">
                <a:latin typeface="等线" panose="02010600030101010101" pitchFamily="2" charset="-122"/>
                <a:ea typeface="等线" panose="02010600030101010101" pitchFamily="2" charset="-122"/>
              </a:rPr>
              <a:t>”称为变量的实际类型，静态类型和实际类型在程序中有可能变化，区别就是：变量本身的静态类型不会变化，最终的静态类型在编译阶段就已经确定了；而实际类型的变化要到执行阶段才可以确定。</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上述</a:t>
            </a:r>
            <a:r>
              <a:rPr lang="en-US" altLang="zh-CN" sz="1800">
                <a:latin typeface="等线" panose="02010600030101010101" pitchFamily="2" charset="-122"/>
                <a:ea typeface="等线" panose="02010600030101010101" pitchFamily="2" charset="-122"/>
              </a:rPr>
              <a:t>Test</a:t>
            </a:r>
            <a:r>
              <a:rPr lang="zh-CN" altLang="en-US" sz="1800">
                <a:latin typeface="等线" panose="02010600030101010101" pitchFamily="2" charset="-122"/>
                <a:ea typeface="等线" panose="02010600030101010101" pitchFamily="2" charset="-122"/>
              </a:rPr>
              <a:t>代码里有三个</a:t>
            </a:r>
            <a:r>
              <a:rPr lang="en-US" altLang="zh-CN" sz="1800">
                <a:latin typeface="等线" panose="02010600030101010101" pitchFamily="2" charset="-122"/>
                <a:ea typeface="等线" panose="02010600030101010101" pitchFamily="2" charset="-122"/>
              </a:rPr>
              <a:t>hello</a:t>
            </a:r>
            <a:r>
              <a:rPr lang="zh-CN" altLang="en-US" sz="1800">
                <a:latin typeface="等线" panose="02010600030101010101" pitchFamily="2" charset="-122"/>
                <a:ea typeface="等线" panose="02010600030101010101" pitchFamily="2" charset="-122"/>
              </a:rPr>
              <a:t>方法，是方法重载，编译器在重载时是靠参数的静态类型作依据，而不是靠实际类型作为依据，所以编译器在此处选择了</a:t>
            </a:r>
            <a:r>
              <a:rPr lang="en-US" altLang="zh-CN" sz="1800">
                <a:latin typeface="等线" panose="02010600030101010101" pitchFamily="2" charset="-122"/>
                <a:ea typeface="等线" panose="02010600030101010101" pitchFamily="2" charset="-122"/>
              </a:rPr>
              <a:t>hello(Human human)</a:t>
            </a:r>
            <a:r>
              <a:rPr lang="zh-CN" altLang="en-US" sz="1800">
                <a:latin typeface="等线" panose="02010600030101010101" pitchFamily="2" charset="-122"/>
                <a:ea typeface="等线" panose="02010600030101010101" pitchFamily="2" charset="-122"/>
              </a:rPr>
              <a:t>作为调用目标。</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所有依赖静态类型来确定到底执行哪一种重载方法的分派过程称为静态分派。</a:t>
            </a: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动态分派：上述代码编译器选择了</a:t>
            </a:r>
            <a:r>
              <a:rPr lang="en-US" altLang="zh-CN" sz="1800">
                <a:latin typeface="等线" panose="02010600030101010101" pitchFamily="2" charset="-122"/>
                <a:ea typeface="等线" panose="02010600030101010101" pitchFamily="2" charset="-122"/>
              </a:rPr>
              <a:t>hello(Human human)</a:t>
            </a:r>
            <a:r>
              <a:rPr lang="zh-CN" altLang="en-US" sz="1800">
                <a:latin typeface="等线" panose="02010600030101010101" pitchFamily="2" charset="-122"/>
                <a:ea typeface="等线" panose="02010600030101010101" pitchFamily="2" charset="-122"/>
              </a:rPr>
              <a:t>作为调用目标，进入程序内部后</a:t>
            </a:r>
            <a:r>
              <a:rPr lang="en-US" altLang="zh-CN" sz="1800" err="1">
                <a:latin typeface="等线" panose="02010600030101010101" pitchFamily="2" charset="-122"/>
                <a:ea typeface="等线" panose="02010600030101010101" pitchFamily="2" charset="-122"/>
              </a:rPr>
              <a:t>human.speak</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方法的执行就是按照实际类型来确定。所以此处执行的是</a:t>
            </a:r>
            <a:r>
              <a:rPr lang="en-US" altLang="zh-CN" sz="1800">
                <a:latin typeface="等线" panose="02010600030101010101" pitchFamily="2" charset="-122"/>
                <a:ea typeface="等线" panose="02010600030101010101" pitchFamily="2" charset="-122"/>
              </a:rPr>
              <a:t>man</a:t>
            </a:r>
            <a:r>
              <a:rPr lang="zh-CN" altLang="en-US" sz="1800">
                <a:latin typeface="等线" panose="02010600030101010101" pitchFamily="2" charset="-122"/>
                <a:ea typeface="等线" panose="02010600030101010101" pitchFamily="2" charset="-122"/>
              </a:rPr>
              <a:t>与</a:t>
            </a:r>
            <a:r>
              <a:rPr lang="en-US" altLang="zh-CN" sz="1800">
                <a:latin typeface="等线" panose="02010600030101010101" pitchFamily="2" charset="-122"/>
                <a:ea typeface="等线" panose="02010600030101010101" pitchFamily="2" charset="-122"/>
              </a:rPr>
              <a:t>woman</a:t>
            </a:r>
            <a:r>
              <a:rPr lang="zh-CN" altLang="en-US" sz="1800">
                <a:latin typeface="等线" panose="02010600030101010101" pitchFamily="2" charset="-122"/>
                <a:ea typeface="等线" panose="02010600030101010101" pitchFamily="2" charset="-122"/>
              </a:rPr>
              <a:t>的</a:t>
            </a:r>
            <a:r>
              <a:rPr lang="en-US" altLang="zh-CN" sz="1800">
                <a:latin typeface="等线" panose="02010600030101010101" pitchFamily="2" charset="-122"/>
                <a:ea typeface="等线" panose="02010600030101010101" pitchFamily="2" charset="-122"/>
              </a:rPr>
              <a:t>speak</a:t>
            </a:r>
            <a:r>
              <a:rPr lang="zh-CN" altLang="en-US" sz="1800">
                <a:latin typeface="等线" panose="02010600030101010101" pitchFamily="2" charset="-122"/>
                <a:ea typeface="等线" panose="02010600030101010101" pitchFamily="2" charset="-122"/>
              </a:rPr>
              <a:t>方法，而不是</a:t>
            </a:r>
            <a:r>
              <a:rPr lang="en-US" altLang="zh-CN" sz="1800">
                <a:latin typeface="等线" panose="02010600030101010101" pitchFamily="2" charset="-122"/>
                <a:ea typeface="等线" panose="02010600030101010101" pitchFamily="2" charset="-122"/>
              </a:rPr>
              <a:t>human</a:t>
            </a:r>
            <a:r>
              <a:rPr lang="zh-CN" altLang="en-US" sz="1800">
                <a:latin typeface="等线" panose="02010600030101010101" pitchFamily="2" charset="-122"/>
                <a:ea typeface="等线" panose="02010600030101010101" pitchFamily="2" charset="-122"/>
              </a:rPr>
              <a:t>的</a:t>
            </a:r>
            <a:r>
              <a:rPr lang="en-US" altLang="zh-CN" sz="1800">
                <a:latin typeface="等线" panose="02010600030101010101" pitchFamily="2" charset="-122"/>
                <a:ea typeface="等线" panose="02010600030101010101" pitchFamily="2" charset="-122"/>
              </a:rPr>
              <a:t>speak</a:t>
            </a:r>
            <a:r>
              <a:rPr lang="zh-CN" altLang="en-US" sz="1800">
                <a:latin typeface="等线" panose="02010600030101010101" pitchFamily="2" charset="-122"/>
                <a:ea typeface="等线" panose="02010600030101010101" pitchFamily="2" charset="-122"/>
              </a:rPr>
              <a:t>方法，这种在运行期根据实际类型确定方法执行哪个版本的分派过程称为动态分派。</a:t>
            </a:r>
            <a:endParaRPr lang="en-US" altLang="zh-CN" sz="18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静态分派与动态分派</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439670" y="1557986"/>
            <a:ext cx="5669508" cy="4391294"/>
          </a:xfrm>
        </p:spPr>
        <p:txBody>
          <a:bodyPr>
            <a:normAutofit/>
          </a:bodyPr>
          <a:lstStyle/>
          <a:p>
            <a:pPr marL="0" indent="0">
              <a:buNone/>
            </a:pPr>
            <a:r>
              <a:rPr lang="zh-CN" altLang="en-US" sz="1800">
                <a:latin typeface="等线" panose="02010600030101010101" pitchFamily="2" charset="-122"/>
                <a:ea typeface="等线" panose="02010600030101010101" pitchFamily="2" charset="-122"/>
              </a:rPr>
              <a:t>在面向对象语言中，接口的多种不同的实现方式即为多态，多态性是允许你将父对象设置成为一个或更多的他的子对象相等的技术，赋值之后，父对象就可以根据当前赋值给它的子对象的特性以不同的方式运作。</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、基于接口</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接口是可以强制类型转化的。</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这里面可以分成三步：</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a:t>
            </a:r>
            <a:r>
              <a:rPr lang="en-US" altLang="zh-CN" sz="1800">
                <a:latin typeface="等线" panose="02010600030101010101" pitchFamily="2" charset="-122"/>
                <a:ea typeface="等线" panose="02010600030101010101" pitchFamily="2" charset="-122"/>
              </a:rPr>
              <a:t>new</a:t>
            </a:r>
            <a:r>
              <a:rPr lang="zh-CN" altLang="en-US" sz="1800">
                <a:latin typeface="等线" panose="02010600030101010101" pitchFamily="2" charset="-122"/>
                <a:ea typeface="等线" panose="02010600030101010101" pitchFamily="2" charset="-122"/>
              </a:rPr>
              <a:t>创建</a:t>
            </a:r>
            <a:r>
              <a:rPr lang="en-US" altLang="zh-CN" sz="1800" err="1">
                <a:latin typeface="等线" panose="02010600030101010101" pitchFamily="2" charset="-122"/>
                <a:ea typeface="等线" panose="02010600030101010101" pitchFamily="2" charset="-122"/>
              </a:rPr>
              <a:t>ChildA</a:t>
            </a:r>
            <a:r>
              <a:rPr lang="zh-CN" altLang="en-US" sz="1800">
                <a:latin typeface="等线" panose="02010600030101010101" pitchFamily="2" charset="-122"/>
                <a:ea typeface="等线" panose="02010600030101010101" pitchFamily="2" charset="-122"/>
              </a:rPr>
              <a:t>对象；</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2</a:t>
            </a:r>
            <a:r>
              <a:rPr lang="zh-CN" altLang="en-US" sz="1800">
                <a:latin typeface="等线" panose="02010600030101010101" pitchFamily="2" charset="-122"/>
                <a:ea typeface="等线" panose="02010600030101010101" pitchFamily="2" charset="-122"/>
              </a:rPr>
              <a:t>、将新生成的对象地址引用赋值给</a:t>
            </a:r>
            <a:r>
              <a:rPr lang="en-US" altLang="zh-CN" sz="1800">
                <a:latin typeface="等线" panose="02010600030101010101" pitchFamily="2" charset="-122"/>
                <a:ea typeface="等线" panose="02010600030101010101" pitchFamily="2" charset="-122"/>
              </a:rPr>
              <a:t>base</a:t>
            </a:r>
            <a:r>
              <a:rPr lang="zh-CN" altLang="en-US" sz="1800">
                <a:latin typeface="等线" panose="02010600030101010101" pitchFamily="2" charset="-122"/>
                <a:ea typeface="等线" panose="02010600030101010101" pitchFamily="2" charset="-122"/>
              </a:rPr>
              <a:t>；</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3</a:t>
            </a:r>
            <a:r>
              <a:rPr lang="zh-CN" altLang="en-US" sz="1800">
                <a:latin typeface="等线" panose="02010600030101010101" pitchFamily="2" charset="-122"/>
                <a:ea typeface="等线" panose="02010600030101010101" pitchFamily="2" charset="-122"/>
              </a:rPr>
              <a:t>、虚拟机对</a:t>
            </a:r>
            <a:r>
              <a:rPr lang="en-US" altLang="zh-CN" sz="1800">
                <a:latin typeface="等线" panose="02010600030101010101" pitchFamily="2" charset="-122"/>
                <a:ea typeface="等线" panose="02010600030101010101" pitchFamily="2" charset="-122"/>
              </a:rPr>
              <a:t>base</a:t>
            </a:r>
            <a:r>
              <a:rPr lang="zh-CN" altLang="en-US" sz="1800">
                <a:latin typeface="等线" panose="02010600030101010101" pitchFamily="2" charset="-122"/>
                <a:ea typeface="等线" panose="02010600030101010101" pitchFamily="2" charset="-122"/>
              </a:rPr>
              <a:t>进行强制类型转换。</a:t>
            </a:r>
            <a:endParaRPr lang="en-US" altLang="zh-CN" sz="1800">
              <a:latin typeface="等线" panose="02010600030101010101" pitchFamily="2" charset="-122"/>
              <a:ea typeface="等线" panose="02010600030101010101" pitchFamily="2" charset="-122"/>
            </a:endParaRPr>
          </a:p>
        </p:txBody>
      </p:sp>
      <p:pic>
        <p:nvPicPr>
          <p:cNvPr id="2" name="图片 1"/>
          <p:cNvPicPr>
            <a:picLocks noChangeAspect="1"/>
          </p:cNvPicPr>
          <p:nvPr/>
        </p:nvPicPr>
        <p:blipFill>
          <a:blip r:embed="rId2"/>
          <a:stretch>
            <a:fillRect/>
          </a:stretch>
        </p:blipFill>
        <p:spPr>
          <a:xfrm>
            <a:off x="34822" y="1844824"/>
            <a:ext cx="3378994" cy="657225"/>
          </a:xfrm>
          <a:prstGeom prst="rect">
            <a:avLst/>
          </a:prstGeom>
        </p:spPr>
      </p:pic>
      <p:pic>
        <p:nvPicPr>
          <p:cNvPr id="5" name="图片 4"/>
          <p:cNvPicPr>
            <a:picLocks noChangeAspect="1"/>
          </p:cNvPicPr>
          <p:nvPr/>
        </p:nvPicPr>
        <p:blipFill>
          <a:blip r:embed="rId3"/>
          <a:stretch>
            <a:fillRect/>
          </a:stretch>
        </p:blipFill>
        <p:spPr>
          <a:xfrm>
            <a:off x="34822" y="2583774"/>
            <a:ext cx="2964656" cy="1171575"/>
          </a:xfrm>
          <a:prstGeom prst="rect">
            <a:avLst/>
          </a:prstGeom>
        </p:spPr>
      </p:pic>
      <p:pic>
        <p:nvPicPr>
          <p:cNvPr id="6" name="图片 5"/>
          <p:cNvPicPr>
            <a:picLocks noChangeAspect="1"/>
          </p:cNvPicPr>
          <p:nvPr/>
        </p:nvPicPr>
        <p:blipFill>
          <a:blip r:embed="rId4"/>
          <a:stretch>
            <a:fillRect/>
          </a:stretch>
        </p:blipFill>
        <p:spPr>
          <a:xfrm>
            <a:off x="13390" y="3837074"/>
            <a:ext cx="3007519" cy="1200150"/>
          </a:xfrm>
          <a:prstGeom prst="rect">
            <a:avLst/>
          </a:prstGeom>
        </p:spPr>
      </p:pic>
      <p:pic>
        <p:nvPicPr>
          <p:cNvPr id="7" name="图片 6"/>
          <p:cNvPicPr>
            <a:picLocks noChangeAspect="1"/>
          </p:cNvPicPr>
          <p:nvPr/>
        </p:nvPicPr>
        <p:blipFill>
          <a:blip r:embed="rId5"/>
          <a:stretch>
            <a:fillRect/>
          </a:stretch>
        </p:blipFill>
        <p:spPr>
          <a:xfrm>
            <a:off x="13390" y="5118950"/>
            <a:ext cx="3343275" cy="1407319"/>
          </a:xfrm>
          <a:prstGeom prst="rect">
            <a:avLst/>
          </a:prstGeom>
        </p:spPr>
      </p:pic>
      <p:pic>
        <p:nvPicPr>
          <p:cNvPr id="8" name="图片 7"/>
          <p:cNvPicPr>
            <a:picLocks noChangeAspect="1"/>
          </p:cNvPicPr>
          <p:nvPr/>
        </p:nvPicPr>
        <p:blipFill>
          <a:blip r:embed="rId6"/>
          <a:stretch>
            <a:fillRect/>
          </a:stretch>
        </p:blipFill>
        <p:spPr>
          <a:xfrm>
            <a:off x="3635896" y="6078987"/>
            <a:ext cx="2586038" cy="421481"/>
          </a:xfrm>
          <a:prstGeom prst="rect">
            <a:avLst/>
          </a:prstGeom>
        </p:spPr>
      </p:pic>
      <p:sp>
        <p:nvSpPr>
          <p:cNvPr id="9"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多态</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pic002.cnblogs.com/images/2012/384582/201205281056556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570" y="3013024"/>
            <a:ext cx="3457575" cy="2393156"/>
          </a:xfrm>
          <a:prstGeom prst="rect">
            <a:avLst/>
          </a:prstGeom>
          <a:noFill/>
          <a:extLst>
            <a:ext uri="{909E8E84-426E-40DD-AFC4-6F175D3DCCD1}">
              <a14:hiddenFill xmlns:a14="http://schemas.microsoft.com/office/drawing/2010/main">
                <a:solidFill>
                  <a:srgbClr val="FFFFFF"/>
                </a:solidFill>
              </a14:hiddenFill>
            </a:ext>
          </a:extLst>
        </p:spPr>
      </p:pic>
      <p:pic>
        <p:nvPicPr>
          <p:cNvPr id="13" name="图片 12"/>
          <p:cNvPicPr>
            <a:picLocks noChangeAspect="1"/>
          </p:cNvPicPr>
          <p:nvPr/>
        </p:nvPicPr>
        <p:blipFill>
          <a:blip r:embed="rId3"/>
          <a:stretch>
            <a:fillRect/>
          </a:stretch>
        </p:blipFill>
        <p:spPr>
          <a:xfrm>
            <a:off x="284570" y="1504644"/>
            <a:ext cx="3328988" cy="828675"/>
          </a:xfrm>
          <a:prstGeom prst="rect">
            <a:avLst/>
          </a:prstGeom>
        </p:spPr>
      </p:pic>
      <p:sp>
        <p:nvSpPr>
          <p:cNvPr id="6" name="标题 1"/>
          <p:cNvSpPr>
            <a:spLocks noGrp="1"/>
          </p:cNvSpPr>
          <p:nvPr>
            <p:ph type="title"/>
          </p:nvPr>
        </p:nvSpPr>
        <p:spPr>
          <a:xfrm>
            <a:off x="612648" y="228600"/>
            <a:ext cx="8153400" cy="990600"/>
          </a:xfrm>
        </p:spPr>
        <p:txBody>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执行过程</a:t>
            </a:r>
            <a:endParaRPr lang="zh-CN" altLang="en-US"/>
          </a:p>
        </p:txBody>
      </p:sp>
      <p:sp>
        <p:nvSpPr>
          <p:cNvPr id="7" name="内容占位符 2"/>
          <p:cNvSpPr txBox="1"/>
          <p:nvPr/>
        </p:nvSpPr>
        <p:spPr>
          <a:xfrm>
            <a:off x="3742144" y="1600200"/>
            <a:ext cx="5117286" cy="5029200"/>
          </a:xfrm>
          <a:prstGeom prst="rect">
            <a:avLst/>
          </a:prstGeom>
        </p:spPr>
        <p:txBody>
          <a:bodyPr vert="horz">
            <a:normAutofit fontScale="62500" lnSpcReduction="20000"/>
          </a:bodyPr>
          <a:lstStyle>
            <a:lvl1pPr marL="320040" indent="-320040" algn="l" rtl="0" eaLnBrk="1" latinLnBrk="0" hangingPunct="1">
              <a:spcBef>
                <a:spcPts val="700"/>
              </a:spcBef>
              <a:buClr>
                <a:schemeClr val="accent2"/>
              </a:buClr>
              <a:buSzPct val="60000"/>
              <a:buFont typeface="Wingdings"/>
              <a:buChar char=""/>
              <a:defRPr lang="zh-CN"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lang="zh-CN"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lang="zh-CN"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lang="zh-CN"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lang="zh-CN"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lang="zh-CN"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lang="zh-CN"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lang="zh-CN"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lang="zh-CN" sz="1800" kern="1200" baseline="0">
                <a:solidFill>
                  <a:schemeClr val="tx1"/>
                </a:solidFill>
                <a:latin typeface="+mn-lt"/>
                <a:ea typeface="+mn-ea"/>
                <a:cs typeface="+mn-cs"/>
              </a:defRPr>
            </a:lvl9pPr>
          </a:lstStyle>
          <a:p>
            <a:pPr marL="0" indent="0" defTabSz="685800" eaLnBrk="0" fontAlgn="base" hangingPunct="0">
              <a:spcBef>
                <a:spcPct val="0"/>
              </a:spcBef>
              <a:spcAft>
                <a:spcPct val="0"/>
              </a:spcAft>
              <a:buClrTx/>
              <a:buSzTx/>
              <a:buNone/>
            </a:pPr>
            <a:r>
              <a:rPr lang="zh-CN" altLang="en-US" sz="3200">
                <a:latin typeface="等线" panose="02010600030101010101" pitchFamily="2" charset="-122"/>
                <a:ea typeface="等线" panose="02010600030101010101" pitchFamily="2" charset="-122"/>
              </a:rPr>
              <a:t>以</a:t>
            </a:r>
            <a:r>
              <a:rPr lang="en-US" altLang="zh-CN" sz="3200">
                <a:latin typeface="等线" panose="02010600030101010101" pitchFamily="2" charset="-122"/>
                <a:ea typeface="等线" panose="02010600030101010101" pitchFamily="2" charset="-122"/>
              </a:rPr>
              <a:t>hello world</a:t>
            </a:r>
            <a:r>
              <a:rPr lang="zh-CN" altLang="en-US" sz="3200">
                <a:latin typeface="等线" panose="02010600030101010101" pitchFamily="2" charset="-122"/>
                <a:ea typeface="等线" panose="02010600030101010101" pitchFamily="2" charset="-122"/>
              </a:rPr>
              <a:t>为例：</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en-US" altLang="zh-CN" sz="3200">
                <a:latin typeface="等线" panose="02010600030101010101" pitchFamily="2" charset="-122"/>
                <a:ea typeface="等线" panose="02010600030101010101" pitchFamily="2" charset="-122"/>
              </a:rPr>
              <a:t>1</a:t>
            </a:r>
            <a:r>
              <a:rPr lang="zh-CN" altLang="en-US" sz="3200">
                <a:latin typeface="等线" panose="02010600030101010101" pitchFamily="2" charset="-122"/>
                <a:ea typeface="等线" panose="02010600030101010101" pitchFamily="2" charset="-122"/>
              </a:rPr>
              <a:t>、编译器将</a:t>
            </a:r>
            <a:r>
              <a:rPr lang="en-US" altLang="zh-CN" sz="3200">
                <a:latin typeface="等线" panose="02010600030101010101" pitchFamily="2" charset="-122"/>
                <a:ea typeface="等线" panose="02010600030101010101" pitchFamily="2" charset="-122"/>
              </a:rPr>
              <a:t>HelloWorld.java</a:t>
            </a:r>
            <a:r>
              <a:rPr lang="zh-CN" altLang="en-US" sz="3200">
                <a:latin typeface="等线" panose="02010600030101010101" pitchFamily="2" charset="-122"/>
                <a:ea typeface="等线" panose="02010600030101010101" pitchFamily="2" charset="-122"/>
              </a:rPr>
              <a:t>编译成</a:t>
            </a:r>
            <a:r>
              <a:rPr lang="en-US" altLang="zh-CN" sz="3200" err="1">
                <a:latin typeface="等线" panose="02010600030101010101" pitchFamily="2" charset="-122"/>
                <a:ea typeface="等线" panose="02010600030101010101" pitchFamily="2" charset="-122"/>
              </a:rPr>
              <a:t>HelloWorld.class</a:t>
            </a:r>
            <a:r>
              <a:rPr lang="zh-CN" altLang="en-US" sz="3200">
                <a:latin typeface="等线" panose="02010600030101010101" pitchFamily="2" charset="-122"/>
                <a:ea typeface="等线" panose="02010600030101010101" pitchFamily="2" charset="-122"/>
              </a:rPr>
              <a:t>字节码；</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en-US" altLang="zh-CN" sz="3200">
                <a:latin typeface="等线" panose="02010600030101010101" pitchFamily="2" charset="-122"/>
                <a:ea typeface="等线" panose="02010600030101010101" pitchFamily="2" charset="-122"/>
              </a:rPr>
              <a:t>2</a:t>
            </a:r>
            <a:r>
              <a:rPr lang="zh-CN" altLang="en-US" sz="3200">
                <a:latin typeface="等线" panose="02010600030101010101" pitchFamily="2" charset="-122"/>
                <a:ea typeface="等线" panose="02010600030101010101" pitchFamily="2" charset="-122"/>
              </a:rPr>
              <a:t>、</a:t>
            </a:r>
            <a:r>
              <a:rPr lang="en-US" altLang="zh-CN" sz="3200" err="1">
                <a:latin typeface="等线" panose="02010600030101010101" pitchFamily="2" charset="-122"/>
                <a:ea typeface="等线" panose="02010600030101010101" pitchFamily="2" charset="-122"/>
              </a:rPr>
              <a:t>ClassLoader</a:t>
            </a:r>
            <a:r>
              <a:rPr lang="zh-CN" altLang="en-US" sz="3200">
                <a:latin typeface="等线" panose="02010600030101010101" pitchFamily="2" charset="-122"/>
                <a:ea typeface="等线" panose="02010600030101010101" pitchFamily="2" charset="-122"/>
              </a:rPr>
              <a:t>会在</a:t>
            </a:r>
            <a:r>
              <a:rPr lang="en-US" altLang="zh-CN" sz="3200" err="1">
                <a:latin typeface="等线" panose="02010600030101010101" pitchFamily="2" charset="-122"/>
                <a:ea typeface="等线" panose="02010600030101010101" pitchFamily="2" charset="-122"/>
              </a:rPr>
              <a:t>classpath</a:t>
            </a:r>
            <a:r>
              <a:rPr lang="zh-CN" altLang="en-US" sz="3200">
                <a:latin typeface="等线" panose="02010600030101010101" pitchFamily="2" charset="-122"/>
                <a:ea typeface="等线" panose="02010600030101010101" pitchFamily="2" charset="-122"/>
              </a:rPr>
              <a:t>路径下面找到</a:t>
            </a:r>
            <a:r>
              <a:rPr lang="en-US" altLang="zh-CN" sz="3200" err="1">
                <a:latin typeface="等线" panose="02010600030101010101" pitchFamily="2" charset="-122"/>
                <a:ea typeface="等线" panose="02010600030101010101" pitchFamily="2" charset="-122"/>
              </a:rPr>
              <a:t>HelloWorld.class</a:t>
            </a:r>
            <a:r>
              <a:rPr lang="zh-CN" altLang="en-US" sz="3200">
                <a:latin typeface="等线" panose="02010600030101010101" pitchFamily="2" charset="-122"/>
                <a:ea typeface="等线" panose="02010600030101010101" pitchFamily="2" charset="-122"/>
              </a:rPr>
              <a:t>并载入到虚拟机；</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en-US" altLang="zh-CN" sz="3200">
                <a:latin typeface="等线" panose="02010600030101010101" pitchFamily="2" charset="-122"/>
                <a:ea typeface="等线" panose="02010600030101010101" pitchFamily="2" charset="-122"/>
              </a:rPr>
              <a:t>3</a:t>
            </a:r>
            <a:r>
              <a:rPr lang="zh-CN" altLang="en-US" sz="3200">
                <a:latin typeface="等线" panose="02010600030101010101" pitchFamily="2" charset="-122"/>
                <a:ea typeface="等线" panose="02010600030101010101" pitchFamily="2" charset="-122"/>
              </a:rPr>
              <a:t>、虚拟机中的解释器</a:t>
            </a:r>
            <a:r>
              <a:rPr lang="en-US" altLang="zh-CN" sz="3200">
                <a:latin typeface="等线" panose="02010600030101010101" pitchFamily="2" charset="-122"/>
                <a:ea typeface="等线" panose="02010600030101010101" pitchFamily="2" charset="-122"/>
              </a:rPr>
              <a:t>(interpret)</a:t>
            </a:r>
            <a:r>
              <a:rPr lang="zh-CN" altLang="en-US" sz="3200">
                <a:latin typeface="等线" panose="02010600030101010101" pitchFamily="2" charset="-122"/>
                <a:ea typeface="等线" panose="02010600030101010101" pitchFamily="2" charset="-122"/>
              </a:rPr>
              <a:t>会把</a:t>
            </a:r>
            <a:r>
              <a:rPr lang="en-US" altLang="zh-CN" sz="3200" err="1">
                <a:latin typeface="等线" panose="02010600030101010101" pitchFamily="2" charset="-122"/>
                <a:ea typeface="等线" panose="02010600030101010101" pitchFamily="2" charset="-122"/>
              </a:rPr>
              <a:t>HelloWorld.class</a:t>
            </a:r>
            <a:r>
              <a:rPr lang="zh-CN" altLang="en-US" sz="3200">
                <a:latin typeface="等线" panose="02010600030101010101" pitchFamily="2" charset="-122"/>
                <a:ea typeface="等线" panose="02010600030101010101" pitchFamily="2" charset="-122"/>
              </a:rPr>
              <a:t>解释成字节码。</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en-US" altLang="zh-CN" sz="3200">
                <a:latin typeface="等线" panose="02010600030101010101" pitchFamily="2" charset="-122"/>
                <a:ea typeface="等线" panose="02010600030101010101" pitchFamily="2" charset="-122"/>
              </a:rPr>
              <a:t>4</a:t>
            </a:r>
            <a:r>
              <a:rPr lang="zh-CN" altLang="en-US" sz="3200">
                <a:latin typeface="等线" panose="02010600030101010101" pitchFamily="2" charset="-122"/>
                <a:ea typeface="等线" panose="02010600030101010101" pitchFamily="2" charset="-122"/>
              </a:rPr>
              <a:t>、把解释后的字节码交由</a:t>
            </a:r>
            <a:r>
              <a:rPr lang="en-US" altLang="zh-CN" sz="3200">
                <a:latin typeface="等线" panose="02010600030101010101" pitchFamily="2" charset="-122"/>
                <a:ea typeface="等线" panose="02010600030101010101" pitchFamily="2" charset="-122"/>
              </a:rPr>
              <a:t>execution engine</a:t>
            </a:r>
            <a:r>
              <a:rPr lang="zh-CN" altLang="en-US" sz="3200">
                <a:latin typeface="等线" panose="02010600030101010101" pitchFamily="2" charset="-122"/>
                <a:ea typeface="等线" panose="02010600030101010101" pitchFamily="2" charset="-122"/>
              </a:rPr>
              <a:t>执行。</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en-US" altLang="zh-CN" sz="3200">
                <a:latin typeface="等线" panose="02010600030101010101" pitchFamily="2" charset="-122"/>
                <a:ea typeface="等线" panose="02010600030101010101" pitchFamily="2" charset="-122"/>
              </a:rPr>
              <a:t>5</a:t>
            </a:r>
            <a:r>
              <a:rPr lang="zh-CN" altLang="en-US" sz="3200">
                <a:latin typeface="等线" panose="02010600030101010101" pitchFamily="2" charset="-122"/>
                <a:ea typeface="等线" panose="02010600030101010101" pitchFamily="2" charset="-122"/>
              </a:rPr>
              <a:t>、</a:t>
            </a:r>
            <a:r>
              <a:rPr lang="en-US" altLang="zh-CN" sz="3200">
                <a:latin typeface="等线" panose="02010600030101010101" pitchFamily="2" charset="-122"/>
                <a:ea typeface="等线" panose="02010600030101010101" pitchFamily="2" charset="-122"/>
              </a:rPr>
              <a:t>execution engine</a:t>
            </a:r>
            <a:r>
              <a:rPr lang="zh-CN" altLang="en-US" sz="3200">
                <a:latin typeface="等线" panose="02010600030101010101" pitchFamily="2" charset="-122"/>
                <a:ea typeface="等线" panose="02010600030101010101" pitchFamily="2" charset="-122"/>
              </a:rPr>
              <a:t>会调用</a:t>
            </a:r>
            <a:r>
              <a:rPr lang="en-US" altLang="zh-CN" sz="3200">
                <a:latin typeface="等线" panose="02010600030101010101" pitchFamily="2" charset="-122"/>
                <a:ea typeface="等线" panose="02010600030101010101" pitchFamily="2" charset="-122"/>
              </a:rPr>
              <a:t>native method(native</a:t>
            </a:r>
            <a:r>
              <a:rPr lang="zh-CN" altLang="en-US" sz="3200">
                <a:latin typeface="等线" panose="02010600030101010101" pitchFamily="2" charset="-122"/>
                <a:ea typeface="等线" panose="02010600030101010101" pitchFamily="2" charset="-122"/>
              </a:rPr>
              <a:t>方法不是</a:t>
            </a:r>
            <a:r>
              <a:rPr lang="en-US" altLang="zh-CN" sz="3200">
                <a:latin typeface="等线" panose="02010600030101010101" pitchFamily="2" charset="-122"/>
                <a:ea typeface="等线" panose="02010600030101010101" pitchFamily="2" charset="-122"/>
              </a:rPr>
              <a:t>Java</a:t>
            </a:r>
            <a:r>
              <a:rPr lang="zh-CN" altLang="en-US" sz="3200">
                <a:latin typeface="等线" panose="02010600030101010101" pitchFamily="2" charset="-122"/>
                <a:ea typeface="等线" panose="02010600030101010101" pitchFamily="2" charset="-122"/>
              </a:rPr>
              <a:t>语言实现的方法，是由其他语言（</a:t>
            </a:r>
            <a:r>
              <a:rPr lang="en-US" altLang="zh-CN" sz="3200">
                <a:latin typeface="等线" panose="02010600030101010101" pitchFamily="2" charset="-122"/>
                <a:ea typeface="等线" panose="02010600030101010101" pitchFamily="2" charset="-122"/>
              </a:rPr>
              <a:t>C/C++</a:t>
            </a:r>
            <a:r>
              <a:rPr lang="zh-CN" altLang="en-US" sz="3200">
                <a:latin typeface="等线" panose="02010600030101010101" pitchFamily="2" charset="-122"/>
                <a:ea typeface="等线" panose="02010600030101010101" pitchFamily="2" charset="-122"/>
              </a:rPr>
              <a:t>等）实现并可以操作宿主机内核的方法，可以理解为</a:t>
            </a:r>
            <a:r>
              <a:rPr lang="en-US" altLang="zh-CN" sz="3200">
                <a:latin typeface="等线" panose="02010600030101010101" pitchFamily="2" charset="-122"/>
                <a:ea typeface="等线" panose="02010600030101010101" pitchFamily="2" charset="-122"/>
              </a:rPr>
              <a:t>native</a:t>
            </a:r>
            <a:r>
              <a:rPr lang="zh-CN" altLang="en-US" sz="3200">
                <a:latin typeface="等线" panose="02010600030101010101" pitchFamily="2" charset="-122"/>
                <a:ea typeface="等线" panose="02010600030101010101" pitchFamily="2" charset="-122"/>
              </a:rPr>
              <a:t>方法是调用操作系统底层功能的方法）并操作操作系统内核实现打印输出。</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zh-CN" altLang="en-US" sz="3200">
                <a:latin typeface="等线" panose="02010600030101010101" pitchFamily="2" charset="-122"/>
                <a:ea typeface="等线" panose="02010600030101010101" pitchFamily="2" charset="-122"/>
              </a:rPr>
              <a:t>所以</a:t>
            </a:r>
            <a:r>
              <a:rPr lang="en-US" altLang="zh-CN" sz="3200">
                <a:latin typeface="等线" panose="02010600030101010101" pitchFamily="2" charset="-122"/>
                <a:ea typeface="等线" panose="02010600030101010101" pitchFamily="2" charset="-122"/>
              </a:rPr>
              <a:t>Java</a:t>
            </a:r>
            <a:r>
              <a:rPr lang="zh-CN" altLang="en-US" sz="3200">
                <a:latin typeface="等线" panose="02010600030101010101" pitchFamily="2" charset="-122"/>
                <a:ea typeface="等线" panose="02010600030101010101" pitchFamily="2" charset="-122"/>
              </a:rPr>
              <a:t>是与平台无关的，只要有</a:t>
            </a:r>
            <a:r>
              <a:rPr lang="en-US" altLang="zh-CN" sz="3200">
                <a:latin typeface="等线" panose="02010600030101010101" pitchFamily="2" charset="-122"/>
                <a:ea typeface="等线" panose="02010600030101010101" pitchFamily="2" charset="-122"/>
              </a:rPr>
              <a:t>JVM</a:t>
            </a:r>
            <a:r>
              <a:rPr lang="zh-CN" altLang="en-US" sz="3200">
                <a:latin typeface="等线" panose="02010600030101010101" pitchFamily="2" charset="-122"/>
                <a:ea typeface="等线" panose="02010600030101010101" pitchFamily="2" charset="-122"/>
              </a:rPr>
              <a:t>（</a:t>
            </a:r>
            <a:r>
              <a:rPr lang="en-US" altLang="zh-CN" sz="3200">
                <a:latin typeface="等线" panose="02010600030101010101" pitchFamily="2" charset="-122"/>
                <a:ea typeface="等线" panose="02010600030101010101" pitchFamily="2" charset="-122"/>
              </a:rPr>
              <a:t>Java Virtual Machine</a:t>
            </a:r>
            <a:r>
              <a:rPr lang="zh-CN" altLang="en-US" sz="3200">
                <a:latin typeface="等线" panose="02010600030101010101" pitchFamily="2" charset="-122"/>
                <a:ea typeface="等线" panose="02010600030101010101" pitchFamily="2" charset="-122"/>
              </a:rPr>
              <a:t>），</a:t>
            </a:r>
            <a:r>
              <a:rPr lang="en-US" altLang="zh-CN" sz="3200">
                <a:latin typeface="等线" panose="02010600030101010101" pitchFamily="2" charset="-122"/>
                <a:ea typeface="等线" panose="02010600030101010101" pitchFamily="2" charset="-122"/>
              </a:rPr>
              <a:t>Java</a:t>
            </a:r>
            <a:r>
              <a:rPr lang="zh-CN" altLang="en-US" sz="3200">
                <a:latin typeface="等线" panose="02010600030101010101" pitchFamily="2" charset="-122"/>
                <a:ea typeface="等线" panose="02010600030101010101" pitchFamily="2" charset="-122"/>
              </a:rPr>
              <a:t>可以在任意平台上运行。</a:t>
            </a:r>
            <a:endParaRPr lang="zh-CN" altLang="zh-CN" sz="3200">
              <a:latin typeface="等线" panose="02010600030101010101" pitchFamily="2" charset="-122"/>
              <a:ea typeface="等线"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50767" y="1648518"/>
            <a:ext cx="5685729" cy="3940722"/>
          </a:xfrm>
        </p:spPr>
        <p:txBody>
          <a:bodyPr>
            <a:normAutofit/>
          </a:bodyPr>
          <a:lstStyle/>
          <a:p>
            <a:pPr marL="0" indent="0">
              <a:buNone/>
            </a:pPr>
            <a:r>
              <a:rPr lang="en-US" altLang="zh-CN" sz="1400">
                <a:latin typeface="等线" panose="02010600030101010101" pitchFamily="2" charset="-122"/>
                <a:ea typeface="等线" panose="02010600030101010101" pitchFamily="2" charset="-122"/>
              </a:rPr>
              <a:t>2</a:t>
            </a:r>
            <a:r>
              <a:rPr lang="zh-CN" altLang="en-US" sz="1400">
                <a:latin typeface="等线" panose="02010600030101010101" pitchFamily="2" charset="-122"/>
                <a:ea typeface="等线" panose="02010600030101010101" pitchFamily="2" charset="-122"/>
              </a:rPr>
              <a:t>、基于抽象类</a:t>
            </a:r>
            <a:endParaRPr lang="en-US" altLang="zh-CN" sz="1400">
              <a:latin typeface="等线" panose="02010600030101010101" pitchFamily="2" charset="-122"/>
              <a:ea typeface="等线" panose="02010600030101010101" pitchFamily="2" charset="-122"/>
            </a:endParaRPr>
          </a:p>
          <a:p>
            <a:pPr marL="0" indent="0">
              <a:buNone/>
            </a:pPr>
            <a:r>
              <a:rPr lang="en-US" altLang="zh-CN" sz="1400" err="1">
                <a:latin typeface="等线" panose="02010600030101010101" pitchFamily="2" charset="-122"/>
                <a:ea typeface="等线" panose="02010600030101010101" pitchFamily="2" charset="-122"/>
              </a:rPr>
              <a:t>IBase</a:t>
            </a:r>
            <a:r>
              <a:rPr lang="zh-CN" altLang="en-US" sz="1400">
                <a:latin typeface="等线" panose="02010600030101010101" pitchFamily="2" charset="-122"/>
                <a:ea typeface="等线" panose="02010600030101010101" pitchFamily="2" charset="-122"/>
              </a:rPr>
              <a:t>是一个抽象类，在这里为什么可以实例化？之前都说了抽象类不可以实例化。</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我们所说的实例化是通过该类使用</a:t>
            </a:r>
            <a:r>
              <a:rPr lang="en-US" altLang="zh-CN" sz="1400">
                <a:latin typeface="等线" panose="02010600030101010101" pitchFamily="2" charset="-122"/>
                <a:ea typeface="等线" panose="02010600030101010101" pitchFamily="2" charset="-122"/>
              </a:rPr>
              <a:t>new</a:t>
            </a:r>
            <a:r>
              <a:rPr lang="zh-CN" altLang="en-US" sz="1400">
                <a:latin typeface="等线" panose="02010600030101010101" pitchFamily="2" charset="-122"/>
                <a:ea typeface="等线" panose="02010600030101010101" pitchFamily="2" charset="-122"/>
              </a:rPr>
              <a:t>实现实例化，抽象类是不允许这样做的，编译器会报错，但是可以指向一个子类的对象的地址，然后虚拟机会执行类型转换，将其转化成子类对象。</a:t>
            </a:r>
            <a:endParaRPr lang="en-US" altLang="zh-CN" sz="1400">
              <a:latin typeface="等线" panose="02010600030101010101" pitchFamily="2" charset="-122"/>
              <a:ea typeface="等线" panose="02010600030101010101" pitchFamily="2" charset="-122"/>
            </a:endParaRPr>
          </a:p>
          <a:p>
            <a:pPr marL="0" indent="0">
              <a:buNone/>
            </a:pP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这里面可以分成三步：</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1</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new</a:t>
            </a:r>
            <a:r>
              <a:rPr lang="zh-CN" altLang="en-US" sz="1400">
                <a:latin typeface="等线" panose="02010600030101010101" pitchFamily="2" charset="-122"/>
                <a:ea typeface="等线" panose="02010600030101010101" pitchFamily="2" charset="-122"/>
              </a:rPr>
              <a:t>创建</a:t>
            </a:r>
            <a:r>
              <a:rPr lang="en-US" altLang="zh-CN" sz="1400" err="1">
                <a:latin typeface="等线" panose="02010600030101010101" pitchFamily="2" charset="-122"/>
                <a:ea typeface="等线" panose="02010600030101010101" pitchFamily="2" charset="-122"/>
              </a:rPr>
              <a:t>ChildA</a:t>
            </a:r>
            <a:r>
              <a:rPr lang="zh-CN" altLang="en-US" sz="1400">
                <a:latin typeface="等线" panose="02010600030101010101" pitchFamily="2" charset="-122"/>
                <a:ea typeface="等线" panose="02010600030101010101" pitchFamily="2" charset="-122"/>
              </a:rPr>
              <a:t>对象；</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2</a:t>
            </a:r>
            <a:r>
              <a:rPr lang="zh-CN" altLang="en-US" sz="1400">
                <a:latin typeface="等线" panose="02010600030101010101" pitchFamily="2" charset="-122"/>
                <a:ea typeface="等线" panose="02010600030101010101" pitchFamily="2" charset="-122"/>
              </a:rPr>
              <a:t>、将新生成的对象地址引用赋值给</a:t>
            </a:r>
            <a:r>
              <a:rPr lang="en-US" altLang="zh-CN" sz="1400">
                <a:latin typeface="等线" panose="02010600030101010101" pitchFamily="2" charset="-122"/>
                <a:ea typeface="等线" panose="02010600030101010101" pitchFamily="2" charset="-122"/>
              </a:rPr>
              <a:t>base</a:t>
            </a:r>
            <a:r>
              <a:rPr lang="zh-CN" altLang="en-US" sz="1400">
                <a:latin typeface="等线" panose="02010600030101010101" pitchFamily="2" charset="-122"/>
                <a:ea typeface="等线" panose="02010600030101010101" pitchFamily="2" charset="-122"/>
              </a:rPr>
              <a:t>；</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3</a:t>
            </a:r>
            <a:r>
              <a:rPr lang="zh-CN" altLang="en-US" sz="1400">
                <a:latin typeface="等线" panose="02010600030101010101" pitchFamily="2" charset="-122"/>
                <a:ea typeface="等线" panose="02010600030101010101" pitchFamily="2" charset="-122"/>
              </a:rPr>
              <a:t>、虚拟机对</a:t>
            </a:r>
            <a:r>
              <a:rPr lang="en-US" altLang="zh-CN" sz="1400">
                <a:latin typeface="等线" panose="02010600030101010101" pitchFamily="2" charset="-122"/>
                <a:ea typeface="等线" panose="02010600030101010101" pitchFamily="2" charset="-122"/>
              </a:rPr>
              <a:t>base</a:t>
            </a:r>
            <a:r>
              <a:rPr lang="zh-CN" altLang="en-US" sz="1400">
                <a:latin typeface="等线" panose="02010600030101010101" pitchFamily="2" charset="-122"/>
                <a:ea typeface="等线" panose="02010600030101010101" pitchFamily="2" charset="-122"/>
              </a:rPr>
              <a:t>进行强制类型转换。</a:t>
            </a:r>
            <a:endParaRPr lang="en-US" altLang="zh-CN" sz="90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107504" y="4993080"/>
            <a:ext cx="3343275" cy="1407319"/>
          </a:xfrm>
          <a:prstGeom prst="rect">
            <a:avLst/>
          </a:prstGeom>
        </p:spPr>
      </p:pic>
      <p:pic>
        <p:nvPicPr>
          <p:cNvPr id="8" name="图片 7"/>
          <p:cNvPicPr>
            <a:picLocks noChangeAspect="1"/>
          </p:cNvPicPr>
          <p:nvPr/>
        </p:nvPicPr>
        <p:blipFill>
          <a:blip r:embed="rId3"/>
          <a:stretch>
            <a:fillRect/>
          </a:stretch>
        </p:blipFill>
        <p:spPr>
          <a:xfrm>
            <a:off x="3635896" y="5877272"/>
            <a:ext cx="2586038" cy="421481"/>
          </a:xfrm>
          <a:prstGeom prst="rect">
            <a:avLst/>
          </a:prstGeom>
        </p:spPr>
      </p:pic>
      <p:pic>
        <p:nvPicPr>
          <p:cNvPr id="9" name="图片 8"/>
          <p:cNvPicPr>
            <a:picLocks noChangeAspect="1"/>
          </p:cNvPicPr>
          <p:nvPr/>
        </p:nvPicPr>
        <p:blipFill>
          <a:blip r:embed="rId4"/>
          <a:stretch>
            <a:fillRect/>
          </a:stretch>
        </p:blipFill>
        <p:spPr>
          <a:xfrm>
            <a:off x="107504" y="1628800"/>
            <a:ext cx="2471738" cy="621506"/>
          </a:xfrm>
          <a:prstGeom prst="rect">
            <a:avLst/>
          </a:prstGeom>
        </p:spPr>
      </p:pic>
      <p:pic>
        <p:nvPicPr>
          <p:cNvPr id="10" name="图片 9"/>
          <p:cNvPicPr>
            <a:picLocks noChangeAspect="1"/>
          </p:cNvPicPr>
          <p:nvPr/>
        </p:nvPicPr>
        <p:blipFill>
          <a:blip r:embed="rId5"/>
          <a:stretch>
            <a:fillRect/>
          </a:stretch>
        </p:blipFill>
        <p:spPr>
          <a:xfrm>
            <a:off x="107504" y="2332031"/>
            <a:ext cx="3057525" cy="1243013"/>
          </a:xfrm>
          <a:prstGeom prst="rect">
            <a:avLst/>
          </a:prstGeom>
        </p:spPr>
      </p:pic>
      <p:pic>
        <p:nvPicPr>
          <p:cNvPr id="11" name="图片 10"/>
          <p:cNvPicPr>
            <a:picLocks noChangeAspect="1"/>
          </p:cNvPicPr>
          <p:nvPr/>
        </p:nvPicPr>
        <p:blipFill>
          <a:blip r:embed="rId6"/>
          <a:stretch>
            <a:fillRect/>
          </a:stretch>
        </p:blipFill>
        <p:spPr>
          <a:xfrm>
            <a:off x="107504" y="3668342"/>
            <a:ext cx="3243263" cy="1193006"/>
          </a:xfrm>
          <a:prstGeom prst="rect">
            <a:avLst/>
          </a:prstGeom>
        </p:spPr>
      </p:pic>
      <p:sp>
        <p:nvSpPr>
          <p:cNvPr id="12"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多态</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35896" y="1648518"/>
            <a:ext cx="5090021" cy="3560964"/>
          </a:xfrm>
        </p:spPr>
        <p:txBody>
          <a:bodyPr>
            <a:normAutofit/>
          </a:bodyPr>
          <a:lstStyle/>
          <a:p>
            <a:pPr marL="0" indent="0">
              <a:buNone/>
            </a:pPr>
            <a:r>
              <a:rPr lang="en-US" altLang="zh-CN" sz="1800">
                <a:latin typeface="等线" panose="02010600030101010101" pitchFamily="2" charset="-122"/>
                <a:ea typeface="等线" panose="02010600030101010101" pitchFamily="2" charset="-122"/>
              </a:rPr>
              <a:t>3</a:t>
            </a:r>
            <a:r>
              <a:rPr lang="zh-CN" altLang="en-US" sz="1800">
                <a:latin typeface="等线" panose="02010600030101010101" pitchFamily="2" charset="-122"/>
                <a:ea typeface="等线" panose="02010600030101010101" pitchFamily="2" charset="-122"/>
              </a:rPr>
              <a:t>、基于普通类</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这里面可以分成三步：</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a:t>
            </a:r>
            <a:r>
              <a:rPr lang="en-US" altLang="zh-CN" sz="1800">
                <a:latin typeface="等线" panose="02010600030101010101" pitchFamily="2" charset="-122"/>
                <a:ea typeface="等线" panose="02010600030101010101" pitchFamily="2" charset="-122"/>
              </a:rPr>
              <a:t>new</a:t>
            </a:r>
            <a:r>
              <a:rPr lang="zh-CN" altLang="en-US" sz="1800">
                <a:latin typeface="等线" panose="02010600030101010101" pitchFamily="2" charset="-122"/>
                <a:ea typeface="等线" panose="02010600030101010101" pitchFamily="2" charset="-122"/>
              </a:rPr>
              <a:t>创建</a:t>
            </a:r>
            <a:r>
              <a:rPr lang="en-US" altLang="zh-CN" sz="1800" err="1">
                <a:latin typeface="等线" panose="02010600030101010101" pitchFamily="2" charset="-122"/>
                <a:ea typeface="等线" panose="02010600030101010101" pitchFamily="2" charset="-122"/>
              </a:rPr>
              <a:t>ChildA</a:t>
            </a:r>
            <a:r>
              <a:rPr lang="zh-CN" altLang="en-US" sz="1800">
                <a:latin typeface="等线" panose="02010600030101010101" pitchFamily="2" charset="-122"/>
                <a:ea typeface="等线" panose="02010600030101010101" pitchFamily="2" charset="-122"/>
              </a:rPr>
              <a:t>对象；</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2</a:t>
            </a:r>
            <a:r>
              <a:rPr lang="zh-CN" altLang="en-US" sz="1800">
                <a:latin typeface="等线" panose="02010600030101010101" pitchFamily="2" charset="-122"/>
                <a:ea typeface="等线" panose="02010600030101010101" pitchFamily="2" charset="-122"/>
              </a:rPr>
              <a:t>、将新生成的对象地址引用赋值给</a:t>
            </a:r>
            <a:r>
              <a:rPr lang="en-US" altLang="zh-CN" sz="1800">
                <a:latin typeface="等线" panose="02010600030101010101" pitchFamily="2" charset="-122"/>
                <a:ea typeface="等线" panose="02010600030101010101" pitchFamily="2" charset="-122"/>
              </a:rPr>
              <a:t>base</a:t>
            </a:r>
            <a:r>
              <a:rPr lang="zh-CN" altLang="en-US" sz="1800">
                <a:latin typeface="等线" panose="02010600030101010101" pitchFamily="2" charset="-122"/>
                <a:ea typeface="等线" panose="02010600030101010101" pitchFamily="2" charset="-122"/>
              </a:rPr>
              <a:t>；</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3</a:t>
            </a:r>
            <a:r>
              <a:rPr lang="zh-CN" altLang="en-US" sz="1800">
                <a:latin typeface="等线" panose="02010600030101010101" pitchFamily="2" charset="-122"/>
                <a:ea typeface="等线" panose="02010600030101010101" pitchFamily="2" charset="-122"/>
              </a:rPr>
              <a:t>、虚拟机对</a:t>
            </a:r>
            <a:r>
              <a:rPr lang="en-US" altLang="zh-CN" sz="1800">
                <a:latin typeface="等线" panose="02010600030101010101" pitchFamily="2" charset="-122"/>
                <a:ea typeface="等线" panose="02010600030101010101" pitchFamily="2" charset="-122"/>
              </a:rPr>
              <a:t>base</a:t>
            </a:r>
            <a:r>
              <a:rPr lang="zh-CN" altLang="en-US" sz="1800">
                <a:latin typeface="等线" panose="02010600030101010101" pitchFamily="2" charset="-122"/>
                <a:ea typeface="等线" panose="02010600030101010101" pitchFamily="2" charset="-122"/>
              </a:rPr>
              <a:t>进行强制类型转换。</a:t>
            </a:r>
            <a:endParaRPr lang="en-US" altLang="zh-CN" sz="180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107504" y="5050801"/>
            <a:ext cx="3343275" cy="1407319"/>
          </a:xfrm>
          <a:prstGeom prst="rect">
            <a:avLst/>
          </a:prstGeom>
        </p:spPr>
      </p:pic>
      <p:pic>
        <p:nvPicPr>
          <p:cNvPr id="8" name="图片 7"/>
          <p:cNvPicPr>
            <a:picLocks noChangeAspect="1"/>
          </p:cNvPicPr>
          <p:nvPr/>
        </p:nvPicPr>
        <p:blipFill>
          <a:blip r:embed="rId3"/>
          <a:stretch>
            <a:fillRect/>
          </a:stretch>
        </p:blipFill>
        <p:spPr>
          <a:xfrm>
            <a:off x="3707904" y="6020630"/>
            <a:ext cx="2586038" cy="421481"/>
          </a:xfrm>
          <a:prstGeom prst="rect">
            <a:avLst/>
          </a:prstGeom>
        </p:spPr>
      </p:pic>
      <p:pic>
        <p:nvPicPr>
          <p:cNvPr id="10" name="图片 9"/>
          <p:cNvPicPr>
            <a:picLocks noChangeAspect="1"/>
          </p:cNvPicPr>
          <p:nvPr/>
        </p:nvPicPr>
        <p:blipFill>
          <a:blip r:embed="rId4"/>
          <a:stretch>
            <a:fillRect/>
          </a:stretch>
        </p:blipFill>
        <p:spPr>
          <a:xfrm>
            <a:off x="107504" y="2389752"/>
            <a:ext cx="3057525" cy="1243013"/>
          </a:xfrm>
          <a:prstGeom prst="rect">
            <a:avLst/>
          </a:prstGeom>
        </p:spPr>
      </p:pic>
      <p:pic>
        <p:nvPicPr>
          <p:cNvPr id="11" name="图片 10"/>
          <p:cNvPicPr>
            <a:picLocks noChangeAspect="1"/>
          </p:cNvPicPr>
          <p:nvPr/>
        </p:nvPicPr>
        <p:blipFill>
          <a:blip r:embed="rId5"/>
          <a:stretch>
            <a:fillRect/>
          </a:stretch>
        </p:blipFill>
        <p:spPr>
          <a:xfrm>
            <a:off x="107504" y="3726063"/>
            <a:ext cx="3243263" cy="1193006"/>
          </a:xfrm>
          <a:prstGeom prst="rect">
            <a:avLst/>
          </a:prstGeom>
        </p:spPr>
      </p:pic>
      <p:pic>
        <p:nvPicPr>
          <p:cNvPr id="2" name="图片 1"/>
          <p:cNvPicPr>
            <a:picLocks noChangeAspect="1"/>
          </p:cNvPicPr>
          <p:nvPr/>
        </p:nvPicPr>
        <p:blipFill>
          <a:blip r:embed="rId6"/>
          <a:stretch>
            <a:fillRect/>
          </a:stretch>
        </p:blipFill>
        <p:spPr>
          <a:xfrm>
            <a:off x="107504" y="1700808"/>
            <a:ext cx="2607469" cy="557213"/>
          </a:xfrm>
          <a:prstGeom prst="rect">
            <a:avLst/>
          </a:prstGeom>
        </p:spPr>
      </p:pic>
      <p:sp>
        <p:nvSpPr>
          <p:cNvPr id="9"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多态</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泛型与类型擦除</a:t>
            </a:r>
          </a:p>
        </p:txBody>
      </p:sp>
      <p:sp>
        <p:nvSpPr>
          <p:cNvPr id="4" name="内容占位符 3"/>
          <p:cNvSpPr>
            <a:spLocks noGrp="1"/>
          </p:cNvSpPr>
          <p:nvPr>
            <p:ph sz="quarter" idx="1"/>
          </p:nvPr>
        </p:nvSpPr>
        <p:spPr>
          <a:xfrm>
            <a:off x="495300" y="1700808"/>
            <a:ext cx="8153400" cy="4495800"/>
          </a:xfrm>
        </p:spPr>
        <p:txBody>
          <a:bodyPr>
            <a:normAutofit lnSpcReduction="10000"/>
          </a:bodyPr>
          <a:lstStyle/>
          <a:p>
            <a:pPr marL="0" indent="0">
              <a:buNone/>
            </a:pPr>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语言中，泛型在编译阶段会将会替换成原生类型，举个例子</a:t>
            </a:r>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的</a:t>
            </a:r>
            <a:r>
              <a:rPr lang="en-US" altLang="zh-CN" dirty="0">
                <a:latin typeface="等线" panose="02010600030101010101" pitchFamily="2" charset="-122"/>
                <a:ea typeface="等线" panose="02010600030101010101" pitchFamily="2" charset="-122"/>
              </a:rPr>
              <a:t>List&lt;E&gt;</a:t>
            </a:r>
            <a:r>
              <a:rPr lang="zh-CN" altLang="en-US" dirty="0">
                <a:latin typeface="等线" panose="02010600030101010101" pitchFamily="2" charset="-122"/>
                <a:ea typeface="等线" panose="02010600030101010101" pitchFamily="2" charset="-122"/>
              </a:rPr>
              <a:t>，实际使用时是</a:t>
            </a:r>
            <a:r>
              <a:rPr lang="en-US" altLang="zh-CN" dirty="0">
                <a:latin typeface="等线" panose="02010600030101010101" pitchFamily="2" charset="-122"/>
                <a:ea typeface="等线" panose="02010600030101010101" pitchFamily="2" charset="-122"/>
              </a:rPr>
              <a:t>List&lt;String&gt;</a:t>
            </a:r>
            <a:r>
              <a:rPr lang="zh-CN" altLang="en-US" dirty="0">
                <a:latin typeface="等线" panose="02010600030101010101" pitchFamily="2" charset="-122"/>
                <a:ea typeface="等线" panose="02010600030101010101" pitchFamily="2" charset="-122"/>
              </a:rPr>
              <a:t>，泛型的类型信息在编译阶段不会保留，在编译阶段</a:t>
            </a:r>
            <a:r>
              <a:rPr lang="en-US" altLang="zh-CN" dirty="0">
                <a:latin typeface="等线" panose="02010600030101010101" pitchFamily="2" charset="-122"/>
                <a:ea typeface="等线" panose="02010600030101010101" pitchFamily="2" charset="-122"/>
              </a:rPr>
              <a:t>List&lt;String&gt;</a:t>
            </a:r>
            <a:r>
              <a:rPr lang="zh-CN" altLang="en-US" dirty="0">
                <a:latin typeface="等线" panose="02010600030101010101" pitchFamily="2" charset="-122"/>
                <a:ea typeface="等线" panose="02010600030101010101" pitchFamily="2" charset="-122"/>
              </a:rPr>
              <a:t>会变成</a:t>
            </a:r>
            <a:r>
              <a:rPr lang="en-US" altLang="zh-CN" dirty="0">
                <a:latin typeface="等线" panose="02010600030101010101" pitchFamily="2" charset="-122"/>
                <a:ea typeface="等线" panose="02010600030101010101" pitchFamily="2" charset="-122"/>
              </a:rPr>
              <a:t>List</a:t>
            </a:r>
            <a:r>
              <a:rPr lang="zh-CN" altLang="en-US" dirty="0">
                <a:latin typeface="等线" panose="02010600030101010101" pitchFamily="2" charset="-122"/>
                <a:ea typeface="等线" panose="02010600030101010101" pitchFamily="2" charset="-122"/>
              </a:rPr>
              <a:t>，即</a:t>
            </a:r>
            <a:r>
              <a:rPr lang="en-US" altLang="zh-CN" dirty="0">
                <a:latin typeface="等线" panose="02010600030101010101" pitchFamily="2" charset="-122"/>
                <a:ea typeface="等线" panose="02010600030101010101" pitchFamily="2" charset="-122"/>
              </a:rPr>
              <a:t>String</a:t>
            </a:r>
            <a:r>
              <a:rPr lang="zh-CN" altLang="en-US" dirty="0">
                <a:latin typeface="等线" panose="02010600030101010101" pitchFamily="2" charset="-122"/>
                <a:ea typeface="等线" panose="02010600030101010101" pitchFamily="2" charset="-122"/>
              </a:rPr>
              <a:t>类型不包含在编译后的</a:t>
            </a:r>
            <a:r>
              <a:rPr lang="en-US" altLang="zh-CN" dirty="0">
                <a:latin typeface="等线" panose="02010600030101010101" pitchFamily="2" charset="-122"/>
                <a:ea typeface="等线" panose="02010600030101010101" pitchFamily="2" charset="-122"/>
              </a:rPr>
              <a:t>class</a:t>
            </a:r>
            <a:r>
              <a:rPr lang="zh-CN" altLang="en-US" dirty="0">
                <a:latin typeface="等线" panose="02010600030101010101" pitchFamily="2" charset="-122"/>
                <a:ea typeface="等线" panose="02010600030101010101" pitchFamily="2" charset="-122"/>
              </a:rPr>
              <a:t>字节码文件中（类型擦除），等到运行时，</a:t>
            </a:r>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虚拟机会执行强制类型转换，此处会强制类型转换成</a:t>
            </a:r>
            <a:r>
              <a:rPr lang="en-US" altLang="zh-CN" dirty="0">
                <a:latin typeface="等线" panose="02010600030101010101" pitchFamily="2" charset="-122"/>
                <a:ea typeface="等线" panose="02010600030101010101" pitchFamily="2" charset="-122"/>
              </a:rPr>
              <a:t>String</a:t>
            </a:r>
            <a:r>
              <a:rPr lang="zh-CN" altLang="en-US" dirty="0">
                <a:latin typeface="等线" panose="02010600030101010101" pitchFamily="2" charset="-122"/>
                <a:ea typeface="等线" panose="02010600030101010101" pitchFamily="2" charset="-122"/>
              </a:rPr>
              <a:t>，所以说</a:t>
            </a:r>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泛型是伪泛型。</a:t>
            </a:r>
            <a:endParaRPr lang="en-US" altLang="zh-CN" dirty="0">
              <a:latin typeface="等线" panose="02010600030101010101" pitchFamily="2" charset="-122"/>
              <a:ea typeface="等线" panose="02010600030101010101" pitchFamily="2" charset="-122"/>
            </a:endParaRPr>
          </a:p>
          <a:p>
            <a:pPr marL="0" indent="0">
              <a:buNone/>
            </a:pPr>
            <a:r>
              <a:rPr lang="zh-CN" altLang="en-US" dirty="0">
                <a:latin typeface="等线" panose="02010600030101010101" pitchFamily="2" charset="-122"/>
                <a:ea typeface="等线" panose="02010600030101010101" pitchFamily="2" charset="-122"/>
              </a:rPr>
              <a:t>实际上，在编译阶段，方法中有泛型参数则会为该方法生成一个桥接方法。</a:t>
            </a:r>
            <a:endParaRPr lang="en-US" altLang="zh-CN" dirty="0">
              <a:latin typeface="等线" panose="02010600030101010101" pitchFamily="2" charset="-122"/>
              <a:ea typeface="等线"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54836" y="1572999"/>
            <a:ext cx="5090021" cy="877503"/>
          </a:xfrm>
        </p:spPr>
        <p:txBody>
          <a:bodyPr>
            <a:normAutofit/>
          </a:bodyPr>
          <a:lstStyle/>
          <a:p>
            <a:pPr marL="0" indent="0">
              <a:buNone/>
            </a:pPr>
            <a:r>
              <a:rPr lang="zh-CN" altLang="en-US" sz="1100">
                <a:latin typeface="等线" panose="02010600030101010101" pitchFamily="2" charset="-122"/>
                <a:ea typeface="等线" panose="02010600030101010101" pitchFamily="2" charset="-122"/>
              </a:rPr>
              <a:t>这里面</a:t>
            </a:r>
            <a:r>
              <a:rPr lang="en-US" altLang="zh-CN" sz="1100">
                <a:latin typeface="等线" panose="02010600030101010101" pitchFamily="2" charset="-122"/>
                <a:ea typeface="等线" panose="02010600030101010101" pitchFamily="2" charset="-122"/>
              </a:rPr>
              <a:t>T</a:t>
            </a:r>
            <a:r>
              <a:rPr lang="zh-CN" altLang="en-US" sz="1100">
                <a:latin typeface="等线" panose="02010600030101010101" pitchFamily="2" charset="-122"/>
                <a:ea typeface="等线" panose="02010600030101010101" pitchFamily="2" charset="-122"/>
              </a:rPr>
              <a:t>代表一个模板，跟</a:t>
            </a:r>
            <a:r>
              <a:rPr lang="en-US" altLang="zh-CN" sz="1100">
                <a:latin typeface="等线" panose="02010600030101010101" pitchFamily="2" charset="-122"/>
                <a:ea typeface="等线" panose="02010600030101010101" pitchFamily="2" charset="-122"/>
              </a:rPr>
              <a:t>C++</a:t>
            </a:r>
            <a:r>
              <a:rPr lang="zh-CN" altLang="en-US" sz="1100">
                <a:latin typeface="等线" panose="02010600030101010101" pitchFamily="2" charset="-122"/>
                <a:ea typeface="等线" panose="02010600030101010101" pitchFamily="2" charset="-122"/>
              </a:rPr>
              <a:t>的</a:t>
            </a:r>
            <a:r>
              <a:rPr lang="en-US" altLang="zh-CN" sz="1100">
                <a:latin typeface="等线" panose="02010600030101010101" pitchFamily="2" charset="-122"/>
                <a:ea typeface="等线" panose="02010600030101010101" pitchFamily="2" charset="-122"/>
              </a:rPr>
              <a:t>template</a:t>
            </a:r>
            <a:r>
              <a:rPr lang="zh-CN" altLang="en-US" sz="1100">
                <a:latin typeface="等线" panose="02010600030101010101" pitchFamily="2" charset="-122"/>
                <a:ea typeface="等线" panose="02010600030101010101" pitchFamily="2" charset="-122"/>
              </a:rPr>
              <a:t>差不多一个意思</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左边这两张图的区别就是一个是在类层次声明一个模板，一个是在方法层次声明一个模板。</a:t>
            </a:r>
            <a:endParaRPr lang="en-US" altLang="zh-CN" sz="1100">
              <a:latin typeface="等线" panose="02010600030101010101" pitchFamily="2" charset="-122"/>
              <a:ea typeface="等线" panose="02010600030101010101" pitchFamily="2" charset="-122"/>
            </a:endParaRPr>
          </a:p>
        </p:txBody>
      </p:sp>
      <p:pic>
        <p:nvPicPr>
          <p:cNvPr id="5" name="图片 4"/>
          <p:cNvPicPr>
            <a:picLocks noChangeAspect="1"/>
          </p:cNvPicPr>
          <p:nvPr/>
        </p:nvPicPr>
        <p:blipFill>
          <a:blip r:embed="rId2"/>
          <a:stretch>
            <a:fillRect/>
          </a:stretch>
        </p:blipFill>
        <p:spPr>
          <a:xfrm>
            <a:off x="251520" y="1629561"/>
            <a:ext cx="2378869" cy="764381"/>
          </a:xfrm>
          <a:prstGeom prst="rect">
            <a:avLst/>
          </a:prstGeom>
        </p:spPr>
      </p:pic>
      <p:pic>
        <p:nvPicPr>
          <p:cNvPr id="9" name="图片 8"/>
          <p:cNvPicPr>
            <a:picLocks noChangeAspect="1"/>
          </p:cNvPicPr>
          <p:nvPr/>
        </p:nvPicPr>
        <p:blipFill>
          <a:blip r:embed="rId3"/>
          <a:stretch>
            <a:fillRect/>
          </a:stretch>
        </p:blipFill>
        <p:spPr>
          <a:xfrm>
            <a:off x="251521" y="2507064"/>
            <a:ext cx="2078831" cy="814388"/>
          </a:xfrm>
          <a:prstGeom prst="rect">
            <a:avLst/>
          </a:prstGeom>
        </p:spPr>
      </p:pic>
      <p:pic>
        <p:nvPicPr>
          <p:cNvPr id="12" name="图片 11"/>
          <p:cNvPicPr>
            <a:picLocks noChangeAspect="1"/>
          </p:cNvPicPr>
          <p:nvPr/>
        </p:nvPicPr>
        <p:blipFill>
          <a:blip r:embed="rId4"/>
          <a:stretch>
            <a:fillRect/>
          </a:stretch>
        </p:blipFill>
        <p:spPr>
          <a:xfrm>
            <a:off x="3641524" y="3391221"/>
            <a:ext cx="3629025" cy="628650"/>
          </a:xfrm>
          <a:prstGeom prst="rect">
            <a:avLst/>
          </a:prstGeom>
        </p:spPr>
      </p:pic>
      <p:sp>
        <p:nvSpPr>
          <p:cNvPr id="13" name="内容占位符 2"/>
          <p:cNvSpPr txBox="1"/>
          <p:nvPr/>
        </p:nvSpPr>
        <p:spPr>
          <a:xfrm>
            <a:off x="3554836" y="2818450"/>
            <a:ext cx="5008227" cy="453691"/>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120000"/>
              </a:lnSpc>
              <a:spcBef>
                <a:spcPts val="1000"/>
              </a:spcBef>
              <a:buSzPct val="125000"/>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9pPr>
          </a:lstStyle>
          <a:p>
            <a:pPr marL="0" indent="0">
              <a:buNone/>
            </a:pPr>
            <a:r>
              <a:rPr lang="zh-CN" altLang="en-US" sz="1100">
                <a:latin typeface="等线" panose="02010600030101010101" pitchFamily="2" charset="-122"/>
                <a:ea typeface="等线" panose="02010600030101010101" pitchFamily="2" charset="-122"/>
              </a:rPr>
              <a:t>下方的？表示可以代替任意类，而这个</a:t>
            </a:r>
            <a:r>
              <a:rPr lang="en-US" altLang="zh-CN" sz="1100">
                <a:latin typeface="等线" panose="02010600030101010101" pitchFamily="2" charset="-122"/>
                <a:ea typeface="等线" panose="02010600030101010101" pitchFamily="2" charset="-122"/>
              </a:rPr>
              <a:t>T</a:t>
            </a:r>
            <a:r>
              <a:rPr lang="zh-CN" altLang="en-US" sz="1100">
                <a:latin typeface="等线" panose="02010600030101010101" pitchFamily="2" charset="-122"/>
                <a:ea typeface="等线" panose="02010600030101010101" pitchFamily="2" charset="-122"/>
              </a:rPr>
              <a:t>代表指定</a:t>
            </a:r>
            <a:r>
              <a:rPr lang="en-US" altLang="zh-CN" sz="1100">
                <a:latin typeface="等线" panose="02010600030101010101" pitchFamily="2" charset="-122"/>
                <a:ea typeface="等线" panose="02010600030101010101" pitchFamily="2" charset="-122"/>
              </a:rPr>
              <a:t>T</a:t>
            </a:r>
            <a:r>
              <a:rPr lang="zh-CN" altLang="en-US" sz="1100">
                <a:latin typeface="等线" panose="02010600030101010101" pitchFamily="2" charset="-122"/>
                <a:ea typeface="等线" panose="02010600030101010101" pitchFamily="2" charset="-122"/>
              </a:rPr>
              <a:t>类型，所以</a:t>
            </a:r>
            <a:r>
              <a:rPr lang="en-US" altLang="zh-CN" sz="1100">
                <a:latin typeface="等线" panose="02010600030101010101" pitchFamily="2" charset="-122"/>
                <a:ea typeface="等线" panose="02010600030101010101" pitchFamily="2" charset="-122"/>
              </a:rPr>
              <a:t>T</a:t>
            </a:r>
            <a:r>
              <a:rPr lang="zh-CN" altLang="en-US" sz="1100">
                <a:latin typeface="等线" panose="02010600030101010101" pitchFamily="2" charset="-122"/>
                <a:ea typeface="等线" panose="02010600030101010101" pitchFamily="2" charset="-122"/>
              </a:rPr>
              <a:t>必须事先声明（</a:t>
            </a:r>
            <a:r>
              <a:rPr lang="en-US" altLang="zh-CN" sz="1100">
                <a:latin typeface="等线" panose="02010600030101010101" pitchFamily="2" charset="-122"/>
                <a:ea typeface="等线" panose="02010600030101010101" pitchFamily="2" charset="-122"/>
              </a:rPr>
              <a:t>&lt;T&gt;</a:t>
            </a:r>
            <a:r>
              <a:rPr lang="zh-CN" altLang="en-US" sz="1100">
                <a:latin typeface="等线" panose="02010600030101010101" pitchFamily="2" charset="-122"/>
                <a:ea typeface="等线" panose="02010600030101010101" pitchFamily="2" charset="-122"/>
              </a:rPr>
              <a:t>就代表声明的意思）</a:t>
            </a:r>
            <a:endParaRPr lang="en-US" altLang="zh-CN" sz="1100">
              <a:latin typeface="等线" panose="02010600030101010101" pitchFamily="2" charset="-122"/>
              <a:ea typeface="等线" panose="02010600030101010101" pitchFamily="2" charset="-122"/>
            </a:endParaRPr>
          </a:p>
        </p:txBody>
      </p:sp>
      <p:sp>
        <p:nvSpPr>
          <p:cNvPr id="14" name="内容占位符 2"/>
          <p:cNvSpPr txBox="1"/>
          <p:nvPr/>
        </p:nvSpPr>
        <p:spPr>
          <a:xfrm>
            <a:off x="3636628" y="4293097"/>
            <a:ext cx="5008227" cy="693904"/>
          </a:xfrm>
          <a:prstGeom prst="rect">
            <a:avLst/>
          </a:prstGeom>
        </p:spPr>
        <p:txBody>
          <a:bodyPr vert="horz" lIns="68580" tIns="34290" rIns="68580" bIns="34290" rtlCol="0">
            <a:normAutofit/>
          </a:bodyPr>
          <a:lstStyle>
            <a:lvl1pPr marL="228600" indent="-228600" algn="l" defTabSz="914400" rtl="0" eaLnBrk="1" latinLnBrk="0" hangingPunct="1">
              <a:lnSpc>
                <a:spcPct val="120000"/>
              </a:lnSpc>
              <a:spcBef>
                <a:spcPts val="1000"/>
              </a:spcBef>
              <a:buSzPct val="125000"/>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9pPr>
          </a:lstStyle>
          <a:p>
            <a:pPr marL="0" indent="0">
              <a:buNone/>
            </a:pPr>
            <a:r>
              <a:rPr lang="zh-CN" altLang="en-US" sz="1100">
                <a:latin typeface="等线" panose="02010600030101010101" pitchFamily="2" charset="-122"/>
                <a:ea typeface="等线" panose="02010600030101010101" pitchFamily="2" charset="-122"/>
              </a:rPr>
              <a:t>下方的</a:t>
            </a:r>
            <a:r>
              <a:rPr lang="en-US" altLang="zh-CN" sz="1100">
                <a:latin typeface="等线" panose="02010600030101010101" pitchFamily="2" charset="-122"/>
                <a:ea typeface="等线" panose="02010600030101010101" pitchFamily="2" charset="-122"/>
              </a:rPr>
              <a:t>&lt;? extends </a:t>
            </a:r>
            <a:r>
              <a:rPr lang="en-US" altLang="zh-CN" sz="1100" err="1">
                <a:latin typeface="等线" panose="02010600030101010101" pitchFamily="2" charset="-122"/>
                <a:ea typeface="等线" panose="02010600030101010101" pitchFamily="2" charset="-122"/>
              </a:rPr>
              <a:t>IBase</a:t>
            </a:r>
            <a:r>
              <a:rPr lang="en-US" altLang="zh-CN" sz="1100">
                <a:latin typeface="等线" panose="02010600030101010101" pitchFamily="2" charset="-122"/>
                <a:ea typeface="等线" panose="02010600030101010101" pitchFamily="2" charset="-122"/>
              </a:rPr>
              <a:t>&gt;</a:t>
            </a:r>
            <a:r>
              <a:rPr lang="zh-CN" altLang="en-US" sz="1100">
                <a:latin typeface="等线" panose="02010600030101010101" pitchFamily="2" charset="-122"/>
                <a:ea typeface="等线" panose="02010600030101010101" pitchFamily="2" charset="-122"/>
              </a:rPr>
              <a:t>表示里面匹配的参数类型是</a:t>
            </a:r>
            <a:r>
              <a:rPr lang="en-US" altLang="zh-CN" sz="1100" err="1">
                <a:latin typeface="等线" panose="02010600030101010101" pitchFamily="2" charset="-122"/>
                <a:ea typeface="等线" panose="02010600030101010101" pitchFamily="2" charset="-122"/>
              </a:rPr>
              <a:t>IBase</a:t>
            </a:r>
            <a:r>
              <a:rPr lang="zh-CN" altLang="en-US" sz="1100">
                <a:latin typeface="等线" panose="02010600030101010101" pitchFamily="2" charset="-122"/>
                <a:ea typeface="等线" panose="02010600030101010101" pitchFamily="2" charset="-122"/>
              </a:rPr>
              <a:t>的子类。</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&lt;? super </a:t>
            </a:r>
            <a:r>
              <a:rPr lang="en-US" altLang="zh-CN" sz="1100" err="1">
                <a:latin typeface="等线" panose="02010600030101010101" pitchFamily="2" charset="-122"/>
                <a:ea typeface="等线" panose="02010600030101010101" pitchFamily="2" charset="-122"/>
              </a:rPr>
              <a:t>ChildA</a:t>
            </a:r>
            <a:r>
              <a:rPr lang="en-US" altLang="zh-CN" sz="1100">
                <a:latin typeface="等线" panose="02010600030101010101" pitchFamily="2" charset="-122"/>
                <a:ea typeface="等线" panose="02010600030101010101" pitchFamily="2" charset="-122"/>
              </a:rPr>
              <a:t>&gt;</a:t>
            </a:r>
            <a:r>
              <a:rPr lang="zh-CN" altLang="en-US" sz="1100">
                <a:latin typeface="等线" panose="02010600030101010101" pitchFamily="2" charset="-122"/>
                <a:ea typeface="等线" panose="02010600030101010101" pitchFamily="2" charset="-122"/>
              </a:rPr>
              <a:t>表示里面匹配参数类型必须是</a:t>
            </a:r>
            <a:r>
              <a:rPr lang="en-US" altLang="zh-CN" sz="1100" err="1">
                <a:latin typeface="等线" panose="02010600030101010101" pitchFamily="2" charset="-122"/>
                <a:ea typeface="等线" panose="02010600030101010101" pitchFamily="2" charset="-122"/>
              </a:rPr>
              <a:t>ChildA</a:t>
            </a:r>
            <a:r>
              <a:rPr lang="zh-CN" altLang="en-US" sz="1100">
                <a:latin typeface="等线" panose="02010600030101010101" pitchFamily="2" charset="-122"/>
                <a:ea typeface="等线" panose="02010600030101010101" pitchFamily="2" charset="-122"/>
              </a:rPr>
              <a:t>的父类。</a:t>
            </a:r>
            <a:endParaRPr lang="en-US" altLang="zh-CN" sz="1100">
              <a:latin typeface="等线" panose="02010600030101010101" pitchFamily="2" charset="-122"/>
              <a:ea typeface="等线" panose="02010600030101010101" pitchFamily="2" charset="-122"/>
            </a:endParaRPr>
          </a:p>
        </p:txBody>
      </p:sp>
      <p:pic>
        <p:nvPicPr>
          <p:cNvPr id="15" name="图片 14"/>
          <p:cNvPicPr>
            <a:picLocks noChangeAspect="1"/>
          </p:cNvPicPr>
          <p:nvPr/>
        </p:nvPicPr>
        <p:blipFill>
          <a:blip r:embed="rId5"/>
          <a:stretch>
            <a:fillRect/>
          </a:stretch>
        </p:blipFill>
        <p:spPr>
          <a:xfrm>
            <a:off x="3636628" y="5207050"/>
            <a:ext cx="4193381" cy="328613"/>
          </a:xfrm>
          <a:prstGeom prst="rect">
            <a:avLst/>
          </a:prstGeom>
        </p:spPr>
      </p:pic>
      <p:sp>
        <p:nvSpPr>
          <p:cNvPr id="16" name="内容占位符 2"/>
          <p:cNvSpPr txBox="1"/>
          <p:nvPr/>
        </p:nvSpPr>
        <p:spPr>
          <a:xfrm>
            <a:off x="-28064" y="5589240"/>
            <a:ext cx="9172063" cy="991128"/>
          </a:xfrm>
          <a:prstGeom prst="rect">
            <a:avLst/>
          </a:prstGeom>
        </p:spPr>
        <p:txBody>
          <a:bodyPr vert="horz" lIns="68580" tIns="34290" rIns="68580" bIns="34290" rtlCol="0">
            <a:normAutofit/>
          </a:bodyPr>
          <a:lstStyle>
            <a:lvl1pPr marL="228600" indent="-228600" algn="l" defTabSz="914400" rtl="0" eaLnBrk="1" latinLnBrk="0" hangingPunct="1">
              <a:lnSpc>
                <a:spcPct val="120000"/>
              </a:lnSpc>
              <a:spcBef>
                <a:spcPts val="1000"/>
              </a:spcBef>
              <a:buSzPct val="125000"/>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9pPr>
          </a:lstStyle>
          <a:p>
            <a:pPr marL="0" indent="0">
              <a:buNone/>
            </a:pPr>
            <a:r>
              <a:rPr lang="en-US" altLang="zh-CN" sz="1500">
                <a:solidFill>
                  <a:srgbClr val="FF0000"/>
                </a:solidFill>
                <a:latin typeface="等线" panose="02010600030101010101" pitchFamily="2" charset="-122"/>
                <a:ea typeface="等线" panose="02010600030101010101" pitchFamily="2" charset="-122"/>
              </a:rPr>
              <a:t>PS</a:t>
            </a:r>
            <a:r>
              <a:rPr lang="zh-CN" altLang="en-US" sz="1500">
                <a:solidFill>
                  <a:srgbClr val="FF0000"/>
                </a:solidFill>
                <a:latin typeface="等线" panose="02010600030101010101" pitchFamily="2" charset="-122"/>
                <a:ea typeface="等线" panose="02010600030101010101" pitchFamily="2" charset="-122"/>
              </a:rPr>
              <a:t>：多态与泛型的主要区别在于多态指的是父子类关系之间的方法重写和父子类型转换，而泛型主要是使用通配符适配不同的的类型，这些类型可以不是父子关系</a:t>
            </a:r>
            <a:endParaRPr lang="en-US" altLang="zh-CN" sz="1500">
              <a:solidFill>
                <a:srgbClr val="FF0000"/>
              </a:solidFill>
              <a:latin typeface="等线" panose="02010600030101010101" pitchFamily="2" charset="-122"/>
              <a:ea typeface="等线" panose="02010600030101010101" pitchFamily="2" charset="-122"/>
            </a:endParaRPr>
          </a:p>
        </p:txBody>
      </p:sp>
      <p:sp>
        <p:nvSpPr>
          <p:cNvPr id="11"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泛型与类型擦除</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内容占位符 2"/>
          <p:cNvSpPr txBox="1"/>
          <p:nvPr/>
        </p:nvSpPr>
        <p:spPr>
          <a:xfrm>
            <a:off x="0" y="5719217"/>
            <a:ext cx="9144000" cy="991128"/>
          </a:xfrm>
          <a:prstGeom prst="rect">
            <a:avLst/>
          </a:prstGeom>
        </p:spPr>
        <p:txBody>
          <a:bodyPr vert="horz" lIns="68580" tIns="34290" rIns="68580" bIns="34290" rtlCol="0">
            <a:normAutofit/>
          </a:bodyPr>
          <a:lstStyle>
            <a:lvl1pPr marL="228600" indent="-228600" algn="l" defTabSz="914400" rtl="0" eaLnBrk="1" latinLnBrk="0" hangingPunct="1">
              <a:lnSpc>
                <a:spcPct val="120000"/>
              </a:lnSpc>
              <a:spcBef>
                <a:spcPts val="1000"/>
              </a:spcBef>
              <a:buSzPct val="125000"/>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9pPr>
          </a:lstStyle>
          <a:p>
            <a:pPr marL="0" indent="0">
              <a:buNone/>
            </a:pPr>
            <a:r>
              <a:rPr lang="zh-CN" altLang="en-US" sz="1500" dirty="0">
                <a:solidFill>
                  <a:srgbClr val="FF0000"/>
                </a:solidFill>
                <a:latin typeface="等线" panose="02010600030101010101" pitchFamily="2" charset="-122"/>
                <a:ea typeface="等线" panose="02010600030101010101" pitchFamily="2" charset="-122"/>
              </a:rPr>
              <a:t>上述编译不通过是因为</a:t>
            </a:r>
            <a:r>
              <a:rPr lang="en-US" altLang="zh-CN" sz="1500" dirty="0">
                <a:solidFill>
                  <a:srgbClr val="FF0000"/>
                </a:solidFill>
                <a:latin typeface="等线" panose="02010600030101010101" pitchFamily="2" charset="-122"/>
                <a:ea typeface="等线" panose="02010600030101010101" pitchFamily="2" charset="-122"/>
              </a:rPr>
              <a:t>? extends Parent</a:t>
            </a:r>
            <a:r>
              <a:rPr lang="zh-CN" altLang="en-US" sz="1500" dirty="0">
                <a:solidFill>
                  <a:srgbClr val="FF0000"/>
                </a:solidFill>
                <a:latin typeface="等线" panose="02010600030101010101" pitchFamily="2" charset="-122"/>
                <a:ea typeface="等线" panose="02010600030101010101" pitchFamily="2" charset="-122"/>
              </a:rPr>
              <a:t>表示</a:t>
            </a:r>
            <a:r>
              <a:rPr lang="en-US" altLang="zh-CN" sz="1500" dirty="0">
                <a:solidFill>
                  <a:srgbClr val="FF0000"/>
                </a:solidFill>
                <a:latin typeface="等线" panose="02010600030101010101" pitchFamily="2" charset="-122"/>
                <a:ea typeface="等线" panose="02010600030101010101" pitchFamily="2" charset="-122"/>
              </a:rPr>
              <a:t>Parent</a:t>
            </a:r>
            <a:r>
              <a:rPr lang="zh-CN" altLang="en-US" sz="1500" dirty="0">
                <a:solidFill>
                  <a:srgbClr val="FF0000"/>
                </a:solidFill>
                <a:latin typeface="等线" panose="02010600030101010101" pitchFamily="2" charset="-122"/>
                <a:ea typeface="等线" panose="02010600030101010101" pitchFamily="2" charset="-122"/>
              </a:rPr>
              <a:t>的任意子类类型，编译器进行</a:t>
            </a:r>
            <a:r>
              <a:rPr lang="en-US" altLang="zh-CN" sz="1500" dirty="0">
                <a:solidFill>
                  <a:srgbClr val="FF0000"/>
                </a:solidFill>
                <a:latin typeface="等线" panose="02010600030101010101" pitchFamily="2" charset="-122"/>
                <a:ea typeface="等线" panose="02010600030101010101" pitchFamily="2" charset="-122"/>
              </a:rPr>
              <a:t>add</a:t>
            </a:r>
            <a:r>
              <a:rPr lang="zh-CN" altLang="en-US" sz="1500" dirty="0">
                <a:solidFill>
                  <a:srgbClr val="FF0000"/>
                </a:solidFill>
                <a:latin typeface="等线" panose="02010600030101010101" pitchFamily="2" charset="-122"/>
                <a:ea typeface="等线" panose="02010600030101010101" pitchFamily="2" charset="-122"/>
              </a:rPr>
              <a:t>操作时无法区分到底是哪个类型，所以编译报错；而</a:t>
            </a:r>
            <a:r>
              <a:rPr lang="en-US" altLang="zh-CN" sz="1500" dirty="0">
                <a:solidFill>
                  <a:srgbClr val="FF0000"/>
                </a:solidFill>
                <a:latin typeface="等线" panose="02010600030101010101" pitchFamily="2" charset="-122"/>
                <a:ea typeface="等线" panose="02010600030101010101" pitchFamily="2" charset="-122"/>
              </a:rPr>
              <a:t>? super Child</a:t>
            </a:r>
            <a:r>
              <a:rPr lang="zh-CN" altLang="en-US" sz="1500" dirty="0">
                <a:solidFill>
                  <a:srgbClr val="FF0000"/>
                </a:solidFill>
                <a:latin typeface="等线" panose="02010600030101010101" pitchFamily="2" charset="-122"/>
                <a:ea typeface="等线" panose="02010600030101010101" pitchFamily="2" charset="-122"/>
              </a:rPr>
              <a:t>表示</a:t>
            </a:r>
            <a:r>
              <a:rPr lang="en-US" altLang="zh-CN" sz="1500" dirty="0">
                <a:solidFill>
                  <a:srgbClr val="FF0000"/>
                </a:solidFill>
                <a:latin typeface="等线" panose="02010600030101010101" pitchFamily="2" charset="-122"/>
                <a:ea typeface="等线" panose="02010600030101010101" pitchFamily="2" charset="-122"/>
              </a:rPr>
              <a:t>Child</a:t>
            </a:r>
            <a:r>
              <a:rPr lang="zh-CN" altLang="en-US" sz="1500" dirty="0">
                <a:solidFill>
                  <a:srgbClr val="FF0000"/>
                </a:solidFill>
                <a:latin typeface="等线" panose="02010600030101010101" pitchFamily="2" charset="-122"/>
                <a:ea typeface="等线" panose="02010600030101010101" pitchFamily="2" charset="-122"/>
              </a:rPr>
              <a:t>的任意父类类型，只能插入</a:t>
            </a:r>
            <a:r>
              <a:rPr lang="en-US" altLang="zh-CN" sz="1500" dirty="0">
                <a:solidFill>
                  <a:srgbClr val="FF0000"/>
                </a:solidFill>
                <a:latin typeface="等线" panose="02010600030101010101" pitchFamily="2" charset="-122"/>
                <a:ea typeface="等线" panose="02010600030101010101" pitchFamily="2" charset="-122"/>
              </a:rPr>
              <a:t>Child</a:t>
            </a:r>
            <a:r>
              <a:rPr lang="zh-CN" altLang="en-US" sz="1500" dirty="0">
                <a:solidFill>
                  <a:srgbClr val="FF0000"/>
                </a:solidFill>
                <a:latin typeface="等线" panose="02010600030101010101" pitchFamily="2" charset="-122"/>
                <a:ea typeface="等线" panose="02010600030101010101" pitchFamily="2" charset="-122"/>
              </a:rPr>
              <a:t>或</a:t>
            </a:r>
            <a:r>
              <a:rPr lang="en-US" altLang="zh-CN" sz="1500" dirty="0">
                <a:solidFill>
                  <a:srgbClr val="FF0000"/>
                </a:solidFill>
                <a:latin typeface="等线" panose="02010600030101010101" pitchFamily="2" charset="-122"/>
                <a:ea typeface="等线" panose="02010600030101010101" pitchFamily="2" charset="-122"/>
              </a:rPr>
              <a:t>Child</a:t>
            </a:r>
            <a:r>
              <a:rPr lang="zh-CN" altLang="en-US" sz="1500" dirty="0">
                <a:solidFill>
                  <a:srgbClr val="FF0000"/>
                </a:solidFill>
                <a:latin typeface="等线" panose="02010600030101010101" pitchFamily="2" charset="-122"/>
                <a:ea typeface="等线" panose="02010600030101010101" pitchFamily="2" charset="-122"/>
              </a:rPr>
              <a:t>的子类对象，</a:t>
            </a:r>
            <a:r>
              <a:rPr lang="en-US" altLang="zh-CN" sz="1500" dirty="0">
                <a:solidFill>
                  <a:srgbClr val="FF0000"/>
                </a:solidFill>
                <a:latin typeface="等线" panose="02010600030101010101" pitchFamily="2" charset="-122"/>
                <a:ea typeface="等线" panose="02010600030101010101" pitchFamily="2" charset="-122"/>
              </a:rPr>
              <a:t>Child</a:t>
            </a:r>
            <a:r>
              <a:rPr lang="zh-CN" altLang="en-US" sz="1500" dirty="0">
                <a:solidFill>
                  <a:srgbClr val="FF0000"/>
                </a:solidFill>
                <a:latin typeface="等线" panose="02010600030101010101" pitchFamily="2" charset="-122"/>
                <a:ea typeface="等线" panose="02010600030101010101" pitchFamily="2" charset="-122"/>
              </a:rPr>
              <a:t>的父类对象不允许插入</a:t>
            </a:r>
            <a:endParaRPr lang="en-US" altLang="zh-CN" sz="1500" dirty="0">
              <a:solidFill>
                <a:srgbClr val="FF0000"/>
              </a:solidFill>
              <a:latin typeface="等线" panose="02010600030101010101" pitchFamily="2" charset="-122"/>
              <a:ea typeface="等线" panose="02010600030101010101" pitchFamily="2" charset="-122"/>
            </a:endParaRPr>
          </a:p>
        </p:txBody>
      </p:sp>
      <p:sp>
        <p:nvSpPr>
          <p:cNvPr id="11"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泛型与类型擦除</a:t>
            </a:r>
          </a:p>
        </p:txBody>
      </p:sp>
      <p:pic>
        <p:nvPicPr>
          <p:cNvPr id="7" name="图片 6">
            <a:extLst>
              <a:ext uri="{FF2B5EF4-FFF2-40B4-BE49-F238E27FC236}">
                <a16:creationId xmlns:a16="http://schemas.microsoft.com/office/drawing/2014/main" id="{0D91133F-3492-42A2-A5DD-6383D79D500D}"/>
              </a:ext>
            </a:extLst>
          </p:cNvPr>
          <p:cNvPicPr>
            <a:picLocks noChangeAspect="1"/>
          </p:cNvPicPr>
          <p:nvPr/>
        </p:nvPicPr>
        <p:blipFill>
          <a:blip r:embed="rId2"/>
          <a:stretch>
            <a:fillRect/>
          </a:stretch>
        </p:blipFill>
        <p:spPr>
          <a:xfrm>
            <a:off x="0" y="1568625"/>
            <a:ext cx="5746973" cy="4150592"/>
          </a:xfrm>
          <a:prstGeom prst="rect">
            <a:avLst/>
          </a:prstGeom>
        </p:spPr>
      </p:pic>
    </p:spTree>
    <p:extLst>
      <p:ext uri="{BB962C8B-B14F-4D97-AF65-F5344CB8AC3E}">
        <p14:creationId xmlns:p14="http://schemas.microsoft.com/office/powerpoint/2010/main" val="32761328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065" y="1556792"/>
            <a:ext cx="8945601" cy="1368152"/>
          </a:xfrm>
        </p:spPr>
        <p:txBody>
          <a:bodyPr>
            <a:normAutofit/>
          </a:bodyPr>
          <a:lstStyle/>
          <a:p>
            <a:pPr marL="0" indent="0">
              <a:buNone/>
            </a:pPr>
            <a:r>
              <a:rPr lang="en-US" altLang="zh-CN" sz="1400">
                <a:latin typeface="等线" panose="02010600030101010101" pitchFamily="2" charset="-122"/>
                <a:ea typeface="等线" panose="02010600030101010101" pitchFamily="2" charset="-122"/>
              </a:rPr>
              <a:t>JAVA</a:t>
            </a:r>
            <a:r>
              <a:rPr lang="zh-CN" altLang="en-US" sz="1400">
                <a:latin typeface="等线" panose="02010600030101010101" pitchFamily="2" charset="-122"/>
                <a:ea typeface="等线" panose="02010600030101010101" pitchFamily="2" charset="-122"/>
              </a:rPr>
              <a:t>反射机制是指：在运行状态中，对于任意一个类，都能够知道这个类的所有属性和方法；对于任意一个对象，都能够动态调用它的任意方法和属性；这种动态获取信息以及动态调用对象方法的功能称为</a:t>
            </a:r>
            <a:r>
              <a:rPr lang="en-US" altLang="zh-CN" sz="1400">
                <a:latin typeface="等线" panose="02010600030101010101" pitchFamily="2" charset="-122"/>
                <a:ea typeface="等线" panose="02010600030101010101" pitchFamily="2" charset="-122"/>
              </a:rPr>
              <a:t>java</a:t>
            </a:r>
            <a:r>
              <a:rPr lang="zh-CN" altLang="en-US" sz="1400">
                <a:latin typeface="等线" panose="02010600030101010101" pitchFamily="2" charset="-122"/>
                <a:ea typeface="等线" panose="02010600030101010101" pitchFamily="2" charset="-122"/>
              </a:rPr>
              <a:t>语言的反射机制。</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举个例子，通过输入方法名获取到该方法，通过输入类名获取类的</a:t>
            </a:r>
            <a:r>
              <a:rPr lang="en-US" altLang="zh-CN" sz="1400">
                <a:latin typeface="等线" panose="02010600030101010101" pitchFamily="2" charset="-122"/>
                <a:ea typeface="等线" panose="02010600030101010101" pitchFamily="2" charset="-122"/>
              </a:rPr>
              <a:t>Class</a:t>
            </a:r>
            <a:r>
              <a:rPr lang="zh-CN" altLang="en-US" sz="1400">
                <a:latin typeface="等线" panose="02010600030101010101" pitchFamily="2" charset="-122"/>
                <a:ea typeface="等线" panose="02010600030101010101" pitchFamily="2" charset="-122"/>
              </a:rPr>
              <a:t>对象，通过输入属性名获取对象的属性，这就是反射机制。</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当然，反射并不是如此简单，</a:t>
            </a:r>
            <a:r>
              <a:rPr lang="en-US" altLang="zh-CN" sz="1400">
                <a:latin typeface="等线" panose="02010600030101010101" pitchFamily="2" charset="-122"/>
                <a:ea typeface="等线" panose="02010600030101010101" pitchFamily="2" charset="-122"/>
              </a:rPr>
              <a:t>reflect</a:t>
            </a:r>
            <a:r>
              <a:rPr lang="zh-CN" altLang="en-US" sz="1400">
                <a:latin typeface="等线" panose="02010600030101010101" pitchFamily="2" charset="-122"/>
                <a:ea typeface="等线" panose="02010600030101010101" pitchFamily="2" charset="-122"/>
              </a:rPr>
              <a:t>包下还有很多相应的其他的类库</a:t>
            </a:r>
            <a:endParaRPr lang="en-US" altLang="zh-CN" sz="1400">
              <a:latin typeface="等线" panose="02010600030101010101" pitchFamily="2" charset="-122"/>
              <a:ea typeface="等线" panose="02010600030101010101" pitchFamily="2" charset="-122"/>
            </a:endParaRPr>
          </a:p>
        </p:txBody>
      </p:sp>
      <p:pic>
        <p:nvPicPr>
          <p:cNvPr id="2" name="图片 1"/>
          <p:cNvPicPr>
            <a:picLocks noChangeAspect="1"/>
          </p:cNvPicPr>
          <p:nvPr/>
        </p:nvPicPr>
        <p:blipFill>
          <a:blip r:embed="rId2"/>
          <a:stretch>
            <a:fillRect/>
          </a:stretch>
        </p:blipFill>
        <p:spPr>
          <a:xfrm>
            <a:off x="0" y="3143077"/>
            <a:ext cx="3750469" cy="1828800"/>
          </a:xfrm>
          <a:prstGeom prst="rect">
            <a:avLst/>
          </a:prstGeom>
        </p:spPr>
      </p:pic>
      <p:pic>
        <p:nvPicPr>
          <p:cNvPr id="7" name="图片 6"/>
          <p:cNvPicPr>
            <a:picLocks noChangeAspect="1"/>
          </p:cNvPicPr>
          <p:nvPr/>
        </p:nvPicPr>
        <p:blipFill>
          <a:blip r:embed="rId3"/>
          <a:stretch>
            <a:fillRect/>
          </a:stretch>
        </p:blipFill>
        <p:spPr>
          <a:xfrm>
            <a:off x="3777722" y="3271837"/>
            <a:ext cx="5264944" cy="3586163"/>
          </a:xfrm>
          <a:prstGeom prst="rect">
            <a:avLst/>
          </a:prstGeom>
        </p:spPr>
      </p:pic>
      <p:pic>
        <p:nvPicPr>
          <p:cNvPr id="8" name="图片 7"/>
          <p:cNvPicPr>
            <a:picLocks noChangeAspect="1"/>
          </p:cNvPicPr>
          <p:nvPr/>
        </p:nvPicPr>
        <p:blipFill>
          <a:blip r:embed="rId4"/>
          <a:stretch>
            <a:fillRect/>
          </a:stretch>
        </p:blipFill>
        <p:spPr>
          <a:xfrm>
            <a:off x="716557" y="5111497"/>
            <a:ext cx="2836069" cy="1550194"/>
          </a:xfrm>
          <a:prstGeom prst="rect">
            <a:avLst/>
          </a:prstGeom>
        </p:spPr>
      </p:pic>
      <p:sp>
        <p:nvSpPr>
          <p:cNvPr id="9"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反射</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556792"/>
            <a:ext cx="8784976" cy="5112568"/>
          </a:xfrm>
        </p:spPr>
        <p:txBody>
          <a:bodyPr>
            <a:normAutofit/>
          </a:bodyPr>
          <a:lstStyle/>
          <a:p>
            <a:pPr marL="0" indent="0">
              <a:buNone/>
            </a:pPr>
            <a:r>
              <a:rPr lang="en-US" altLang="zh-CN" sz="1600">
                <a:latin typeface="等线" panose="02010600030101010101" pitchFamily="2" charset="-122"/>
                <a:ea typeface="等线" panose="02010600030101010101" pitchFamily="2" charset="-122"/>
              </a:rPr>
              <a:t>1</a:t>
            </a:r>
            <a:r>
              <a:rPr lang="zh-CN" altLang="en-US" sz="1600">
                <a:latin typeface="等线" panose="02010600030101010101" pitchFamily="2" charset="-122"/>
                <a:ea typeface="等线" panose="02010600030101010101" pitchFamily="2" charset="-122"/>
              </a:rPr>
              <a:t>、通过使用</a:t>
            </a:r>
            <a:r>
              <a:rPr lang="en-US" altLang="zh-CN" sz="1600">
                <a:latin typeface="等线" panose="02010600030101010101" pitchFamily="2" charset="-122"/>
                <a:ea typeface="等线" panose="02010600030101010101" pitchFamily="2" charset="-122"/>
              </a:rPr>
              <a:t>new</a:t>
            </a:r>
            <a:r>
              <a:rPr lang="zh-CN" altLang="en-US" sz="1600">
                <a:latin typeface="等线" panose="02010600030101010101" pitchFamily="2" charset="-122"/>
                <a:ea typeface="等线" panose="02010600030101010101" pitchFamily="2" charset="-122"/>
              </a:rPr>
              <a:t>关键字声明一个对象</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、通过反射机制获取</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对象，并使用</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对象的</a:t>
            </a:r>
            <a:r>
              <a:rPr lang="en-US" altLang="zh-CN" sz="1600">
                <a:latin typeface="等线" panose="02010600030101010101" pitchFamily="2" charset="-122"/>
                <a:ea typeface="等线" panose="02010600030101010101" pitchFamily="2" charset="-122"/>
              </a:rPr>
              <a:t>newInstance</a:t>
            </a:r>
            <a:r>
              <a:rPr lang="zh-CN" altLang="en-US" sz="1600">
                <a:latin typeface="等线" panose="02010600030101010101" pitchFamily="2" charset="-122"/>
                <a:ea typeface="等线" panose="02010600030101010101" pitchFamily="2" charset="-122"/>
              </a:rPr>
              <a:t>方法声明一个对象</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3</a:t>
            </a:r>
            <a:r>
              <a:rPr lang="zh-CN" altLang="en-US" sz="1600">
                <a:latin typeface="等线" panose="02010600030101010101" pitchFamily="2" charset="-122"/>
                <a:ea typeface="等线" panose="02010600030101010101" pitchFamily="2" charset="-122"/>
              </a:rPr>
              <a:t>、通过反射机制获取</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对象，并使用</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对象的</a:t>
            </a:r>
            <a:r>
              <a:rPr lang="en-US" altLang="zh-CN" sz="1600">
                <a:latin typeface="等线" panose="02010600030101010101" pitchFamily="2" charset="-122"/>
                <a:ea typeface="等线" panose="02010600030101010101" pitchFamily="2" charset="-122"/>
              </a:rPr>
              <a:t>getConstructor</a:t>
            </a:r>
            <a:r>
              <a:rPr lang="zh-CN" altLang="en-US" sz="1600">
                <a:latin typeface="等线" panose="02010600030101010101" pitchFamily="2" charset="-122"/>
                <a:ea typeface="等线" panose="02010600030101010101" pitchFamily="2" charset="-122"/>
              </a:rPr>
              <a:t>方法获取该类的构造函数</a:t>
            </a:r>
            <a:r>
              <a:rPr lang="en-US" altLang="zh-CN" sz="1600">
                <a:latin typeface="等线" panose="02010600030101010101" pitchFamily="2" charset="-122"/>
                <a:ea typeface="等线" panose="02010600030101010101" pitchFamily="2" charset="-122"/>
              </a:rPr>
              <a:t>Method</a:t>
            </a:r>
            <a:r>
              <a:rPr lang="zh-CN" altLang="en-US" sz="1600">
                <a:latin typeface="等线" panose="02010600030101010101" pitchFamily="2" charset="-122"/>
                <a:ea typeface="等线" panose="02010600030101010101" pitchFamily="2" charset="-122"/>
              </a:rPr>
              <a:t>对象，并执行构造函数</a:t>
            </a:r>
            <a:r>
              <a:rPr lang="en-US" altLang="zh-CN" sz="1600">
                <a:latin typeface="等线" panose="02010600030101010101" pitchFamily="2" charset="-122"/>
                <a:ea typeface="等线" panose="02010600030101010101" pitchFamily="2" charset="-122"/>
              </a:rPr>
              <a:t>Method</a:t>
            </a:r>
            <a:r>
              <a:rPr lang="zh-CN" altLang="en-US" sz="1600">
                <a:latin typeface="等线" panose="02010600030101010101" pitchFamily="2" charset="-122"/>
                <a:ea typeface="等线" panose="02010600030101010101" pitchFamily="2" charset="-122"/>
              </a:rPr>
              <a:t>对象的</a:t>
            </a:r>
            <a:r>
              <a:rPr lang="en-US" altLang="zh-CN" sz="1600" err="1">
                <a:latin typeface="等线" panose="02010600030101010101" pitchFamily="2" charset="-122"/>
                <a:ea typeface="等线" panose="02010600030101010101" pitchFamily="2" charset="-122"/>
              </a:rPr>
              <a:t>newInstance</a:t>
            </a:r>
            <a:r>
              <a:rPr lang="zh-CN" altLang="en-US" sz="1600">
                <a:latin typeface="等线" panose="02010600030101010101" pitchFamily="2" charset="-122"/>
                <a:ea typeface="等线" panose="02010600030101010101" pitchFamily="2" charset="-122"/>
              </a:rPr>
              <a:t>方法；</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4</a:t>
            </a:r>
            <a:r>
              <a:rPr lang="zh-CN" altLang="en-US" sz="1600">
                <a:latin typeface="等线" panose="02010600030101010101" pitchFamily="2" charset="-122"/>
                <a:ea typeface="等线" panose="02010600030101010101" pitchFamily="2" charset="-122"/>
              </a:rPr>
              <a:t>、通过</a:t>
            </a:r>
            <a:r>
              <a:rPr lang="en-US" altLang="zh-CN" sz="1600">
                <a:latin typeface="等线" panose="02010600030101010101" pitchFamily="2" charset="-122"/>
                <a:ea typeface="等线" panose="02010600030101010101" pitchFamily="2" charset="-122"/>
              </a:rPr>
              <a:t>clone</a:t>
            </a:r>
            <a:r>
              <a:rPr lang="zh-CN" altLang="en-US" sz="1600">
                <a:latin typeface="等线" panose="02010600030101010101" pitchFamily="2" charset="-122"/>
                <a:ea typeface="等线" panose="02010600030101010101" pitchFamily="2" charset="-122"/>
              </a:rPr>
              <a:t>方法克隆一个对象（注：通过克隆的新对象并不会调用构造函数，这是直接在内存中复制一个副本，这是浅拷贝）</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5</a:t>
            </a:r>
            <a:r>
              <a:rPr lang="zh-CN" altLang="en-US" sz="1600">
                <a:latin typeface="等线" panose="02010600030101010101" pitchFamily="2" charset="-122"/>
                <a:ea typeface="等线" panose="02010600030101010101" pitchFamily="2" charset="-122"/>
              </a:rPr>
              <a:t>、通过流的形式将对象序列化为一个</a:t>
            </a:r>
            <a:r>
              <a:rPr lang="en-US" altLang="zh-CN" sz="1600" err="1">
                <a:latin typeface="等线" panose="02010600030101010101" pitchFamily="2" charset="-122"/>
                <a:ea typeface="等线" panose="02010600030101010101" pitchFamily="2" charset="-122"/>
              </a:rPr>
              <a:t>OutputStream</a:t>
            </a:r>
            <a:r>
              <a:rPr lang="zh-CN" altLang="en-US" sz="1600">
                <a:latin typeface="等线" panose="02010600030101010101" pitchFamily="2" charset="-122"/>
                <a:ea typeface="等线" panose="02010600030101010101" pitchFamily="2" charset="-122"/>
              </a:rPr>
              <a:t>，然后通过</a:t>
            </a:r>
            <a:r>
              <a:rPr lang="en-US" altLang="zh-CN" sz="1600" err="1">
                <a:latin typeface="等线" panose="02010600030101010101" pitchFamily="2" charset="-122"/>
                <a:ea typeface="等线" panose="02010600030101010101" pitchFamily="2" charset="-122"/>
              </a:rPr>
              <a:t>InputStream</a:t>
            </a:r>
            <a:r>
              <a:rPr lang="zh-CN" altLang="en-US" sz="1600">
                <a:latin typeface="等线" panose="02010600030101010101" pitchFamily="2" charset="-122"/>
                <a:ea typeface="等线" panose="02010600030101010101" pitchFamily="2" charset="-122"/>
              </a:rPr>
              <a:t>从刚刚的流中读取，再接着反序列化成为一个新的对象。（注：通过流的形式创建对象会调用类的构造函数）</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6</a:t>
            </a:r>
            <a:r>
              <a:rPr lang="zh-CN" altLang="en-US" sz="1600">
                <a:latin typeface="等线" panose="02010600030101010101" pitchFamily="2" charset="-122"/>
                <a:ea typeface="等线" panose="02010600030101010101" pitchFamily="2" charset="-122"/>
              </a:rPr>
              <a:t>、通过</a:t>
            </a:r>
            <a:r>
              <a:rPr lang="en-US" altLang="zh-CN" sz="1600">
                <a:latin typeface="等线" panose="02010600030101010101" pitchFamily="2" charset="-122"/>
                <a:ea typeface="等线" panose="02010600030101010101" pitchFamily="2" charset="-122"/>
              </a:rPr>
              <a:t>sun.misc.Unsafe</a:t>
            </a:r>
            <a:r>
              <a:rPr lang="zh-CN" altLang="en-US" sz="1600">
                <a:latin typeface="等线" panose="02010600030101010101" pitchFamily="2" charset="-122"/>
                <a:ea typeface="等线" panose="02010600030101010101" pitchFamily="2" charset="-122"/>
              </a:rPr>
              <a:t>类的</a:t>
            </a:r>
            <a:r>
              <a:rPr lang="en-US" altLang="zh-CN" sz="1600">
                <a:latin typeface="等线" panose="02010600030101010101" pitchFamily="2" charset="-122"/>
                <a:ea typeface="等线" panose="02010600030101010101" pitchFamily="2" charset="-122"/>
              </a:rPr>
              <a:t>allocateInstance</a:t>
            </a:r>
            <a:r>
              <a:rPr lang="zh-CN" altLang="en-US" sz="1600">
                <a:latin typeface="等线" panose="02010600030101010101" pitchFamily="2" charset="-122"/>
                <a:ea typeface="等线" panose="02010600030101010101" pitchFamily="2" charset="-122"/>
              </a:rPr>
              <a:t>方法可以创建一个对象，并且不会调用构造方法</a:t>
            </a:r>
            <a:endParaRPr lang="en-US" altLang="zh-CN" sz="1600">
              <a:latin typeface="等线" panose="02010600030101010101" pitchFamily="2" charset="-122"/>
              <a:ea typeface="等线" panose="02010600030101010101" pitchFamily="2" charset="-122"/>
            </a:endParaRPr>
          </a:p>
          <a:p>
            <a:pPr marL="0" indent="0">
              <a:buNone/>
            </a:pPr>
            <a:endParaRPr lang="en-US" altLang="zh-CN" sz="1600">
              <a:latin typeface="等线" panose="02010600030101010101" pitchFamily="2" charset="-122"/>
              <a:ea typeface="等线" panose="02010600030101010101" pitchFamily="2" charset="-122"/>
            </a:endParaRPr>
          </a:p>
          <a:p>
            <a:pPr marL="0" indent="0">
              <a:buNone/>
            </a:pPr>
            <a:r>
              <a:rPr lang="zh-CN" altLang="en-US" sz="1600">
                <a:latin typeface="等线" panose="02010600030101010101" pitchFamily="2" charset="-122"/>
                <a:ea typeface="等线" panose="02010600030101010101" pitchFamily="2" charset="-122"/>
              </a:rPr>
              <a:t>其中</a:t>
            </a:r>
            <a:r>
              <a:rPr lang="en-US" altLang="zh-CN" sz="1600">
                <a:latin typeface="等线" panose="02010600030101010101" pitchFamily="2" charset="-122"/>
                <a:ea typeface="等线" panose="02010600030101010101" pitchFamily="2" charset="-122"/>
              </a:rPr>
              <a:t>4</a:t>
            </a:r>
            <a:r>
              <a:rPr lang="zh-CN" altLang="en-US" sz="1600">
                <a:latin typeface="等线" panose="02010600030101010101" pitchFamily="2" charset="-122"/>
                <a:ea typeface="等线" panose="02010600030101010101" pitchFamily="2" charset="-122"/>
              </a:rPr>
              <a:t>叫做浅拷贝，</a:t>
            </a:r>
            <a:r>
              <a:rPr lang="en-US" altLang="zh-CN" sz="1600">
                <a:latin typeface="等线" panose="02010600030101010101" pitchFamily="2" charset="-122"/>
                <a:ea typeface="等线" panose="02010600030101010101" pitchFamily="2" charset="-122"/>
              </a:rPr>
              <a:t>5</a:t>
            </a:r>
            <a:r>
              <a:rPr lang="zh-CN" altLang="en-US" sz="1600">
                <a:latin typeface="等线" panose="02010600030101010101" pitchFamily="2" charset="-122"/>
                <a:ea typeface="等线" panose="02010600030101010101" pitchFamily="2" charset="-122"/>
              </a:rPr>
              <a:t>叫做深拷贝，两者区别就是：浅拷贝会把内部的一些基本数据类型另外复制新的副本给新对象，但是里面原有的引用类型不会复制，新对象里面的引用对象还是原来的。而深拷贝不管基本数据类型还是引用对象都会创建新的副本给新对象。</a:t>
            </a:r>
            <a:endParaRPr lang="en-US" altLang="zh-CN" sz="16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创建对象几种方式</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568876"/>
            <a:ext cx="8640960" cy="1716108"/>
          </a:xfrm>
        </p:spPr>
        <p:txBody>
          <a:bodyPr>
            <a:normAutofit/>
          </a:bodyPr>
          <a:lstStyle/>
          <a:p>
            <a:pPr marL="0" indent="0">
              <a:buNone/>
            </a:pPr>
            <a:r>
              <a:rPr lang="zh-CN" altLang="en-US" sz="1600">
                <a:latin typeface="等线" panose="02010600030101010101" pitchFamily="2" charset="-122"/>
                <a:ea typeface="等线" panose="02010600030101010101" pitchFamily="2" charset="-122"/>
              </a:rPr>
              <a:t>下方</a:t>
            </a:r>
            <a:r>
              <a:rPr lang="en-US" altLang="zh-CN" sz="1600">
                <a:latin typeface="等线" panose="02010600030101010101" pitchFamily="2" charset="-122"/>
                <a:ea typeface="等线" panose="02010600030101010101" pitchFamily="2" charset="-122"/>
              </a:rPr>
              <a:t>reset</a:t>
            </a:r>
            <a:r>
              <a:rPr lang="zh-CN" altLang="en-US" sz="1600">
                <a:latin typeface="等线" panose="02010600030101010101" pitchFamily="2" charset="-122"/>
                <a:ea typeface="等线" panose="02010600030101010101" pitchFamily="2" charset="-122"/>
              </a:rPr>
              <a:t>方法里面两个参数，其中值类型（</a:t>
            </a:r>
            <a:r>
              <a:rPr lang="en-US" altLang="zh-CN" sz="1600">
                <a:latin typeface="等线" panose="02010600030101010101" pitchFamily="2" charset="-122"/>
                <a:ea typeface="等线" panose="02010600030101010101" pitchFamily="2" charset="-122"/>
              </a:rPr>
              <a:t>8</a:t>
            </a:r>
            <a:r>
              <a:rPr lang="zh-CN" altLang="en-US" sz="1600">
                <a:latin typeface="等线" panose="02010600030101010101" pitchFamily="2" charset="-122"/>
                <a:ea typeface="等线" panose="02010600030101010101" pitchFamily="2" charset="-122"/>
              </a:rPr>
              <a:t>种基本类型以及其封装类型，还包括</a:t>
            </a:r>
            <a:r>
              <a:rPr lang="en-US" altLang="zh-CN" sz="1600">
                <a:latin typeface="等线" panose="02010600030101010101" pitchFamily="2" charset="-122"/>
                <a:ea typeface="等线" panose="02010600030101010101" pitchFamily="2" charset="-122"/>
              </a:rPr>
              <a:t>String</a:t>
            </a:r>
            <a:r>
              <a:rPr lang="zh-CN" altLang="en-US" sz="1600">
                <a:latin typeface="等线" panose="02010600030101010101" pitchFamily="2" charset="-122"/>
                <a:ea typeface="等线" panose="02010600030101010101" pitchFamily="2" charset="-122"/>
              </a:rPr>
              <a:t>）的参数传进去之后会重新生成一个新的副本，方法内部使用的都是这个副本，原数据保持不变，所以不管怎么操作，这个</a:t>
            </a:r>
            <a:r>
              <a:rPr lang="en-US" altLang="zh-CN" sz="1600">
                <a:latin typeface="等线" panose="02010600030101010101" pitchFamily="2" charset="-122"/>
                <a:ea typeface="等线" panose="02010600030101010101" pitchFamily="2" charset="-122"/>
              </a:rPr>
              <a:t>a</a:t>
            </a:r>
            <a:r>
              <a:rPr lang="zh-CN" altLang="en-US" sz="1600">
                <a:latin typeface="等线" panose="02010600030101010101" pitchFamily="2" charset="-122"/>
                <a:ea typeface="等线" panose="02010600030101010101" pitchFamily="2" charset="-122"/>
              </a:rPr>
              <a:t>和</a:t>
            </a:r>
            <a:r>
              <a:rPr lang="en-US" altLang="zh-CN" sz="1600">
                <a:latin typeface="等线" panose="02010600030101010101" pitchFamily="2" charset="-122"/>
                <a:ea typeface="等线" panose="02010600030101010101" pitchFamily="2" charset="-122"/>
              </a:rPr>
              <a:t>b</a:t>
            </a:r>
            <a:r>
              <a:rPr lang="zh-CN" altLang="en-US" sz="1600">
                <a:latin typeface="等线" panose="02010600030101010101" pitchFamily="2" charset="-122"/>
                <a:ea typeface="等线" panose="02010600030101010101" pitchFamily="2" charset="-122"/>
              </a:rPr>
              <a:t>的值都不会变化，这个叫做值传递。而传入参数是一个对象的话，那么这里面不会创建副本了，操作的就是这个原对象，所以这里</a:t>
            </a:r>
            <a:r>
              <a:rPr lang="en-US" altLang="zh-CN" sz="1600" err="1">
                <a:latin typeface="等线" panose="02010600030101010101" pitchFamily="2" charset="-122"/>
                <a:ea typeface="等线" panose="02010600030101010101" pitchFamily="2" charset="-122"/>
              </a:rPr>
              <a:t>helloWorld</a:t>
            </a:r>
            <a:r>
              <a:rPr lang="zh-CN" altLang="en-US" sz="1600">
                <a:latin typeface="等线" panose="02010600030101010101" pitchFamily="2" charset="-122"/>
                <a:ea typeface="等线" panose="02010600030101010101" pitchFamily="2" charset="-122"/>
              </a:rPr>
              <a:t>的</a:t>
            </a:r>
            <a:r>
              <a:rPr lang="en-US" altLang="zh-CN" sz="1600">
                <a:latin typeface="等线" panose="02010600030101010101" pitchFamily="2" charset="-122"/>
                <a:ea typeface="等线" panose="02010600030101010101" pitchFamily="2" charset="-122"/>
              </a:rPr>
              <a:t>name</a:t>
            </a:r>
            <a:r>
              <a:rPr lang="zh-CN" altLang="en-US" sz="1600">
                <a:latin typeface="等线" panose="02010600030101010101" pitchFamily="2" charset="-122"/>
                <a:ea typeface="等线" panose="02010600030101010101" pitchFamily="2" charset="-122"/>
              </a:rPr>
              <a:t>属性值变了，这种参数为对象的话，那么这种传值方式叫做引用传递。</a:t>
            </a:r>
            <a:endParaRPr lang="en-US" altLang="zh-CN" sz="1600">
              <a:latin typeface="等线" panose="02010600030101010101" pitchFamily="2" charset="-122"/>
              <a:ea typeface="等线" panose="02010600030101010101" pitchFamily="2" charset="-122"/>
            </a:endParaRPr>
          </a:p>
        </p:txBody>
      </p:sp>
      <p:pic>
        <p:nvPicPr>
          <p:cNvPr id="2" name="图片 1"/>
          <p:cNvPicPr>
            <a:picLocks noChangeAspect="1"/>
          </p:cNvPicPr>
          <p:nvPr/>
        </p:nvPicPr>
        <p:blipFill>
          <a:blip r:embed="rId2"/>
          <a:stretch>
            <a:fillRect/>
          </a:stretch>
        </p:blipFill>
        <p:spPr>
          <a:xfrm>
            <a:off x="608989" y="3289044"/>
            <a:ext cx="3014663" cy="1535906"/>
          </a:xfrm>
          <a:prstGeom prst="rect">
            <a:avLst/>
          </a:prstGeom>
        </p:spPr>
      </p:pic>
      <p:pic>
        <p:nvPicPr>
          <p:cNvPr id="6" name="图片 5"/>
          <p:cNvPicPr>
            <a:picLocks noChangeAspect="1"/>
          </p:cNvPicPr>
          <p:nvPr/>
        </p:nvPicPr>
        <p:blipFill>
          <a:blip r:embed="rId3"/>
          <a:stretch>
            <a:fillRect/>
          </a:stretch>
        </p:blipFill>
        <p:spPr>
          <a:xfrm>
            <a:off x="508976" y="5517232"/>
            <a:ext cx="3214688" cy="385763"/>
          </a:xfrm>
          <a:prstGeom prst="rect">
            <a:avLst/>
          </a:prstGeom>
        </p:spPr>
      </p:pic>
      <p:pic>
        <p:nvPicPr>
          <p:cNvPr id="7" name="图片 6"/>
          <p:cNvPicPr>
            <a:picLocks noChangeAspect="1"/>
          </p:cNvPicPr>
          <p:nvPr/>
        </p:nvPicPr>
        <p:blipFill>
          <a:blip r:embed="rId4"/>
          <a:stretch>
            <a:fillRect/>
          </a:stretch>
        </p:blipFill>
        <p:spPr>
          <a:xfrm>
            <a:off x="3856136" y="3372419"/>
            <a:ext cx="5036344" cy="2457450"/>
          </a:xfrm>
          <a:prstGeom prst="rect">
            <a:avLst/>
          </a:prstGeom>
        </p:spPr>
      </p:pic>
      <p:sp>
        <p:nvSpPr>
          <p:cNvPr id="8"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值传递与引用传递</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05854" y="1556792"/>
            <a:ext cx="4630642" cy="5040560"/>
          </a:xfrm>
        </p:spPr>
        <p:txBody>
          <a:bodyPr>
            <a:normAutofit/>
          </a:bodyPr>
          <a:lstStyle/>
          <a:p>
            <a:pPr marL="0" indent="0">
              <a:buNone/>
            </a:pPr>
            <a:r>
              <a:rPr lang="en-US" altLang="zh-CN" sz="1200">
                <a:latin typeface="等线" panose="02010600030101010101" pitchFamily="2" charset="-122"/>
                <a:ea typeface="等线" panose="02010600030101010101" pitchFamily="2" charset="-122"/>
              </a:rPr>
              <a:t>1</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Throwable</a:t>
            </a:r>
            <a:r>
              <a:rPr lang="zh-CN" altLang="en-US" sz="1200">
                <a:latin typeface="等线" panose="02010600030101010101" pitchFamily="2" charset="-122"/>
                <a:ea typeface="等线" panose="02010600030101010101" pitchFamily="2" charset="-122"/>
              </a:rPr>
              <a:t>是一个类，继承自</a:t>
            </a:r>
            <a:r>
              <a:rPr lang="en-US" altLang="zh-CN" sz="1200">
                <a:latin typeface="等线" panose="02010600030101010101" pitchFamily="2" charset="-122"/>
                <a:ea typeface="等线" panose="02010600030101010101" pitchFamily="2" charset="-122"/>
              </a:rPr>
              <a:t>Object</a:t>
            </a:r>
            <a:r>
              <a:rPr lang="zh-CN" altLang="en-US" sz="1200">
                <a:latin typeface="等线" panose="02010600030101010101" pitchFamily="2" charset="-122"/>
                <a:ea typeface="等线" panose="02010600030101010101" pitchFamily="2" charset="-122"/>
              </a:rPr>
              <a:t>，实现了</a:t>
            </a:r>
            <a:r>
              <a:rPr lang="en-US" altLang="zh-CN" sz="1200">
                <a:latin typeface="等线" panose="02010600030101010101" pitchFamily="2" charset="-122"/>
                <a:ea typeface="等线" panose="02010600030101010101" pitchFamily="2" charset="-122"/>
              </a:rPr>
              <a:t>Serializable</a:t>
            </a:r>
            <a:r>
              <a:rPr lang="zh-CN" altLang="en-US" sz="1200">
                <a:latin typeface="等线" panose="02010600030101010101" pitchFamily="2" charset="-122"/>
                <a:ea typeface="等线" panose="02010600030101010101" pitchFamily="2" charset="-122"/>
              </a:rPr>
              <a:t>接口，有两个直属子类，分别是</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和</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，两者的区别主要是</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是程序无法处理的错误，表示运行应用程序中较严重问题。大多数错误与代码编写者执行的操作无关，而表示</a:t>
            </a:r>
            <a:r>
              <a:rPr lang="en-US" altLang="zh-CN" sz="1200">
                <a:latin typeface="等线" panose="02010600030101010101" pitchFamily="2" charset="-122"/>
                <a:ea typeface="等线" panose="02010600030101010101" pitchFamily="2" charset="-122"/>
              </a:rPr>
              <a:t>JVM</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Java </a:t>
            </a:r>
            <a:r>
              <a:rPr lang="zh-CN" altLang="en-US" sz="1200">
                <a:latin typeface="等线" panose="02010600030101010101" pitchFamily="2" charset="-122"/>
                <a:ea typeface="等线" panose="02010600030101010101" pitchFamily="2" charset="-122"/>
              </a:rPr>
              <a:t>虚拟机）出现的问题，错误是无法处理的，错误已经超出了</a:t>
            </a:r>
            <a:r>
              <a:rPr lang="en-US" altLang="zh-CN" sz="1200">
                <a:latin typeface="等线" panose="02010600030101010101" pitchFamily="2" charset="-122"/>
                <a:ea typeface="等线" panose="02010600030101010101" pitchFamily="2" charset="-122"/>
              </a:rPr>
              <a:t>java</a:t>
            </a:r>
            <a:r>
              <a:rPr lang="zh-CN" altLang="en-US" sz="1200">
                <a:latin typeface="等线" panose="02010600030101010101" pitchFamily="2" charset="-122"/>
                <a:ea typeface="等线" panose="02010600030101010101" pitchFamily="2" charset="-122"/>
              </a:rPr>
              <a:t>代码可以处理的范畴，</a:t>
            </a:r>
            <a:r>
              <a:rPr lang="en-US" altLang="zh-CN" sz="1200">
                <a:latin typeface="等线" panose="02010600030101010101" pitchFamily="2" charset="-122"/>
                <a:ea typeface="等线" panose="02010600030101010101" pitchFamily="2" charset="-122"/>
              </a:rPr>
              <a:t>JDK</a:t>
            </a:r>
            <a:r>
              <a:rPr lang="zh-CN" altLang="en-US" sz="1200">
                <a:latin typeface="等线" panose="02010600030101010101" pitchFamily="2" charset="-122"/>
                <a:ea typeface="等线" panose="02010600030101010101" pitchFamily="2" charset="-122"/>
              </a:rPr>
              <a:t>中</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类的的注释里提到过，</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是一种严重的问题，应用程序不应该捕捉它；而</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字面翻译就是“意外、例外”的意思，也就是非正常情况。异常本质上是程序上的错误，包括程序逻辑错误和系统错误。比如使用空的引用、数组下标越界、内存溢出错误等，这些都是意外的情况，背离我们程序本身的意图，主要是编写的代码程序原因，异常能被程序本身处理。</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2</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主要体现在内存溢出、堆栈溢出。而</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主要体现在编译异常和运行时异常，编译异常主要体现在编译期间编译器会检查它，此类异常，要么通过</a:t>
            </a:r>
            <a:r>
              <a:rPr lang="en-US" altLang="zh-CN" sz="1200">
                <a:latin typeface="等线" panose="02010600030101010101" pitchFamily="2" charset="-122"/>
                <a:ea typeface="等线" panose="02010600030101010101" pitchFamily="2" charset="-122"/>
              </a:rPr>
              <a:t>throws</a:t>
            </a:r>
            <a:r>
              <a:rPr lang="zh-CN" altLang="en-US" sz="1200">
                <a:latin typeface="等线" panose="02010600030101010101" pitchFamily="2" charset="-122"/>
                <a:ea typeface="等线" panose="02010600030101010101" pitchFamily="2" charset="-122"/>
              </a:rPr>
              <a:t>进行声明抛出，要么通过</a:t>
            </a:r>
            <a:r>
              <a:rPr lang="en-US" altLang="zh-CN" sz="1200">
                <a:latin typeface="等线" panose="02010600030101010101" pitchFamily="2" charset="-122"/>
                <a:ea typeface="等线" panose="02010600030101010101" pitchFamily="2" charset="-122"/>
              </a:rPr>
              <a:t>try-catch</a:t>
            </a:r>
            <a:r>
              <a:rPr lang="zh-CN" altLang="en-US" sz="1200">
                <a:latin typeface="等线" panose="02010600030101010101" pitchFamily="2" charset="-122"/>
                <a:ea typeface="等线" panose="02010600030101010101" pitchFamily="2" charset="-122"/>
              </a:rPr>
              <a:t>进行捕获处理，否则不能通过编译，除运行时异常之外的所有异常都是编译异常；运行时异常</a:t>
            </a:r>
            <a:r>
              <a:rPr lang="en-US" altLang="zh-CN" sz="1200">
                <a:latin typeface="等线" panose="02010600030101010101" pitchFamily="2" charset="-122"/>
                <a:ea typeface="等线" panose="02010600030101010101" pitchFamily="2" charset="-122"/>
              </a:rPr>
              <a:t>Java</a:t>
            </a:r>
            <a:r>
              <a:rPr lang="zh-CN" altLang="en-US" sz="1200">
                <a:latin typeface="等线" panose="02010600030101010101" pitchFamily="2" charset="-122"/>
                <a:ea typeface="等线" panose="02010600030101010101" pitchFamily="2" charset="-122"/>
              </a:rPr>
              <a:t>编译器不会检查它。也就是说，当程序中可能出现这类异常时，倘若既</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没有通过</a:t>
            </a:r>
            <a:r>
              <a:rPr lang="en-US" altLang="zh-CN" sz="1200">
                <a:latin typeface="等线" panose="02010600030101010101" pitchFamily="2" charset="-122"/>
                <a:ea typeface="等线" panose="02010600030101010101" pitchFamily="2" charset="-122"/>
              </a:rPr>
              <a:t>throws</a:t>
            </a:r>
            <a:r>
              <a:rPr lang="zh-CN" altLang="en-US" sz="1200">
                <a:latin typeface="等线" panose="02010600030101010101" pitchFamily="2" charset="-122"/>
                <a:ea typeface="等线" panose="02010600030101010101" pitchFamily="2" charset="-122"/>
              </a:rPr>
              <a:t>声明抛出它</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，也</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没有用</a:t>
            </a:r>
            <a:r>
              <a:rPr lang="en-US" altLang="zh-CN" sz="1200">
                <a:latin typeface="等线" panose="02010600030101010101" pitchFamily="2" charset="-122"/>
                <a:ea typeface="等线" panose="02010600030101010101" pitchFamily="2" charset="-122"/>
              </a:rPr>
              <a:t>try-catch</a:t>
            </a:r>
            <a:r>
              <a:rPr lang="zh-CN" altLang="en-US" sz="1200">
                <a:latin typeface="等线" panose="02010600030101010101" pitchFamily="2" charset="-122"/>
                <a:ea typeface="等线" panose="02010600030101010101" pitchFamily="2" charset="-122"/>
              </a:rPr>
              <a:t>语句捕获它</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，还是会编译通过，这种情况一般是在程序运行过程中出现的异常。</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3</a:t>
            </a:r>
            <a:r>
              <a:rPr lang="zh-CN" altLang="en-US" sz="1200">
                <a:latin typeface="等线" panose="02010600030101010101" pitchFamily="2" charset="-122"/>
                <a:ea typeface="等线" panose="02010600030101010101" pitchFamily="2" charset="-122"/>
              </a:rPr>
              <a:t>、一般我们是用</a:t>
            </a:r>
            <a:r>
              <a:rPr lang="en-US" altLang="zh-CN" sz="1200">
                <a:latin typeface="等线" panose="02010600030101010101" pitchFamily="2" charset="-122"/>
                <a:ea typeface="等线" panose="02010600030101010101" pitchFamily="2" charset="-122"/>
              </a:rPr>
              <a:t>try/catch/finally</a:t>
            </a:r>
            <a:r>
              <a:rPr lang="zh-CN" altLang="en-US" sz="1200">
                <a:latin typeface="等线" panose="02010600030101010101" pitchFamily="2" charset="-122"/>
                <a:ea typeface="等线" panose="02010600030101010101" pitchFamily="2" charset="-122"/>
              </a:rPr>
              <a:t>语句处理异常，而</a:t>
            </a:r>
            <a:r>
              <a:rPr lang="en-US" altLang="zh-CN" sz="1200">
                <a:latin typeface="等线" panose="02010600030101010101" pitchFamily="2" charset="-122"/>
                <a:ea typeface="等线" panose="02010600030101010101" pitchFamily="2" charset="-122"/>
              </a:rPr>
              <a:t>catch</a:t>
            </a:r>
            <a:r>
              <a:rPr lang="zh-CN" altLang="en-US" sz="1200">
                <a:latin typeface="等线" panose="02010600030101010101" pitchFamily="2" charset="-122"/>
                <a:ea typeface="等线" panose="02010600030101010101" pitchFamily="2" charset="-122"/>
              </a:rPr>
              <a:t>里面是捕获异常，由于</a:t>
            </a:r>
            <a:r>
              <a:rPr lang="en-US" altLang="zh-CN" sz="1200">
                <a:latin typeface="等线" panose="02010600030101010101" pitchFamily="2" charset="-122"/>
                <a:ea typeface="等线" panose="02010600030101010101" pitchFamily="2" charset="-122"/>
              </a:rPr>
              <a:t>Throwable</a:t>
            </a:r>
            <a:r>
              <a:rPr lang="zh-CN" altLang="en-US" sz="1200">
                <a:latin typeface="等线" panose="02010600030101010101" pitchFamily="2" charset="-122"/>
                <a:ea typeface="等线" panose="02010600030101010101" pitchFamily="2" charset="-122"/>
              </a:rPr>
              <a:t>是</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与</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的父类，所以如果使用</a:t>
            </a:r>
            <a:r>
              <a:rPr lang="en-US" altLang="zh-CN" sz="1200">
                <a:latin typeface="等线" panose="02010600030101010101" pitchFamily="2" charset="-122"/>
                <a:ea typeface="等线" panose="02010600030101010101" pitchFamily="2" charset="-122"/>
              </a:rPr>
              <a:t>catch(Throwable t)</a:t>
            </a:r>
            <a:r>
              <a:rPr lang="zh-CN" altLang="en-US" sz="1200">
                <a:latin typeface="等线" panose="02010600030101010101" pitchFamily="2" charset="-122"/>
                <a:ea typeface="等线" panose="02010600030101010101" pitchFamily="2" charset="-122"/>
              </a:rPr>
              <a:t>会捕获</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与</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，只要是</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与</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两者中的任意一种情况出现都会到达</a:t>
            </a:r>
            <a:r>
              <a:rPr lang="en-US" altLang="zh-CN" sz="1200">
                <a:latin typeface="等线" panose="02010600030101010101" pitchFamily="2" charset="-122"/>
                <a:ea typeface="等线" panose="02010600030101010101" pitchFamily="2" charset="-122"/>
              </a:rPr>
              <a:t>catch(Throwable t)</a:t>
            </a:r>
            <a:r>
              <a:rPr lang="zh-CN" altLang="en-US" sz="1200">
                <a:latin typeface="等线" panose="02010600030101010101" pitchFamily="2" charset="-122"/>
                <a:ea typeface="等线" panose="02010600030101010101" pitchFamily="2" charset="-122"/>
              </a:rPr>
              <a:t>里面处理。如果是</a:t>
            </a:r>
            <a:r>
              <a:rPr lang="en-US" altLang="zh-CN" sz="1200">
                <a:latin typeface="等线" panose="02010600030101010101" pitchFamily="2" charset="-122"/>
                <a:ea typeface="等线" panose="02010600030101010101" pitchFamily="2" charset="-122"/>
              </a:rPr>
              <a:t>catch(Exception e)</a:t>
            </a:r>
            <a:r>
              <a:rPr lang="zh-CN" altLang="en-US" sz="1200">
                <a:latin typeface="等线" panose="02010600030101010101" pitchFamily="2" charset="-122"/>
                <a:ea typeface="等线" panose="02010600030101010101" pitchFamily="2" charset="-122"/>
              </a:rPr>
              <a:t>，那么这里只会捕获</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，不会捕获</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a:t>
            </a:r>
            <a:endParaRPr lang="en-US" altLang="zh-CN" sz="1200">
              <a:latin typeface="等线" panose="02010600030101010101" pitchFamily="2" charset="-122"/>
              <a:ea typeface="等线" panose="02010600030101010101" pitchFamily="2" charset="-122"/>
            </a:endParaRPr>
          </a:p>
        </p:txBody>
      </p:sp>
      <p:pic>
        <p:nvPicPr>
          <p:cNvPr id="1026" name="Picture 2" descr="这里写图片描述"/>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844824"/>
            <a:ext cx="4396748" cy="2548156"/>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3"/>
          <a:stretch>
            <a:fillRect/>
          </a:stretch>
        </p:blipFill>
        <p:spPr>
          <a:xfrm>
            <a:off x="395536" y="4869160"/>
            <a:ext cx="1971675" cy="992981"/>
          </a:xfrm>
          <a:prstGeom prst="rect">
            <a:avLst/>
          </a:prstGeom>
        </p:spPr>
      </p:pic>
      <p:sp>
        <p:nvSpPr>
          <p:cNvPr id="6"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异常处理</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556792"/>
            <a:ext cx="4248472" cy="5256584"/>
          </a:xfrm>
        </p:spPr>
        <p:txBody>
          <a:bodyPr>
            <a:normAutofit/>
          </a:bodyPr>
          <a:lstStyle/>
          <a:p>
            <a:pPr marL="0" indent="0">
              <a:buNone/>
            </a:pPr>
            <a:r>
              <a:rPr lang="en-US" altLang="zh-CN" sz="1400">
                <a:latin typeface="等线" panose="02010600030101010101" pitchFamily="2" charset="-122"/>
                <a:ea typeface="等线" panose="02010600030101010101" pitchFamily="2" charset="-122"/>
              </a:rPr>
              <a:t>1</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try/catch</a:t>
            </a:r>
            <a:r>
              <a:rPr lang="zh-CN" altLang="en-US" sz="1400">
                <a:latin typeface="等线" panose="02010600030101010101" pitchFamily="2" charset="-122"/>
                <a:ea typeface="等线" panose="02010600030101010101" pitchFamily="2" charset="-122"/>
              </a:rPr>
              <a:t>捕获顺序，我们写的代码里面可能出现多个异常，那么我们可以在</a:t>
            </a:r>
            <a:r>
              <a:rPr lang="en-US" altLang="zh-CN" sz="1400">
                <a:latin typeface="等线" panose="02010600030101010101" pitchFamily="2" charset="-122"/>
                <a:ea typeface="等线" panose="02010600030101010101" pitchFamily="2" charset="-122"/>
              </a:rPr>
              <a:t>try</a:t>
            </a:r>
            <a:r>
              <a:rPr lang="zh-CN" altLang="en-US" sz="1400">
                <a:latin typeface="等线" panose="02010600030101010101" pitchFamily="2" charset="-122"/>
                <a:ea typeface="等线" panose="02010600030101010101" pitchFamily="2" charset="-122"/>
              </a:rPr>
              <a:t>语句后面附带多个</a:t>
            </a:r>
            <a:r>
              <a:rPr lang="en-US" altLang="zh-CN" sz="1400">
                <a:latin typeface="等线" panose="02010600030101010101" pitchFamily="2" charset="-122"/>
                <a:ea typeface="等线" panose="02010600030101010101" pitchFamily="2" charset="-122"/>
              </a:rPr>
              <a:t>catch</a:t>
            </a:r>
            <a:r>
              <a:rPr lang="zh-CN" altLang="en-US" sz="1400">
                <a:latin typeface="等线" panose="02010600030101010101" pitchFamily="2" charset="-122"/>
                <a:ea typeface="等线" panose="02010600030101010101" pitchFamily="2" charset="-122"/>
              </a:rPr>
              <a:t>语句，捕获顺序是从上往下一级一级匹配</a:t>
            </a:r>
            <a:r>
              <a:rPr lang="en-US" altLang="zh-CN" sz="1400">
                <a:latin typeface="等线" panose="02010600030101010101" pitchFamily="2" charset="-122"/>
                <a:ea typeface="等线" panose="02010600030101010101" pitchFamily="2" charset="-122"/>
              </a:rPr>
              <a:t>Exception</a:t>
            </a:r>
            <a:r>
              <a:rPr lang="zh-CN" altLang="en-US" sz="1400">
                <a:latin typeface="等线" panose="02010600030101010101" pitchFamily="2" charset="-122"/>
                <a:ea typeface="等线" panose="02010600030101010101" pitchFamily="2" charset="-122"/>
              </a:rPr>
              <a:t>，如果匹配到该异常则会进入该</a:t>
            </a:r>
            <a:r>
              <a:rPr lang="en-US" altLang="zh-CN" sz="1400">
                <a:latin typeface="等线" panose="02010600030101010101" pitchFamily="2" charset="-122"/>
                <a:ea typeface="等线" panose="02010600030101010101" pitchFamily="2" charset="-122"/>
              </a:rPr>
              <a:t>catch</a:t>
            </a:r>
            <a:r>
              <a:rPr lang="zh-CN" altLang="en-US" sz="1400">
                <a:latin typeface="等线" panose="02010600030101010101" pitchFamily="2" charset="-122"/>
                <a:ea typeface="等线" panose="02010600030101010101" pitchFamily="2" charset="-122"/>
              </a:rPr>
              <a:t>语句块，而后面的</a:t>
            </a:r>
            <a:r>
              <a:rPr lang="en-US" altLang="zh-CN" sz="1400">
                <a:latin typeface="等线" panose="02010600030101010101" pitchFamily="2" charset="-122"/>
                <a:ea typeface="等线" panose="02010600030101010101" pitchFamily="2" charset="-122"/>
              </a:rPr>
              <a:t>catch</a:t>
            </a:r>
            <a:r>
              <a:rPr lang="zh-CN" altLang="en-US" sz="1400">
                <a:latin typeface="等线" panose="02010600030101010101" pitchFamily="2" charset="-122"/>
                <a:ea typeface="等线" panose="02010600030101010101" pitchFamily="2" charset="-122"/>
              </a:rPr>
              <a:t>语句块会被忽略。还有一点需要注意，抛出的异常会被其父异常处理语句捕获到，举个例子，我一段程序里面抛出</a:t>
            </a:r>
            <a:r>
              <a:rPr lang="en-US" altLang="zh-CN" sz="1400" err="1">
                <a:latin typeface="等线" panose="02010600030101010101" pitchFamily="2" charset="-122"/>
                <a:ea typeface="等线" panose="02010600030101010101" pitchFamily="2" charset="-122"/>
              </a:rPr>
              <a:t>IOException</a:t>
            </a:r>
            <a:r>
              <a:rPr lang="zh-CN" altLang="en-US" sz="1400">
                <a:latin typeface="等线" panose="02010600030101010101" pitchFamily="2" charset="-122"/>
                <a:ea typeface="等线" panose="02010600030101010101" pitchFamily="2" charset="-122"/>
              </a:rPr>
              <a:t>，但是在匹配异常的时候先从上往下匹配，由于</a:t>
            </a:r>
            <a:r>
              <a:rPr lang="en-US" altLang="zh-CN" sz="1400">
                <a:latin typeface="等线" panose="02010600030101010101" pitchFamily="2" charset="-122"/>
                <a:ea typeface="等线" panose="02010600030101010101" pitchFamily="2" charset="-122"/>
              </a:rPr>
              <a:t>Exception</a:t>
            </a:r>
            <a:r>
              <a:rPr lang="zh-CN" altLang="en-US" sz="1400">
                <a:latin typeface="等线" panose="02010600030101010101" pitchFamily="2" charset="-122"/>
                <a:ea typeface="等线" panose="02010600030101010101" pitchFamily="2" charset="-122"/>
              </a:rPr>
              <a:t>是</a:t>
            </a:r>
            <a:r>
              <a:rPr lang="en-US" altLang="zh-CN" sz="1400" err="1">
                <a:latin typeface="等线" panose="02010600030101010101" pitchFamily="2" charset="-122"/>
                <a:ea typeface="等线" panose="02010600030101010101" pitchFamily="2" charset="-122"/>
              </a:rPr>
              <a:t>IOException</a:t>
            </a:r>
            <a:r>
              <a:rPr lang="zh-CN" altLang="en-US" sz="1400">
                <a:latin typeface="等线" panose="02010600030101010101" pitchFamily="2" charset="-122"/>
                <a:ea typeface="等线" panose="02010600030101010101" pitchFamily="2" charset="-122"/>
              </a:rPr>
              <a:t>的父类，根据多态性，</a:t>
            </a:r>
            <a:r>
              <a:rPr lang="en-US" altLang="zh-CN" sz="1400">
                <a:latin typeface="等线" panose="02010600030101010101" pitchFamily="2" charset="-122"/>
                <a:ea typeface="等线" panose="02010600030101010101" pitchFamily="2" charset="-122"/>
              </a:rPr>
              <a:t> </a:t>
            </a:r>
            <a:r>
              <a:rPr lang="zh-CN" altLang="en-US" sz="1400">
                <a:latin typeface="等线" panose="02010600030101010101" pitchFamily="2" charset="-122"/>
                <a:ea typeface="等线" panose="02010600030101010101" pitchFamily="2" charset="-122"/>
              </a:rPr>
              <a:t>父类可以转化为子类的对象，这里面</a:t>
            </a:r>
            <a:r>
              <a:rPr lang="en-US" altLang="zh-CN" sz="1400">
                <a:latin typeface="等线" panose="02010600030101010101" pitchFamily="2" charset="-122"/>
                <a:ea typeface="等线" panose="02010600030101010101" pitchFamily="2" charset="-122"/>
              </a:rPr>
              <a:t>Exception</a:t>
            </a:r>
            <a:r>
              <a:rPr lang="zh-CN" altLang="en-US" sz="1400">
                <a:latin typeface="等线" panose="02010600030101010101" pitchFamily="2" charset="-122"/>
                <a:ea typeface="等线" panose="02010600030101010101" pitchFamily="2" charset="-122"/>
              </a:rPr>
              <a:t>会匹配到该</a:t>
            </a:r>
            <a:r>
              <a:rPr lang="en-US" altLang="zh-CN" sz="1400" err="1">
                <a:latin typeface="等线" panose="02010600030101010101" pitchFamily="2" charset="-122"/>
                <a:ea typeface="等线" panose="02010600030101010101" pitchFamily="2" charset="-122"/>
              </a:rPr>
              <a:t>IOException</a:t>
            </a:r>
            <a:r>
              <a:rPr lang="zh-CN" altLang="en-US" sz="1400">
                <a:latin typeface="等线" panose="02010600030101010101" pitchFamily="2" charset="-122"/>
                <a:ea typeface="等线" panose="02010600030101010101" pitchFamily="2" charset="-122"/>
              </a:rPr>
              <a:t>，则程序会转入</a:t>
            </a:r>
            <a:r>
              <a:rPr lang="en-US" altLang="zh-CN" sz="1400">
                <a:latin typeface="等线" panose="02010600030101010101" pitchFamily="2" charset="-122"/>
                <a:ea typeface="等线" panose="02010600030101010101" pitchFamily="2" charset="-122"/>
              </a:rPr>
              <a:t>catch(Exception e)</a:t>
            </a:r>
            <a:r>
              <a:rPr lang="zh-CN" altLang="en-US" sz="1400">
                <a:latin typeface="等线" panose="02010600030101010101" pitchFamily="2" charset="-122"/>
                <a:ea typeface="等线" panose="02010600030101010101" pitchFamily="2" charset="-122"/>
              </a:rPr>
              <a:t>语句块处理，后面的代码都会忽略，所以右图</a:t>
            </a:r>
            <a:r>
              <a:rPr lang="en-US" altLang="zh-CN" sz="1400">
                <a:latin typeface="等线" panose="02010600030101010101" pitchFamily="2" charset="-122"/>
                <a:ea typeface="等线" panose="02010600030101010101" pitchFamily="2" charset="-122"/>
              </a:rPr>
              <a:t>IOException</a:t>
            </a:r>
            <a:r>
              <a:rPr lang="zh-CN" altLang="en-US" sz="1400">
                <a:latin typeface="等线" panose="02010600030101010101" pitchFamily="2" charset="-122"/>
                <a:ea typeface="等线" panose="02010600030101010101" pitchFamily="2" charset="-122"/>
              </a:rPr>
              <a:t>在</a:t>
            </a:r>
            <a:r>
              <a:rPr lang="en-US" altLang="zh-CN" sz="1400">
                <a:latin typeface="等线" panose="02010600030101010101" pitchFamily="2" charset="-122"/>
                <a:ea typeface="等线" panose="02010600030101010101" pitchFamily="2" charset="-122"/>
              </a:rPr>
              <a:t>eclipse</a:t>
            </a:r>
            <a:r>
              <a:rPr lang="zh-CN" altLang="en-US" sz="1400">
                <a:latin typeface="等线" panose="02010600030101010101" pitchFamily="2" charset="-122"/>
                <a:ea typeface="等线" panose="02010600030101010101" pitchFamily="2" charset="-122"/>
              </a:rPr>
              <a:t>检查语义的时候就报错了，这里需要注意这一点。所以一般父类的</a:t>
            </a:r>
            <a:r>
              <a:rPr lang="en-US" altLang="zh-CN" sz="1400">
                <a:latin typeface="等线" panose="02010600030101010101" pitchFamily="2" charset="-122"/>
                <a:ea typeface="等线" panose="02010600030101010101" pitchFamily="2" charset="-122"/>
              </a:rPr>
              <a:t>Exception catch</a:t>
            </a:r>
            <a:r>
              <a:rPr lang="zh-CN" altLang="en-US" sz="1400">
                <a:latin typeface="等线" panose="02010600030101010101" pitchFamily="2" charset="-122"/>
                <a:ea typeface="等线" panose="02010600030101010101" pitchFamily="2" charset="-122"/>
              </a:rPr>
              <a:t>语句需要放到最后面，子类的</a:t>
            </a:r>
            <a:r>
              <a:rPr lang="en-US" altLang="zh-CN" sz="1400">
                <a:latin typeface="等线" panose="02010600030101010101" pitchFamily="2" charset="-122"/>
                <a:ea typeface="等线" panose="02010600030101010101" pitchFamily="2" charset="-122"/>
              </a:rPr>
              <a:t>Exception catch</a:t>
            </a:r>
            <a:r>
              <a:rPr lang="zh-CN" altLang="en-US" sz="1400">
                <a:latin typeface="等线" panose="02010600030101010101" pitchFamily="2" charset="-122"/>
                <a:ea typeface="等线" panose="02010600030101010101" pitchFamily="2" charset="-122"/>
              </a:rPr>
              <a:t>语句放在最前面。</a:t>
            </a:r>
          </a:p>
          <a:p>
            <a:pPr marL="0" indent="0">
              <a:buNone/>
            </a:pPr>
            <a:r>
              <a:rPr lang="en-US" altLang="zh-CN" sz="1400">
                <a:latin typeface="等线" panose="02010600030101010101" pitchFamily="2" charset="-122"/>
                <a:ea typeface="等线" panose="02010600030101010101" pitchFamily="2" charset="-122"/>
              </a:rPr>
              <a:t>2</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try/catch/finally</a:t>
            </a:r>
            <a:r>
              <a:rPr lang="zh-CN" altLang="en-US" sz="1400">
                <a:latin typeface="等线" panose="02010600030101010101" pitchFamily="2" charset="-122"/>
                <a:ea typeface="等线" panose="02010600030101010101" pitchFamily="2" charset="-122"/>
              </a:rPr>
              <a:t>语句块执行顺序，</a:t>
            </a:r>
            <a:r>
              <a:rPr lang="en-US" altLang="zh-CN" sz="1400">
                <a:latin typeface="等线" panose="02010600030101010101" pitchFamily="2" charset="-122"/>
                <a:ea typeface="等线" panose="02010600030101010101" pitchFamily="2" charset="-122"/>
              </a:rPr>
              <a:t>try</a:t>
            </a:r>
            <a:r>
              <a:rPr lang="zh-CN" altLang="en-US" sz="1400">
                <a:latin typeface="等线" panose="02010600030101010101" pitchFamily="2" charset="-122"/>
                <a:ea typeface="等线" panose="02010600030101010101" pitchFamily="2" charset="-122"/>
              </a:rPr>
              <a:t>语句先执行，</a:t>
            </a:r>
            <a:r>
              <a:rPr lang="en-US" altLang="zh-CN" sz="1400">
                <a:latin typeface="等线" panose="02010600030101010101" pitchFamily="2" charset="-122"/>
                <a:ea typeface="等线" panose="02010600030101010101" pitchFamily="2" charset="-122"/>
              </a:rPr>
              <a:t>catch</a:t>
            </a:r>
            <a:r>
              <a:rPr lang="zh-CN" altLang="en-US" sz="1400">
                <a:latin typeface="等线" panose="02010600030101010101" pitchFamily="2" charset="-122"/>
                <a:ea typeface="等线" panose="02010600030101010101" pitchFamily="2" charset="-122"/>
              </a:rPr>
              <a:t>是在</a:t>
            </a:r>
            <a:r>
              <a:rPr lang="en-US" altLang="zh-CN" sz="1400">
                <a:latin typeface="等线" panose="02010600030101010101" pitchFamily="2" charset="-122"/>
                <a:ea typeface="等线" panose="02010600030101010101" pitchFamily="2" charset="-122"/>
              </a:rPr>
              <a:t>try</a:t>
            </a:r>
            <a:r>
              <a:rPr lang="zh-CN" altLang="en-US" sz="1400">
                <a:latin typeface="等线" panose="02010600030101010101" pitchFamily="2" charset="-122"/>
                <a:ea typeface="等线" panose="02010600030101010101" pitchFamily="2" charset="-122"/>
              </a:rPr>
              <a:t>语句块抛出错误或异常之后执行，而</a:t>
            </a:r>
            <a:r>
              <a:rPr lang="en-US" altLang="zh-CN" sz="1400">
                <a:latin typeface="等线" panose="02010600030101010101" pitchFamily="2" charset="-122"/>
                <a:ea typeface="等线" panose="02010600030101010101" pitchFamily="2" charset="-122"/>
              </a:rPr>
              <a:t>finally</a:t>
            </a:r>
            <a:r>
              <a:rPr lang="zh-CN" altLang="en-US" sz="1400">
                <a:latin typeface="等线" panose="02010600030101010101" pitchFamily="2" charset="-122"/>
                <a:ea typeface="等线" panose="02010600030101010101" pitchFamily="2" charset="-122"/>
              </a:rPr>
              <a:t>不管有没有异常都会执行，所以一般</a:t>
            </a:r>
            <a:r>
              <a:rPr lang="en-US" altLang="zh-CN" sz="1400">
                <a:latin typeface="等线" panose="02010600030101010101" pitchFamily="2" charset="-122"/>
                <a:ea typeface="等线" panose="02010600030101010101" pitchFamily="2" charset="-122"/>
              </a:rPr>
              <a:t>finally</a:t>
            </a:r>
            <a:r>
              <a:rPr lang="zh-CN" altLang="en-US" sz="1400">
                <a:latin typeface="等线" panose="02010600030101010101" pitchFamily="2" charset="-122"/>
                <a:ea typeface="等线" panose="02010600030101010101" pitchFamily="2" charset="-122"/>
              </a:rPr>
              <a:t>语句块我们都是执行比如关闭</a:t>
            </a:r>
            <a:r>
              <a:rPr lang="en-US" altLang="zh-CN" sz="1400">
                <a:latin typeface="等线" panose="02010600030101010101" pitchFamily="2" charset="-122"/>
                <a:ea typeface="等线" panose="02010600030101010101" pitchFamily="2" charset="-122"/>
              </a:rPr>
              <a:t>IO</a:t>
            </a:r>
            <a:r>
              <a:rPr lang="zh-CN" altLang="en-US" sz="1400">
                <a:latin typeface="等线" panose="02010600030101010101" pitchFamily="2" charset="-122"/>
                <a:ea typeface="等线" panose="02010600030101010101" pitchFamily="2" charset="-122"/>
              </a:rPr>
              <a:t>流操作或者关闭数据库连接操作。</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需要注意一点，在</a:t>
            </a:r>
            <a:r>
              <a:rPr lang="en-US" altLang="zh-CN" sz="1400">
                <a:latin typeface="等线" panose="02010600030101010101" pitchFamily="2" charset="-122"/>
                <a:ea typeface="等线" panose="02010600030101010101" pitchFamily="2" charset="-122"/>
              </a:rPr>
              <a:t>try/catch/finally</a:t>
            </a:r>
            <a:r>
              <a:rPr lang="zh-CN" altLang="en-US" sz="1400">
                <a:latin typeface="等线" panose="02010600030101010101" pitchFamily="2" charset="-122"/>
                <a:ea typeface="等线" panose="02010600030101010101" pitchFamily="2" charset="-122"/>
              </a:rPr>
              <a:t>语句块中，</a:t>
            </a:r>
            <a:r>
              <a:rPr lang="en-US" altLang="zh-CN" sz="1400">
                <a:latin typeface="等线" panose="02010600030101010101" pitchFamily="2" charset="-122"/>
                <a:ea typeface="等线" panose="02010600030101010101" pitchFamily="2" charset="-122"/>
              </a:rPr>
              <a:t>finally</a:t>
            </a:r>
            <a:r>
              <a:rPr lang="zh-CN" altLang="en-US" sz="1400">
                <a:latin typeface="等线" panose="02010600030101010101" pitchFamily="2" charset="-122"/>
                <a:ea typeface="等线" panose="02010600030101010101" pitchFamily="2" charset="-122"/>
              </a:rPr>
              <a:t>语句在</a:t>
            </a:r>
            <a:r>
              <a:rPr lang="en-US" altLang="zh-CN" sz="1400">
                <a:latin typeface="等线" panose="02010600030101010101" pitchFamily="2" charset="-122"/>
                <a:ea typeface="等线" panose="02010600030101010101" pitchFamily="2" charset="-122"/>
              </a:rPr>
              <a:t>return</a:t>
            </a:r>
            <a:r>
              <a:rPr lang="zh-CN" altLang="en-US" sz="1400">
                <a:latin typeface="等线" panose="02010600030101010101" pitchFamily="2" charset="-122"/>
                <a:ea typeface="等线" panose="02010600030101010101" pitchFamily="2" charset="-122"/>
              </a:rPr>
              <a:t>语句执行之前必定执行！</a:t>
            </a:r>
            <a:endParaRPr lang="en-US" altLang="zh-CN" sz="1400">
              <a:latin typeface="等线" panose="02010600030101010101" pitchFamily="2" charset="-122"/>
              <a:ea typeface="等线" panose="02010600030101010101" pitchFamily="2" charset="-122"/>
            </a:endParaRPr>
          </a:p>
        </p:txBody>
      </p:sp>
      <p:pic>
        <p:nvPicPr>
          <p:cNvPr id="6" name="图片 5"/>
          <p:cNvPicPr>
            <a:picLocks noChangeAspect="1"/>
          </p:cNvPicPr>
          <p:nvPr/>
        </p:nvPicPr>
        <p:blipFill>
          <a:blip r:embed="rId2"/>
          <a:stretch>
            <a:fillRect/>
          </a:stretch>
        </p:blipFill>
        <p:spPr>
          <a:xfrm>
            <a:off x="4393752" y="1590328"/>
            <a:ext cx="2478881" cy="1271588"/>
          </a:xfrm>
          <a:prstGeom prst="rect">
            <a:avLst/>
          </a:prstGeom>
        </p:spPr>
      </p:pic>
      <p:pic>
        <p:nvPicPr>
          <p:cNvPr id="11" name="图片 10"/>
          <p:cNvPicPr>
            <a:picLocks noChangeAspect="1"/>
          </p:cNvPicPr>
          <p:nvPr/>
        </p:nvPicPr>
        <p:blipFill>
          <a:blip r:embed="rId3"/>
          <a:stretch>
            <a:fillRect/>
          </a:stretch>
        </p:blipFill>
        <p:spPr>
          <a:xfrm>
            <a:off x="4423096" y="3794028"/>
            <a:ext cx="3479006" cy="2050256"/>
          </a:xfrm>
          <a:prstGeom prst="rect">
            <a:avLst/>
          </a:prstGeom>
        </p:spPr>
      </p:pic>
      <p:pic>
        <p:nvPicPr>
          <p:cNvPr id="12" name="图片 11"/>
          <p:cNvPicPr>
            <a:picLocks noChangeAspect="1"/>
          </p:cNvPicPr>
          <p:nvPr/>
        </p:nvPicPr>
        <p:blipFill>
          <a:blip r:embed="rId4"/>
          <a:stretch>
            <a:fillRect/>
          </a:stretch>
        </p:blipFill>
        <p:spPr>
          <a:xfrm>
            <a:off x="4423096" y="5923758"/>
            <a:ext cx="3414713" cy="707231"/>
          </a:xfrm>
          <a:prstGeom prst="rect">
            <a:avLst/>
          </a:prstGeom>
        </p:spPr>
      </p:pic>
      <p:sp>
        <p:nvSpPr>
          <p:cNvPr id="7"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异常处理</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latin typeface="等线" panose="02010600030101010101" pitchFamily="2" charset="-122"/>
                <a:ea typeface="等线" panose="02010600030101010101" pitchFamily="2" charset="-122"/>
              </a:rPr>
              <a:t>Java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（类加载器）介绍</a:t>
            </a:r>
          </a:p>
        </p:txBody>
      </p:sp>
      <p:sp>
        <p:nvSpPr>
          <p:cNvPr id="3" name="内容占位符 2"/>
          <p:cNvSpPr>
            <a:spLocks noGrp="1"/>
          </p:cNvSpPr>
          <p:nvPr>
            <p:ph sz="quarter" idx="1"/>
          </p:nvPr>
        </p:nvSpPr>
        <p:spPr>
          <a:xfrm>
            <a:off x="395536" y="1600200"/>
            <a:ext cx="8370512" cy="5029200"/>
          </a:xfrm>
        </p:spPr>
        <p:txBody>
          <a:bodyPr>
            <a:normAutofit fontScale="92500" lnSpcReduction="10000"/>
          </a:bodyPr>
          <a:lstStyle/>
          <a:p>
            <a:pPr marL="0" indent="0">
              <a:buNone/>
            </a:pP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是用来动态的加载</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文件到虚拟机中，并转换成</a:t>
            </a:r>
            <a:r>
              <a:rPr lang="en-US" altLang="zh-CN" err="1">
                <a:latin typeface="等线" panose="02010600030101010101" pitchFamily="2" charset="-122"/>
                <a:ea typeface="等线" panose="02010600030101010101" pitchFamily="2" charset="-122"/>
              </a:rPr>
              <a:t>java.lang.Class</a:t>
            </a:r>
            <a:r>
              <a:rPr lang="zh-CN" altLang="en-US">
                <a:latin typeface="等线" panose="02010600030101010101" pitchFamily="2" charset="-122"/>
                <a:ea typeface="等线" panose="02010600030101010101" pitchFamily="2" charset="-122"/>
              </a:rPr>
              <a:t>类的一个实例，每个这样的实例用来表示一个</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类，我们可以根据</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的实例得到该类的信息。</a:t>
            </a:r>
          </a:p>
          <a:p>
            <a:pPr marL="0" indent="0">
              <a:buNone/>
            </a:pP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类没有公共构造方法。</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对象是在加载类时由</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虚拟机以及通过调用类加载器中的 </a:t>
            </a:r>
            <a:r>
              <a:rPr lang="en-US" altLang="zh-CN" err="1">
                <a:latin typeface="等线" panose="02010600030101010101" pitchFamily="2" charset="-122"/>
                <a:ea typeface="等线" panose="02010600030101010101" pitchFamily="2" charset="-122"/>
              </a:rPr>
              <a:t>defineClass</a:t>
            </a:r>
            <a:r>
              <a:rPr lang="zh-CN" altLang="en-US">
                <a:latin typeface="等线" panose="02010600030101010101" pitchFamily="2" charset="-122"/>
                <a:ea typeface="等线" panose="02010600030101010101" pitchFamily="2" charset="-122"/>
              </a:rPr>
              <a:t>（） 方法自动构造的，因此不能显式地声明一个</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对象。</a:t>
            </a:r>
          </a:p>
          <a:p>
            <a:pPr marL="0" indent="0">
              <a:buNone/>
            </a:pPr>
            <a:r>
              <a:rPr lang="zh-CN" altLang="en-US">
                <a:latin typeface="等线" panose="02010600030101010101" pitchFamily="2" charset="-122"/>
                <a:ea typeface="等线" panose="02010600030101010101" pitchFamily="2" charset="-122"/>
              </a:rPr>
              <a:t>看起来</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比较抽象，举个例子：</a:t>
            </a:r>
          </a:p>
          <a:p>
            <a:pPr marL="0" indent="0">
              <a:buNone/>
            </a:pPr>
            <a:r>
              <a:rPr lang="zh-CN" altLang="en-US">
                <a:latin typeface="等线" panose="02010600030101010101" pitchFamily="2" charset="-122"/>
                <a:ea typeface="等线" panose="02010600030101010101" pitchFamily="2" charset="-122"/>
              </a:rPr>
              <a:t>人类代表一个类，抽象表示一类人，而某一个人代表的是人类的一个实例。这里面人类就是</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类的一个实例。（</a:t>
            </a:r>
            <a:r>
              <a:rPr lang="en-US" altLang="zh-CN">
                <a:latin typeface="等线" panose="02010600030101010101" pitchFamily="2" charset="-122"/>
                <a:ea typeface="等线" panose="02010600030101010101" pitchFamily="2" charset="-122"/>
              </a:rPr>
              <a:t>Human </a:t>
            </a:r>
            <a:r>
              <a:rPr lang="en-US" altLang="zh-CN" err="1">
                <a:latin typeface="等线" panose="02010600030101010101" pitchFamily="2" charset="-122"/>
                <a:ea typeface="等线" panose="02010600030101010101" pitchFamily="2" charset="-122"/>
              </a:rPr>
              <a:t>human</a:t>
            </a:r>
            <a:r>
              <a:rPr lang="en-US" altLang="zh-CN">
                <a:latin typeface="等线" panose="02010600030101010101" pitchFamily="2" charset="-122"/>
                <a:ea typeface="等线" panose="02010600030101010101" pitchFamily="2" charset="-122"/>
              </a:rPr>
              <a:t> = new Human()</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Human</a:t>
            </a:r>
            <a:r>
              <a:rPr lang="zh-CN" altLang="en-US">
                <a:latin typeface="等线" panose="02010600030101010101" pitchFamily="2" charset="-122"/>
                <a:ea typeface="等线" panose="02010600030101010101" pitchFamily="2" charset="-122"/>
              </a:rPr>
              <a:t>代表类，</a:t>
            </a:r>
            <a:r>
              <a:rPr lang="en-US" altLang="zh-CN">
                <a:latin typeface="等线" panose="02010600030101010101" pitchFamily="2" charset="-122"/>
                <a:ea typeface="等线" panose="02010600030101010101" pitchFamily="2" charset="-122"/>
              </a:rPr>
              <a:t>human</a:t>
            </a:r>
            <a:r>
              <a:rPr lang="zh-CN" altLang="en-US">
                <a:latin typeface="等线" panose="02010600030101010101" pitchFamily="2" charset="-122"/>
                <a:ea typeface="等线" panose="02010600030101010101" pitchFamily="2" charset="-122"/>
              </a:rPr>
              <a:t>代表</a:t>
            </a:r>
            <a:r>
              <a:rPr lang="en-US" altLang="zh-CN">
                <a:latin typeface="等线" panose="02010600030101010101" pitchFamily="2" charset="-122"/>
                <a:ea typeface="等线" panose="02010600030101010101" pitchFamily="2" charset="-122"/>
              </a:rPr>
              <a:t>Human</a:t>
            </a:r>
            <a:r>
              <a:rPr lang="zh-CN" altLang="en-US">
                <a:latin typeface="等线" panose="02010600030101010101" pitchFamily="2" charset="-122"/>
                <a:ea typeface="等线" panose="02010600030101010101" pitchFamily="2" charset="-122"/>
              </a:rPr>
              <a:t>类的一个实例。）</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556792"/>
            <a:ext cx="4248472" cy="5256584"/>
          </a:xfrm>
        </p:spPr>
        <p:txBody>
          <a:bodyPr>
            <a:normAutofit/>
          </a:bodyPr>
          <a:lstStyle/>
          <a:p>
            <a:pPr marL="0" indent="0">
              <a:buNone/>
            </a:pPr>
            <a:r>
              <a:rPr lang="en-US" altLang="zh-CN" sz="1600">
                <a:latin typeface="等线" panose="02010600030101010101" pitchFamily="2" charset="-122"/>
                <a:ea typeface="等线" panose="02010600030101010101" pitchFamily="2" charset="-122"/>
              </a:rPr>
              <a:t>1</a:t>
            </a:r>
            <a:r>
              <a:rPr lang="zh-CN" altLang="en-US" sz="1600">
                <a:latin typeface="等线" panose="02010600030101010101" pitchFamily="2" charset="-122"/>
                <a:ea typeface="等线" panose="02010600030101010101" pitchFamily="2" charset="-122"/>
              </a:rPr>
              <a:t>、如右图，程序最终输出</a:t>
            </a: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，根据之前提到的，</a:t>
            </a:r>
            <a:r>
              <a:rPr lang="en-US" altLang="zh-CN" sz="1600">
                <a:latin typeface="等线" panose="02010600030101010101" pitchFamily="2" charset="-122"/>
                <a:ea typeface="等线" panose="02010600030101010101" pitchFamily="2" charset="-122"/>
              </a:rPr>
              <a:t>finally</a:t>
            </a:r>
            <a:r>
              <a:rPr lang="zh-CN" altLang="en-US" sz="1600">
                <a:latin typeface="等线" panose="02010600030101010101" pitchFamily="2" charset="-122"/>
                <a:ea typeface="等线" panose="02010600030101010101" pitchFamily="2" charset="-122"/>
              </a:rPr>
              <a:t>语句会在</a:t>
            </a:r>
            <a:r>
              <a:rPr lang="en-US" altLang="zh-CN" sz="1600">
                <a:latin typeface="等线" panose="02010600030101010101" pitchFamily="2" charset="-122"/>
                <a:ea typeface="等线" panose="02010600030101010101" pitchFamily="2" charset="-122"/>
              </a:rPr>
              <a:t>return</a:t>
            </a:r>
            <a:r>
              <a:rPr lang="zh-CN" altLang="en-US" sz="1600">
                <a:latin typeface="等线" panose="02010600030101010101" pitchFamily="2" charset="-122"/>
                <a:ea typeface="等线" panose="02010600030101010101" pitchFamily="2" charset="-122"/>
              </a:rPr>
              <a:t>返回之前执行。这里就有一个细节需要注意，这里的</a:t>
            </a:r>
            <a:r>
              <a:rPr lang="en-US" altLang="zh-CN" sz="1600">
                <a:latin typeface="等线" panose="02010600030101010101" pitchFamily="2" charset="-122"/>
                <a:ea typeface="等线" panose="02010600030101010101" pitchFamily="2" charset="-122"/>
              </a:rPr>
              <a:t>return</a:t>
            </a:r>
            <a:r>
              <a:rPr lang="zh-CN" altLang="en-US" sz="1600">
                <a:latin typeface="等线" panose="02010600030101010101" pitchFamily="2" charset="-122"/>
                <a:ea typeface="等线" panose="02010600030101010101" pitchFamily="2" charset="-122"/>
              </a:rPr>
              <a:t>语句会将它的返回值压入栈内（此时</a:t>
            </a:r>
            <a:r>
              <a:rPr lang="en-US" altLang="zh-CN" sz="1600">
                <a:latin typeface="等线" panose="02010600030101010101" pitchFamily="2" charset="-122"/>
                <a:ea typeface="等线" panose="02010600030101010101" pitchFamily="2" charset="-122"/>
              </a:rPr>
              <a:t>a</a:t>
            </a:r>
            <a:r>
              <a:rPr lang="zh-CN" altLang="en-US" sz="1600">
                <a:latin typeface="等线" panose="02010600030101010101" pitchFamily="2" charset="-122"/>
                <a:ea typeface="等线" panose="02010600030101010101" pitchFamily="2" charset="-122"/>
              </a:rPr>
              <a:t>还是</a:t>
            </a: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），然后执行</a:t>
            </a:r>
            <a:r>
              <a:rPr lang="en-US" altLang="zh-CN" sz="1600">
                <a:latin typeface="等线" panose="02010600030101010101" pitchFamily="2" charset="-122"/>
                <a:ea typeface="等线" panose="02010600030101010101" pitchFamily="2" charset="-122"/>
              </a:rPr>
              <a:t>finally</a:t>
            </a:r>
            <a:r>
              <a:rPr lang="zh-CN" altLang="en-US" sz="1600">
                <a:latin typeface="等线" panose="02010600030101010101" pitchFamily="2" charset="-122"/>
                <a:ea typeface="等线" panose="02010600030101010101" pitchFamily="2" charset="-122"/>
              </a:rPr>
              <a:t>语句（</a:t>
            </a:r>
            <a:r>
              <a:rPr lang="en-US" altLang="zh-CN" sz="1600">
                <a:latin typeface="等线" panose="02010600030101010101" pitchFamily="2" charset="-122"/>
                <a:ea typeface="等线" panose="02010600030101010101" pitchFamily="2" charset="-122"/>
              </a:rPr>
              <a:t>a</a:t>
            </a:r>
            <a:r>
              <a:rPr lang="zh-CN" altLang="en-US" sz="1600">
                <a:latin typeface="等线" panose="02010600030101010101" pitchFamily="2" charset="-122"/>
                <a:ea typeface="等线" panose="02010600030101010101" pitchFamily="2" charset="-122"/>
              </a:rPr>
              <a:t>的值变成</a:t>
            </a:r>
            <a:r>
              <a:rPr lang="en-US" altLang="zh-CN" sz="1600">
                <a:latin typeface="等线" panose="02010600030101010101" pitchFamily="2" charset="-122"/>
                <a:ea typeface="等线" panose="02010600030101010101" pitchFamily="2" charset="-122"/>
              </a:rPr>
              <a:t>3</a:t>
            </a:r>
            <a:r>
              <a:rPr lang="zh-CN" altLang="en-US" sz="1600">
                <a:latin typeface="等线" panose="02010600030101010101" pitchFamily="2" charset="-122"/>
                <a:ea typeface="等线" panose="02010600030101010101" pitchFamily="2" charset="-122"/>
              </a:rPr>
              <a:t>，但是栈内的值还是原来的</a:t>
            </a: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a:t>
            </a:r>
            <a:r>
              <a:rPr lang="zh-CN" altLang="en-US" sz="1600">
                <a:solidFill>
                  <a:srgbClr val="FF0000"/>
                </a:solidFill>
                <a:latin typeface="等线" panose="02010600030101010101" pitchFamily="2" charset="-122"/>
                <a:ea typeface="等线" panose="02010600030101010101" pitchFamily="2" charset="-122"/>
              </a:rPr>
              <a:t>然后返回被保存的栈里的值，因为</a:t>
            </a:r>
            <a:r>
              <a:rPr lang="en-US" altLang="zh-CN" sz="1600">
                <a:solidFill>
                  <a:srgbClr val="FF0000"/>
                </a:solidFill>
                <a:latin typeface="等线" panose="02010600030101010101" pitchFamily="2" charset="-122"/>
                <a:ea typeface="等线" panose="02010600030101010101" pitchFamily="2" charset="-122"/>
              </a:rPr>
              <a:t>a</a:t>
            </a:r>
            <a:r>
              <a:rPr lang="zh-CN" altLang="en-US" sz="1600">
                <a:solidFill>
                  <a:srgbClr val="FF0000"/>
                </a:solidFill>
                <a:latin typeface="等线" panose="02010600030101010101" pitchFamily="2" charset="-122"/>
                <a:ea typeface="等线" panose="02010600030101010101" pitchFamily="2" charset="-122"/>
              </a:rPr>
              <a:t>是值类型的变量，栈内的值不会变，</a:t>
            </a:r>
            <a:r>
              <a:rPr lang="zh-CN" altLang="en-US" sz="1600">
                <a:latin typeface="等线" panose="02010600030101010101" pitchFamily="2" charset="-122"/>
                <a:ea typeface="等线" panose="02010600030101010101" pitchFamily="2" charset="-122"/>
              </a:rPr>
              <a:t>所以最终输出的是</a:t>
            </a: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a:t>
            </a:r>
            <a:endParaRPr lang="en-US" altLang="zh-CN" sz="1600">
              <a:latin typeface="等线" panose="02010600030101010101" pitchFamily="2" charset="-122"/>
              <a:ea typeface="等线" panose="02010600030101010101" pitchFamily="2" charset="-122"/>
            </a:endParaRPr>
          </a:p>
          <a:p>
            <a:pPr marL="0" indent="0">
              <a:buNone/>
            </a:pPr>
            <a:r>
              <a:rPr lang="zh-CN" altLang="en-US" sz="1600">
                <a:latin typeface="等线" panose="02010600030101010101" pitchFamily="2" charset="-122"/>
                <a:ea typeface="等线" panose="02010600030101010101" pitchFamily="2" charset="-122"/>
              </a:rPr>
              <a:t>如果变量</a:t>
            </a:r>
            <a:r>
              <a:rPr lang="en-US" altLang="zh-CN" sz="1600">
                <a:latin typeface="等线" panose="02010600030101010101" pitchFamily="2" charset="-122"/>
                <a:ea typeface="等线" panose="02010600030101010101" pitchFamily="2" charset="-122"/>
              </a:rPr>
              <a:t>a</a:t>
            </a:r>
            <a:r>
              <a:rPr lang="zh-CN" altLang="en-US" sz="1600">
                <a:latin typeface="等线" panose="02010600030101010101" pitchFamily="2" charset="-122"/>
                <a:ea typeface="等线" panose="02010600030101010101" pitchFamily="2" charset="-122"/>
              </a:rPr>
              <a:t>是引用类型的话，那么此处代码</a:t>
            </a:r>
            <a:r>
              <a:rPr lang="en-US" altLang="zh-CN" sz="1600">
                <a:latin typeface="等线" panose="02010600030101010101" pitchFamily="2" charset="-122"/>
                <a:ea typeface="等线" panose="02010600030101010101" pitchFamily="2" charset="-122"/>
              </a:rPr>
              <a:t>finally</a:t>
            </a:r>
            <a:r>
              <a:rPr lang="zh-CN" altLang="en-US" sz="1600">
                <a:latin typeface="等线" panose="02010600030101010101" pitchFamily="2" charset="-122"/>
                <a:ea typeface="等线" panose="02010600030101010101" pitchFamily="2" charset="-122"/>
              </a:rPr>
              <a:t>语句执行之后，栈内的的值会变化，会输出</a:t>
            </a:r>
            <a:r>
              <a:rPr lang="en-US" altLang="zh-CN" sz="1600">
                <a:latin typeface="等线" panose="02010600030101010101" pitchFamily="2" charset="-122"/>
                <a:ea typeface="等线" panose="02010600030101010101" pitchFamily="2" charset="-122"/>
              </a:rPr>
              <a:t>finally</a:t>
            </a:r>
            <a:r>
              <a:rPr lang="zh-CN" altLang="en-US" sz="1600">
                <a:latin typeface="等线" panose="02010600030101010101" pitchFamily="2" charset="-122"/>
                <a:ea typeface="等线" panose="02010600030101010101" pitchFamily="2" charset="-122"/>
              </a:rPr>
              <a:t>执行之后的结果。</a:t>
            </a:r>
            <a:endParaRPr lang="en-US" altLang="zh-CN" sz="1600">
              <a:latin typeface="等线" panose="02010600030101010101" pitchFamily="2" charset="-122"/>
              <a:ea typeface="等线" panose="02010600030101010101" pitchFamily="2" charset="-122"/>
            </a:endParaRPr>
          </a:p>
        </p:txBody>
      </p:sp>
      <p:sp>
        <p:nvSpPr>
          <p:cNvPr id="7"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try/catch/finally</a:t>
            </a:r>
            <a:r>
              <a:rPr lang="zh-CN" altLang="en-US">
                <a:latin typeface="等线" panose="02010600030101010101" pitchFamily="2" charset="-122"/>
                <a:ea typeface="等线" panose="02010600030101010101" pitchFamily="2" charset="-122"/>
              </a:rPr>
              <a:t>执行顺序问题</a:t>
            </a:r>
          </a:p>
        </p:txBody>
      </p:sp>
      <p:pic>
        <p:nvPicPr>
          <p:cNvPr id="2" name="图片 1"/>
          <p:cNvPicPr>
            <a:picLocks noChangeAspect="1"/>
          </p:cNvPicPr>
          <p:nvPr/>
        </p:nvPicPr>
        <p:blipFill>
          <a:blip r:embed="rId2"/>
          <a:stretch>
            <a:fillRect/>
          </a:stretch>
        </p:blipFill>
        <p:spPr>
          <a:xfrm>
            <a:off x="5067300" y="1541380"/>
            <a:ext cx="4076700" cy="30480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116153" y="4365104"/>
            <a:ext cx="4019943" cy="2492896"/>
          </a:xfrm>
        </p:spPr>
        <p:txBody>
          <a:bodyPr>
            <a:normAutofit lnSpcReduction="10000"/>
          </a:bodyPr>
          <a:lstStyle/>
          <a:p>
            <a:pPr marL="0" indent="0">
              <a:buNone/>
            </a:pPr>
            <a:r>
              <a:rPr lang="en-US" altLang="zh-CN" sz="1200" dirty="0">
                <a:latin typeface="等线" panose="02010600030101010101" pitchFamily="2" charset="-122"/>
                <a:ea typeface="等线" panose="02010600030101010101" pitchFamily="2" charset="-122"/>
              </a:rPr>
              <a:t>1</a:t>
            </a:r>
            <a:r>
              <a:rPr lang="zh-CN" altLang="en-US" sz="1200" dirty="0">
                <a:latin typeface="等线" panose="02010600030101010101" pitchFamily="2" charset="-122"/>
                <a:ea typeface="等线" panose="02010600030101010101" pitchFamily="2" charset="-122"/>
              </a:rPr>
              <a:t>、静态语句块在类载入虚拟机时执行，永远只会执行一次，父类的静态语句块比子类的静态语句块先执行。</a:t>
            </a:r>
            <a:endParaRPr lang="en-US" altLang="zh-CN" sz="1200" dirty="0">
              <a:latin typeface="等线" panose="02010600030101010101" pitchFamily="2" charset="-122"/>
              <a:ea typeface="等线" panose="02010600030101010101" pitchFamily="2" charset="-122"/>
            </a:endParaRPr>
          </a:p>
          <a:p>
            <a:pPr marL="0" indent="0">
              <a:buNone/>
            </a:pPr>
            <a:r>
              <a:rPr lang="zh-CN" altLang="en-US" sz="1200" dirty="0">
                <a:solidFill>
                  <a:srgbClr val="FF0000"/>
                </a:solidFill>
                <a:latin typeface="等线" panose="02010600030101010101" pitchFamily="2" charset="-122"/>
                <a:ea typeface="等线" panose="02010600030101010101" pitchFamily="2" charset="-122"/>
              </a:rPr>
              <a:t>子类执行构造函数的时候会隐式自动调用父类无参构造函数（无论子类执行的是有参构造函数还是无参构造函数）</a:t>
            </a:r>
            <a:endParaRPr lang="en-US" altLang="zh-CN" sz="1200" dirty="0">
              <a:solidFill>
                <a:srgbClr val="FF0000"/>
              </a:solidFill>
              <a:latin typeface="等线" panose="02010600030101010101" pitchFamily="2" charset="-122"/>
              <a:ea typeface="等线" panose="02010600030101010101" pitchFamily="2" charset="-122"/>
            </a:endParaRPr>
          </a:p>
          <a:p>
            <a:pPr marL="0" indent="0">
              <a:buNone/>
            </a:pPr>
            <a:r>
              <a:rPr lang="en-US" altLang="zh-CN" sz="1200" dirty="0">
                <a:latin typeface="等线" panose="02010600030101010101" pitchFamily="2" charset="-122"/>
                <a:ea typeface="等线" panose="02010600030101010101" pitchFamily="2" charset="-122"/>
              </a:rPr>
              <a:t>2</a:t>
            </a:r>
            <a:r>
              <a:rPr lang="zh-CN" altLang="en-US" sz="1200" dirty="0">
                <a:latin typeface="等线" panose="02010600030101010101" pitchFamily="2" charset="-122"/>
                <a:ea typeface="等线" panose="02010600030101010101" pitchFamily="2" charset="-122"/>
              </a:rPr>
              <a:t>、普通语句块在创建对象之前执行，接着执行构造函数，同时创建对象的时候先执行父类的普通语句块，再执行父类构造函数，再执行子类普通语句块，最后执行子类的构造函数。</a:t>
            </a:r>
            <a:endParaRPr lang="en-US" altLang="zh-CN" sz="1200" dirty="0">
              <a:latin typeface="等线" panose="02010600030101010101" pitchFamily="2" charset="-122"/>
              <a:ea typeface="等线" panose="02010600030101010101" pitchFamily="2" charset="-122"/>
            </a:endParaRPr>
          </a:p>
          <a:p>
            <a:pPr marL="0" indent="0">
              <a:buNone/>
            </a:pPr>
            <a:r>
              <a:rPr lang="zh-CN" altLang="en-US" sz="1200" dirty="0">
                <a:latin typeface="等线" panose="02010600030101010101" pitchFamily="2" charset="-122"/>
                <a:ea typeface="等线" panose="02010600030101010101" pitchFamily="2" charset="-122"/>
              </a:rPr>
              <a:t>执行顺序：</a:t>
            </a:r>
            <a:endParaRPr lang="en-US" altLang="zh-CN" sz="1200" dirty="0">
              <a:latin typeface="等线" panose="02010600030101010101" pitchFamily="2" charset="-122"/>
              <a:ea typeface="等线" panose="02010600030101010101" pitchFamily="2" charset="-122"/>
            </a:endParaRPr>
          </a:p>
          <a:p>
            <a:pPr marL="0" indent="0">
              <a:buNone/>
            </a:pPr>
            <a:r>
              <a:rPr lang="zh-CN" altLang="en-US" sz="1200" dirty="0">
                <a:latin typeface="等线" panose="02010600030101010101" pitchFamily="2" charset="-122"/>
                <a:ea typeface="等线" panose="02010600030101010101" pitchFamily="2" charset="-122"/>
              </a:rPr>
              <a:t>父类静态语句块</a:t>
            </a:r>
            <a:r>
              <a:rPr lang="en-US" altLang="zh-CN" sz="1200" dirty="0">
                <a:latin typeface="等线" panose="02010600030101010101" pitchFamily="2" charset="-122"/>
                <a:ea typeface="等线" panose="02010600030101010101" pitchFamily="2" charset="-122"/>
              </a:rPr>
              <a:t>--&gt;</a:t>
            </a:r>
            <a:r>
              <a:rPr lang="zh-CN" altLang="en-US" sz="1200" dirty="0">
                <a:latin typeface="等线" panose="02010600030101010101" pitchFamily="2" charset="-122"/>
                <a:ea typeface="等线" panose="02010600030101010101" pitchFamily="2" charset="-122"/>
              </a:rPr>
              <a:t>子类静态语句块</a:t>
            </a:r>
            <a:r>
              <a:rPr lang="en-US" altLang="zh-CN" sz="1200" dirty="0">
                <a:latin typeface="等线" panose="02010600030101010101" pitchFamily="2" charset="-122"/>
                <a:ea typeface="等线" panose="02010600030101010101" pitchFamily="2" charset="-122"/>
              </a:rPr>
              <a:t>--&gt;</a:t>
            </a:r>
            <a:r>
              <a:rPr lang="zh-CN" altLang="en-US" sz="1200" dirty="0">
                <a:latin typeface="等线" panose="02010600030101010101" pitchFamily="2" charset="-122"/>
                <a:ea typeface="等线" panose="02010600030101010101" pitchFamily="2" charset="-122"/>
              </a:rPr>
              <a:t>父类普通语句块</a:t>
            </a:r>
            <a:r>
              <a:rPr lang="en-US" altLang="zh-CN" sz="1200" dirty="0">
                <a:latin typeface="等线" panose="02010600030101010101" pitchFamily="2" charset="-122"/>
                <a:ea typeface="等线" panose="02010600030101010101" pitchFamily="2" charset="-122"/>
              </a:rPr>
              <a:t>--&gt;</a:t>
            </a:r>
            <a:r>
              <a:rPr lang="zh-CN" altLang="en-US" sz="1200" dirty="0">
                <a:latin typeface="等线" panose="02010600030101010101" pitchFamily="2" charset="-122"/>
                <a:ea typeface="等线" panose="02010600030101010101" pitchFamily="2" charset="-122"/>
              </a:rPr>
              <a:t>父类内部属性初始化</a:t>
            </a:r>
            <a:r>
              <a:rPr lang="en-US" altLang="zh-CN" sz="1200" dirty="0">
                <a:latin typeface="等线" panose="02010600030101010101" pitchFamily="2" charset="-122"/>
                <a:ea typeface="等线" panose="02010600030101010101" pitchFamily="2" charset="-122"/>
              </a:rPr>
              <a:t>--&gt;</a:t>
            </a:r>
            <a:r>
              <a:rPr lang="zh-CN" altLang="en-US" sz="1200" dirty="0">
                <a:latin typeface="等线" panose="02010600030101010101" pitchFamily="2" charset="-122"/>
                <a:ea typeface="等线" panose="02010600030101010101" pitchFamily="2" charset="-122"/>
              </a:rPr>
              <a:t>父类构造函数</a:t>
            </a:r>
            <a:r>
              <a:rPr lang="en-US" altLang="zh-CN" sz="1200" dirty="0">
                <a:latin typeface="等线" panose="02010600030101010101" pitchFamily="2" charset="-122"/>
                <a:ea typeface="等线" panose="02010600030101010101" pitchFamily="2" charset="-122"/>
              </a:rPr>
              <a:t>--&gt;</a:t>
            </a:r>
            <a:r>
              <a:rPr lang="zh-CN" altLang="en-US" sz="1200" dirty="0">
                <a:latin typeface="等线" panose="02010600030101010101" pitchFamily="2" charset="-122"/>
                <a:ea typeface="等线" panose="02010600030101010101" pitchFamily="2" charset="-122"/>
              </a:rPr>
              <a:t>子类普通语句块</a:t>
            </a:r>
            <a:r>
              <a:rPr lang="en-US" altLang="zh-CN" sz="1200" dirty="0">
                <a:latin typeface="等线" panose="02010600030101010101" pitchFamily="2" charset="-122"/>
                <a:ea typeface="等线" panose="02010600030101010101" pitchFamily="2" charset="-122"/>
              </a:rPr>
              <a:t>--&gt; </a:t>
            </a:r>
            <a:r>
              <a:rPr lang="zh-CN" altLang="en-US" sz="1200" dirty="0">
                <a:latin typeface="等线" panose="02010600030101010101" pitchFamily="2" charset="-122"/>
                <a:ea typeface="等线" panose="02010600030101010101" pitchFamily="2" charset="-122"/>
              </a:rPr>
              <a:t>子类内部属性初始化</a:t>
            </a:r>
            <a:r>
              <a:rPr lang="en-US" altLang="zh-CN" sz="1200" dirty="0">
                <a:latin typeface="等线" panose="02010600030101010101" pitchFamily="2" charset="-122"/>
                <a:ea typeface="等线" panose="02010600030101010101" pitchFamily="2" charset="-122"/>
              </a:rPr>
              <a:t>--&gt;</a:t>
            </a:r>
            <a:r>
              <a:rPr lang="zh-CN" altLang="en-US" sz="1200" dirty="0">
                <a:latin typeface="等线" panose="02010600030101010101" pitchFamily="2" charset="-122"/>
                <a:ea typeface="等线" panose="02010600030101010101" pitchFamily="2" charset="-122"/>
              </a:rPr>
              <a:t>子类构造函数</a:t>
            </a:r>
            <a:endParaRPr lang="en-US" altLang="zh-CN" sz="1200" dirty="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17857" y="1693069"/>
            <a:ext cx="5036344" cy="1735931"/>
          </a:xfrm>
          <a:prstGeom prst="rect">
            <a:avLst/>
          </a:prstGeom>
        </p:spPr>
      </p:pic>
      <p:pic>
        <p:nvPicPr>
          <p:cNvPr id="8" name="图片 7"/>
          <p:cNvPicPr>
            <a:picLocks noChangeAspect="1"/>
          </p:cNvPicPr>
          <p:nvPr/>
        </p:nvPicPr>
        <p:blipFill>
          <a:blip r:embed="rId3"/>
          <a:stretch>
            <a:fillRect/>
          </a:stretch>
        </p:blipFill>
        <p:spPr>
          <a:xfrm>
            <a:off x="7904" y="3789040"/>
            <a:ext cx="5072063" cy="2286000"/>
          </a:xfrm>
          <a:prstGeom prst="rect">
            <a:avLst/>
          </a:prstGeom>
        </p:spPr>
      </p:pic>
      <p:pic>
        <p:nvPicPr>
          <p:cNvPr id="9" name="图片 8"/>
          <p:cNvPicPr>
            <a:picLocks noChangeAspect="1"/>
          </p:cNvPicPr>
          <p:nvPr/>
        </p:nvPicPr>
        <p:blipFill>
          <a:blip r:embed="rId4"/>
          <a:stretch>
            <a:fillRect/>
          </a:stretch>
        </p:blipFill>
        <p:spPr>
          <a:xfrm>
            <a:off x="5079310" y="1773572"/>
            <a:ext cx="3964781" cy="721519"/>
          </a:xfrm>
          <a:prstGeom prst="rect">
            <a:avLst/>
          </a:prstGeom>
        </p:spPr>
      </p:pic>
      <p:pic>
        <p:nvPicPr>
          <p:cNvPr id="10" name="图片 9"/>
          <p:cNvPicPr>
            <a:picLocks noChangeAspect="1"/>
          </p:cNvPicPr>
          <p:nvPr/>
        </p:nvPicPr>
        <p:blipFill>
          <a:blip r:embed="rId5"/>
          <a:stretch>
            <a:fillRect/>
          </a:stretch>
        </p:blipFill>
        <p:spPr>
          <a:xfrm>
            <a:off x="5054201" y="2644285"/>
            <a:ext cx="2271713" cy="1571625"/>
          </a:xfrm>
          <a:prstGeom prst="rect">
            <a:avLst/>
          </a:prstGeom>
        </p:spPr>
      </p:pic>
      <p:sp>
        <p:nvSpPr>
          <p:cNvPr id="11"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语句块执行顺序</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9001000" cy="5112568"/>
          </a:xfrm>
        </p:spPr>
        <p:txBody>
          <a:bodyPr>
            <a:normAutofit/>
          </a:bodyPr>
          <a:lstStyle/>
          <a:p>
            <a:pPr marL="0" indent="0">
              <a:buNone/>
            </a:pPr>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类在</a:t>
            </a:r>
            <a:r>
              <a:rPr lang="en-US" altLang="zh-CN" sz="1600" dirty="0" err="1">
                <a:latin typeface="等线" panose="02010600030101010101" pitchFamily="2" charset="-122"/>
                <a:ea typeface="等线" panose="02010600030101010101" pitchFamily="2" charset="-122"/>
              </a:rPr>
              <a:t>jdk</a:t>
            </a:r>
            <a:r>
              <a:rPr lang="zh-CN" altLang="en-US" sz="1600" dirty="0">
                <a:latin typeface="等线" panose="02010600030101010101" pitchFamily="2" charset="-122"/>
                <a:ea typeface="等线" panose="02010600030101010101" pitchFamily="2" charset="-122"/>
              </a:rPr>
              <a:t>源码的多个类中用到，这个类的提供了一些绕开</a:t>
            </a:r>
            <a:r>
              <a:rPr lang="en-US" altLang="zh-CN" sz="1600" dirty="0">
                <a:latin typeface="等线" panose="02010600030101010101" pitchFamily="2" charset="-122"/>
                <a:ea typeface="等线" panose="02010600030101010101" pitchFamily="2" charset="-122"/>
              </a:rPr>
              <a:t>JVM</a:t>
            </a:r>
            <a:r>
              <a:rPr lang="zh-CN" altLang="en-US" sz="1600" dirty="0">
                <a:latin typeface="等线" panose="02010600030101010101" pitchFamily="2" charset="-122"/>
                <a:ea typeface="等线" panose="02010600030101010101" pitchFamily="2" charset="-122"/>
              </a:rPr>
              <a:t>的更底层功能，基于它的实现可以提高效率。但是，它是一把双刃剑：正如它的名字所预示的那样，它是 </a:t>
            </a:r>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的，它所分配的内存需要手动</a:t>
            </a:r>
            <a:r>
              <a:rPr lang="en-US" altLang="zh-CN" sz="1600" dirty="0">
                <a:latin typeface="等线" panose="02010600030101010101" pitchFamily="2" charset="-122"/>
                <a:ea typeface="等线" panose="02010600030101010101" pitchFamily="2" charset="-122"/>
              </a:rPr>
              <a:t>free</a:t>
            </a:r>
            <a:r>
              <a:rPr lang="zh-CN" altLang="en-US" sz="1600" dirty="0">
                <a:latin typeface="等线" panose="02010600030101010101" pitchFamily="2" charset="-122"/>
                <a:ea typeface="等线" panose="02010600030101010101" pitchFamily="2" charset="-122"/>
              </a:rPr>
              <a:t>（不被</a:t>
            </a:r>
            <a:r>
              <a:rPr lang="en-US" altLang="zh-CN" sz="1600" dirty="0">
                <a:latin typeface="等线" panose="02010600030101010101" pitchFamily="2" charset="-122"/>
                <a:ea typeface="等线" panose="02010600030101010101" pitchFamily="2" charset="-122"/>
              </a:rPr>
              <a:t>GC</a:t>
            </a:r>
            <a:r>
              <a:rPr lang="zh-CN" altLang="en-US" sz="1600" dirty="0">
                <a:latin typeface="等线" panose="02010600030101010101" pitchFamily="2" charset="-122"/>
                <a:ea typeface="等线" panose="02010600030101010101" pitchFamily="2" charset="-122"/>
              </a:rPr>
              <a:t>回收）。</a:t>
            </a:r>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类，提供了</a:t>
            </a:r>
            <a:r>
              <a:rPr lang="en-US" altLang="zh-CN" sz="1600" dirty="0">
                <a:latin typeface="等线" panose="02010600030101010101" pitchFamily="2" charset="-122"/>
                <a:ea typeface="等线" panose="02010600030101010101" pitchFamily="2" charset="-122"/>
              </a:rPr>
              <a:t>JNI</a:t>
            </a:r>
            <a:r>
              <a:rPr lang="zh-CN" altLang="en-US" sz="1600" dirty="0">
                <a:latin typeface="等线" panose="02010600030101010101" pitchFamily="2" charset="-122"/>
                <a:ea typeface="等线" panose="02010600030101010101" pitchFamily="2" charset="-122"/>
              </a:rPr>
              <a:t>某些功能的简单替代：确保高效性的同时，使事情变得更简单。我们可以拿来干什么：</a:t>
            </a:r>
            <a:endParaRPr lang="en-US" altLang="zh-CN" sz="1600" dirty="0">
              <a:latin typeface="等线" panose="02010600030101010101" pitchFamily="2" charset="-122"/>
              <a:ea typeface="等线" panose="02010600030101010101" pitchFamily="2" charset="-122"/>
            </a:endParaRPr>
          </a:p>
          <a:p>
            <a:r>
              <a:rPr lang="zh-CN" altLang="en-US" sz="1600" dirty="0">
                <a:latin typeface="等线" panose="02010600030101010101" pitchFamily="2" charset="-122"/>
                <a:ea typeface="等线" panose="02010600030101010101" pitchFamily="2" charset="-122"/>
              </a:rPr>
              <a:t>通过</a:t>
            </a:r>
            <a:r>
              <a:rPr lang="en-US" altLang="zh-CN" sz="1600" dirty="0" err="1">
                <a:latin typeface="等线" panose="02010600030101010101" pitchFamily="2" charset="-122"/>
                <a:ea typeface="等线" panose="02010600030101010101" pitchFamily="2" charset="-122"/>
              </a:rPr>
              <a:t>allocateInstance</a:t>
            </a:r>
            <a:r>
              <a:rPr lang="en-US" altLang="zh-CN" sz="1600" dirty="0">
                <a:latin typeface="等线" panose="02010600030101010101" pitchFamily="2" charset="-122"/>
                <a:ea typeface="等线" panose="02010600030101010101" pitchFamily="2" charset="-122"/>
              </a:rPr>
              <a:t>()</a:t>
            </a:r>
            <a:r>
              <a:rPr lang="zh-CN" altLang="en-US" sz="1600" dirty="0">
                <a:latin typeface="等线" panose="02010600030101010101" pitchFamily="2" charset="-122"/>
                <a:ea typeface="等线" panose="02010600030101010101" pitchFamily="2" charset="-122"/>
              </a:rPr>
              <a:t>方法，你可以创建一个类的实例，但是却不需要调用它的构造函数、初使化代码、各种</a:t>
            </a:r>
            <a:r>
              <a:rPr lang="en-US" altLang="zh-CN" sz="1600" dirty="0">
                <a:latin typeface="等线" panose="02010600030101010101" pitchFamily="2" charset="-122"/>
                <a:ea typeface="等线" panose="02010600030101010101" pitchFamily="2" charset="-122"/>
              </a:rPr>
              <a:t>JVM</a:t>
            </a:r>
            <a:r>
              <a:rPr lang="zh-CN" altLang="en-US" sz="1600" dirty="0">
                <a:latin typeface="等线" panose="02010600030101010101" pitchFamily="2" charset="-122"/>
                <a:ea typeface="等线" panose="02010600030101010101" pitchFamily="2" charset="-122"/>
              </a:rPr>
              <a:t>安全检查以及其它的一些底层的东西。即使构造函数是私有，我们也可以通过这个方法创建它的实例。</a:t>
            </a:r>
            <a:endParaRPr lang="en-US" altLang="zh-CN" sz="1600" dirty="0">
              <a:latin typeface="等线" panose="02010600030101010101" pitchFamily="2" charset="-122"/>
              <a:ea typeface="等线" panose="02010600030101010101" pitchFamily="2" charset="-122"/>
            </a:endParaRPr>
          </a:p>
          <a:p>
            <a:r>
              <a:rPr lang="zh-CN" altLang="en-US" sz="1600" dirty="0">
                <a:latin typeface="等线" panose="02010600030101010101" pitchFamily="2" charset="-122"/>
                <a:ea typeface="等线" panose="02010600030101010101" pitchFamily="2" charset="-122"/>
              </a:rPr>
              <a:t>运行时动态创建类；</a:t>
            </a:r>
            <a:endParaRPr lang="en-US" altLang="zh-CN" sz="1600" dirty="0">
              <a:latin typeface="等线" panose="02010600030101010101" pitchFamily="2" charset="-122"/>
              <a:ea typeface="等线" panose="02010600030101010101" pitchFamily="2" charset="-122"/>
            </a:endParaRPr>
          </a:p>
          <a:p>
            <a:r>
              <a:rPr lang="zh-CN" altLang="en-US" sz="1600" dirty="0">
                <a:latin typeface="等线" panose="02010600030101010101" pitchFamily="2" charset="-122"/>
                <a:ea typeface="等线" panose="02010600030101010101" pitchFamily="2" charset="-122"/>
              </a:rPr>
              <a:t>使用直接复制内存的方式实现浅克隆</a:t>
            </a:r>
            <a:endParaRPr lang="en-US" altLang="zh-CN" sz="1600" dirty="0">
              <a:latin typeface="等线" panose="02010600030101010101" pitchFamily="2" charset="-122"/>
              <a:ea typeface="等线" panose="02010600030101010101" pitchFamily="2" charset="-122"/>
            </a:endParaRPr>
          </a:p>
          <a:p>
            <a:pPr marL="0" indent="0">
              <a:buNone/>
            </a:pPr>
            <a:endParaRPr lang="en-US" altLang="zh-CN" sz="1600" dirty="0">
              <a:latin typeface="等线" panose="02010600030101010101" pitchFamily="2" charset="-122"/>
              <a:ea typeface="等线" panose="02010600030101010101" pitchFamily="2" charset="-122"/>
            </a:endParaRPr>
          </a:p>
          <a:p>
            <a:pPr marL="0" indent="0">
              <a:buNone/>
            </a:pPr>
            <a:r>
              <a:rPr lang="zh-CN" altLang="en-US" sz="1600" dirty="0">
                <a:latin typeface="等线" panose="02010600030101010101" pitchFamily="2" charset="-122"/>
                <a:ea typeface="等线" panose="02010600030101010101" pitchFamily="2" charset="-122"/>
              </a:rPr>
              <a:t>如果你尝试创建</a:t>
            </a:r>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类的实例，基于以下两种原因是不被允许的。</a:t>
            </a:r>
          </a:p>
          <a:p>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类的构造函数是私有的；</a:t>
            </a:r>
          </a:p>
          <a:p>
            <a:r>
              <a:rPr lang="zh-CN" altLang="en-US" sz="1600" dirty="0">
                <a:latin typeface="等线" panose="02010600030101010101" pitchFamily="2" charset="-122"/>
                <a:ea typeface="等线" panose="02010600030101010101" pitchFamily="2" charset="-122"/>
              </a:rPr>
              <a:t>虽然它有静态的</a:t>
            </a:r>
            <a:r>
              <a:rPr lang="en-US" altLang="zh-CN" sz="1600" dirty="0" err="1">
                <a:latin typeface="等线" panose="02010600030101010101" pitchFamily="2" charset="-122"/>
                <a:ea typeface="等线" panose="02010600030101010101" pitchFamily="2" charset="-122"/>
              </a:rPr>
              <a:t>getUnsafe</a:t>
            </a:r>
            <a:r>
              <a:rPr lang="en-US" altLang="zh-CN" sz="1600" dirty="0">
                <a:latin typeface="等线" panose="02010600030101010101" pitchFamily="2" charset="-122"/>
                <a:ea typeface="等线" panose="02010600030101010101" pitchFamily="2" charset="-122"/>
              </a:rPr>
              <a:t>()</a:t>
            </a:r>
            <a:r>
              <a:rPr lang="zh-CN" altLang="en-US" sz="1600" dirty="0">
                <a:latin typeface="等线" panose="02010600030101010101" pitchFamily="2" charset="-122"/>
                <a:ea typeface="等线" panose="02010600030101010101" pitchFamily="2" charset="-122"/>
              </a:rPr>
              <a:t>方法，但是如果你尝试调用</a:t>
            </a:r>
            <a:r>
              <a:rPr lang="en-US" altLang="zh-CN" sz="1600" dirty="0" err="1">
                <a:latin typeface="等线" panose="02010600030101010101" pitchFamily="2" charset="-122"/>
                <a:ea typeface="等线" panose="02010600030101010101" pitchFamily="2" charset="-122"/>
              </a:rPr>
              <a:t>Unsafe.getUnsafe</a:t>
            </a:r>
            <a:r>
              <a:rPr lang="en-US" altLang="zh-CN" sz="1600" dirty="0">
                <a:latin typeface="等线" panose="02010600030101010101" pitchFamily="2" charset="-122"/>
                <a:ea typeface="等线" panose="02010600030101010101" pitchFamily="2" charset="-122"/>
              </a:rPr>
              <a:t>()</a:t>
            </a:r>
            <a:r>
              <a:rPr lang="zh-CN" altLang="en-US" sz="1600" dirty="0">
                <a:latin typeface="等线" panose="02010600030101010101" pitchFamily="2" charset="-122"/>
                <a:ea typeface="等线" panose="02010600030101010101" pitchFamily="2" charset="-122"/>
              </a:rPr>
              <a:t>，会得到一个</a:t>
            </a:r>
            <a:r>
              <a:rPr lang="en-US" altLang="zh-CN" sz="1600" dirty="0" err="1">
                <a:latin typeface="等线" panose="02010600030101010101" pitchFamily="2" charset="-122"/>
                <a:ea typeface="等线" panose="02010600030101010101" pitchFamily="2" charset="-122"/>
              </a:rPr>
              <a:t>SecutiryException</a:t>
            </a:r>
            <a:r>
              <a:rPr lang="zh-CN" altLang="en-US" sz="1600" dirty="0">
                <a:latin typeface="等线" panose="02010600030101010101" pitchFamily="2" charset="-122"/>
                <a:ea typeface="等线" panose="02010600030101010101" pitchFamily="2" charset="-122"/>
              </a:rPr>
              <a:t>。这个类只有被</a:t>
            </a:r>
            <a:r>
              <a:rPr lang="en-US" altLang="zh-CN" sz="1600" dirty="0">
                <a:latin typeface="等线" panose="02010600030101010101" pitchFamily="2" charset="-122"/>
                <a:ea typeface="等线" panose="02010600030101010101" pitchFamily="2" charset="-122"/>
              </a:rPr>
              <a:t>JDK</a:t>
            </a:r>
            <a:r>
              <a:rPr lang="zh-CN" altLang="en-US" sz="1600" dirty="0">
                <a:latin typeface="等线" panose="02010600030101010101" pitchFamily="2" charset="-122"/>
                <a:ea typeface="等线" panose="02010600030101010101" pitchFamily="2" charset="-122"/>
              </a:rPr>
              <a:t>信任的类实例化。</a:t>
            </a:r>
          </a:p>
          <a:p>
            <a:pPr marL="0" indent="0">
              <a:buNone/>
            </a:pPr>
            <a:r>
              <a:rPr lang="zh-CN" altLang="en-US" sz="1600" dirty="0">
                <a:latin typeface="等线" panose="02010600030101010101" pitchFamily="2" charset="-122"/>
                <a:ea typeface="等线" panose="02010600030101010101" pitchFamily="2" charset="-122"/>
              </a:rPr>
              <a:t>但是这总会是有变通的解决办法的，一个简单的方式就是使用反射进行实例化。</a:t>
            </a:r>
            <a:endParaRPr lang="en-US" altLang="zh-CN" sz="1600" dirty="0">
              <a:latin typeface="等线" panose="02010600030101010101" pitchFamily="2" charset="-122"/>
              <a:ea typeface="等线" panose="02010600030101010101" pitchFamily="2" charset="-122"/>
            </a:endParaRPr>
          </a:p>
          <a:p>
            <a:pPr marL="0" indent="0">
              <a:buNone/>
            </a:pPr>
            <a:r>
              <a:rPr lang="zh-CN" altLang="en-US" sz="1600" dirty="0">
                <a:latin typeface="等线" panose="02010600030101010101" pitchFamily="2" charset="-122"/>
                <a:ea typeface="等线" panose="02010600030101010101" pitchFamily="2" charset="-122"/>
              </a:rPr>
              <a:t>更多内容请参考</a:t>
            </a:r>
            <a:r>
              <a:rPr lang="en-US" altLang="zh-CN" sz="1600" dirty="0" err="1">
                <a:latin typeface="等线" panose="02010600030101010101" pitchFamily="2" charset="-122"/>
                <a:ea typeface="等线" panose="02010600030101010101" pitchFamily="2" charset="-122"/>
              </a:rPr>
              <a:t>openjdk</a:t>
            </a:r>
            <a:r>
              <a:rPr lang="zh-CN" altLang="en-US" sz="1600" dirty="0">
                <a:latin typeface="等线" panose="02010600030101010101" pitchFamily="2" charset="-122"/>
                <a:ea typeface="等线" panose="02010600030101010101" pitchFamily="2" charset="-122"/>
              </a:rPr>
              <a:t>源码，右方源码我已经加了中文注释：</a:t>
            </a: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Unsafe</a:t>
            </a:r>
            <a:r>
              <a:rPr lang="zh-CN" altLang="en-US">
                <a:latin typeface="等线" panose="02010600030101010101" pitchFamily="2" charset="-122"/>
                <a:ea typeface="等线" panose="02010600030101010101" pitchFamily="2" charset="-122"/>
              </a:rPr>
              <a:t>类</a:t>
            </a:r>
          </a:p>
        </p:txBody>
      </p:sp>
      <p:graphicFrame>
        <p:nvGraphicFramePr>
          <p:cNvPr id="4" name="对象 3"/>
          <p:cNvGraphicFramePr>
            <a:graphicFrameLocks noChangeAspect="1"/>
          </p:cNvGraphicFramePr>
          <p:nvPr>
            <p:extLst>
              <p:ext uri="{D42A27DB-BD31-4B8C-83A1-F6EECF244321}">
                <p14:modId xmlns:p14="http://schemas.microsoft.com/office/powerpoint/2010/main" val="428027082"/>
              </p:ext>
            </p:extLst>
          </p:nvPr>
        </p:nvGraphicFramePr>
        <p:xfrm>
          <a:off x="5796136" y="6165304"/>
          <a:ext cx="1008112" cy="479425"/>
        </p:xfrm>
        <a:graphic>
          <a:graphicData uri="http://schemas.openxmlformats.org/presentationml/2006/ole">
            <mc:AlternateContent xmlns:mc="http://schemas.openxmlformats.org/markup-compatibility/2006">
              <mc:Choice xmlns:v="urn:schemas-microsoft-com:vml" Requires="v">
                <p:oleObj spid="_x0000_s1298" name="包装程序外壳对象" showAsIcon="1" r:id="rId3" imgW="597600" imgH="479880" progId="Package">
                  <p:embed/>
                </p:oleObj>
              </mc:Choice>
              <mc:Fallback>
                <p:oleObj name="包装程序外壳对象" showAsIcon="1" r:id="rId3" imgW="597600" imgH="479880" progId="Package">
                  <p:embed/>
                  <p:pic>
                    <p:nvPicPr>
                      <p:cNvPr id="0" name=""/>
                      <p:cNvPicPr/>
                      <p:nvPr/>
                    </p:nvPicPr>
                    <p:blipFill>
                      <a:blip r:embed="rId4"/>
                      <a:stretch>
                        <a:fillRect/>
                      </a:stretch>
                    </p:blipFill>
                    <p:spPr>
                      <a:xfrm>
                        <a:off x="5796136" y="6165304"/>
                        <a:ext cx="1008112" cy="479425"/>
                      </a:xfrm>
                      <a:prstGeom prst="rect">
                        <a:avLst/>
                      </a:prstGeom>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nvGraphicFramePr>
        <p:xfrm>
          <a:off x="5652120" y="6096000"/>
          <a:ext cx="792163" cy="533400"/>
        </p:xfrm>
        <a:graphic>
          <a:graphicData uri="http://schemas.openxmlformats.org/presentationml/2006/ole">
            <mc:AlternateContent xmlns:mc="http://schemas.openxmlformats.org/markup-compatibility/2006">
              <mc:Choice xmlns:v="urn:schemas-microsoft-com:vml" Requires="v">
                <p:oleObj spid="_x0000_s2322" name="包装程序外壳对象" showAsIcon="1" r:id="rId3" imgW="781050" imgH="523875" progId="Package">
                  <p:embed/>
                </p:oleObj>
              </mc:Choice>
              <mc:Fallback>
                <p:oleObj name="包装程序外壳对象" showAsIcon="1" r:id="rId3" imgW="781050" imgH="523875" progId="Package">
                  <p:embed/>
                  <p:pic>
                    <p:nvPicPr>
                      <p:cNvPr id="0" name="对象 1"/>
                      <p:cNvPicPr/>
                      <p:nvPr/>
                    </p:nvPicPr>
                    <p:blipFill>
                      <a:blip r:embed="rId4"/>
                      <a:stretch>
                        <a:fillRect/>
                      </a:stretch>
                    </p:blipFill>
                    <p:spPr>
                      <a:xfrm>
                        <a:off x="5652120" y="6096000"/>
                        <a:ext cx="792163" cy="533400"/>
                      </a:xfrm>
                      <a:prstGeom prst="rect">
                        <a:avLst/>
                      </a:prstGeom>
                    </p:spPr>
                  </p:pic>
                </p:oleObj>
              </mc:Fallback>
            </mc:AlternateContent>
          </a:graphicData>
        </a:graphic>
      </p:graphicFrame>
      <p:pic>
        <p:nvPicPr>
          <p:cNvPr id="5" name="图片 4"/>
          <p:cNvPicPr>
            <a:picLocks noChangeAspect="1"/>
          </p:cNvPicPr>
          <p:nvPr/>
        </p:nvPicPr>
        <p:blipFill>
          <a:blip r:embed="rId5"/>
          <a:stretch>
            <a:fillRect/>
          </a:stretch>
        </p:blipFill>
        <p:spPr>
          <a:xfrm>
            <a:off x="0" y="82917"/>
            <a:ext cx="9144000" cy="669216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484784"/>
            <a:ext cx="9144000" cy="5373216"/>
          </a:xfrm>
        </p:spPr>
        <p:txBody>
          <a:bodyPr>
            <a:normAutofit lnSpcReduction="10000"/>
          </a:bodyPr>
          <a:lstStyle/>
          <a:p>
            <a:pPr marL="0" indent="0">
              <a:buNone/>
            </a:pPr>
            <a:r>
              <a:rPr lang="zh-CN" altLang="en-US" sz="1600" dirty="0">
                <a:latin typeface="等线" panose="02010600030101010101" pitchFamily="2" charset="-122"/>
                <a:ea typeface="等线" panose="02010600030101010101" pitchFamily="2" charset="-122"/>
              </a:rPr>
              <a:t>在</a:t>
            </a:r>
            <a:r>
              <a:rPr lang="en-US" altLang="zh-CN" sz="1600" dirty="0">
                <a:latin typeface="等线" panose="02010600030101010101" pitchFamily="2" charset="-122"/>
                <a:ea typeface="等线" panose="02010600030101010101" pitchFamily="2" charset="-122"/>
              </a:rPr>
              <a:t>JDK 5</a:t>
            </a:r>
            <a:r>
              <a:rPr lang="zh-CN" altLang="en-US" sz="1600" dirty="0">
                <a:latin typeface="等线" panose="02010600030101010101" pitchFamily="2" charset="-122"/>
                <a:ea typeface="等线" panose="02010600030101010101" pitchFamily="2" charset="-122"/>
              </a:rPr>
              <a:t>之前</a:t>
            </a:r>
            <a:r>
              <a:rPr lang="en-US" altLang="zh-CN" sz="1600" dirty="0">
                <a:latin typeface="等线" panose="02010600030101010101" pitchFamily="2" charset="-122"/>
                <a:ea typeface="等线" panose="02010600030101010101" pitchFamily="2" charset="-122"/>
              </a:rPr>
              <a:t>Java</a:t>
            </a:r>
            <a:r>
              <a:rPr lang="zh-CN" altLang="en-US" sz="1600" dirty="0">
                <a:latin typeface="等线" panose="02010600030101010101" pitchFamily="2" charset="-122"/>
                <a:ea typeface="等线" panose="02010600030101010101" pitchFamily="2" charset="-122"/>
              </a:rPr>
              <a:t>语言是靠</a:t>
            </a:r>
            <a:r>
              <a:rPr lang="en-US" altLang="zh-CN" sz="1600" dirty="0">
                <a:latin typeface="等线" panose="02010600030101010101" pitchFamily="2" charset="-122"/>
                <a:ea typeface="等线" panose="02010600030101010101" pitchFamily="2" charset="-122"/>
              </a:rPr>
              <a:t>synchronized</a:t>
            </a:r>
            <a:r>
              <a:rPr lang="zh-CN" altLang="en-US" sz="1600" dirty="0">
                <a:latin typeface="等线" panose="02010600030101010101" pitchFamily="2" charset="-122"/>
                <a:ea typeface="等线" panose="02010600030101010101" pitchFamily="2" charset="-122"/>
              </a:rPr>
              <a:t>关键字保证同步的，这是一种悲观锁机制</a:t>
            </a:r>
            <a:endParaRPr lang="en-US" altLang="zh-CN" sz="1600" dirty="0">
              <a:latin typeface="等线" panose="02010600030101010101" pitchFamily="2" charset="-122"/>
              <a:ea typeface="等线" panose="02010600030101010101" pitchFamily="2" charset="-122"/>
            </a:endParaRPr>
          </a:p>
          <a:p>
            <a:pPr marL="0" indent="0">
              <a:buNone/>
            </a:pPr>
            <a:r>
              <a:rPr lang="zh-CN" altLang="en-US" sz="1600" dirty="0">
                <a:latin typeface="等线" panose="02010600030101010101" pitchFamily="2" charset="-122"/>
                <a:ea typeface="等线" panose="02010600030101010101" pitchFamily="2" charset="-122"/>
              </a:rPr>
              <a:t>锁机制存在以下问题：</a:t>
            </a:r>
            <a:endParaRPr lang="en-US" altLang="zh-CN" sz="1600" dirty="0">
              <a:latin typeface="等线" panose="02010600030101010101" pitchFamily="2" charset="-122"/>
              <a:ea typeface="等线" panose="02010600030101010101" pitchFamily="2" charset="-122"/>
            </a:endParaRPr>
          </a:p>
          <a:p>
            <a:pPr marL="0" indent="0">
              <a:buNone/>
            </a:pPr>
            <a:r>
              <a:rPr lang="zh-CN" altLang="en-US" sz="1600"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1</a:t>
            </a:r>
            <a:r>
              <a:rPr lang="zh-CN" altLang="en-US" sz="1600" dirty="0">
                <a:latin typeface="等线" panose="02010600030101010101" pitchFamily="2" charset="-122"/>
                <a:ea typeface="等线" panose="02010600030101010101" pitchFamily="2" charset="-122"/>
              </a:rPr>
              <a:t>）在多线程竞争下，加锁、释放锁会导致比较多的上下文切换和调度延时，引起性能问题。</a:t>
            </a:r>
          </a:p>
          <a:p>
            <a:pPr marL="0" indent="0">
              <a:buNone/>
            </a:pPr>
            <a:r>
              <a:rPr lang="zh-CN" altLang="en-US" sz="1600"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2</a:t>
            </a:r>
            <a:r>
              <a:rPr lang="zh-CN" altLang="en-US" sz="1600" dirty="0">
                <a:latin typeface="等线" panose="02010600030101010101" pitchFamily="2" charset="-122"/>
                <a:ea typeface="等线" panose="02010600030101010101" pitchFamily="2" charset="-122"/>
              </a:rPr>
              <a:t>）一个线程持有锁会导致其它所有需要此锁的线程挂起。</a:t>
            </a:r>
          </a:p>
          <a:p>
            <a:pPr marL="0" indent="0">
              <a:buNone/>
            </a:pPr>
            <a:r>
              <a:rPr lang="zh-CN" altLang="en-US" sz="1600"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3</a:t>
            </a:r>
            <a:r>
              <a:rPr lang="zh-CN" altLang="en-US" sz="1600" dirty="0">
                <a:latin typeface="等线" panose="02010600030101010101" pitchFamily="2" charset="-122"/>
                <a:ea typeface="等线" panose="02010600030101010101" pitchFamily="2" charset="-122"/>
              </a:rPr>
              <a:t>）如果一个优先级高的线程等待一个优先级低的线程释放锁会导致优先级倒置，引起性能风险。</a:t>
            </a:r>
          </a:p>
          <a:p>
            <a:pPr marL="0" indent="0">
              <a:buNone/>
            </a:pPr>
            <a:r>
              <a:rPr lang="en-US" altLang="zh-CN" sz="1600" dirty="0">
                <a:latin typeface="等线" panose="02010600030101010101" pitchFamily="2" charset="-122"/>
                <a:ea typeface="等线" panose="02010600030101010101" pitchFamily="2" charset="-122"/>
              </a:rPr>
              <a:t>volatile</a:t>
            </a:r>
            <a:r>
              <a:rPr lang="zh-CN" altLang="en-US" sz="1600" dirty="0">
                <a:latin typeface="等线" panose="02010600030101010101" pitchFamily="2" charset="-122"/>
                <a:ea typeface="等线" panose="02010600030101010101" pitchFamily="2" charset="-122"/>
              </a:rPr>
              <a:t>是不错的机制，但是</a:t>
            </a:r>
            <a:r>
              <a:rPr lang="en-US" altLang="zh-CN" sz="1600" dirty="0">
                <a:latin typeface="等线" panose="02010600030101010101" pitchFamily="2" charset="-122"/>
                <a:ea typeface="等线" panose="02010600030101010101" pitchFamily="2" charset="-122"/>
              </a:rPr>
              <a:t>volatile</a:t>
            </a:r>
            <a:r>
              <a:rPr lang="zh-CN" altLang="en-US" sz="1600" dirty="0">
                <a:latin typeface="等线" panose="02010600030101010101" pitchFamily="2" charset="-122"/>
                <a:ea typeface="等线" panose="02010600030101010101" pitchFamily="2" charset="-122"/>
              </a:rPr>
              <a:t>不能保证原子性。因此对于同步最终还是要回到锁机制上来。</a:t>
            </a:r>
          </a:p>
          <a:p>
            <a:pPr marL="0" indent="0">
              <a:buNone/>
            </a:pPr>
            <a:r>
              <a:rPr lang="zh-CN" altLang="en-US" sz="1600" dirty="0">
                <a:latin typeface="等线" panose="02010600030101010101" pitchFamily="2" charset="-122"/>
                <a:ea typeface="等线" panose="02010600030101010101" pitchFamily="2" charset="-122"/>
              </a:rPr>
              <a:t>独占锁是一种悲观锁，</a:t>
            </a:r>
            <a:r>
              <a:rPr lang="en-US" altLang="zh-CN" sz="1600" dirty="0">
                <a:latin typeface="等线" panose="02010600030101010101" pitchFamily="2" charset="-122"/>
                <a:ea typeface="等线" panose="02010600030101010101" pitchFamily="2" charset="-122"/>
              </a:rPr>
              <a:t>synchronized</a:t>
            </a:r>
            <a:r>
              <a:rPr lang="zh-CN" altLang="en-US" sz="1600" dirty="0">
                <a:latin typeface="等线" panose="02010600030101010101" pitchFamily="2" charset="-122"/>
                <a:ea typeface="等线" panose="02010600030101010101" pitchFamily="2" charset="-122"/>
              </a:rPr>
              <a:t>就是一种独占锁，会导致其它所有需要锁的线程挂起，等待持有锁的线程释放锁。而另一个更加有效的锁就是乐观锁。所谓乐观锁就是，每次不加锁而是假设没有冲突而去完成某项操作，如果因为冲突失败就重试，直到成功为止。乐观锁用到的机制就是</a:t>
            </a:r>
            <a:r>
              <a:rPr lang="en-US" altLang="zh-CN" sz="1600" dirty="0">
                <a:latin typeface="等线" panose="02010600030101010101" pitchFamily="2" charset="-122"/>
                <a:ea typeface="等线" panose="02010600030101010101" pitchFamily="2" charset="-122"/>
              </a:rPr>
              <a:t>CAS</a:t>
            </a:r>
            <a:r>
              <a:rPr lang="zh-CN" altLang="en-US" sz="1600"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Compare and Swap</a:t>
            </a:r>
            <a:r>
              <a:rPr lang="zh-CN" altLang="en-US" sz="1600" dirty="0">
                <a:latin typeface="等线" panose="02010600030101010101" pitchFamily="2" charset="-122"/>
                <a:ea typeface="等线" panose="02010600030101010101" pitchFamily="2" charset="-122"/>
              </a:rPr>
              <a:t>。</a:t>
            </a:r>
            <a:endParaRPr lang="en-US" altLang="zh-CN" sz="1600" dirty="0">
              <a:latin typeface="等线" panose="02010600030101010101" pitchFamily="2" charset="-122"/>
              <a:ea typeface="等线" panose="02010600030101010101" pitchFamily="2" charset="-122"/>
            </a:endParaRPr>
          </a:p>
          <a:p>
            <a:pPr marL="0" indent="0">
              <a:buNone/>
            </a:pPr>
            <a:r>
              <a:rPr lang="en-US" altLang="zh-CN" sz="1600" dirty="0">
                <a:latin typeface="等线" panose="02010600030101010101" pitchFamily="2" charset="-122"/>
                <a:ea typeface="等线" panose="02010600030101010101" pitchFamily="2" charset="-122"/>
              </a:rPr>
              <a:t>CAS </a:t>
            </a:r>
            <a:r>
              <a:rPr lang="zh-CN" altLang="en-US" sz="1600" dirty="0">
                <a:latin typeface="等线" panose="02010600030101010101" pitchFamily="2" charset="-122"/>
                <a:ea typeface="等线" panose="02010600030101010101" pitchFamily="2" charset="-122"/>
              </a:rPr>
              <a:t>操作包含三个操作数</a:t>
            </a:r>
            <a:r>
              <a:rPr lang="en-US" altLang="zh-CN" sz="1600" dirty="0">
                <a:latin typeface="等线" panose="02010600030101010101" pitchFamily="2" charset="-122"/>
                <a:ea typeface="等线" panose="02010600030101010101" pitchFamily="2" charset="-122"/>
              </a:rPr>
              <a:t>——</a:t>
            </a:r>
            <a:r>
              <a:rPr lang="zh-CN" altLang="en-US" sz="1600" dirty="0">
                <a:latin typeface="等线" panose="02010600030101010101" pitchFamily="2" charset="-122"/>
                <a:ea typeface="等线" panose="02010600030101010101" pitchFamily="2" charset="-122"/>
              </a:rPr>
              <a:t>内存地址偏移量（</a:t>
            </a:r>
            <a:r>
              <a:rPr lang="en-US" altLang="zh-CN" sz="1600" dirty="0">
                <a:latin typeface="等线" panose="02010600030101010101" pitchFamily="2" charset="-122"/>
                <a:ea typeface="等线" panose="02010600030101010101" pitchFamily="2" charset="-122"/>
              </a:rPr>
              <a:t>V</a:t>
            </a:r>
            <a:r>
              <a:rPr lang="zh-CN" altLang="en-US" sz="1600" dirty="0">
                <a:latin typeface="等线" panose="02010600030101010101" pitchFamily="2" charset="-122"/>
                <a:ea typeface="等线" panose="02010600030101010101" pitchFamily="2" charset="-122"/>
              </a:rPr>
              <a:t>）、预期值（</a:t>
            </a:r>
            <a:r>
              <a:rPr lang="en-US" altLang="zh-CN" sz="1600" dirty="0">
                <a:latin typeface="等线" panose="02010600030101010101" pitchFamily="2" charset="-122"/>
                <a:ea typeface="等线" panose="02010600030101010101" pitchFamily="2" charset="-122"/>
              </a:rPr>
              <a:t>A</a:t>
            </a:r>
            <a:r>
              <a:rPr lang="zh-CN" altLang="en-US" sz="1600" dirty="0">
                <a:latin typeface="等线" panose="02010600030101010101" pitchFamily="2" charset="-122"/>
                <a:ea typeface="等线" panose="02010600030101010101" pitchFamily="2" charset="-122"/>
              </a:rPr>
              <a:t>）和新值</a:t>
            </a:r>
            <a:r>
              <a:rPr lang="en-US" altLang="zh-CN" sz="1600" dirty="0">
                <a:latin typeface="等线" panose="02010600030101010101" pitchFamily="2" charset="-122"/>
                <a:ea typeface="等线" panose="02010600030101010101" pitchFamily="2" charset="-122"/>
              </a:rPr>
              <a:t>(B)</a:t>
            </a:r>
            <a:r>
              <a:rPr lang="zh-CN" altLang="en-US" sz="1600" dirty="0">
                <a:latin typeface="等线" panose="02010600030101010101" pitchFamily="2" charset="-122"/>
                <a:ea typeface="等线" panose="02010600030101010101" pitchFamily="2" charset="-122"/>
              </a:rPr>
              <a:t>。 如果内存地址偏移量处的值与预期值相等，那么处理器会自动将该位置值更新为新值 。否则，处理器不做任何操作，</a:t>
            </a:r>
            <a:r>
              <a:rPr lang="en-US" altLang="zh-CN" sz="1600" dirty="0">
                <a:solidFill>
                  <a:srgbClr val="FF0000"/>
                </a:solidFill>
                <a:latin typeface="等线" panose="02010600030101010101" pitchFamily="2" charset="-122"/>
                <a:ea typeface="等线" panose="02010600030101010101" pitchFamily="2" charset="-122"/>
              </a:rPr>
              <a:t>CAS</a:t>
            </a:r>
            <a:r>
              <a:rPr lang="zh-CN" altLang="en-US" sz="1600" dirty="0">
                <a:solidFill>
                  <a:srgbClr val="FF0000"/>
                </a:solidFill>
                <a:latin typeface="等线" panose="02010600030101010101" pitchFamily="2" charset="-122"/>
                <a:ea typeface="等线" panose="02010600030101010101" pitchFamily="2" charset="-122"/>
              </a:rPr>
              <a:t>机制需要</a:t>
            </a:r>
            <a:r>
              <a:rPr lang="en-US" altLang="zh-CN" sz="1600" dirty="0">
                <a:solidFill>
                  <a:srgbClr val="FF0000"/>
                </a:solidFill>
                <a:latin typeface="等线" panose="02010600030101010101" pitchFamily="2" charset="-122"/>
                <a:ea typeface="等线" panose="02010600030101010101" pitchFamily="2" charset="-122"/>
              </a:rPr>
              <a:t>CPU</a:t>
            </a:r>
            <a:r>
              <a:rPr lang="zh-CN" altLang="en-US" sz="1600" dirty="0">
                <a:solidFill>
                  <a:srgbClr val="FF0000"/>
                </a:solidFill>
                <a:latin typeface="等线" panose="02010600030101010101" pitchFamily="2" charset="-122"/>
                <a:ea typeface="等线" panose="02010600030101010101" pitchFamily="2" charset="-122"/>
              </a:rPr>
              <a:t>底层的支持</a:t>
            </a:r>
            <a:r>
              <a:rPr lang="zh-CN" altLang="en-US" sz="1600" dirty="0">
                <a:latin typeface="等线" panose="02010600030101010101" pitchFamily="2" charset="-122"/>
                <a:ea typeface="等线" panose="02010600030101010101" pitchFamily="2" charset="-122"/>
              </a:rPr>
              <a:t>。</a:t>
            </a:r>
            <a:endParaRPr lang="en-US" altLang="zh-CN" sz="1600" dirty="0">
              <a:latin typeface="等线" panose="02010600030101010101" pitchFamily="2" charset="-122"/>
              <a:ea typeface="等线" panose="02010600030101010101" pitchFamily="2" charset="-122"/>
            </a:endParaRPr>
          </a:p>
          <a:p>
            <a:pPr marL="0" indent="0">
              <a:buNone/>
            </a:pPr>
            <a:r>
              <a:rPr lang="en-US" altLang="zh-CN" sz="1600" dirty="0" err="1">
                <a:latin typeface="等线" panose="02010600030101010101" pitchFamily="2" charset="-122"/>
                <a:ea typeface="等线" panose="02010600030101010101" pitchFamily="2" charset="-122"/>
              </a:rPr>
              <a:t>Java.util.concurrent.automic</a:t>
            </a:r>
            <a:r>
              <a:rPr lang="zh-CN" altLang="en-US" sz="1600" dirty="0">
                <a:latin typeface="等线" panose="02010600030101010101" pitchFamily="2" charset="-122"/>
                <a:ea typeface="等线" panose="02010600030101010101" pitchFamily="2" charset="-122"/>
              </a:rPr>
              <a:t>包下面的</a:t>
            </a:r>
            <a:r>
              <a:rPr lang="en-US" altLang="zh-CN" sz="1600" dirty="0" err="1">
                <a:latin typeface="等线" panose="02010600030101010101" pitchFamily="2" charset="-122"/>
                <a:ea typeface="等线" panose="02010600030101010101" pitchFamily="2" charset="-122"/>
              </a:rPr>
              <a:t>Automic</a:t>
            </a:r>
            <a:r>
              <a:rPr lang="zh-CN" altLang="en-US" sz="1600" dirty="0">
                <a:latin typeface="等线" panose="02010600030101010101" pitchFamily="2" charset="-122"/>
                <a:ea typeface="等线" panose="02010600030101010101" pitchFamily="2" charset="-122"/>
              </a:rPr>
              <a:t>开头的类底层</a:t>
            </a:r>
            <a:r>
              <a:rPr lang="en-US" altLang="zh-CN" sz="1600" dirty="0" err="1">
                <a:latin typeface="等线" panose="02010600030101010101" pitchFamily="2" charset="-122"/>
                <a:ea typeface="等线" panose="02010600030101010101" pitchFamily="2" charset="-122"/>
              </a:rPr>
              <a:t>compareAndSet</a:t>
            </a:r>
            <a:r>
              <a:rPr lang="zh-CN" altLang="en-US" sz="1600" dirty="0">
                <a:latin typeface="等线" panose="02010600030101010101" pitchFamily="2" charset="-122"/>
                <a:ea typeface="等线" panose="02010600030101010101" pitchFamily="2" charset="-122"/>
              </a:rPr>
              <a:t>方法都是使用了</a:t>
            </a:r>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类的</a:t>
            </a:r>
            <a:r>
              <a:rPr lang="en-US" altLang="zh-CN" sz="1600" dirty="0" err="1">
                <a:latin typeface="等线" panose="02010600030101010101" pitchFamily="2" charset="-122"/>
                <a:ea typeface="等线" panose="02010600030101010101" pitchFamily="2" charset="-122"/>
              </a:rPr>
              <a:t>compareAndSwapInt</a:t>
            </a:r>
            <a:r>
              <a:rPr lang="zh-CN" altLang="en-US" sz="1600" dirty="0">
                <a:latin typeface="等线" panose="02010600030101010101" pitchFamily="2" charset="-122"/>
                <a:ea typeface="等线" panose="02010600030101010101" pitchFamily="2" charset="-122"/>
              </a:rPr>
              <a:t>、</a:t>
            </a:r>
            <a:r>
              <a:rPr lang="en-US" altLang="zh-CN" sz="1600" dirty="0" err="1">
                <a:latin typeface="等线" panose="02010600030101010101" pitchFamily="2" charset="-122"/>
                <a:ea typeface="等线" panose="02010600030101010101" pitchFamily="2" charset="-122"/>
              </a:rPr>
              <a:t>compareAndSwapLong</a:t>
            </a:r>
            <a:r>
              <a:rPr lang="zh-CN" altLang="en-US" sz="1600" dirty="0">
                <a:latin typeface="等线" panose="02010600030101010101" pitchFamily="2" charset="-122"/>
                <a:ea typeface="等线" panose="02010600030101010101" pitchFamily="2" charset="-122"/>
              </a:rPr>
              <a:t>、</a:t>
            </a:r>
            <a:r>
              <a:rPr lang="en-US" altLang="zh-CN" sz="1600" dirty="0" err="1">
                <a:latin typeface="等线" panose="02010600030101010101" pitchFamily="2" charset="-122"/>
                <a:ea typeface="等线" panose="02010600030101010101" pitchFamily="2" charset="-122"/>
              </a:rPr>
              <a:t>compareAndSwapObject</a:t>
            </a:r>
            <a:r>
              <a:rPr lang="zh-CN" altLang="en-US" sz="1600" dirty="0">
                <a:latin typeface="等线" panose="02010600030101010101" pitchFamily="2" charset="-122"/>
                <a:ea typeface="等线" panose="02010600030101010101" pitchFamily="2" charset="-122"/>
              </a:rPr>
              <a:t>三个方法中的一个。</a:t>
            </a:r>
            <a:r>
              <a:rPr lang="en-US" altLang="zh-CN" sz="1600" dirty="0">
                <a:latin typeface="等线" panose="02010600030101010101" pitchFamily="2" charset="-122"/>
                <a:ea typeface="等线" panose="02010600030101010101" pitchFamily="2" charset="-122"/>
              </a:rPr>
              <a:t>Java8</a:t>
            </a:r>
            <a:r>
              <a:rPr lang="zh-CN" altLang="en-US" sz="1600" dirty="0">
                <a:latin typeface="等线" panose="02010600030101010101" pitchFamily="2" charset="-122"/>
                <a:ea typeface="等线" panose="02010600030101010101" pitchFamily="2" charset="-122"/>
              </a:rPr>
              <a:t>里面的</a:t>
            </a:r>
            <a:r>
              <a:rPr lang="en-US" altLang="zh-CN" sz="1600" dirty="0" err="1">
                <a:latin typeface="等线" panose="02010600030101010101" pitchFamily="2" charset="-122"/>
                <a:ea typeface="等线" panose="02010600030101010101" pitchFamily="2" charset="-122"/>
              </a:rPr>
              <a:t>AutomicInteger</a:t>
            </a:r>
            <a:r>
              <a:rPr lang="zh-CN" altLang="en-US" sz="1600" dirty="0">
                <a:latin typeface="等线" panose="02010600030101010101" pitchFamily="2" charset="-122"/>
                <a:ea typeface="等线" panose="02010600030101010101" pitchFamily="2" charset="-122"/>
              </a:rPr>
              <a:t>的</a:t>
            </a:r>
            <a:r>
              <a:rPr lang="en-US" altLang="zh-CN" sz="1600" dirty="0" err="1">
                <a:latin typeface="等线" panose="02010600030101010101" pitchFamily="2" charset="-122"/>
                <a:ea typeface="等线" panose="02010600030101010101" pitchFamily="2" charset="-122"/>
              </a:rPr>
              <a:t>getAndIncrement</a:t>
            </a:r>
            <a:r>
              <a:rPr lang="zh-CN" altLang="en-US" sz="1600" dirty="0">
                <a:latin typeface="等线" panose="02010600030101010101" pitchFamily="2" charset="-122"/>
                <a:ea typeface="等线" panose="02010600030101010101" pitchFamily="2" charset="-122"/>
              </a:rPr>
              <a:t>采用的是</a:t>
            </a:r>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的</a:t>
            </a:r>
            <a:r>
              <a:rPr lang="en-US" altLang="zh-CN" sz="1600" dirty="0" err="1">
                <a:latin typeface="等线" panose="02010600030101010101" pitchFamily="2" charset="-122"/>
                <a:ea typeface="等线" panose="02010600030101010101" pitchFamily="2" charset="-122"/>
              </a:rPr>
              <a:t>getAndAddInt</a:t>
            </a:r>
            <a:r>
              <a:rPr lang="zh-CN" altLang="en-US" sz="1600" dirty="0">
                <a:latin typeface="等线" panose="02010600030101010101" pitchFamily="2" charset="-122"/>
                <a:ea typeface="等线" panose="02010600030101010101" pitchFamily="2" charset="-122"/>
              </a:rPr>
              <a:t>方法，如果硬件支持</a:t>
            </a:r>
            <a:r>
              <a:rPr lang="en-US" altLang="zh-CN" sz="1600" dirty="0">
                <a:latin typeface="等线" panose="02010600030101010101" pitchFamily="2" charset="-122"/>
                <a:ea typeface="等线" panose="02010600030101010101" pitchFamily="2" charset="-122"/>
              </a:rPr>
              <a:t>fetch and add</a:t>
            </a:r>
            <a:r>
              <a:rPr lang="zh-CN" altLang="en-US" sz="1600" dirty="0">
                <a:latin typeface="等线" panose="02010600030101010101" pitchFamily="2" charset="-122"/>
                <a:ea typeface="等线" panose="02010600030101010101" pitchFamily="2" charset="-122"/>
              </a:rPr>
              <a:t>，那么</a:t>
            </a:r>
            <a:r>
              <a:rPr lang="en-US" altLang="zh-CN" sz="1600" dirty="0" err="1">
                <a:latin typeface="等线" panose="02010600030101010101" pitchFamily="2" charset="-122"/>
                <a:ea typeface="等线" panose="02010600030101010101" pitchFamily="2" charset="-122"/>
              </a:rPr>
              <a:t>getAndAddInt</a:t>
            </a:r>
            <a:r>
              <a:rPr lang="zh-CN" altLang="en-US" sz="1600" dirty="0">
                <a:latin typeface="等线" panose="02010600030101010101" pitchFamily="2" charset="-122"/>
                <a:ea typeface="等线" panose="02010600030101010101" pitchFamily="2" charset="-122"/>
              </a:rPr>
              <a:t>使用</a:t>
            </a:r>
            <a:r>
              <a:rPr lang="en-US" altLang="zh-CN" sz="1600" dirty="0">
                <a:latin typeface="等线" panose="02010600030101010101" pitchFamily="2" charset="-122"/>
                <a:ea typeface="等线" panose="02010600030101010101" pitchFamily="2" charset="-122"/>
              </a:rPr>
              <a:t>fetch and add</a:t>
            </a:r>
            <a:r>
              <a:rPr lang="zh-CN" altLang="en-US" sz="1600" dirty="0">
                <a:latin typeface="等线" panose="02010600030101010101" pitchFamily="2" charset="-122"/>
                <a:ea typeface="等线" panose="02010600030101010101" pitchFamily="2" charset="-122"/>
              </a:rPr>
              <a:t>，否则使用</a:t>
            </a:r>
            <a:r>
              <a:rPr lang="en-US" altLang="zh-CN" sz="1600" dirty="0">
                <a:latin typeface="等线" panose="02010600030101010101" pitchFamily="2" charset="-122"/>
                <a:ea typeface="等线" panose="02010600030101010101" pitchFamily="2" charset="-122"/>
              </a:rPr>
              <a:t>Compare and Swap</a:t>
            </a:r>
            <a:r>
              <a:rPr lang="zh-CN" altLang="en-US" sz="1600" dirty="0">
                <a:latin typeface="等线" panose="02010600030101010101" pitchFamily="2" charset="-122"/>
                <a:ea typeface="等线" panose="02010600030101010101" pitchFamily="2" charset="-122"/>
              </a:rPr>
              <a:t>。</a:t>
            </a:r>
            <a:endParaRPr lang="en-US" altLang="zh-CN" sz="1600" dirty="0">
              <a:latin typeface="等线" panose="02010600030101010101" pitchFamily="2" charset="-122"/>
              <a:ea typeface="等线" panose="02010600030101010101" pitchFamily="2" charset="-122"/>
            </a:endParaRPr>
          </a:p>
          <a:p>
            <a:pPr marL="0" indent="0">
              <a:buNone/>
            </a:pPr>
            <a:r>
              <a:rPr lang="en-US" altLang="zh-CN" sz="1600" dirty="0">
                <a:latin typeface="等线" panose="02010600030101010101" pitchFamily="2" charset="-122"/>
                <a:ea typeface="等线" panose="02010600030101010101" pitchFamily="2" charset="-122"/>
              </a:rPr>
              <a:t>CAS</a:t>
            </a:r>
            <a:r>
              <a:rPr lang="zh-CN" altLang="en-US" sz="1600" dirty="0">
                <a:latin typeface="等线" panose="02010600030101010101" pitchFamily="2" charset="-122"/>
                <a:ea typeface="等线" panose="02010600030101010101" pitchFamily="2" charset="-122"/>
              </a:rPr>
              <a:t>机制在线程竞争激烈的情况下会造成大量失败重试，这会消耗大量</a:t>
            </a:r>
            <a:r>
              <a:rPr lang="en-US" altLang="zh-CN" sz="1600" dirty="0">
                <a:latin typeface="等线" panose="02010600030101010101" pitchFamily="2" charset="-122"/>
                <a:ea typeface="等线" panose="02010600030101010101" pitchFamily="2" charset="-122"/>
              </a:rPr>
              <a:t>CPU</a:t>
            </a:r>
            <a:r>
              <a:rPr lang="zh-CN" altLang="en-US" sz="1600" dirty="0">
                <a:latin typeface="等线" panose="02010600030101010101" pitchFamily="2" charset="-122"/>
                <a:ea typeface="等线" panose="02010600030101010101" pitchFamily="2" charset="-122"/>
              </a:rPr>
              <a:t>资源，而且</a:t>
            </a:r>
            <a:r>
              <a:rPr lang="en-US" altLang="zh-CN" sz="1600" dirty="0">
                <a:latin typeface="等线" panose="02010600030101010101" pitchFamily="2" charset="-122"/>
                <a:ea typeface="等线" panose="02010600030101010101" pitchFamily="2" charset="-122"/>
              </a:rPr>
              <a:t>synchronized</a:t>
            </a:r>
            <a:r>
              <a:rPr lang="zh-CN" altLang="en-US" sz="1600" dirty="0">
                <a:latin typeface="等线" panose="02010600030101010101" pitchFamily="2" charset="-122"/>
                <a:ea typeface="等线" panose="02010600030101010101" pitchFamily="2" charset="-122"/>
              </a:rPr>
              <a:t>在</a:t>
            </a:r>
            <a:r>
              <a:rPr lang="en-US" altLang="zh-CN" sz="1600" dirty="0">
                <a:latin typeface="等线" panose="02010600030101010101" pitchFamily="2" charset="-122"/>
                <a:ea typeface="等线" panose="02010600030101010101" pitchFamily="2" charset="-122"/>
              </a:rPr>
              <a:t>oracle</a:t>
            </a:r>
            <a:r>
              <a:rPr lang="zh-CN" altLang="en-US" sz="1600" dirty="0">
                <a:latin typeface="等线" panose="02010600030101010101" pitchFamily="2" charset="-122"/>
                <a:ea typeface="等线" panose="02010600030101010101" pitchFamily="2" charset="-122"/>
              </a:rPr>
              <a:t>工程师优化下，性能有了很大提升，在线程竞争激烈情况下性能比</a:t>
            </a:r>
            <a:r>
              <a:rPr lang="en-US" altLang="zh-CN" sz="1600" dirty="0">
                <a:latin typeface="等线" panose="02010600030101010101" pitchFamily="2" charset="-122"/>
                <a:ea typeface="等线" panose="02010600030101010101" pitchFamily="2" charset="-122"/>
              </a:rPr>
              <a:t>CAS</a:t>
            </a:r>
            <a:r>
              <a:rPr lang="zh-CN" altLang="en-US" sz="1600" dirty="0">
                <a:latin typeface="等线" panose="02010600030101010101" pitchFamily="2" charset="-122"/>
                <a:ea typeface="等线" panose="02010600030101010101" pitchFamily="2" charset="-122"/>
              </a:rPr>
              <a:t>更高。</a:t>
            </a:r>
            <a:endParaRPr lang="en-US" altLang="zh-CN" sz="1600" dirty="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CAS</a:t>
            </a:r>
            <a:r>
              <a:rPr lang="zh-CN" altLang="en-US">
                <a:latin typeface="等线" panose="02010600030101010101" pitchFamily="2" charset="-122"/>
                <a:ea typeface="等线" panose="02010600030101010101" pitchFamily="2" charset="-122"/>
              </a:rPr>
              <a:t>机制</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idx="1"/>
            <p:extLst>
              <p:ext uri="{D42A27DB-BD31-4B8C-83A1-F6EECF244321}">
                <p14:modId xmlns:p14="http://schemas.microsoft.com/office/powerpoint/2010/main" val="1285297436"/>
              </p:ext>
            </p:extLst>
          </p:nvPr>
        </p:nvGraphicFramePr>
        <p:xfrm>
          <a:off x="0" y="620688"/>
          <a:ext cx="9143999" cy="6237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idx="1"/>
            <p:extLst>
              <p:ext uri="{D42A27DB-BD31-4B8C-83A1-F6EECF244321}">
                <p14:modId xmlns:p14="http://schemas.microsoft.com/office/powerpoint/2010/main" val="3541372125"/>
              </p:ext>
            </p:extLst>
          </p:nvPr>
        </p:nvGraphicFramePr>
        <p:xfrm>
          <a:off x="1052944" y="1700808"/>
          <a:ext cx="7272808" cy="5013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p>
        </p:txBody>
      </p:sp>
    </p:spTree>
    <p:extLst>
      <p:ext uri="{BB962C8B-B14F-4D97-AF65-F5344CB8AC3E}">
        <p14:creationId xmlns:p14="http://schemas.microsoft.com/office/powerpoint/2010/main" val="7008854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——Iterator</a:t>
            </a:r>
            <a:r>
              <a:rPr lang="zh-CN" altLang="en-US">
                <a:latin typeface="等线" panose="02010600030101010101" pitchFamily="2" charset="-122"/>
                <a:ea typeface="等线" panose="02010600030101010101" pitchFamily="2" charset="-122"/>
              </a:rPr>
              <a:t>接口</a:t>
            </a:r>
          </a:p>
        </p:txBody>
      </p:sp>
      <p:sp>
        <p:nvSpPr>
          <p:cNvPr id="2" name="内容占位符 1"/>
          <p:cNvSpPr>
            <a:spLocks noGrp="1"/>
          </p:cNvSpPr>
          <p:nvPr>
            <p:ph sz="quarter" idx="1"/>
          </p:nvPr>
        </p:nvSpPr>
        <p:spPr>
          <a:xfrm>
            <a:off x="251520" y="1600200"/>
            <a:ext cx="5616624" cy="5029200"/>
          </a:xfrm>
        </p:spPr>
        <p:txBody>
          <a:bodyPr>
            <a:normAutofit fontScale="85000" lnSpcReduction="20000"/>
          </a:bodyPr>
          <a:lstStyle/>
          <a:p>
            <a:r>
              <a:rPr lang="en-US" altLang="zh-CN">
                <a:latin typeface="等线" panose="02010600030101010101" pitchFamily="2" charset="-122"/>
                <a:ea typeface="等线" panose="02010600030101010101" pitchFamily="2" charset="-122"/>
              </a:rPr>
              <a:t>Iterator</a:t>
            </a:r>
            <a:r>
              <a:rPr lang="zh-CN" altLang="en-US">
                <a:latin typeface="等线" panose="02010600030101010101" pitchFamily="2" charset="-122"/>
                <a:ea typeface="等线" panose="02010600030101010101" pitchFamily="2" charset="-122"/>
              </a:rPr>
              <a:t>是一个接口，作为迭代器，后续集合的多种实现都要用到这个迭代器。</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hasNext</a:t>
            </a:r>
            <a:r>
              <a:rPr lang="zh-CN" altLang="en-US">
                <a:latin typeface="等线" panose="02010600030101010101" pitchFamily="2" charset="-122"/>
                <a:ea typeface="等线" panose="02010600030101010101" pitchFamily="2" charset="-122"/>
              </a:rPr>
              <a:t>方法表示还有没有下一个元素</a:t>
            </a:r>
            <a:endParaRPr lang="en-US" altLang="zh-CN">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next</a:t>
            </a:r>
            <a:r>
              <a:rPr lang="zh-CN" altLang="en-US">
                <a:latin typeface="等线" panose="02010600030101010101" pitchFamily="2" charset="-122"/>
                <a:ea typeface="等线" panose="02010600030101010101" pitchFamily="2" charset="-122"/>
              </a:rPr>
              <a:t>方法返回迭代器内下一个元素</a:t>
            </a:r>
            <a:endParaRPr lang="en-US" altLang="zh-CN">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remove</a:t>
            </a:r>
            <a:r>
              <a:rPr lang="zh-CN" altLang="en-US">
                <a:latin typeface="等线" panose="02010600030101010101" pitchFamily="2" charset="-122"/>
                <a:ea typeface="等线" panose="02010600030101010101" pitchFamily="2" charset="-122"/>
              </a:rPr>
              <a:t>方法表示移除迭代器内一个元素</a:t>
            </a:r>
            <a:endParaRPr lang="en-US" altLang="zh-CN">
              <a:latin typeface="等线" panose="02010600030101010101" pitchFamily="2" charset="-122"/>
              <a:ea typeface="等线" panose="02010600030101010101" pitchFamily="2" charset="-122"/>
            </a:endParaRPr>
          </a:p>
          <a:p>
            <a:r>
              <a:rPr lang="zh-CN" altLang="en-US">
                <a:solidFill>
                  <a:srgbClr val="FF0000"/>
                </a:solidFill>
                <a:latin typeface="等线" panose="02010600030101010101" pitchFamily="2" charset="-122"/>
                <a:ea typeface="等线" panose="02010600030101010101" pitchFamily="2" charset="-122"/>
              </a:rPr>
              <a:t>请注意：使用集合类对象删除元素的时候尽量用</a:t>
            </a:r>
            <a:r>
              <a:rPr lang="en-US" altLang="zh-CN">
                <a:solidFill>
                  <a:srgbClr val="FF0000"/>
                </a:solidFill>
                <a:latin typeface="等线" panose="02010600030101010101" pitchFamily="2" charset="-122"/>
                <a:ea typeface="等线" panose="02010600030101010101" pitchFamily="2" charset="-122"/>
              </a:rPr>
              <a:t>Iterator</a:t>
            </a:r>
            <a:r>
              <a:rPr lang="zh-CN" altLang="en-US">
                <a:solidFill>
                  <a:srgbClr val="FF0000"/>
                </a:solidFill>
                <a:latin typeface="等线" panose="02010600030101010101" pitchFamily="2" charset="-122"/>
                <a:ea typeface="等线" panose="02010600030101010101" pitchFamily="2" charset="-122"/>
              </a:rPr>
              <a:t>迭代器的</a:t>
            </a:r>
            <a:r>
              <a:rPr lang="en-US" altLang="zh-CN">
                <a:solidFill>
                  <a:srgbClr val="FF0000"/>
                </a:solidFill>
                <a:latin typeface="等线" panose="02010600030101010101" pitchFamily="2" charset="-122"/>
                <a:ea typeface="等线" panose="02010600030101010101" pitchFamily="2" charset="-122"/>
              </a:rPr>
              <a:t>remove</a:t>
            </a:r>
            <a:r>
              <a:rPr lang="zh-CN" altLang="en-US">
                <a:solidFill>
                  <a:srgbClr val="FF0000"/>
                </a:solidFill>
                <a:latin typeface="等线" panose="02010600030101010101" pitchFamily="2" charset="-122"/>
                <a:ea typeface="等线" panose="02010600030101010101" pitchFamily="2" charset="-122"/>
              </a:rPr>
              <a:t>方法删除元素，尽量不要用集合类本身的</a:t>
            </a:r>
            <a:r>
              <a:rPr lang="en-US" altLang="zh-CN">
                <a:solidFill>
                  <a:srgbClr val="FF0000"/>
                </a:solidFill>
                <a:latin typeface="等线" panose="02010600030101010101" pitchFamily="2" charset="-122"/>
                <a:ea typeface="等线" panose="02010600030101010101" pitchFamily="2" charset="-122"/>
              </a:rPr>
              <a:t>remove</a:t>
            </a:r>
            <a:r>
              <a:rPr lang="zh-CN" altLang="en-US">
                <a:solidFill>
                  <a:srgbClr val="FF0000"/>
                </a:solidFill>
                <a:latin typeface="等线" panose="02010600030101010101" pitchFamily="2" charset="-122"/>
                <a:ea typeface="等线" panose="02010600030101010101" pitchFamily="2" charset="-122"/>
              </a:rPr>
              <a:t>方法，因为这会导致遍历输出集合内部元素的时候报</a:t>
            </a:r>
            <a:r>
              <a:rPr lang="en-US" altLang="zh-CN" err="1">
                <a:solidFill>
                  <a:srgbClr val="FF0000"/>
                </a:solidFill>
                <a:latin typeface="等线" panose="02010600030101010101" pitchFamily="2" charset="-122"/>
                <a:ea typeface="等线" panose="02010600030101010101" pitchFamily="2" charset="-122"/>
              </a:rPr>
              <a:t>java.util.ConcurrentModificationException</a:t>
            </a:r>
            <a:endParaRPr lang="zh-CN" altLang="en-US">
              <a:solidFill>
                <a:srgbClr val="FF0000"/>
              </a:solidFill>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161751" y="1551963"/>
            <a:ext cx="2971800" cy="10668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接口</a:t>
            </a:r>
          </a:p>
        </p:txBody>
      </p:sp>
      <p:sp>
        <p:nvSpPr>
          <p:cNvPr id="2" name="内容占位符 1"/>
          <p:cNvSpPr>
            <a:spLocks noGrp="1"/>
          </p:cNvSpPr>
          <p:nvPr>
            <p:ph sz="quarter" idx="1"/>
          </p:nvPr>
        </p:nvSpPr>
        <p:spPr>
          <a:xfrm>
            <a:off x="251520" y="1600200"/>
            <a:ext cx="5616624" cy="5029200"/>
          </a:xfrm>
        </p:spPr>
        <p:txBody>
          <a:bodyPr>
            <a:normAutofit lnSpcReduction="10000"/>
          </a:bodyPr>
          <a:lstStyle/>
          <a:p>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是一个接口</a:t>
            </a:r>
            <a:endParaRPr lang="en-US" altLang="zh-CN">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iterator</a:t>
            </a:r>
            <a:r>
              <a:rPr lang="zh-CN" altLang="en-US">
                <a:latin typeface="等线" panose="02010600030101010101" pitchFamily="2" charset="-122"/>
                <a:ea typeface="等线" panose="02010600030101010101" pitchFamily="2" charset="-122"/>
              </a:rPr>
              <a:t>方法返回一个实现了</a:t>
            </a:r>
            <a:r>
              <a:rPr lang="en-US" altLang="zh-CN">
                <a:latin typeface="等线" panose="02010600030101010101" pitchFamily="2" charset="-122"/>
                <a:ea typeface="等线" panose="02010600030101010101" pitchFamily="2" charset="-122"/>
              </a:rPr>
              <a:t>Iterator</a:t>
            </a:r>
            <a:r>
              <a:rPr lang="zh-CN" altLang="en-US">
                <a:latin typeface="等线" panose="02010600030101010101" pitchFamily="2" charset="-122"/>
                <a:ea typeface="等线" panose="02010600030101010101" pitchFamily="2" charset="-122"/>
              </a:rPr>
              <a:t>接口的迭代器对象</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retainAll</a:t>
            </a:r>
            <a:r>
              <a:rPr lang="zh-CN" altLang="en-US">
                <a:latin typeface="等线" panose="02010600030101010101" pitchFamily="2" charset="-122"/>
                <a:ea typeface="等线" panose="02010600030101010101" pitchFamily="2" charset="-122"/>
              </a:rPr>
              <a:t>是返回两个集合对象的交集</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spliterator</a:t>
            </a:r>
            <a:r>
              <a:rPr lang="zh-CN" altLang="en-US">
                <a:latin typeface="等线" panose="02010600030101010101" pitchFamily="2" charset="-122"/>
                <a:ea typeface="等线" panose="02010600030101010101" pitchFamily="2" charset="-122"/>
              </a:rPr>
              <a:t>方法返回一个实现了</a:t>
            </a:r>
            <a:r>
              <a:rPr lang="en-US" altLang="zh-CN" err="1">
                <a:latin typeface="等线" panose="02010600030101010101" pitchFamily="2" charset="-122"/>
                <a:ea typeface="等线" panose="02010600030101010101" pitchFamily="2" charset="-122"/>
              </a:rPr>
              <a:t>Spliterator</a:t>
            </a:r>
            <a:r>
              <a:rPr lang="zh-CN" altLang="en-US">
                <a:latin typeface="等线" panose="02010600030101010101" pitchFamily="2" charset="-122"/>
                <a:ea typeface="等线" panose="02010600030101010101" pitchFamily="2" charset="-122"/>
              </a:rPr>
              <a:t>接口的对象，同时</a:t>
            </a:r>
            <a:r>
              <a:rPr lang="en-US" altLang="zh-CN" err="1">
                <a:latin typeface="等线" panose="02010600030101010101" pitchFamily="2" charset="-122"/>
                <a:ea typeface="等线" panose="02010600030101010101" pitchFamily="2" charset="-122"/>
              </a:rPr>
              <a:t>Spliterator</a:t>
            </a:r>
            <a:r>
              <a:rPr lang="zh-CN" altLang="en-US">
                <a:latin typeface="等线" panose="02010600030101010101" pitchFamily="2" charset="-122"/>
                <a:ea typeface="等线" panose="02010600030101010101" pitchFamily="2" charset="-122"/>
              </a:rPr>
              <a:t>是</a:t>
            </a:r>
            <a:r>
              <a:rPr lang="en-US" altLang="zh-CN">
                <a:latin typeface="等线" panose="02010600030101010101" pitchFamily="2" charset="-122"/>
                <a:ea typeface="等线" panose="02010600030101010101" pitchFamily="2" charset="-122"/>
              </a:rPr>
              <a:t>Iterator</a:t>
            </a:r>
            <a:r>
              <a:rPr lang="zh-CN" altLang="en-US">
                <a:latin typeface="等线" panose="02010600030101010101" pitchFamily="2" charset="-122"/>
                <a:ea typeface="等线" panose="02010600030101010101" pitchFamily="2" charset="-122"/>
              </a:rPr>
              <a:t>的子接口</a:t>
            </a:r>
            <a:endParaRPr lang="en-US" altLang="zh-CN">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stream</a:t>
            </a:r>
            <a:r>
              <a:rPr lang="zh-CN" altLang="en-US">
                <a:latin typeface="等线" panose="02010600030101010101" pitchFamily="2" charset="-122"/>
                <a:ea typeface="等线" panose="02010600030101010101" pitchFamily="2" charset="-122"/>
              </a:rPr>
              <a:t>与</a:t>
            </a:r>
            <a:r>
              <a:rPr lang="en-US" altLang="zh-CN" err="1">
                <a:latin typeface="等线" panose="02010600030101010101" pitchFamily="2" charset="-122"/>
                <a:ea typeface="等线" panose="02010600030101010101" pitchFamily="2" charset="-122"/>
              </a:rPr>
              <a:t>parallelStream</a:t>
            </a:r>
            <a:r>
              <a:rPr lang="zh-CN" altLang="en-US">
                <a:latin typeface="等线" panose="02010600030101010101" pitchFamily="2" charset="-122"/>
                <a:ea typeface="等线" panose="02010600030101010101" pitchFamily="2" charset="-122"/>
              </a:rPr>
              <a:t>是</a:t>
            </a:r>
            <a:r>
              <a:rPr lang="en-US" altLang="zh-CN">
                <a:latin typeface="等线" panose="02010600030101010101" pitchFamily="2" charset="-122"/>
                <a:ea typeface="等线" panose="02010600030101010101" pitchFamily="2" charset="-122"/>
              </a:rPr>
              <a:t>Java8</a:t>
            </a:r>
            <a:r>
              <a:rPr lang="zh-CN" altLang="en-US">
                <a:latin typeface="等线" panose="02010600030101010101" pitchFamily="2" charset="-122"/>
                <a:ea typeface="等线" panose="02010600030101010101" pitchFamily="2" charset="-122"/>
              </a:rPr>
              <a:t>引入的，返回一个</a:t>
            </a:r>
            <a:r>
              <a:rPr lang="en-US" altLang="zh-CN">
                <a:latin typeface="等线" panose="02010600030101010101" pitchFamily="2" charset="-122"/>
                <a:ea typeface="等线" panose="02010600030101010101" pitchFamily="2" charset="-122"/>
              </a:rPr>
              <a:t>Stream</a:t>
            </a:r>
            <a:r>
              <a:rPr lang="zh-CN" altLang="en-US">
                <a:latin typeface="等线" panose="02010600030101010101" pitchFamily="2" charset="-122"/>
                <a:ea typeface="等线" panose="02010600030101010101" pitchFamily="2" charset="-122"/>
              </a:rPr>
              <a:t>流对象，不是</a:t>
            </a:r>
            <a:r>
              <a:rPr lang="en-US" altLang="zh-CN">
                <a:latin typeface="等线" panose="02010600030101010101" pitchFamily="2" charset="-122"/>
                <a:ea typeface="等线" panose="02010600030101010101" pitchFamily="2" charset="-122"/>
              </a:rPr>
              <a:t>IO</a:t>
            </a:r>
            <a:r>
              <a:rPr lang="zh-CN" altLang="en-US">
                <a:latin typeface="等线" panose="02010600030101010101" pitchFamily="2" charset="-122"/>
                <a:ea typeface="等线" panose="02010600030101010101" pitchFamily="2" charset="-122"/>
              </a:rPr>
              <a:t>流</a:t>
            </a:r>
          </a:p>
        </p:txBody>
      </p:sp>
      <p:pic>
        <p:nvPicPr>
          <p:cNvPr id="4" name="图片 3"/>
          <p:cNvPicPr>
            <a:picLocks noChangeAspect="1"/>
          </p:cNvPicPr>
          <p:nvPr/>
        </p:nvPicPr>
        <p:blipFill>
          <a:blip r:embed="rId2"/>
          <a:stretch>
            <a:fillRect/>
          </a:stretch>
        </p:blipFill>
        <p:spPr>
          <a:xfrm>
            <a:off x="5964350" y="1586878"/>
            <a:ext cx="3190875" cy="41529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AbstractCollection</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5953125" cy="5257800"/>
          </a:xfrm>
        </p:spPr>
        <p:txBody>
          <a:bodyPr>
            <a:normAutofit fontScale="70000" lnSpcReduction="20000"/>
          </a:bodyPr>
          <a:lstStyle/>
          <a:p>
            <a:r>
              <a:rPr lang="en-US" altLang="zh-CN" err="1">
                <a:latin typeface="等线" panose="02010600030101010101" pitchFamily="2" charset="-122"/>
                <a:ea typeface="等线" panose="02010600030101010101" pitchFamily="2" charset="-122"/>
              </a:rPr>
              <a:t>AbstractCollection</a:t>
            </a:r>
            <a:r>
              <a:rPr lang="zh-CN" altLang="en-US">
                <a:latin typeface="等线" panose="02010600030101010101" pitchFamily="2" charset="-122"/>
                <a:ea typeface="等线" panose="02010600030101010101" pitchFamily="2" charset="-122"/>
              </a:rPr>
              <a:t>是一个抽象类，实现了</a:t>
            </a:r>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接口的部分方法</a:t>
            </a:r>
            <a:endParaRPr lang="en-US" altLang="zh-CN">
              <a:latin typeface="等线" panose="02010600030101010101" pitchFamily="2" charset="-122"/>
              <a:ea typeface="等线" panose="02010600030101010101" pitchFamily="2" charset="-122"/>
            </a:endParaRPr>
          </a:p>
          <a:p>
            <a:r>
              <a:rPr lang="zh-CN" altLang="en-US" sz="3200">
                <a:latin typeface="等线" panose="02010600030101010101" pitchFamily="2" charset="-122"/>
                <a:ea typeface="等线" panose="02010600030101010101" pitchFamily="2" charset="-122"/>
              </a:rPr>
              <a:t>需要注意，一般</a:t>
            </a:r>
            <a:r>
              <a:rPr lang="en-US" altLang="zh-CN" sz="3200">
                <a:latin typeface="等线" panose="02010600030101010101" pitchFamily="2" charset="-122"/>
                <a:ea typeface="等线" panose="02010600030101010101" pitchFamily="2" charset="-122"/>
              </a:rPr>
              <a:t>AbstractCollection</a:t>
            </a:r>
            <a:r>
              <a:rPr lang="zh-CN" altLang="en-US" sz="3200">
                <a:latin typeface="等线" panose="02010600030101010101" pitchFamily="2" charset="-122"/>
                <a:ea typeface="等线" panose="02010600030101010101" pitchFamily="2" charset="-122"/>
              </a:rPr>
              <a:t>的子类都有一个</a:t>
            </a:r>
            <a:r>
              <a:rPr lang="en-US" altLang="zh-CN" sz="3200">
                <a:solidFill>
                  <a:srgbClr val="FF0000"/>
                </a:solidFill>
                <a:latin typeface="等线" panose="02010600030101010101" pitchFamily="2" charset="-122"/>
                <a:ea typeface="等线" panose="02010600030101010101" pitchFamily="2" charset="-122"/>
              </a:rPr>
              <a:t>modCount</a:t>
            </a:r>
            <a:r>
              <a:rPr lang="zh-CN" altLang="en-US" sz="3200">
                <a:latin typeface="等线" panose="02010600030101010101" pitchFamily="2" charset="-122"/>
                <a:ea typeface="等线" panose="02010600030101010101" pitchFamily="2" charset="-122"/>
              </a:rPr>
              <a:t>方法，</a:t>
            </a:r>
            <a:r>
              <a:rPr lang="en-US" altLang="zh-CN" sz="3200">
                <a:latin typeface="等线" panose="02010600030101010101" pitchFamily="2" charset="-122"/>
                <a:ea typeface="等线" panose="02010600030101010101" pitchFamily="2" charset="-122"/>
              </a:rPr>
              <a:t> </a:t>
            </a:r>
            <a:r>
              <a:rPr lang="en-US" altLang="zh-CN" sz="3200">
                <a:solidFill>
                  <a:srgbClr val="FF0000"/>
                </a:solidFill>
                <a:latin typeface="等线" panose="02010600030101010101" pitchFamily="2" charset="-122"/>
                <a:ea typeface="等线" panose="02010600030101010101" pitchFamily="2" charset="-122"/>
              </a:rPr>
              <a:t>modCount</a:t>
            </a:r>
            <a:r>
              <a:rPr lang="zh-CN" altLang="en-US" sz="3200">
                <a:latin typeface="等线" panose="02010600030101010101" pitchFamily="2" charset="-122"/>
                <a:ea typeface="等线" panose="02010600030101010101" pitchFamily="2" charset="-122"/>
              </a:rPr>
              <a:t>表示集合对象每一次结构变动（如添加删除元素）都会导致</a:t>
            </a:r>
            <a:r>
              <a:rPr lang="en-US" altLang="zh-CN" sz="3200">
                <a:solidFill>
                  <a:srgbClr val="FF0000"/>
                </a:solidFill>
                <a:latin typeface="等线" panose="02010600030101010101" pitchFamily="2" charset="-122"/>
                <a:ea typeface="等线" panose="02010600030101010101" pitchFamily="2" charset="-122"/>
              </a:rPr>
              <a:t>modCount</a:t>
            </a:r>
            <a:r>
              <a:rPr lang="zh-CN" altLang="en-US" sz="3200">
                <a:latin typeface="等线" panose="02010600030101010101" pitchFamily="2" charset="-122"/>
                <a:ea typeface="等线" panose="02010600030101010101" pitchFamily="2" charset="-122"/>
              </a:rPr>
              <a:t>加</a:t>
            </a:r>
            <a:r>
              <a:rPr lang="en-US" altLang="zh-CN" sz="3200">
                <a:latin typeface="等线" panose="02010600030101010101" pitchFamily="2" charset="-122"/>
                <a:ea typeface="等线" panose="02010600030101010101" pitchFamily="2" charset="-122"/>
              </a:rPr>
              <a:t>1</a:t>
            </a:r>
            <a:r>
              <a:rPr lang="zh-CN" altLang="en-US" sz="3200">
                <a:latin typeface="等线" panose="02010600030101010101" pitchFamily="2" charset="-122"/>
                <a:ea typeface="等线" panose="02010600030101010101" pitchFamily="2" charset="-122"/>
              </a:rPr>
              <a:t>，子类对象调用</a:t>
            </a:r>
            <a:r>
              <a:rPr lang="en-US" altLang="zh-CN" sz="3200">
                <a:latin typeface="等线" panose="02010600030101010101" pitchFamily="2" charset="-122"/>
                <a:ea typeface="等线" panose="02010600030101010101" pitchFamily="2" charset="-122"/>
              </a:rPr>
              <a:t>iterator()</a:t>
            </a:r>
            <a:r>
              <a:rPr lang="zh-CN" altLang="en-US" sz="3200">
                <a:latin typeface="等线" panose="02010600030101010101" pitchFamily="2" charset="-122"/>
                <a:ea typeface="等线" panose="02010600030101010101" pitchFamily="2" charset="-122"/>
              </a:rPr>
              <a:t>方法的时候，这时候会创建一个实现</a:t>
            </a:r>
            <a:r>
              <a:rPr lang="en-US" altLang="zh-CN" sz="3200">
                <a:latin typeface="等线" panose="02010600030101010101" pitchFamily="2" charset="-122"/>
                <a:ea typeface="等线" panose="02010600030101010101" pitchFamily="2" charset="-122"/>
              </a:rPr>
              <a:t>Iterator</a:t>
            </a:r>
            <a:r>
              <a:rPr lang="zh-CN" altLang="en-US" sz="3200">
                <a:latin typeface="等线" panose="02010600030101010101" pitchFamily="2" charset="-122"/>
                <a:ea typeface="等线" panose="02010600030101010101" pitchFamily="2" charset="-122"/>
              </a:rPr>
              <a:t>接口的迭代器对象，该迭代器对象有一个</a:t>
            </a:r>
            <a:r>
              <a:rPr lang="en-US" altLang="zh-CN" sz="3200">
                <a:latin typeface="等线" panose="02010600030101010101" pitchFamily="2" charset="-122"/>
                <a:ea typeface="等线" panose="02010600030101010101" pitchFamily="2" charset="-122"/>
              </a:rPr>
              <a:t>expectedModCount</a:t>
            </a:r>
            <a:r>
              <a:rPr lang="zh-CN" altLang="en-US" sz="3200">
                <a:latin typeface="等线" panose="02010600030101010101" pitchFamily="2" charset="-122"/>
                <a:ea typeface="等线" panose="02010600030101010101" pitchFamily="2" charset="-122"/>
              </a:rPr>
              <a:t>的变量，该参数初始化为</a:t>
            </a:r>
            <a:r>
              <a:rPr lang="en-US" altLang="zh-CN" sz="3200">
                <a:solidFill>
                  <a:srgbClr val="FF0000"/>
                </a:solidFill>
                <a:latin typeface="等线" panose="02010600030101010101" pitchFamily="2" charset="-122"/>
                <a:ea typeface="等线" panose="02010600030101010101" pitchFamily="2" charset="-122"/>
              </a:rPr>
              <a:t>modCount </a:t>
            </a:r>
            <a:r>
              <a:rPr lang="zh-CN" altLang="en-US" sz="3200">
                <a:latin typeface="等线" panose="02010600030101010101" pitchFamily="2" charset="-122"/>
                <a:ea typeface="等线" panose="02010600030101010101" pitchFamily="2" charset="-122"/>
              </a:rPr>
              <a:t>，如果执行</a:t>
            </a:r>
            <a:r>
              <a:rPr lang="en-US" altLang="zh-CN" sz="3200">
                <a:latin typeface="等线" panose="02010600030101010101" pitchFamily="2" charset="-122"/>
                <a:ea typeface="等线" panose="02010600030101010101" pitchFamily="2" charset="-122"/>
              </a:rPr>
              <a:t>iterator()</a:t>
            </a:r>
            <a:r>
              <a:rPr lang="zh-CN" altLang="en-US" sz="3200">
                <a:latin typeface="等线" panose="02010600030101010101" pitchFamily="2" charset="-122"/>
                <a:ea typeface="等线" panose="02010600030101010101" pitchFamily="2" charset="-122"/>
              </a:rPr>
              <a:t>方法生成了迭代器对象之后调用集合类本身的</a:t>
            </a:r>
            <a:r>
              <a:rPr lang="en-US" altLang="zh-CN" sz="3200">
                <a:latin typeface="等线" panose="02010600030101010101" pitchFamily="2" charset="-122"/>
                <a:ea typeface="等线" panose="02010600030101010101" pitchFamily="2" charset="-122"/>
              </a:rPr>
              <a:t>add</a:t>
            </a:r>
            <a:r>
              <a:rPr lang="zh-CN" altLang="en-US" sz="3200">
                <a:latin typeface="等线" panose="02010600030101010101" pitchFamily="2" charset="-122"/>
                <a:ea typeface="等线" panose="02010600030101010101" pitchFamily="2" charset="-122"/>
              </a:rPr>
              <a:t>或者</a:t>
            </a:r>
            <a:r>
              <a:rPr lang="en-US" altLang="zh-CN" sz="3200">
                <a:latin typeface="等线" panose="02010600030101010101" pitchFamily="2" charset="-122"/>
                <a:ea typeface="等线" panose="02010600030101010101" pitchFamily="2" charset="-122"/>
              </a:rPr>
              <a:t>remove</a:t>
            </a:r>
            <a:r>
              <a:rPr lang="zh-CN" altLang="en-US" sz="3200">
                <a:latin typeface="等线" panose="02010600030101010101" pitchFamily="2" charset="-122"/>
                <a:ea typeface="等线" panose="02010600030101010101" pitchFamily="2" charset="-122"/>
              </a:rPr>
              <a:t>方法，由于这时</a:t>
            </a:r>
            <a:r>
              <a:rPr lang="en-US" altLang="zh-CN" sz="3200">
                <a:solidFill>
                  <a:srgbClr val="FF0000"/>
                </a:solidFill>
                <a:latin typeface="等线" panose="02010600030101010101" pitchFamily="2" charset="-122"/>
                <a:ea typeface="等线" panose="02010600030101010101" pitchFamily="2" charset="-122"/>
              </a:rPr>
              <a:t>modCount</a:t>
            </a:r>
            <a:r>
              <a:rPr lang="zh-CN" altLang="en-US" sz="3200">
                <a:latin typeface="等线" panose="02010600030101010101" pitchFamily="2" charset="-122"/>
                <a:ea typeface="等线" panose="02010600030101010101" pitchFamily="2" charset="-122"/>
              </a:rPr>
              <a:t>加</a:t>
            </a:r>
            <a:r>
              <a:rPr lang="en-US" altLang="zh-CN" sz="3200">
                <a:latin typeface="等线" panose="02010600030101010101" pitchFamily="2" charset="-122"/>
                <a:ea typeface="等线" panose="02010600030101010101" pitchFamily="2" charset="-122"/>
              </a:rPr>
              <a:t>1</a:t>
            </a:r>
            <a:r>
              <a:rPr lang="zh-CN" altLang="en-US" sz="3200">
                <a:latin typeface="等线" panose="02010600030101010101" pitchFamily="2" charset="-122"/>
                <a:ea typeface="等线" panose="02010600030101010101" pitchFamily="2" charset="-122"/>
              </a:rPr>
              <a:t>了，但是</a:t>
            </a:r>
            <a:r>
              <a:rPr lang="en-US" altLang="zh-CN" sz="3200">
                <a:latin typeface="等线" panose="02010600030101010101" pitchFamily="2" charset="-122"/>
                <a:ea typeface="等线" panose="02010600030101010101" pitchFamily="2" charset="-122"/>
              </a:rPr>
              <a:t>Iterator </a:t>
            </a:r>
            <a:r>
              <a:rPr lang="zh-CN" altLang="en-US" sz="3200">
                <a:latin typeface="等线" panose="02010600030101010101" pitchFamily="2" charset="-122"/>
                <a:ea typeface="等线" panose="02010600030101010101" pitchFamily="2" charset="-122"/>
              </a:rPr>
              <a:t>迭代器对象是感知不到的（因为</a:t>
            </a:r>
            <a:r>
              <a:rPr lang="en-US" altLang="zh-CN" sz="3200">
                <a:latin typeface="等线" panose="02010600030101010101" pitchFamily="2" charset="-122"/>
                <a:ea typeface="等线" panose="02010600030101010101" pitchFamily="2" charset="-122"/>
              </a:rPr>
              <a:t>iterator() </a:t>
            </a:r>
            <a:r>
              <a:rPr lang="zh-CN" altLang="en-US" sz="3200">
                <a:latin typeface="等线" panose="02010600030101010101" pitchFamily="2" charset="-122"/>
                <a:ea typeface="等线" panose="02010600030101010101" pitchFamily="2" charset="-122"/>
              </a:rPr>
              <a:t>方法调用先于</a:t>
            </a:r>
            <a:r>
              <a:rPr lang="en-US" altLang="zh-CN" sz="3200">
                <a:latin typeface="等线" panose="02010600030101010101" pitchFamily="2" charset="-122"/>
                <a:ea typeface="等线" panose="02010600030101010101" pitchFamily="2" charset="-122"/>
              </a:rPr>
              <a:t>add</a:t>
            </a:r>
            <a:r>
              <a:rPr lang="zh-CN" altLang="en-US" sz="3200">
                <a:latin typeface="等线" panose="02010600030101010101" pitchFamily="2" charset="-122"/>
                <a:ea typeface="等线" panose="02010600030101010101" pitchFamily="2" charset="-122"/>
              </a:rPr>
              <a:t>或者</a:t>
            </a:r>
            <a:r>
              <a:rPr lang="en-US" altLang="zh-CN" sz="3200">
                <a:latin typeface="等线" panose="02010600030101010101" pitchFamily="2" charset="-122"/>
                <a:ea typeface="等线" panose="02010600030101010101" pitchFamily="2" charset="-122"/>
              </a:rPr>
              <a:t>remove</a:t>
            </a:r>
            <a:r>
              <a:rPr lang="zh-CN" altLang="en-US" sz="3200">
                <a:latin typeface="等线" panose="02010600030101010101" pitchFamily="2" charset="-122"/>
                <a:ea typeface="等线" panose="02010600030101010101" pitchFamily="2" charset="-122"/>
              </a:rPr>
              <a:t>方法），</a:t>
            </a:r>
            <a:r>
              <a:rPr lang="en-US" altLang="zh-CN" sz="3200">
                <a:latin typeface="等线" panose="02010600030101010101" pitchFamily="2" charset="-122"/>
                <a:ea typeface="等线" panose="02010600030101010101" pitchFamily="2" charset="-122"/>
              </a:rPr>
              <a:t>expectedModCount</a:t>
            </a:r>
            <a:r>
              <a:rPr lang="zh-CN" altLang="en-US" sz="3200">
                <a:latin typeface="等线" panose="02010600030101010101" pitchFamily="2" charset="-122"/>
                <a:ea typeface="等线" panose="02010600030101010101" pitchFamily="2" charset="-122"/>
              </a:rPr>
              <a:t>此时的值还是原来</a:t>
            </a:r>
            <a:r>
              <a:rPr lang="en-US" altLang="zh-CN" sz="3200">
                <a:solidFill>
                  <a:srgbClr val="FF0000"/>
                </a:solidFill>
                <a:latin typeface="等线" panose="02010600030101010101" pitchFamily="2" charset="-122"/>
                <a:ea typeface="等线" panose="02010600030101010101" pitchFamily="2" charset="-122"/>
              </a:rPr>
              <a:t>modCount</a:t>
            </a:r>
            <a:r>
              <a:rPr lang="zh-CN" altLang="en-US" sz="3200">
                <a:latin typeface="等线" panose="02010600030101010101" pitchFamily="2" charset="-122"/>
                <a:ea typeface="等线" panose="02010600030101010101" pitchFamily="2" charset="-122"/>
              </a:rPr>
              <a:t>未加</a:t>
            </a:r>
            <a:r>
              <a:rPr lang="en-US" altLang="zh-CN" sz="3200">
                <a:latin typeface="等线" panose="02010600030101010101" pitchFamily="2" charset="-122"/>
                <a:ea typeface="等线" panose="02010600030101010101" pitchFamily="2" charset="-122"/>
              </a:rPr>
              <a:t>1</a:t>
            </a:r>
            <a:r>
              <a:rPr lang="zh-CN" altLang="en-US" sz="3200">
                <a:latin typeface="等线" panose="02010600030101010101" pitchFamily="2" charset="-122"/>
                <a:ea typeface="等线" panose="02010600030101010101" pitchFamily="2" charset="-122"/>
              </a:rPr>
              <a:t>时的值，这时候如果对</a:t>
            </a:r>
            <a:r>
              <a:rPr lang="en-US" altLang="zh-CN" sz="3200">
                <a:latin typeface="等线" panose="02010600030101010101" pitchFamily="2" charset="-122"/>
                <a:ea typeface="等线" panose="02010600030101010101" pitchFamily="2" charset="-122"/>
              </a:rPr>
              <a:t>Iterator</a:t>
            </a:r>
            <a:r>
              <a:rPr lang="zh-CN" altLang="en-US" sz="3200">
                <a:latin typeface="等线" panose="02010600030101010101" pitchFamily="2" charset="-122"/>
                <a:ea typeface="等线" panose="02010600030101010101" pitchFamily="2" charset="-122"/>
              </a:rPr>
              <a:t>对象进行遍历的话会抛出</a:t>
            </a:r>
            <a:r>
              <a:rPr lang="en-US" altLang="zh-CN" sz="3200">
                <a:latin typeface="等线" panose="02010600030101010101" pitchFamily="2" charset="-122"/>
                <a:ea typeface="等线" panose="02010600030101010101" pitchFamily="2" charset="-122"/>
              </a:rPr>
              <a:t>ConcurrentModificationException</a:t>
            </a:r>
            <a:r>
              <a:rPr lang="zh-CN" altLang="en-US" sz="3200">
                <a:latin typeface="等线" panose="02010600030101010101" pitchFamily="2" charset="-122"/>
                <a:ea typeface="等线" panose="02010600030101010101" pitchFamily="2" charset="-122"/>
              </a:rPr>
              <a:t>异常，这就是</a:t>
            </a:r>
            <a:r>
              <a:rPr lang="en-US" altLang="zh-CN" sz="3200">
                <a:latin typeface="等线" panose="02010600030101010101" pitchFamily="2" charset="-122"/>
                <a:ea typeface="等线" panose="02010600030101010101" pitchFamily="2" charset="-122"/>
              </a:rPr>
              <a:t>Java</a:t>
            </a:r>
            <a:r>
              <a:rPr lang="zh-CN" altLang="en-US" sz="3200">
                <a:latin typeface="等线" panose="02010600030101010101" pitchFamily="2" charset="-122"/>
                <a:ea typeface="等线" panose="02010600030101010101" pitchFamily="2" charset="-122"/>
              </a:rPr>
              <a:t>集合类的</a:t>
            </a:r>
            <a:r>
              <a:rPr lang="en-US" altLang="zh-CN" sz="3200">
                <a:latin typeface="等线" panose="02010600030101010101" pitchFamily="2" charset="-122"/>
                <a:ea typeface="等线" panose="02010600030101010101" pitchFamily="2" charset="-122"/>
              </a:rPr>
              <a:t>fast-fail</a:t>
            </a:r>
            <a:r>
              <a:rPr lang="zh-CN" altLang="en-US" sz="3200">
                <a:latin typeface="等线" panose="02010600030101010101" pitchFamily="2" charset="-122"/>
                <a:ea typeface="等线" panose="02010600030101010101" pitchFamily="2" charset="-122"/>
              </a:rPr>
              <a:t>机制。</a:t>
            </a:r>
            <a:endParaRPr lang="en-US" altLang="zh-CN" sz="32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5953125" y="1600200"/>
            <a:ext cx="3190875" cy="41529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latin typeface="等线" panose="02010600030101010101" pitchFamily="2" charset="-122"/>
                <a:ea typeface="等线" panose="02010600030101010101" pitchFamily="2" charset="-122"/>
              </a:rPr>
              <a:t>Java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（类加载器）介绍</a:t>
            </a:r>
          </a:p>
        </p:txBody>
      </p:sp>
      <p:sp>
        <p:nvSpPr>
          <p:cNvPr id="3" name="内容占位符 2"/>
          <p:cNvSpPr>
            <a:spLocks noGrp="1"/>
          </p:cNvSpPr>
          <p:nvPr>
            <p:ph sz="quarter" idx="1"/>
          </p:nvPr>
        </p:nvSpPr>
        <p:spPr>
          <a:xfrm>
            <a:off x="0" y="1528762"/>
            <a:ext cx="3995936" cy="5329238"/>
          </a:xfrm>
        </p:spPr>
        <p:txBody>
          <a:bodyPr>
            <a:normAutofit fontScale="62500" lnSpcReduction="20000"/>
          </a:bodyPr>
          <a:lstStyle/>
          <a:p>
            <a:pPr marL="0" indent="0">
              <a:buNone/>
            </a:pPr>
            <a:r>
              <a:rPr lang="zh-CN" altLang="en-US">
                <a:latin typeface="等线" panose="02010600030101010101" pitchFamily="2" charset="-122"/>
                <a:ea typeface="等线" panose="02010600030101010101" pitchFamily="2" charset="-122"/>
              </a:rPr>
              <a:t>启动类加载器（</a:t>
            </a:r>
            <a:r>
              <a:rPr lang="en-US" altLang="zh-CN">
                <a:latin typeface="等线" panose="02010600030101010101" pitchFamily="2" charset="-122"/>
                <a:ea typeface="等线" panose="02010600030101010101" pitchFamily="2" charset="-122"/>
              </a:rPr>
              <a:t>Bootstrap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）：由</a:t>
            </a:r>
            <a:r>
              <a:rPr lang="en-US" altLang="zh-CN">
                <a:latin typeface="等线" panose="02010600030101010101" pitchFamily="2" charset="-122"/>
                <a:ea typeface="等线" panose="02010600030101010101" pitchFamily="2" charset="-122"/>
              </a:rPr>
              <a:t>C/C++</a:t>
            </a:r>
            <a:r>
              <a:rPr lang="zh-CN" altLang="en-US">
                <a:latin typeface="等线" panose="02010600030101010101" pitchFamily="2" charset="-122"/>
                <a:ea typeface="等线" panose="02010600030101010101" pitchFamily="2" charset="-122"/>
              </a:rPr>
              <a:t>实现，负责加载</a:t>
            </a:r>
            <a:r>
              <a:rPr lang="en-US" altLang="zh-CN">
                <a:latin typeface="等线" panose="02010600030101010101" pitchFamily="2" charset="-122"/>
                <a:ea typeface="等线" panose="02010600030101010101" pitchFamily="2" charset="-122"/>
              </a:rPr>
              <a:t>%JAVA_HOME%/lib</a:t>
            </a:r>
            <a:r>
              <a:rPr lang="zh-CN" altLang="en-US">
                <a:latin typeface="等线" panose="02010600030101010101" pitchFamily="2" charset="-122"/>
                <a:ea typeface="等线" panose="02010600030101010101" pitchFamily="2" charset="-122"/>
              </a:rPr>
              <a:t>目录下或者被</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Xbootclasspath</a:t>
            </a:r>
            <a:r>
              <a:rPr lang="zh-CN" altLang="en-US">
                <a:latin typeface="等线" panose="02010600030101010101" pitchFamily="2" charset="-122"/>
                <a:ea typeface="等线" panose="02010600030101010101" pitchFamily="2" charset="-122"/>
              </a:rPr>
              <a:t>参数所指定的路径下的</a:t>
            </a:r>
            <a:r>
              <a:rPr lang="en-US" altLang="zh-CN">
                <a:latin typeface="等线" panose="02010600030101010101" pitchFamily="2" charset="-122"/>
                <a:ea typeface="等线" panose="02010600030101010101" pitchFamily="2" charset="-122"/>
              </a:rPr>
              <a:t>jar</a:t>
            </a:r>
            <a:r>
              <a:rPr lang="zh-CN" altLang="en-US">
                <a:latin typeface="等线" panose="02010600030101010101" pitchFamily="2" charset="-122"/>
                <a:ea typeface="等线" panose="02010600030101010101" pitchFamily="2" charset="-122"/>
              </a:rPr>
              <a:t>加载到内存中，且启动类加载器无法被</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程序直接引用；</a:t>
            </a:r>
            <a:endParaRPr lang="en-US" altLang="zh-CN">
              <a:latin typeface="等线" panose="02010600030101010101" pitchFamily="2" charset="-122"/>
              <a:ea typeface="等线" panose="02010600030101010101" pitchFamily="2" charset="-122"/>
            </a:endParaRPr>
          </a:p>
          <a:p>
            <a:pPr marL="0" indent="0">
              <a:buNone/>
            </a:pPr>
            <a:r>
              <a:rPr lang="zh-CN" altLang="en-US">
                <a:latin typeface="等线" panose="02010600030101010101" pitchFamily="2" charset="-122"/>
                <a:ea typeface="等线" panose="02010600030101010101" pitchFamily="2" charset="-122"/>
              </a:rPr>
              <a:t>扩展类加载器（</a:t>
            </a:r>
            <a:r>
              <a:rPr lang="en-US" altLang="zh-CN">
                <a:latin typeface="等线" panose="02010600030101010101" pitchFamily="2" charset="-122"/>
                <a:ea typeface="等线" panose="02010600030101010101" pitchFamily="2" charset="-122"/>
              </a:rPr>
              <a:t>Extension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）：由</a:t>
            </a:r>
            <a:r>
              <a:rPr lang="en-US" altLang="zh-CN" err="1">
                <a:latin typeface="等线" panose="02010600030101010101" pitchFamily="2" charset="-122"/>
                <a:ea typeface="等线" panose="02010600030101010101" pitchFamily="2" charset="-122"/>
              </a:rPr>
              <a:t>sun.misc.Launcher$ExtClassLoader</a:t>
            </a:r>
            <a:r>
              <a:rPr lang="zh-CN" altLang="en-US">
                <a:latin typeface="等线" panose="02010600030101010101" pitchFamily="2" charset="-122"/>
                <a:ea typeface="等线" panose="02010600030101010101" pitchFamily="2" charset="-122"/>
              </a:rPr>
              <a:t>实现，负责加载</a:t>
            </a:r>
            <a:r>
              <a:rPr lang="en-US" altLang="zh-CN">
                <a:latin typeface="等线" panose="02010600030101010101" pitchFamily="2" charset="-122"/>
                <a:ea typeface="等线" panose="02010600030101010101" pitchFamily="2" charset="-122"/>
              </a:rPr>
              <a:t>%JAVA_HOME%/lib/</a:t>
            </a:r>
            <a:r>
              <a:rPr lang="en-US" altLang="zh-CN" err="1">
                <a:latin typeface="等线" panose="02010600030101010101" pitchFamily="2" charset="-122"/>
                <a:ea typeface="等线" panose="02010600030101010101" pitchFamily="2" charset="-122"/>
              </a:rPr>
              <a:t>ext</a:t>
            </a:r>
            <a:r>
              <a:rPr lang="zh-CN" altLang="en-US">
                <a:latin typeface="等线" panose="02010600030101010101" pitchFamily="2" charset="-122"/>
                <a:ea typeface="等线" panose="02010600030101010101" pitchFamily="2" charset="-122"/>
              </a:rPr>
              <a:t>目录的</a:t>
            </a:r>
            <a:r>
              <a:rPr lang="en-US" altLang="zh-CN">
                <a:latin typeface="等线" panose="02010600030101010101" pitchFamily="2" charset="-122"/>
                <a:ea typeface="等线" panose="02010600030101010101" pitchFamily="2" charset="-122"/>
              </a:rPr>
              <a:t>jar</a:t>
            </a:r>
            <a:r>
              <a:rPr lang="zh-CN" altLang="en-US">
                <a:latin typeface="等线" panose="02010600030101010101" pitchFamily="2" charset="-122"/>
                <a:ea typeface="等线" panose="02010600030101010101" pitchFamily="2" charset="-122"/>
              </a:rPr>
              <a:t>；</a:t>
            </a:r>
            <a:endParaRPr lang="en-US" altLang="zh-CN">
              <a:latin typeface="等线" panose="02010600030101010101" pitchFamily="2" charset="-122"/>
              <a:ea typeface="等线" panose="02010600030101010101" pitchFamily="2" charset="-122"/>
            </a:endParaRPr>
          </a:p>
          <a:p>
            <a:pPr marL="0" indent="0">
              <a:buNone/>
            </a:pPr>
            <a:r>
              <a:rPr lang="zh-CN" altLang="en-US">
                <a:latin typeface="等线" panose="02010600030101010101" pitchFamily="2" charset="-122"/>
                <a:ea typeface="等线" panose="02010600030101010101" pitchFamily="2" charset="-122"/>
              </a:rPr>
              <a:t>应用程序类加载器（</a:t>
            </a:r>
            <a:r>
              <a:rPr lang="en-US" altLang="zh-CN">
                <a:latin typeface="等线" panose="02010600030101010101" pitchFamily="2" charset="-122"/>
                <a:ea typeface="等线" panose="02010600030101010101" pitchFamily="2" charset="-122"/>
              </a:rPr>
              <a:t>Application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由</a:t>
            </a:r>
            <a:r>
              <a:rPr lang="en-US" altLang="zh-CN" err="1">
                <a:latin typeface="等线" panose="02010600030101010101" pitchFamily="2" charset="-122"/>
                <a:ea typeface="等线" panose="02010600030101010101" pitchFamily="2" charset="-122"/>
              </a:rPr>
              <a:t>sun.misc.Launcher$AppClassLoader</a:t>
            </a:r>
            <a:r>
              <a:rPr lang="zh-CN" altLang="en-US">
                <a:latin typeface="等线" panose="02010600030101010101" pitchFamily="2" charset="-122"/>
                <a:ea typeface="等线" panose="02010600030101010101" pitchFamily="2" charset="-122"/>
              </a:rPr>
              <a:t>实现，是</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接口的</a:t>
            </a:r>
            <a:r>
              <a:rPr lang="en-US" altLang="zh-CN" err="1">
                <a:latin typeface="等线" panose="02010600030101010101" pitchFamily="2" charset="-122"/>
                <a:ea typeface="等线" panose="02010600030101010101" pitchFamily="2" charset="-122"/>
              </a:rPr>
              <a:t>getSystemClassLoader</a:t>
            </a:r>
            <a:r>
              <a:rPr lang="zh-CN" altLang="en-US">
                <a:latin typeface="等线" panose="02010600030101010101" pitchFamily="2" charset="-122"/>
                <a:ea typeface="等线" panose="02010600030101010101" pitchFamily="2" charset="-122"/>
              </a:rPr>
              <a:t>方法的返回值，所以一般称为系统类加载器，负责加载用户</a:t>
            </a:r>
            <a:r>
              <a:rPr lang="en-US" altLang="zh-CN" err="1">
                <a:latin typeface="等线" panose="02010600030101010101" pitchFamily="2" charset="-122"/>
                <a:ea typeface="等线" panose="02010600030101010101" pitchFamily="2" charset="-122"/>
              </a:rPr>
              <a:t>classpath</a:t>
            </a:r>
            <a:r>
              <a:rPr lang="zh-CN" altLang="en-US">
                <a:latin typeface="等线" panose="02010600030101010101" pitchFamily="2" charset="-122"/>
                <a:ea typeface="等线" panose="02010600030101010101" pitchFamily="2" charset="-122"/>
              </a:rPr>
              <a:t>下的</a:t>
            </a:r>
            <a:r>
              <a:rPr lang="en-US" altLang="zh-CN">
                <a:latin typeface="等线" panose="02010600030101010101" pitchFamily="2" charset="-122"/>
                <a:ea typeface="等线" panose="02010600030101010101" pitchFamily="2" charset="-122"/>
              </a:rPr>
              <a:t>class</a:t>
            </a:r>
          </a:p>
          <a:p>
            <a:pPr marL="0" indent="0">
              <a:buNone/>
            </a:pPr>
            <a:r>
              <a:rPr lang="zh-CN" altLang="en-US">
                <a:latin typeface="等线" panose="02010600030101010101" pitchFamily="2" charset="-122"/>
                <a:ea typeface="等线" panose="02010600030101010101" pitchFamily="2" charset="-122"/>
              </a:rPr>
              <a:t>自定义类加载器（</a:t>
            </a:r>
            <a:r>
              <a:rPr lang="en-US" altLang="zh-CN">
                <a:latin typeface="等线" panose="02010600030101010101" pitchFamily="2" charset="-122"/>
                <a:ea typeface="等线" panose="02010600030101010101" pitchFamily="2" charset="-122"/>
              </a:rPr>
              <a:t>Custom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）：由用户自己实现。</a:t>
            </a:r>
          </a:p>
        </p:txBody>
      </p:sp>
      <p:pic>
        <p:nvPicPr>
          <p:cNvPr id="4" name="Picture 2" descr="http://images2015.cnblogs.com/blog/713721/201606/713721-20160602152821617-73882120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3482" y="1528763"/>
            <a:ext cx="5081502" cy="34844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——List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251520" y="1600200"/>
            <a:ext cx="5616624" cy="5029200"/>
          </a:xfrm>
        </p:spPr>
        <p:txBody>
          <a:bodyPr>
            <a:normAutofit/>
          </a:bodyPr>
          <a:lstStyle/>
          <a:p>
            <a:r>
              <a:rPr lang="en-US" altLang="zh-CN">
                <a:latin typeface="等线" panose="02010600030101010101" pitchFamily="2" charset="-122"/>
                <a:ea typeface="等线" panose="02010600030101010101" pitchFamily="2" charset="-122"/>
              </a:rPr>
              <a:t>List</a:t>
            </a:r>
            <a:r>
              <a:rPr lang="zh-CN" altLang="en-US">
                <a:latin typeface="等线" panose="02010600030101010101" pitchFamily="2" charset="-122"/>
                <a:ea typeface="等线" panose="02010600030101010101" pitchFamily="2" charset="-122"/>
              </a:rPr>
              <a:t>是一个接口，继承了</a:t>
            </a:r>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接口，实现了</a:t>
            </a:r>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接口的部分方法</a:t>
            </a:r>
            <a:endParaRPr lang="en-US" altLang="zh-CN">
              <a:latin typeface="等线" panose="02010600030101010101" pitchFamily="2" charset="-122"/>
              <a:ea typeface="等线" panose="02010600030101010101" pitchFamily="2" charset="-122"/>
            </a:endParaRPr>
          </a:p>
          <a:p>
            <a:r>
              <a:rPr lang="zh-CN" altLang="en-US">
                <a:latin typeface="等线" panose="02010600030101010101" pitchFamily="2" charset="-122"/>
                <a:ea typeface="等线" panose="02010600030101010101" pitchFamily="2" charset="-122"/>
              </a:rPr>
              <a:t>在</a:t>
            </a:r>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接口方法基础上也增加了一些方法</a:t>
            </a:r>
            <a:endParaRPr lang="en-US" altLang="zh-CN">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5953125" y="1001673"/>
            <a:ext cx="3190875" cy="5838825"/>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AbstractList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5868144" cy="5257800"/>
          </a:xfrm>
        </p:spPr>
        <p:txBody>
          <a:bodyPr>
            <a:normAutofit/>
          </a:bodyPr>
          <a:lstStyle/>
          <a:p>
            <a:r>
              <a:rPr lang="en-US" altLang="zh-CN" sz="2000" err="1">
                <a:latin typeface="等线" panose="02010600030101010101" pitchFamily="2" charset="-122"/>
                <a:ea typeface="等线" panose="02010600030101010101" pitchFamily="2" charset="-122"/>
              </a:rPr>
              <a:t>AbstractList</a:t>
            </a:r>
            <a:r>
              <a:rPr lang="zh-CN" altLang="en-US" sz="2000">
                <a:latin typeface="等线" panose="02010600030101010101" pitchFamily="2" charset="-122"/>
                <a:ea typeface="等线" panose="02010600030101010101" pitchFamily="2" charset="-122"/>
              </a:rPr>
              <a:t>是一个抽象类，继承自</a:t>
            </a:r>
            <a:r>
              <a:rPr lang="en-US" altLang="zh-CN" sz="2000" err="1">
                <a:latin typeface="等线" panose="02010600030101010101" pitchFamily="2" charset="-122"/>
                <a:ea typeface="等线" panose="02010600030101010101" pitchFamily="2" charset="-122"/>
              </a:rPr>
              <a:t>AbstractCollection</a:t>
            </a:r>
            <a:r>
              <a:rPr lang="zh-CN" altLang="en-US" sz="2000">
                <a:latin typeface="等线" panose="02010600030101010101" pitchFamily="2" charset="-122"/>
                <a:ea typeface="等线" panose="02010600030101010101" pitchFamily="2" charset="-122"/>
              </a:rPr>
              <a:t>抽象类，并且实现了</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在</a:t>
            </a:r>
            <a:r>
              <a:rPr lang="en-US" altLang="zh-CN" sz="2000">
                <a:latin typeface="等线" panose="02010600030101010101" pitchFamily="2" charset="-122"/>
                <a:ea typeface="等线" panose="02010600030101010101" pitchFamily="2" charset="-122"/>
              </a:rPr>
              <a:t>Collection</a:t>
            </a:r>
            <a:r>
              <a:rPr lang="zh-CN" altLang="en-US" sz="2000">
                <a:latin typeface="等线" panose="02010600030101010101" pitchFamily="2" charset="-122"/>
                <a:ea typeface="等线" panose="02010600030101010101" pitchFamily="2" charset="-122"/>
              </a:rPr>
              <a:t>接口方法基础上也增加了一些方法</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需要注意</a:t>
            </a:r>
            <a:r>
              <a:rPr lang="en-US" altLang="zh-CN" sz="2000" err="1">
                <a:latin typeface="等线" panose="02010600030101010101" pitchFamily="2" charset="-122"/>
                <a:ea typeface="等线" panose="02010600030101010101" pitchFamily="2" charset="-122"/>
              </a:rPr>
              <a:t>modCount</a:t>
            </a:r>
            <a:r>
              <a:rPr lang="zh-CN" altLang="en-US" sz="2000">
                <a:latin typeface="等线" panose="02010600030101010101" pitchFamily="2" charset="-122"/>
                <a:ea typeface="等线" panose="02010600030101010101" pitchFamily="2" charset="-122"/>
              </a:rPr>
              <a:t>，在</a:t>
            </a:r>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的所有涉及结构变化的方法中都增加</a:t>
            </a:r>
            <a:r>
              <a:rPr lang="en-US" altLang="zh-CN" sz="2000" err="1">
                <a:latin typeface="等线" panose="02010600030101010101" pitchFamily="2" charset="-122"/>
                <a:ea typeface="等线" panose="02010600030101010101" pitchFamily="2" charset="-122"/>
              </a:rPr>
              <a:t>modCount</a:t>
            </a:r>
            <a:r>
              <a:rPr lang="zh-CN" altLang="en-US" sz="2000">
                <a:latin typeface="等线" panose="02010600030101010101" pitchFamily="2" charset="-122"/>
                <a:ea typeface="等线" panose="02010600030101010101" pitchFamily="2" charset="-122"/>
              </a:rPr>
              <a:t>的值，包括：</a:t>
            </a:r>
            <a:r>
              <a:rPr lang="en-US" altLang="zh-CN" sz="2000">
                <a:latin typeface="等线" panose="02010600030101010101" pitchFamily="2" charset="-122"/>
                <a:ea typeface="等线" panose="02010600030101010101" pitchFamily="2" charset="-122"/>
              </a:rPr>
              <a:t>add()</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remove()</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addAll</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removeRange</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及</a:t>
            </a:r>
            <a:r>
              <a:rPr lang="en-US" altLang="zh-CN" sz="2000">
                <a:latin typeface="等线" panose="02010600030101010101" pitchFamily="2" charset="-122"/>
                <a:ea typeface="等线" panose="02010600030101010101" pitchFamily="2" charset="-122"/>
              </a:rPr>
              <a:t>clear()</a:t>
            </a:r>
            <a:r>
              <a:rPr lang="zh-CN" altLang="en-US" sz="2000">
                <a:latin typeface="等线" panose="02010600030101010101" pitchFamily="2" charset="-122"/>
                <a:ea typeface="等线" panose="02010600030101010101" pitchFamily="2" charset="-122"/>
              </a:rPr>
              <a:t>方法。这些方法每调用一次，</a:t>
            </a:r>
            <a:r>
              <a:rPr lang="en-US" altLang="zh-CN" sz="2000" err="1">
                <a:latin typeface="等线" panose="02010600030101010101" pitchFamily="2" charset="-122"/>
                <a:ea typeface="等线" panose="02010600030101010101" pitchFamily="2" charset="-122"/>
              </a:rPr>
              <a:t>modCount</a:t>
            </a:r>
            <a:r>
              <a:rPr lang="zh-CN" altLang="en-US" sz="2000">
                <a:latin typeface="等线" panose="02010600030101010101" pitchFamily="2" charset="-122"/>
                <a:ea typeface="等线" panose="02010600030101010101" pitchFamily="2" charset="-122"/>
              </a:rPr>
              <a:t>的值就加</a:t>
            </a:r>
            <a:r>
              <a:rPr lang="en-US" altLang="zh-CN" sz="2000">
                <a:latin typeface="等线" panose="02010600030101010101" pitchFamily="2" charset="-122"/>
                <a:ea typeface="等线" panose="02010600030101010101" pitchFamily="2" charset="-122"/>
              </a:rPr>
              <a:t>1</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Itr</a:t>
            </a:r>
            <a:r>
              <a:rPr lang="zh-CN" altLang="en-US" sz="2000">
                <a:latin typeface="等线" panose="02010600030101010101" pitchFamily="2" charset="-122"/>
                <a:ea typeface="等线" panose="02010600030101010101" pitchFamily="2" charset="-122"/>
              </a:rPr>
              <a:t>实现了</a:t>
            </a:r>
            <a:r>
              <a:rPr lang="en-US" altLang="zh-CN" sz="2000">
                <a:latin typeface="等线" panose="02010600030101010101" pitchFamily="2" charset="-122"/>
                <a:ea typeface="等线" panose="02010600030101010101" pitchFamily="2" charset="-122"/>
              </a:rPr>
              <a:t>Iterator()</a:t>
            </a:r>
            <a:r>
              <a:rPr lang="zh-CN" altLang="en-US" sz="2000">
                <a:latin typeface="等线" panose="02010600030101010101" pitchFamily="2" charset="-122"/>
                <a:ea typeface="等线" panose="02010600030101010101" pitchFamily="2" charset="-122"/>
              </a:rPr>
              <a:t>接口，其中也定义了一个</a:t>
            </a:r>
            <a:r>
              <a:rPr lang="en-US" altLang="zh-CN" sz="2000" err="1">
                <a:latin typeface="等线" panose="02010600030101010101" pitchFamily="2" charset="-122"/>
                <a:ea typeface="等线" panose="02010600030101010101" pitchFamily="2" charset="-122"/>
              </a:rPr>
              <a:t>int</a:t>
            </a:r>
            <a:r>
              <a:rPr lang="zh-CN" altLang="en-US" sz="2000">
                <a:latin typeface="等线" panose="02010600030101010101" pitchFamily="2" charset="-122"/>
                <a:ea typeface="等线" panose="02010600030101010101" pitchFamily="2" charset="-122"/>
              </a:rPr>
              <a:t>型的属性：</a:t>
            </a:r>
            <a:r>
              <a:rPr lang="en-US" altLang="zh-CN" sz="2000" err="1">
                <a:latin typeface="等线" panose="02010600030101010101" pitchFamily="2" charset="-122"/>
                <a:ea typeface="等线" panose="02010600030101010101" pitchFamily="2" charset="-122"/>
              </a:rPr>
              <a:t>expectedModCount</a:t>
            </a:r>
            <a:r>
              <a:rPr lang="zh-CN" altLang="en-US" sz="2000">
                <a:latin typeface="等线" panose="02010600030101010101" pitchFamily="2" charset="-122"/>
                <a:ea typeface="等线" panose="02010600030101010101" pitchFamily="2" charset="-122"/>
              </a:rPr>
              <a:t>，这个属性在</a:t>
            </a:r>
            <a:r>
              <a:rPr lang="en-US" altLang="zh-CN" sz="2000" err="1">
                <a:latin typeface="等线" panose="02010600030101010101" pitchFamily="2" charset="-122"/>
                <a:ea typeface="等线" panose="02010600030101010101" pitchFamily="2" charset="-122"/>
              </a:rPr>
              <a:t>Itr</a:t>
            </a:r>
            <a:r>
              <a:rPr lang="zh-CN" altLang="en-US" sz="2000">
                <a:latin typeface="等线" panose="02010600030101010101" pitchFamily="2" charset="-122"/>
                <a:ea typeface="等线" panose="02010600030101010101" pitchFamily="2" charset="-122"/>
              </a:rPr>
              <a:t>类初始化时被赋予</a:t>
            </a:r>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对象的</a:t>
            </a:r>
            <a:r>
              <a:rPr lang="en-US" altLang="zh-CN" sz="2000" err="1">
                <a:latin typeface="等线" panose="02010600030101010101" pitchFamily="2" charset="-122"/>
                <a:ea typeface="等线" panose="02010600030101010101" pitchFamily="2" charset="-122"/>
              </a:rPr>
              <a:t>modCount</a:t>
            </a:r>
            <a:r>
              <a:rPr lang="zh-CN" altLang="en-US" sz="2000">
                <a:latin typeface="等线" panose="02010600030101010101" pitchFamily="2" charset="-122"/>
                <a:ea typeface="等线" panose="02010600030101010101" pitchFamily="2" charset="-122"/>
              </a:rPr>
              <a:t>属性的值。</a:t>
            </a:r>
            <a:endParaRPr lang="en-US" altLang="zh-CN" sz="2000">
              <a:latin typeface="等线" panose="02010600030101010101" pitchFamily="2" charset="-122"/>
              <a:ea typeface="等线" panose="02010600030101010101" pitchFamily="2" charset="-122"/>
            </a:endParaRPr>
          </a:p>
        </p:txBody>
      </p:sp>
      <p:pic>
        <p:nvPicPr>
          <p:cNvPr id="6" name="图片 5"/>
          <p:cNvPicPr>
            <a:picLocks noChangeAspect="1"/>
          </p:cNvPicPr>
          <p:nvPr/>
        </p:nvPicPr>
        <p:blipFill>
          <a:blip r:embed="rId2"/>
          <a:stretch>
            <a:fillRect/>
          </a:stretch>
        </p:blipFill>
        <p:spPr>
          <a:xfrm>
            <a:off x="5991225" y="990600"/>
            <a:ext cx="3152775" cy="586740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ArrayList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继承了</a:t>
            </a:r>
            <a:r>
              <a:rPr lang="en-US" altLang="zh-CN" sz="2000" err="1">
                <a:latin typeface="等线" panose="02010600030101010101" pitchFamily="2" charset="-122"/>
                <a:ea typeface="等线" panose="02010600030101010101" pitchFamily="2" charset="-122"/>
              </a:rPr>
              <a:t>AbstractList</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RandomAccess</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接口，所以</a:t>
            </a:r>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对象可以被克隆，可以序列化</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内部维护了一个数组，默认初始容量为</a:t>
            </a:r>
            <a:r>
              <a:rPr lang="en-US" altLang="zh-CN" sz="2000">
                <a:latin typeface="等线" panose="02010600030101010101" pitchFamily="2" charset="-122"/>
                <a:ea typeface="等线" panose="02010600030101010101" pitchFamily="2" charset="-122"/>
              </a:rPr>
              <a:t>10</a:t>
            </a:r>
            <a:r>
              <a:rPr lang="zh-CN" altLang="en-US" sz="2000">
                <a:latin typeface="等线" panose="02010600030101010101" pitchFamily="2" charset="-122"/>
                <a:ea typeface="等线" panose="02010600030101010101" pitchFamily="2" charset="-122"/>
              </a:rPr>
              <a:t>，如果加入元素后数组大小不够会先进行扩容，每次扩容都将数组大小增大一半，比如数组大小为</a:t>
            </a:r>
            <a:r>
              <a:rPr lang="en-US" altLang="zh-CN" sz="2000">
                <a:latin typeface="等线" panose="02010600030101010101" pitchFamily="2" charset="-122"/>
                <a:ea typeface="等线" panose="02010600030101010101" pitchFamily="2" charset="-122"/>
              </a:rPr>
              <a:t>10</a:t>
            </a:r>
            <a:r>
              <a:rPr lang="zh-CN" altLang="en-US" sz="2000">
                <a:latin typeface="等线" panose="02010600030101010101" pitchFamily="2" charset="-122"/>
                <a:ea typeface="等线" panose="02010600030101010101" pitchFamily="2" charset="-122"/>
              </a:rPr>
              <a:t>，一次扩容后的大小为</a:t>
            </a:r>
            <a:r>
              <a:rPr lang="en-US" altLang="zh-CN" sz="2000">
                <a:latin typeface="等线" panose="02010600030101010101" pitchFamily="2" charset="-122"/>
                <a:ea typeface="等线" panose="02010600030101010101" pitchFamily="2" charset="-122"/>
              </a:rPr>
              <a:t>10+5=10</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的最大长度</a:t>
            </a:r>
            <a:r>
              <a:rPr lang="en-US" altLang="zh-CN" sz="2000">
                <a:latin typeface="等线" panose="02010600030101010101" pitchFamily="2" charset="-122"/>
                <a:ea typeface="等线" panose="02010600030101010101" pitchFamily="2" charset="-122"/>
              </a:rPr>
              <a:t>2^32-1</a:t>
            </a:r>
          </a:p>
          <a:p>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添加删除元素不能保证线程安全，而且删除元素代价较高。</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——LinkedList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r>
              <a:rPr lang="en-US" altLang="zh-CN" sz="2000">
                <a:latin typeface="等线" panose="02010600030101010101" pitchFamily="2" charset="-122"/>
                <a:ea typeface="等线" panose="02010600030101010101" pitchFamily="2" charset="-122"/>
              </a:rPr>
              <a:t>LinkedList</a:t>
            </a:r>
            <a:r>
              <a:rPr lang="zh-CN" altLang="en-US" sz="2000">
                <a:latin typeface="等线" panose="02010600030101010101" pitchFamily="2" charset="-122"/>
                <a:ea typeface="等线" panose="02010600030101010101" pitchFamily="2" charset="-122"/>
              </a:rPr>
              <a:t>继承了</a:t>
            </a:r>
            <a:r>
              <a:rPr lang="en-US" altLang="zh-CN" sz="2000" err="1">
                <a:latin typeface="等线" panose="02010600030101010101" pitchFamily="2" charset="-122"/>
                <a:ea typeface="等线" panose="02010600030101010101" pitchFamily="2" charset="-122"/>
              </a:rPr>
              <a:t>AbstractSequentialList</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Deque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接口，所以</a:t>
            </a:r>
            <a:r>
              <a:rPr lang="en-US" altLang="zh-CN" sz="2000">
                <a:latin typeface="等线" panose="02010600030101010101" pitchFamily="2" charset="-122"/>
                <a:ea typeface="等线" panose="02010600030101010101" pitchFamily="2" charset="-122"/>
              </a:rPr>
              <a:t>LinkedList</a:t>
            </a:r>
            <a:r>
              <a:rPr lang="zh-CN" altLang="en-US" sz="2000">
                <a:latin typeface="等线" panose="02010600030101010101" pitchFamily="2" charset="-122"/>
                <a:ea typeface="等线" panose="02010600030101010101" pitchFamily="2" charset="-122"/>
              </a:rPr>
              <a:t>对象可以被克隆，可以序列化，同时也具有双端队列的特性。</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AbstractSequentialList</a:t>
            </a:r>
            <a:r>
              <a:rPr lang="zh-CN" altLang="en-US" sz="2000">
                <a:latin typeface="等线" panose="02010600030101010101" pitchFamily="2" charset="-122"/>
                <a:ea typeface="等线" panose="02010600030101010101" pitchFamily="2" charset="-122"/>
              </a:rPr>
              <a:t>继承自</a:t>
            </a:r>
            <a:r>
              <a:rPr lang="en-US" altLang="zh-CN" sz="2000" err="1">
                <a:latin typeface="等线" panose="02010600030101010101" pitchFamily="2" charset="-122"/>
                <a:ea typeface="等线" panose="02010600030101010101" pitchFamily="2" charset="-122"/>
              </a:rPr>
              <a:t>AbstractList</a:t>
            </a:r>
            <a:r>
              <a:rPr lang="zh-CN" altLang="en-US" sz="2000">
                <a:latin typeface="等线" panose="02010600030101010101" pitchFamily="2" charset="-122"/>
                <a:ea typeface="等线" panose="02010600030101010101" pitchFamily="2" charset="-122"/>
              </a:rPr>
              <a:t>，是</a:t>
            </a:r>
            <a:r>
              <a:rPr lang="en-US" altLang="zh-CN" sz="2000">
                <a:latin typeface="等线" panose="02010600030101010101" pitchFamily="2" charset="-122"/>
                <a:ea typeface="等线" panose="02010600030101010101" pitchFamily="2" charset="-122"/>
              </a:rPr>
              <a:t>LinkedList</a:t>
            </a:r>
            <a:r>
              <a:rPr lang="zh-CN" altLang="en-US" sz="2000">
                <a:latin typeface="等线" panose="02010600030101010101" pitchFamily="2" charset="-122"/>
                <a:ea typeface="等线" panose="02010600030101010101" pitchFamily="2" charset="-122"/>
              </a:rPr>
              <a:t>的父类，是</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接口的简化版实现。简化在哪儿呢？简化在</a:t>
            </a:r>
            <a:r>
              <a:rPr lang="en-US" altLang="zh-CN" sz="2000" err="1">
                <a:latin typeface="等线" panose="02010600030101010101" pitchFamily="2" charset="-122"/>
                <a:ea typeface="等线" panose="02010600030101010101" pitchFamily="2" charset="-122"/>
              </a:rPr>
              <a:t>AbstractSequentialList</a:t>
            </a:r>
            <a:r>
              <a:rPr lang="zh-CN" altLang="en-US" sz="2000">
                <a:latin typeface="等线" panose="02010600030101010101" pitchFamily="2" charset="-122"/>
                <a:ea typeface="等线" panose="02010600030101010101" pitchFamily="2" charset="-122"/>
              </a:rPr>
              <a:t>只支持按次序访问，而不像</a:t>
            </a:r>
            <a:r>
              <a:rPr lang="en-US" altLang="zh-CN" sz="2000" err="1">
                <a:latin typeface="等线" panose="02010600030101010101" pitchFamily="2" charset="-122"/>
                <a:ea typeface="等线" panose="02010600030101010101" pitchFamily="2" charset="-122"/>
              </a:rPr>
              <a:t>AbstractList</a:t>
            </a:r>
            <a:r>
              <a:rPr lang="zh-CN" altLang="en-US" sz="2000">
                <a:latin typeface="等线" panose="02010600030101010101" pitchFamily="2" charset="-122"/>
                <a:ea typeface="等线" panose="02010600030101010101" pitchFamily="2" charset="-122"/>
              </a:rPr>
              <a:t>那样支持随机访问。</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LinkedList</a:t>
            </a:r>
            <a:r>
              <a:rPr lang="zh-CN" altLang="en-US" sz="2000">
                <a:latin typeface="等线" panose="02010600030101010101" pitchFamily="2" charset="-122"/>
                <a:ea typeface="等线" panose="02010600030101010101" pitchFamily="2" charset="-122"/>
              </a:rPr>
              <a:t>内部维护了一个链表，所以只能按顺序访问，而且添加删除元素不能保证线程安全。</a:t>
            </a:r>
          </a:p>
          <a:p>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——Vector</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r>
              <a:rPr lang="en-US" altLang="zh-CN" sz="2000" dirty="0">
                <a:latin typeface="等线" panose="02010600030101010101" pitchFamily="2" charset="-122"/>
                <a:ea typeface="等线" panose="02010600030101010101" pitchFamily="2" charset="-122"/>
              </a:rPr>
              <a:t>Vector</a:t>
            </a:r>
            <a:r>
              <a:rPr lang="zh-CN" altLang="en-US" sz="2000" dirty="0">
                <a:latin typeface="等线" panose="02010600030101010101" pitchFamily="2" charset="-122"/>
                <a:ea typeface="等线" panose="02010600030101010101" pitchFamily="2" charset="-122"/>
              </a:rPr>
              <a:t>继承了</a:t>
            </a:r>
            <a:r>
              <a:rPr lang="en-US" altLang="zh-CN" sz="2000" dirty="0" err="1">
                <a:latin typeface="等线" panose="02010600030101010101" pitchFamily="2" charset="-122"/>
                <a:ea typeface="等线" panose="02010600030101010101" pitchFamily="2" charset="-122"/>
              </a:rPr>
              <a:t>AbstractList</a:t>
            </a:r>
            <a:r>
              <a:rPr lang="zh-CN" altLang="en-US" sz="2000" dirty="0">
                <a:latin typeface="等线" panose="02010600030101010101" pitchFamily="2" charset="-122"/>
                <a:ea typeface="等线" panose="02010600030101010101" pitchFamily="2" charset="-122"/>
              </a:rPr>
              <a:t>抽象类，实现了</a:t>
            </a:r>
            <a:r>
              <a:rPr lang="en-US" altLang="zh-CN" sz="2000" dirty="0">
                <a:latin typeface="等线" panose="02010600030101010101" pitchFamily="2" charset="-122"/>
                <a:ea typeface="等线" panose="02010600030101010101" pitchFamily="2" charset="-122"/>
              </a:rPr>
              <a:t>List</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RandomAccess</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Cloneable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Serializable</a:t>
            </a:r>
            <a:r>
              <a:rPr lang="zh-CN" altLang="en-US" sz="2000" dirty="0">
                <a:latin typeface="等线" panose="02010600030101010101" pitchFamily="2" charset="-122"/>
                <a:ea typeface="等线" panose="02010600030101010101" pitchFamily="2" charset="-122"/>
              </a:rPr>
              <a:t>接口，所以</a:t>
            </a:r>
            <a:r>
              <a:rPr lang="en-US" altLang="zh-CN" sz="2000" dirty="0">
                <a:latin typeface="等线" panose="02010600030101010101" pitchFamily="2" charset="-122"/>
                <a:ea typeface="等线" panose="02010600030101010101" pitchFamily="2" charset="-122"/>
              </a:rPr>
              <a:t>Vector</a:t>
            </a:r>
            <a:r>
              <a:rPr lang="zh-CN" altLang="en-US" sz="2000" dirty="0">
                <a:latin typeface="等线" panose="02010600030101010101" pitchFamily="2" charset="-122"/>
                <a:ea typeface="等线" panose="02010600030101010101" pitchFamily="2" charset="-122"/>
              </a:rPr>
              <a:t>对象可以被克隆，可以序列化。</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和</a:t>
            </a:r>
            <a:r>
              <a:rPr lang="en-US" altLang="zh-CN" sz="2000" dirty="0" err="1">
                <a:latin typeface="等线" panose="02010600030101010101" pitchFamily="2" charset="-122"/>
                <a:ea typeface="等线" panose="02010600030101010101" pitchFamily="2" charset="-122"/>
              </a:rPr>
              <a:t>ArrayList</a:t>
            </a:r>
            <a:r>
              <a:rPr lang="zh-CN" altLang="en-US" sz="2000" dirty="0">
                <a:latin typeface="等线" panose="02010600030101010101" pitchFamily="2" charset="-122"/>
                <a:ea typeface="等线" panose="02010600030101010101" pitchFamily="2" charset="-122"/>
              </a:rPr>
              <a:t>一样，</a:t>
            </a:r>
            <a:r>
              <a:rPr lang="en-US" altLang="zh-CN" sz="2000" dirty="0">
                <a:latin typeface="等线" panose="02010600030101010101" pitchFamily="2" charset="-122"/>
                <a:ea typeface="等线" panose="02010600030101010101" pitchFamily="2" charset="-122"/>
              </a:rPr>
              <a:t> Vector</a:t>
            </a:r>
            <a:r>
              <a:rPr lang="zh-CN" altLang="en-US" sz="2000" dirty="0">
                <a:latin typeface="等线" panose="02010600030101010101" pitchFamily="2" charset="-122"/>
                <a:ea typeface="等线" panose="02010600030101010101" pitchFamily="2" charset="-122"/>
              </a:rPr>
              <a:t>内部也维护了一个数组，不过与</a:t>
            </a:r>
            <a:r>
              <a:rPr lang="en-US" altLang="zh-CN" sz="2000" dirty="0" err="1">
                <a:latin typeface="等线" panose="02010600030101010101" pitchFamily="2" charset="-122"/>
                <a:ea typeface="等线" panose="02010600030101010101" pitchFamily="2" charset="-122"/>
              </a:rPr>
              <a:t>ArrayList</a:t>
            </a:r>
            <a:r>
              <a:rPr lang="zh-CN" altLang="en-US" sz="2000" dirty="0">
                <a:latin typeface="等线" panose="02010600030101010101" pitchFamily="2" charset="-122"/>
                <a:ea typeface="等线" panose="02010600030101010101" pitchFamily="2" charset="-122"/>
              </a:rPr>
              <a:t>不同之处在于</a:t>
            </a:r>
            <a:r>
              <a:rPr lang="en-US" altLang="zh-CN" sz="2000" dirty="0">
                <a:latin typeface="等线" panose="02010600030101010101" pitchFamily="2" charset="-122"/>
                <a:ea typeface="等线" panose="02010600030101010101" pitchFamily="2" charset="-122"/>
              </a:rPr>
              <a:t>Vector</a:t>
            </a:r>
            <a:r>
              <a:rPr lang="zh-CN" altLang="en-US" sz="2000" dirty="0">
                <a:latin typeface="等线" panose="02010600030101010101" pitchFamily="2" charset="-122"/>
                <a:ea typeface="等线" panose="02010600030101010101" pitchFamily="2" charset="-122"/>
              </a:rPr>
              <a:t>几乎所有方法都加了一个</a:t>
            </a:r>
            <a:r>
              <a:rPr lang="en-US" altLang="zh-CN" sz="2000" dirty="0">
                <a:latin typeface="等线" panose="02010600030101010101" pitchFamily="2" charset="-122"/>
                <a:ea typeface="等线" panose="02010600030101010101" pitchFamily="2" charset="-122"/>
              </a:rPr>
              <a:t>synchronized</a:t>
            </a:r>
            <a:r>
              <a:rPr lang="zh-CN" altLang="en-US" sz="2000" dirty="0">
                <a:latin typeface="等线" panose="02010600030101010101" pitchFamily="2" charset="-122"/>
                <a:ea typeface="等线" panose="02010600030101010101" pitchFamily="2" charset="-122"/>
              </a:rPr>
              <a:t>关键字，这保证了同一时刻只有一个线程能够访问</a:t>
            </a:r>
            <a:r>
              <a:rPr lang="en-US" altLang="zh-CN" sz="2000" dirty="0">
                <a:latin typeface="等线" panose="02010600030101010101" pitchFamily="2" charset="-122"/>
                <a:ea typeface="等线" panose="02010600030101010101" pitchFamily="2" charset="-122"/>
              </a:rPr>
              <a:t>Vector</a:t>
            </a:r>
            <a:r>
              <a:rPr lang="zh-CN" altLang="en-US" sz="2000" dirty="0">
                <a:latin typeface="等线" panose="02010600030101010101" pitchFamily="2" charset="-122"/>
                <a:ea typeface="等线" panose="02010600030101010101" pitchFamily="2" charset="-122"/>
              </a:rPr>
              <a:t>内部的元素，所以</a:t>
            </a:r>
            <a:r>
              <a:rPr lang="en-US" altLang="zh-CN" sz="2000" dirty="0">
                <a:latin typeface="等线" panose="02010600030101010101" pitchFamily="2" charset="-122"/>
                <a:ea typeface="等线" panose="02010600030101010101" pitchFamily="2" charset="-122"/>
              </a:rPr>
              <a:t>Vector</a:t>
            </a:r>
            <a:r>
              <a:rPr lang="zh-CN" altLang="en-US" sz="2000" dirty="0">
                <a:latin typeface="等线" panose="02010600030101010101" pitchFamily="2" charset="-122"/>
                <a:ea typeface="等线" panose="02010600030101010101" pitchFamily="2" charset="-122"/>
              </a:rPr>
              <a:t>的添加删除操作能保证线程安全。</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——Stack</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r>
              <a:rPr lang="en-US" altLang="zh-CN" sz="2000">
                <a:latin typeface="等线" panose="02010600030101010101" pitchFamily="2" charset="-122"/>
                <a:ea typeface="等线" panose="02010600030101010101" pitchFamily="2" charset="-122"/>
              </a:rPr>
              <a:t>Stack</a:t>
            </a:r>
            <a:r>
              <a:rPr lang="zh-CN" altLang="en-US" sz="2000">
                <a:latin typeface="等线" panose="02010600030101010101" pitchFamily="2" charset="-122"/>
                <a:ea typeface="等线" panose="02010600030101010101" pitchFamily="2" charset="-122"/>
              </a:rPr>
              <a:t>继承了</a:t>
            </a:r>
            <a:r>
              <a:rPr lang="en-US" altLang="zh-CN" sz="2000">
                <a:latin typeface="等线" panose="02010600030101010101" pitchFamily="2" charset="-122"/>
                <a:ea typeface="等线" panose="02010600030101010101" pitchFamily="2" charset="-122"/>
              </a:rPr>
              <a:t>Vector</a:t>
            </a:r>
            <a:r>
              <a:rPr lang="zh-CN" altLang="en-US" sz="2000">
                <a:latin typeface="等线" panose="02010600030101010101" pitchFamily="2" charset="-122"/>
                <a:ea typeface="等线" panose="02010600030101010101" pitchFamily="2" charset="-122"/>
              </a:rPr>
              <a:t>类，代表一个栈，其内部实现了</a:t>
            </a:r>
            <a:r>
              <a:rPr lang="en-US" altLang="zh-CN" sz="2000">
                <a:latin typeface="等线" panose="02010600030101010101" pitchFamily="2" charset="-122"/>
                <a:ea typeface="等线" panose="02010600030101010101" pitchFamily="2" charset="-122"/>
              </a:rPr>
              <a:t>push</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pop</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peek</a:t>
            </a:r>
            <a:r>
              <a:rPr lang="zh-CN" altLang="en-US" sz="2000">
                <a:latin typeface="等线" panose="02010600030101010101" pitchFamily="2" charset="-122"/>
                <a:ea typeface="等线" panose="02010600030101010101" pitchFamily="2" charset="-122"/>
              </a:rPr>
              <a:t>等方法</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AbstractMap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5940152" cy="5257800"/>
          </a:xfrm>
        </p:spPr>
        <p:txBody>
          <a:bodyPr>
            <a:normAutofit fontScale="92500" lnSpcReduction="10000"/>
          </a:bodyPr>
          <a:lstStyle/>
          <a:p>
            <a:r>
              <a:rPr lang="en-US" altLang="zh-CN" sz="2000" err="1">
                <a:latin typeface="等线" panose="02010600030101010101" pitchFamily="2" charset="-122"/>
                <a:ea typeface="等线" panose="02010600030101010101" pitchFamily="2" charset="-122"/>
              </a:rPr>
              <a:t>AbstractMap</a:t>
            </a:r>
            <a:r>
              <a:rPr lang="zh-CN" altLang="en-US" sz="2000">
                <a:latin typeface="等线" panose="02010600030101010101" pitchFamily="2" charset="-122"/>
                <a:ea typeface="等线" panose="02010600030101010101" pitchFamily="2" charset="-122"/>
              </a:rPr>
              <a:t>是一个抽象类，实现了</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需要注意这么几个方法：</a:t>
            </a:r>
            <a:r>
              <a:rPr lang="en-US" altLang="zh-CN" sz="2000" err="1">
                <a:latin typeface="等线" panose="02010600030101010101" pitchFamily="2" charset="-122"/>
                <a:ea typeface="等线" panose="02010600030101010101" pitchFamily="2" charset="-122"/>
              </a:rPr>
              <a:t>keySet</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entrySet</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keySet</a:t>
            </a:r>
            <a:r>
              <a:rPr lang="zh-CN" altLang="en-US" sz="2000">
                <a:latin typeface="等线" panose="02010600030101010101" pitchFamily="2" charset="-122"/>
                <a:ea typeface="等线" panose="02010600030101010101" pitchFamily="2" charset="-122"/>
              </a:rPr>
              <a:t>方法返回该</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对象的所有的</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的集合</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entrySet</a:t>
            </a:r>
            <a:r>
              <a:rPr lang="zh-CN" altLang="en-US" sz="2000">
                <a:latin typeface="等线" panose="02010600030101010101" pitchFamily="2" charset="-122"/>
                <a:ea typeface="等线" panose="02010600030101010101" pitchFamily="2" charset="-122"/>
              </a:rPr>
              <a:t>返回一个</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的集合，</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是</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接口的内部接口（和内部类差不多意思），</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有一个</a:t>
            </a:r>
            <a:r>
              <a:rPr lang="en-US" altLang="zh-CN" sz="2000" err="1">
                <a:latin typeface="等线" panose="02010600030101010101" pitchFamily="2" charset="-122"/>
                <a:ea typeface="等线" panose="02010600030101010101" pitchFamily="2" charset="-122"/>
              </a:rPr>
              <a:t>getKey</a:t>
            </a:r>
            <a:r>
              <a:rPr lang="zh-CN" altLang="en-US" sz="2000">
                <a:latin typeface="等线" panose="02010600030101010101" pitchFamily="2" charset="-122"/>
                <a:ea typeface="等线" panose="02010600030101010101" pitchFamily="2" charset="-122"/>
              </a:rPr>
              <a:t>和</a:t>
            </a:r>
            <a:r>
              <a:rPr lang="en-US" altLang="zh-CN" sz="2000" err="1">
                <a:latin typeface="等线" panose="02010600030101010101" pitchFamily="2" charset="-122"/>
                <a:ea typeface="等线" panose="02010600030101010101" pitchFamily="2" charset="-122"/>
              </a:rPr>
              <a:t>getValue</a:t>
            </a:r>
            <a:r>
              <a:rPr lang="zh-CN" altLang="en-US" sz="2000">
                <a:latin typeface="等线" panose="02010600030101010101" pitchFamily="2" charset="-122"/>
                <a:ea typeface="等线" panose="02010600030101010101" pitchFamily="2" charset="-122"/>
              </a:rPr>
              <a:t>方法，实际上</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类似于一个</a:t>
            </a:r>
            <a:r>
              <a:rPr lang="en-US" altLang="zh-CN" sz="2000">
                <a:latin typeface="等线" panose="02010600030101010101" pitchFamily="2" charset="-122"/>
                <a:ea typeface="等线" panose="02010600030101010101" pitchFamily="2" charset="-122"/>
              </a:rPr>
              <a:t>key-value</a:t>
            </a:r>
            <a:r>
              <a:rPr lang="zh-CN" altLang="en-US" sz="2000">
                <a:latin typeface="等线" panose="02010600030101010101" pitchFamily="2" charset="-122"/>
                <a:ea typeface="等线" panose="02010600030101010101" pitchFamily="2" charset="-122"/>
              </a:rPr>
              <a:t>对，存放的就是</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的每一个</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value</a:t>
            </a:r>
          </a:p>
          <a:p>
            <a:r>
              <a:rPr lang="zh-CN" altLang="en-US" sz="2000">
                <a:latin typeface="等线" panose="02010600030101010101" pitchFamily="2" charset="-122"/>
                <a:ea typeface="等线" panose="02010600030101010101" pitchFamily="2" charset="-122"/>
              </a:rPr>
              <a:t>虽然使用</a:t>
            </a:r>
            <a:r>
              <a:rPr lang="en-US" altLang="zh-CN" sz="2000">
                <a:latin typeface="等线" panose="02010600030101010101" pitchFamily="2" charset="-122"/>
                <a:ea typeface="等线" panose="02010600030101010101" pitchFamily="2" charset="-122"/>
              </a:rPr>
              <a:t>keyset</a:t>
            </a:r>
            <a:r>
              <a:rPr lang="zh-CN" altLang="en-US" sz="2000">
                <a:latin typeface="等线" panose="02010600030101010101" pitchFamily="2" charset="-122"/>
                <a:ea typeface="等线" panose="02010600030101010101" pitchFamily="2" charset="-122"/>
              </a:rPr>
              <a:t>及</a:t>
            </a:r>
            <a:r>
              <a:rPr lang="en-US" altLang="zh-CN" sz="2000" err="1">
                <a:latin typeface="等线" panose="02010600030101010101" pitchFamily="2" charset="-122"/>
                <a:ea typeface="等线" panose="02010600030101010101" pitchFamily="2" charset="-122"/>
              </a:rPr>
              <a:t>entryset</a:t>
            </a:r>
            <a:r>
              <a:rPr lang="zh-CN" altLang="en-US" sz="2000">
                <a:latin typeface="等线" panose="02010600030101010101" pitchFamily="2" charset="-122"/>
                <a:ea typeface="等线" panose="02010600030101010101" pitchFamily="2" charset="-122"/>
              </a:rPr>
              <a:t>来进行遍历能取得相同的结果，但两者的遍历速度是有差别的。</a:t>
            </a:r>
          </a:p>
          <a:p>
            <a:r>
              <a:rPr lang="en-US" altLang="zh-CN" sz="2000" err="1">
                <a:latin typeface="等线" panose="02010600030101010101" pitchFamily="2" charset="-122"/>
                <a:ea typeface="等线" panose="02010600030101010101" pitchFamily="2" charset="-122"/>
              </a:rPr>
              <a:t>keySet</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：迭代后每个元素</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还需要通过</a:t>
            </a:r>
            <a:r>
              <a:rPr lang="en-US" altLang="zh-CN" sz="2000">
                <a:latin typeface="等线" panose="02010600030101010101" pitchFamily="2" charset="-122"/>
                <a:ea typeface="等线" panose="02010600030101010101" pitchFamily="2" charset="-122"/>
              </a:rPr>
              <a:t>get(key)</a:t>
            </a:r>
            <a:r>
              <a:rPr lang="zh-CN" altLang="en-US" sz="2000">
                <a:latin typeface="等线" panose="02010600030101010101" pitchFamily="2" charset="-122"/>
                <a:ea typeface="等线" panose="02010600030101010101" pitchFamily="2" charset="-122"/>
              </a:rPr>
              <a:t>获取</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，相当于执行了两次操作才获取到</a:t>
            </a:r>
            <a:r>
              <a:rPr lang="en-US" altLang="zh-CN" sz="2000">
                <a:latin typeface="等线" panose="02010600030101010101" pitchFamily="2" charset="-122"/>
                <a:ea typeface="等线" panose="02010600030101010101" pitchFamily="2" charset="-122"/>
              </a:rPr>
              <a:t>value</a:t>
            </a:r>
          </a:p>
          <a:p>
            <a:r>
              <a:rPr lang="en-US" altLang="zh-CN" sz="2000" err="1">
                <a:latin typeface="等线" panose="02010600030101010101" pitchFamily="2" charset="-122"/>
                <a:ea typeface="等线" panose="02010600030101010101" pitchFamily="2" charset="-122"/>
              </a:rPr>
              <a:t>entrySet</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：迭代后每一个元素</a:t>
            </a:r>
            <a:r>
              <a:rPr lang="en-US" altLang="zh-CN" sz="2000">
                <a:latin typeface="等线" panose="02010600030101010101" pitchFamily="2" charset="-122"/>
                <a:ea typeface="等线" panose="02010600030101010101" pitchFamily="2" charset="-122"/>
              </a:rPr>
              <a:t>e</a:t>
            </a:r>
            <a:r>
              <a:rPr lang="zh-CN" altLang="en-US" sz="2000">
                <a:latin typeface="等线" panose="02010600030101010101" pitchFamily="2" charset="-122"/>
                <a:ea typeface="等线" panose="02010600030101010101" pitchFamily="2" charset="-122"/>
              </a:rPr>
              <a:t>可以通过</a:t>
            </a:r>
            <a:r>
              <a:rPr lang="en-US" altLang="zh-CN" sz="2000" err="1">
                <a:latin typeface="等线" panose="02010600030101010101" pitchFamily="2" charset="-122"/>
                <a:ea typeface="等线" panose="02010600030101010101" pitchFamily="2" charset="-122"/>
              </a:rPr>
              <a:t>e.getKey</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e.getValue</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取</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，相当于一次就能获取</a:t>
            </a:r>
            <a:r>
              <a:rPr lang="en-US" altLang="zh-CN" sz="2000">
                <a:latin typeface="等线" panose="02010600030101010101" pitchFamily="2" charset="-122"/>
                <a:ea typeface="等线" panose="02010600030101010101" pitchFamily="2" charset="-122"/>
              </a:rPr>
              <a:t>KV</a:t>
            </a:r>
            <a:r>
              <a:rPr lang="zh-CN" altLang="en-US" sz="2000">
                <a:latin typeface="等线" panose="02010600030101010101" pitchFamily="2" charset="-122"/>
                <a:ea typeface="等线" panose="02010600030101010101" pitchFamily="2" charset="-122"/>
              </a:rPr>
              <a:t>。</a:t>
            </a:r>
          </a:p>
          <a:p>
            <a:r>
              <a:rPr lang="zh-CN" altLang="en-US" sz="2000">
                <a:latin typeface="等线" panose="02010600030101010101" pitchFamily="2" charset="-122"/>
                <a:ea typeface="等线" panose="02010600030101010101" pitchFamily="2" charset="-122"/>
              </a:rPr>
              <a:t>说明：</a:t>
            </a:r>
            <a:r>
              <a:rPr lang="en-US" altLang="zh-CN" sz="2000" err="1">
                <a:latin typeface="等线" panose="02010600030101010101" pitchFamily="2" charset="-122"/>
                <a:ea typeface="等线" panose="02010600030101010101" pitchFamily="2" charset="-122"/>
              </a:rPr>
              <a:t>keySet</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的速度比</a:t>
            </a:r>
            <a:r>
              <a:rPr lang="en-US" altLang="zh-CN" sz="2000" err="1">
                <a:latin typeface="等线" panose="02010600030101010101" pitchFamily="2" charset="-122"/>
                <a:ea typeface="等线" panose="02010600030101010101" pitchFamily="2" charset="-122"/>
              </a:rPr>
              <a:t>entrySet</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慢了很多，也就是</a:t>
            </a:r>
            <a:r>
              <a:rPr lang="en-US" altLang="zh-CN" sz="2000" err="1">
                <a:latin typeface="等线" panose="02010600030101010101" pitchFamily="2" charset="-122"/>
                <a:ea typeface="等线" panose="02010600030101010101" pitchFamily="2" charset="-122"/>
              </a:rPr>
              <a:t>keySet</a:t>
            </a:r>
            <a:r>
              <a:rPr lang="zh-CN" altLang="en-US" sz="2000">
                <a:latin typeface="等线" panose="02010600030101010101" pitchFamily="2" charset="-122"/>
                <a:ea typeface="等线" panose="02010600030101010101" pitchFamily="2" charset="-122"/>
              </a:rPr>
              <a:t>方式遍历</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的性能不如</a:t>
            </a:r>
            <a:r>
              <a:rPr lang="en-US" altLang="zh-CN" sz="2000" err="1">
                <a:latin typeface="等线" panose="02010600030101010101" pitchFamily="2" charset="-122"/>
                <a:ea typeface="等线" panose="02010600030101010101" pitchFamily="2" charset="-122"/>
              </a:rPr>
              <a:t>entrySet</a:t>
            </a:r>
            <a:r>
              <a:rPr lang="zh-CN" altLang="en-US" sz="2000">
                <a:latin typeface="等线" panose="02010600030101010101" pitchFamily="2" charset="-122"/>
                <a:ea typeface="等线" panose="02010600030101010101" pitchFamily="2" charset="-122"/>
              </a:rPr>
              <a:t>性能好</a:t>
            </a:r>
          </a:p>
          <a:p>
            <a:r>
              <a:rPr lang="zh-CN" altLang="en-US" sz="2000">
                <a:latin typeface="等线" panose="02010600030101010101" pitchFamily="2" charset="-122"/>
                <a:ea typeface="等线" panose="02010600030101010101" pitchFamily="2" charset="-122"/>
              </a:rPr>
              <a:t>为了提高性能，推荐用</a:t>
            </a:r>
            <a:r>
              <a:rPr lang="en-US" altLang="zh-CN" sz="2000" err="1">
                <a:latin typeface="等线" panose="02010600030101010101" pitchFamily="2" charset="-122"/>
                <a:ea typeface="等线" panose="02010600030101010101" pitchFamily="2" charset="-122"/>
              </a:rPr>
              <a:t>entrySet</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 来进行遍历</a:t>
            </a:r>
            <a:r>
              <a:rPr lang="en-US" altLang="zh-CN" sz="2000">
                <a:latin typeface="等线" panose="02010600030101010101" pitchFamily="2" charset="-122"/>
                <a:ea typeface="等线" panose="02010600030101010101" pitchFamily="2" charset="-122"/>
              </a:rPr>
              <a:t>Map</a:t>
            </a:r>
          </a:p>
        </p:txBody>
      </p:sp>
      <p:pic>
        <p:nvPicPr>
          <p:cNvPr id="3" name="图片 2"/>
          <p:cNvPicPr>
            <a:picLocks noChangeAspect="1"/>
          </p:cNvPicPr>
          <p:nvPr/>
        </p:nvPicPr>
        <p:blipFill>
          <a:blip r:embed="rId2"/>
          <a:stretch>
            <a:fillRect/>
          </a:stretch>
        </p:blipFill>
        <p:spPr>
          <a:xfrm>
            <a:off x="6010273" y="980728"/>
            <a:ext cx="3133725" cy="4495800"/>
          </a:xfrm>
          <a:prstGeom prst="rect">
            <a:avLst/>
          </a:prstGeom>
        </p:spPr>
      </p:pic>
      <p:pic>
        <p:nvPicPr>
          <p:cNvPr id="6" name="图片 5"/>
          <p:cNvPicPr>
            <a:picLocks noChangeAspect="1"/>
          </p:cNvPicPr>
          <p:nvPr/>
        </p:nvPicPr>
        <p:blipFill>
          <a:blip r:embed="rId3"/>
          <a:stretch>
            <a:fillRect/>
          </a:stretch>
        </p:blipFill>
        <p:spPr>
          <a:xfrm>
            <a:off x="6248399" y="5629642"/>
            <a:ext cx="2657475" cy="1133475"/>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——HashMap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fontScale="92500" lnSpcReduction="20000"/>
          </a:bodyPr>
          <a:lstStyle/>
          <a:p>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AbstractMap</a:t>
            </a:r>
            <a:r>
              <a:rPr lang="zh-CN" altLang="en-US" sz="2000" dirty="0">
                <a:latin typeface="等线" panose="02010600030101010101" pitchFamily="2" charset="-122"/>
                <a:ea typeface="等线" panose="02010600030101010101" pitchFamily="2" charset="-122"/>
              </a:rPr>
              <a:t>抽象类，实现了</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Cloneable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Serializable</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如果使用自定义类的实例作为</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的话，推荐用户重写该类的</a:t>
            </a:r>
            <a:r>
              <a:rPr lang="en-US" altLang="zh-CN" sz="2000" dirty="0" err="1">
                <a:solidFill>
                  <a:srgbClr val="FF0000"/>
                </a:solidFill>
                <a:latin typeface="等线" panose="02010600030101010101" pitchFamily="2" charset="-122"/>
                <a:ea typeface="等线" panose="02010600030101010101" pitchFamily="2" charset="-122"/>
              </a:rPr>
              <a:t>hashCode</a:t>
            </a:r>
            <a:r>
              <a:rPr lang="zh-CN" altLang="en-US" sz="2000" dirty="0">
                <a:solidFill>
                  <a:srgbClr val="FF0000"/>
                </a:solidFill>
                <a:latin typeface="等线" panose="02010600030101010101" pitchFamily="2" charset="-122"/>
                <a:ea typeface="等线" panose="02010600030101010101" pitchFamily="2" charset="-122"/>
              </a:rPr>
              <a:t>方法和</a:t>
            </a:r>
            <a:r>
              <a:rPr lang="en-US" altLang="zh-CN" sz="2000" dirty="0">
                <a:solidFill>
                  <a:srgbClr val="FF0000"/>
                </a:solidFill>
                <a:latin typeface="等线" panose="02010600030101010101" pitchFamily="2" charset="-122"/>
                <a:ea typeface="等线" panose="02010600030101010101" pitchFamily="2" charset="-122"/>
              </a:rPr>
              <a:t>equals</a:t>
            </a:r>
            <a:r>
              <a:rPr lang="zh-CN" altLang="en-US" sz="2000" dirty="0">
                <a:solidFill>
                  <a:srgbClr val="FF0000"/>
                </a:solidFill>
                <a:latin typeface="等线" panose="02010600030101010101" pitchFamily="2" charset="-122"/>
                <a:ea typeface="等线" panose="02010600030101010101" pitchFamily="2" charset="-122"/>
              </a:rPr>
              <a:t>方法。</a:t>
            </a:r>
            <a:endParaRPr lang="en-US" altLang="zh-CN" sz="2000" dirty="0">
              <a:solidFill>
                <a:srgbClr val="FF0000"/>
              </a:solidFill>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在</a:t>
            </a:r>
            <a:r>
              <a:rPr lang="en-US" altLang="zh-CN" sz="2000" dirty="0">
                <a:latin typeface="等线" panose="02010600030101010101" pitchFamily="2" charset="-122"/>
                <a:ea typeface="等线" panose="02010600030101010101" pitchFamily="2" charset="-122"/>
              </a:rPr>
              <a:t>JDK1.8</a:t>
            </a:r>
            <a:r>
              <a:rPr lang="zh-CN" altLang="en-US" sz="2000" dirty="0">
                <a:latin typeface="等线" panose="02010600030101010101" pitchFamily="2" charset="-122"/>
                <a:ea typeface="等线" panose="02010600030101010101" pitchFamily="2" charset="-122"/>
              </a:rPr>
              <a:t>之前，</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采用数组</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链表实现，即使用链表处理冲突，同一</a:t>
            </a:r>
            <a:r>
              <a:rPr lang="en-US" altLang="zh-CN" sz="2000" dirty="0">
                <a:latin typeface="等线" panose="02010600030101010101" pitchFamily="2" charset="-122"/>
                <a:ea typeface="等线" panose="02010600030101010101" pitchFamily="2" charset="-122"/>
              </a:rPr>
              <a:t>hash</a:t>
            </a:r>
            <a:r>
              <a:rPr lang="zh-CN" altLang="en-US" sz="2000" dirty="0">
                <a:latin typeface="等线" panose="02010600030101010101" pitchFamily="2" charset="-122"/>
                <a:ea typeface="等线" panose="02010600030101010101" pitchFamily="2" charset="-122"/>
              </a:rPr>
              <a:t>值的链表都存储在一个链表里。但是当位于一个链表中的元素较多，即</a:t>
            </a:r>
            <a:r>
              <a:rPr lang="en-US" altLang="zh-CN" sz="2000" dirty="0">
                <a:latin typeface="等线" panose="02010600030101010101" pitchFamily="2" charset="-122"/>
                <a:ea typeface="等线" panose="02010600030101010101" pitchFamily="2" charset="-122"/>
              </a:rPr>
              <a:t>hash</a:t>
            </a:r>
            <a:r>
              <a:rPr lang="zh-CN" altLang="en-US" sz="2000" dirty="0">
                <a:latin typeface="等线" panose="02010600030101010101" pitchFamily="2" charset="-122"/>
                <a:ea typeface="等线" panose="02010600030101010101" pitchFamily="2" charset="-122"/>
              </a:rPr>
              <a:t>值相等的元素较多时，通过</a:t>
            </a:r>
            <a:r>
              <a:rPr lang="en-US" altLang="zh-CN" sz="2000" dirty="0">
                <a:latin typeface="等线" panose="02010600030101010101" pitchFamily="2" charset="-122"/>
                <a:ea typeface="等线" panose="02010600030101010101" pitchFamily="2" charset="-122"/>
              </a:rPr>
              <a:t>key</a:t>
            </a:r>
            <a:r>
              <a:rPr lang="zh-CN" altLang="en-US" sz="2000" dirty="0">
                <a:latin typeface="等线" panose="02010600030101010101" pitchFamily="2" charset="-122"/>
                <a:ea typeface="等线" panose="02010600030101010101" pitchFamily="2" charset="-122"/>
              </a:rPr>
              <a:t>值遍历查找的效率较低。而</a:t>
            </a:r>
            <a:r>
              <a:rPr lang="en-US" altLang="zh-CN" sz="2000" dirty="0">
                <a:latin typeface="等线" panose="02010600030101010101" pitchFamily="2" charset="-122"/>
                <a:ea typeface="等线" panose="02010600030101010101" pitchFamily="2" charset="-122"/>
              </a:rPr>
              <a:t>JDK1.8</a:t>
            </a:r>
            <a:r>
              <a:rPr lang="zh-CN" altLang="en-US" sz="2000" dirty="0">
                <a:latin typeface="等线" panose="02010600030101010101" pitchFamily="2" charset="-122"/>
                <a:ea typeface="等线" panose="02010600030101010101" pitchFamily="2" charset="-122"/>
              </a:rPr>
              <a:t>中，</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采用数组</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链表</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红黑树实现，当链表长度超过阈值“</a:t>
            </a:r>
            <a:r>
              <a:rPr lang="en-US" altLang="zh-CN" sz="2000" dirty="0">
                <a:latin typeface="等线" panose="02010600030101010101" pitchFamily="2" charset="-122"/>
                <a:ea typeface="等线" panose="02010600030101010101" pitchFamily="2" charset="-122"/>
              </a:rPr>
              <a:t>8</a:t>
            </a:r>
            <a:r>
              <a:rPr lang="zh-CN" altLang="en-US" sz="2000" dirty="0">
                <a:latin typeface="等线" panose="02010600030101010101" pitchFamily="2" charset="-122"/>
                <a:ea typeface="等线" panose="02010600030101010101" pitchFamily="2" charset="-122"/>
              </a:rPr>
              <a:t>”时（即相同</a:t>
            </a:r>
            <a:r>
              <a:rPr lang="en-US" altLang="zh-CN" sz="2000" dirty="0" err="1">
                <a:latin typeface="等线" panose="02010600030101010101" pitchFamily="2" charset="-122"/>
                <a:ea typeface="等线" panose="02010600030101010101" pitchFamily="2" charset="-122"/>
              </a:rPr>
              <a:t>hashCode</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key</a:t>
            </a:r>
            <a:r>
              <a:rPr lang="zh-CN" altLang="en-US" sz="2000" dirty="0">
                <a:latin typeface="等线" panose="02010600030101010101" pitchFamily="2" charset="-122"/>
                <a:ea typeface="等线" panose="02010600030101010101" pitchFamily="2" charset="-122"/>
              </a:rPr>
              <a:t>出现了</a:t>
            </a:r>
            <a:r>
              <a:rPr lang="en-US" altLang="zh-CN" sz="2000" dirty="0">
                <a:latin typeface="等线" panose="02010600030101010101" pitchFamily="2" charset="-122"/>
                <a:ea typeface="等线" panose="02010600030101010101" pitchFamily="2" charset="-122"/>
              </a:rPr>
              <a:t>8</a:t>
            </a:r>
            <a:r>
              <a:rPr lang="zh-CN" altLang="en-US" sz="2000" dirty="0">
                <a:latin typeface="等线" panose="02010600030101010101" pitchFamily="2" charset="-122"/>
                <a:ea typeface="等线" panose="02010600030101010101" pitchFamily="2" charset="-122"/>
              </a:rPr>
              <a:t>次冲突）并且总容量大于</a:t>
            </a:r>
            <a:r>
              <a:rPr lang="en-US" altLang="zh-CN" sz="2000" dirty="0">
                <a:latin typeface="等线" panose="02010600030101010101" pitchFamily="2" charset="-122"/>
                <a:ea typeface="等线" panose="02010600030101010101" pitchFamily="2" charset="-122"/>
              </a:rPr>
              <a:t>64</a:t>
            </a:r>
            <a:r>
              <a:rPr lang="zh-CN" altLang="en-US" sz="2000" dirty="0">
                <a:latin typeface="等线" panose="02010600030101010101" pitchFamily="2" charset="-122"/>
                <a:ea typeface="等线" panose="02010600030101010101" pitchFamily="2" charset="-122"/>
              </a:rPr>
              <a:t>时，会将链表转换为红黑树，当链表长度低于“</a:t>
            </a:r>
            <a:r>
              <a:rPr lang="en-US" altLang="zh-CN" sz="2000" dirty="0">
                <a:latin typeface="等线" panose="02010600030101010101" pitchFamily="2" charset="-122"/>
                <a:ea typeface="等线" panose="02010600030101010101" pitchFamily="2" charset="-122"/>
              </a:rPr>
              <a:t>6</a:t>
            </a:r>
            <a:r>
              <a:rPr lang="zh-CN" altLang="en-US" sz="2000" dirty="0">
                <a:latin typeface="等线" panose="02010600030101010101" pitchFamily="2" charset="-122"/>
                <a:ea typeface="等线" panose="02010600030101010101" pitchFamily="2" charset="-122"/>
              </a:rPr>
              <a:t>”时会将红黑树转成链表，这样大大减少了查找时间。原本</a:t>
            </a:r>
            <a:r>
              <a:rPr lang="en-US" altLang="zh-CN" sz="2000" dirty="0" err="1">
                <a:latin typeface="等线" panose="02010600030101010101" pitchFamily="2" charset="-122"/>
                <a:ea typeface="等线" panose="02010600030101010101" pitchFamily="2" charset="-122"/>
              </a:rPr>
              <a:t>Map.Entry</a:t>
            </a:r>
            <a:r>
              <a:rPr lang="zh-CN" altLang="en-US" sz="2000" dirty="0">
                <a:latin typeface="等线" panose="02010600030101010101" pitchFamily="2" charset="-122"/>
                <a:ea typeface="等线" panose="02010600030101010101" pitchFamily="2" charset="-122"/>
              </a:rPr>
              <a:t>接口的实现类</a:t>
            </a:r>
            <a:r>
              <a:rPr lang="en-US" altLang="zh-CN" sz="2000" dirty="0">
                <a:latin typeface="等线" panose="02010600030101010101" pitchFamily="2" charset="-122"/>
                <a:ea typeface="等线" panose="02010600030101010101" pitchFamily="2" charset="-122"/>
              </a:rPr>
              <a:t>Entry</a:t>
            </a:r>
            <a:r>
              <a:rPr lang="zh-CN" altLang="en-US" sz="2000" dirty="0">
                <a:latin typeface="等线" panose="02010600030101010101" pitchFamily="2" charset="-122"/>
                <a:ea typeface="等线" panose="02010600030101010101" pitchFamily="2" charset="-122"/>
              </a:rPr>
              <a:t>改名为了</a:t>
            </a:r>
            <a:r>
              <a:rPr lang="en-US" altLang="zh-CN" sz="2000" dirty="0">
                <a:latin typeface="等线" panose="02010600030101010101" pitchFamily="2" charset="-122"/>
                <a:ea typeface="等线" panose="02010600030101010101" pitchFamily="2" charset="-122"/>
              </a:rPr>
              <a:t>Node</a:t>
            </a:r>
            <a:r>
              <a:rPr lang="zh-CN" altLang="en-US" sz="2000" dirty="0">
                <a:latin typeface="等线" panose="02010600030101010101" pitchFamily="2" charset="-122"/>
                <a:ea typeface="等线" panose="02010600030101010101" pitchFamily="2" charset="-122"/>
              </a:rPr>
              <a:t>。转化为红黑树时改用另一种实现</a:t>
            </a:r>
            <a:r>
              <a:rPr lang="en-US" altLang="zh-CN" sz="2000" dirty="0" err="1">
                <a:latin typeface="等线" panose="02010600030101010101" pitchFamily="2" charset="-122"/>
                <a:ea typeface="等线" panose="02010600030101010101" pitchFamily="2" charset="-122"/>
              </a:rPr>
              <a:t>TreeNode</a:t>
            </a:r>
            <a:r>
              <a:rPr lang="zh-CN" altLang="en-US" sz="2000" dirty="0">
                <a:latin typeface="等线" panose="02010600030101010101" pitchFamily="2" charset="-122"/>
                <a:ea typeface="等线" panose="02010600030101010101" pitchFamily="2" charset="-122"/>
              </a:rPr>
              <a:t>。 </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注意：</a:t>
            </a:r>
            <a:r>
              <a:rPr lang="en-US" altLang="zh-CN" sz="2000" dirty="0">
                <a:solidFill>
                  <a:srgbClr val="FF0000"/>
                </a:solidFill>
                <a:latin typeface="等线" panose="02010600030101010101" pitchFamily="2" charset="-122"/>
                <a:ea typeface="等线" panose="02010600030101010101" pitchFamily="2" charset="-122"/>
              </a:rPr>
              <a:t>HashMap</a:t>
            </a:r>
            <a:r>
              <a:rPr lang="zh-CN" altLang="en-US" sz="2000" dirty="0">
                <a:solidFill>
                  <a:srgbClr val="FF0000"/>
                </a:solidFill>
                <a:latin typeface="等线" panose="02010600030101010101" pitchFamily="2" charset="-122"/>
                <a:ea typeface="等线" panose="02010600030101010101" pitchFamily="2" charset="-122"/>
              </a:rPr>
              <a:t>允许</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和</a:t>
            </a:r>
            <a:r>
              <a:rPr lang="en-US" altLang="zh-CN" sz="2000" dirty="0">
                <a:solidFill>
                  <a:srgbClr val="FF0000"/>
                </a:solidFill>
                <a:latin typeface="等线" panose="02010600030101010101" pitchFamily="2" charset="-122"/>
                <a:ea typeface="等线" panose="02010600030101010101" pitchFamily="2" charset="-122"/>
              </a:rPr>
              <a:t>value</a:t>
            </a:r>
            <a:r>
              <a:rPr lang="zh-CN" altLang="en-US" sz="2000" dirty="0">
                <a:solidFill>
                  <a:srgbClr val="FF0000"/>
                </a:solidFill>
                <a:latin typeface="等线" panose="02010600030101010101" pitchFamily="2" charset="-122"/>
                <a:ea typeface="等线" panose="02010600030101010101" pitchFamily="2" charset="-122"/>
              </a:rPr>
              <a:t>为</a:t>
            </a:r>
            <a:r>
              <a:rPr lang="en-US" altLang="zh-CN" sz="2000" dirty="0">
                <a:solidFill>
                  <a:srgbClr val="FF0000"/>
                </a:solidFill>
                <a:latin typeface="等线" panose="02010600030101010101" pitchFamily="2" charset="-122"/>
                <a:ea typeface="等线" panose="02010600030101010101" pitchFamily="2" charset="-122"/>
              </a:rPr>
              <a:t>null</a:t>
            </a:r>
            <a:r>
              <a:rPr lang="zh-CN" altLang="en-US" sz="2000" dirty="0">
                <a:solidFill>
                  <a:srgbClr val="FF0000"/>
                </a:solidFill>
                <a:latin typeface="等线" panose="02010600030101010101" pitchFamily="2" charset="-122"/>
                <a:ea typeface="等线" panose="02010600030101010101" pitchFamily="2" charset="-122"/>
              </a:rPr>
              <a:t>。</a:t>
            </a:r>
            <a:endParaRPr lang="en-US" altLang="zh-CN" sz="2000" dirty="0">
              <a:solidFill>
                <a:srgbClr val="FF0000"/>
              </a:solidFill>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初始容量（默认</a:t>
            </a:r>
            <a:r>
              <a:rPr lang="en-US" altLang="zh-CN" sz="2000" dirty="0">
                <a:latin typeface="等线" panose="02010600030101010101" pitchFamily="2" charset="-122"/>
                <a:ea typeface="等线" panose="02010600030101010101" pitchFamily="2" charset="-122"/>
              </a:rPr>
              <a:t>16</a:t>
            </a:r>
            <a:r>
              <a:rPr lang="zh-CN" altLang="en-US" sz="2000" dirty="0">
                <a:latin typeface="等线" panose="02010600030101010101" pitchFamily="2" charset="-122"/>
                <a:ea typeface="等线" panose="02010600030101010101" pitchFamily="2" charset="-122"/>
              </a:rPr>
              <a:t>），加载因子（</a:t>
            </a:r>
            <a:r>
              <a:rPr lang="en-US" altLang="zh-CN" sz="2000" dirty="0">
                <a:latin typeface="等线" panose="02010600030101010101" pitchFamily="2" charset="-122"/>
                <a:ea typeface="等线" panose="02010600030101010101" pitchFamily="2" charset="-122"/>
              </a:rPr>
              <a:t>0.75</a:t>
            </a:r>
            <a:r>
              <a:rPr lang="zh-CN" altLang="en-US" sz="2000" dirty="0">
                <a:latin typeface="等线" panose="02010600030101010101" pitchFamily="2" charset="-122"/>
                <a:ea typeface="等线" panose="02010600030101010101" pitchFamily="2" charset="-122"/>
              </a:rPr>
              <a:t>）。</a:t>
            </a:r>
          </a:p>
          <a:p>
            <a:pPr marL="0" indent="0">
              <a:buNone/>
            </a:pPr>
            <a:r>
              <a:rPr lang="zh-CN" altLang="en-US" sz="2000" dirty="0">
                <a:latin typeface="等线" panose="02010600030101010101" pitchFamily="2" charset="-122"/>
                <a:ea typeface="等线" panose="02010600030101010101" pitchFamily="2" charset="-122"/>
              </a:rPr>
              <a:t>这两个参数是影响</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性能的重要参数，其中容量表示哈希表最大可存储元素的数量，初始容量是创建哈希表时的容量（默认容量</a:t>
            </a:r>
            <a:r>
              <a:rPr lang="en-US" altLang="zh-CN" sz="2000" dirty="0">
                <a:latin typeface="等线" panose="02010600030101010101" pitchFamily="2" charset="-122"/>
                <a:ea typeface="等线" panose="02010600030101010101" pitchFamily="2" charset="-122"/>
              </a:rPr>
              <a:t>16</a:t>
            </a:r>
            <a:r>
              <a:rPr lang="zh-CN" altLang="en-US" sz="2000" dirty="0">
                <a:latin typeface="等线" panose="02010600030101010101" pitchFamily="2" charset="-122"/>
                <a:ea typeface="等线" panose="02010600030101010101" pitchFamily="2" charset="-122"/>
              </a:rPr>
              <a:t>）。</a:t>
            </a:r>
          </a:p>
          <a:p>
            <a:pPr marL="0" indent="0">
              <a:buNone/>
            </a:pPr>
            <a:r>
              <a:rPr lang="zh-CN" altLang="en-US" sz="2000" dirty="0">
                <a:latin typeface="等线" panose="02010600030101010101" pitchFamily="2" charset="-122"/>
                <a:ea typeface="等线" panose="02010600030101010101" pitchFamily="2" charset="-122"/>
              </a:rPr>
              <a:t>加载因子（默认加载因子</a:t>
            </a:r>
            <a:r>
              <a:rPr lang="en-US" altLang="zh-CN" sz="2000" dirty="0">
                <a:latin typeface="等线" panose="02010600030101010101" pitchFamily="2" charset="-122"/>
                <a:ea typeface="等线" panose="02010600030101010101" pitchFamily="2" charset="-122"/>
              </a:rPr>
              <a:t>0.75</a:t>
            </a:r>
            <a:r>
              <a:rPr lang="zh-CN" altLang="en-US" sz="2000" dirty="0">
                <a:latin typeface="等线" panose="02010600030101010101" pitchFamily="2" charset="-122"/>
                <a:ea typeface="等线" panose="02010600030101010101" pitchFamily="2" charset="-122"/>
              </a:rPr>
              <a:t>）是哈希表在其容量自动增加之前可以达到多满的一种尺度，它衡量的是一个散列表的空间的使用程度，当</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的元素的数量达到最大容量*加载因子的时候会触发一次扩容操作，负载因子越大表示散列表的装填程度越高，反之越小。</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注意：多个线程对同一个</a:t>
            </a:r>
            <a:r>
              <a:rPr lang="en-US" altLang="zh-CN" sz="2000" dirty="0" err="1">
                <a:solidFill>
                  <a:srgbClr val="FF0000"/>
                </a:solidFill>
                <a:latin typeface="等线" panose="02010600030101010101" pitchFamily="2" charset="-122"/>
                <a:ea typeface="等线" panose="02010600030101010101" pitchFamily="2" charset="-122"/>
              </a:rPr>
              <a:t>HashMap</a:t>
            </a:r>
            <a:r>
              <a:rPr lang="zh-CN" altLang="en-US" sz="2000">
                <a:solidFill>
                  <a:srgbClr val="FF0000"/>
                </a:solidFill>
                <a:latin typeface="等线" panose="02010600030101010101" pitchFamily="2" charset="-122"/>
                <a:ea typeface="等线" panose="02010600030101010101" pitchFamily="2" charset="-122"/>
              </a:rPr>
              <a:t>并发写入数据有可能导致死循环。</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——LinkedHashMap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r>
              <a:rPr lang="en-US" altLang="zh-CN" sz="2000" dirty="0" err="1">
                <a:latin typeface="等线" panose="02010600030101010101" pitchFamily="2" charset="-122"/>
                <a:ea typeface="等线" panose="02010600030101010101" pitchFamily="2" charset="-122"/>
              </a:rPr>
              <a:t>LinkedHashMap</a:t>
            </a:r>
            <a:r>
              <a:rPr lang="zh-CN" altLang="en-US" sz="2000" dirty="0">
                <a:latin typeface="等线" panose="02010600030101010101" pitchFamily="2" charset="-122"/>
                <a:ea typeface="等线" panose="02010600030101010101" pitchFamily="2" charset="-122"/>
              </a:rPr>
              <a:t>继承自</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类，实现了</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如果使用自定义类的实例作为</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的话，推荐用户重写该类的</a:t>
            </a:r>
            <a:r>
              <a:rPr lang="en-US" altLang="zh-CN" sz="2000" dirty="0" err="1">
                <a:solidFill>
                  <a:srgbClr val="FF0000"/>
                </a:solidFill>
                <a:latin typeface="等线" panose="02010600030101010101" pitchFamily="2" charset="-122"/>
                <a:ea typeface="等线" panose="02010600030101010101" pitchFamily="2" charset="-122"/>
              </a:rPr>
              <a:t>hashCode</a:t>
            </a:r>
            <a:r>
              <a:rPr lang="zh-CN" altLang="en-US" sz="2000" dirty="0">
                <a:solidFill>
                  <a:srgbClr val="FF0000"/>
                </a:solidFill>
                <a:latin typeface="等线" panose="02010600030101010101" pitchFamily="2" charset="-122"/>
                <a:ea typeface="等线" panose="02010600030101010101" pitchFamily="2" charset="-122"/>
              </a:rPr>
              <a:t>方法和</a:t>
            </a:r>
            <a:r>
              <a:rPr lang="en-US" altLang="zh-CN" sz="2000" dirty="0">
                <a:solidFill>
                  <a:srgbClr val="FF0000"/>
                </a:solidFill>
                <a:latin typeface="等线" panose="02010600030101010101" pitchFamily="2" charset="-122"/>
                <a:ea typeface="等线" panose="02010600030101010101" pitchFamily="2" charset="-122"/>
              </a:rPr>
              <a:t>equals</a:t>
            </a:r>
            <a:r>
              <a:rPr lang="zh-CN" altLang="en-US" sz="2000" dirty="0">
                <a:solidFill>
                  <a:srgbClr val="FF0000"/>
                </a:solidFill>
                <a:latin typeface="等线" panose="02010600030101010101" pitchFamily="2" charset="-122"/>
                <a:ea typeface="等线" panose="02010600030101010101" pitchFamily="2" charset="-122"/>
              </a:rPr>
              <a:t>方法。</a:t>
            </a:r>
            <a:endParaRPr lang="en-US" altLang="zh-CN" sz="2000" dirty="0">
              <a:solidFill>
                <a:srgbClr val="FF0000"/>
              </a:solidFill>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注意：</a:t>
            </a:r>
            <a:r>
              <a:rPr lang="en-US" altLang="zh-CN" sz="2000" dirty="0" err="1">
                <a:solidFill>
                  <a:srgbClr val="FF0000"/>
                </a:solidFill>
                <a:latin typeface="等线" panose="02010600030101010101" pitchFamily="2" charset="-122"/>
                <a:ea typeface="等线" panose="02010600030101010101" pitchFamily="2" charset="-122"/>
              </a:rPr>
              <a:t>LinkedHashMap</a:t>
            </a:r>
            <a:r>
              <a:rPr lang="zh-CN" altLang="en-US" sz="2000" dirty="0">
                <a:solidFill>
                  <a:srgbClr val="FF0000"/>
                </a:solidFill>
                <a:latin typeface="等线" panose="02010600030101010101" pitchFamily="2" charset="-122"/>
                <a:ea typeface="等线" panose="02010600030101010101" pitchFamily="2" charset="-122"/>
              </a:rPr>
              <a:t>允许</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和</a:t>
            </a:r>
            <a:r>
              <a:rPr lang="en-US" altLang="zh-CN" sz="2000" dirty="0">
                <a:solidFill>
                  <a:srgbClr val="FF0000"/>
                </a:solidFill>
                <a:latin typeface="等线" panose="02010600030101010101" pitchFamily="2" charset="-122"/>
                <a:ea typeface="等线" panose="02010600030101010101" pitchFamily="2" charset="-122"/>
              </a:rPr>
              <a:t>value</a:t>
            </a:r>
            <a:r>
              <a:rPr lang="zh-CN" altLang="en-US" sz="2000" dirty="0">
                <a:solidFill>
                  <a:srgbClr val="FF0000"/>
                </a:solidFill>
                <a:latin typeface="等线" panose="02010600030101010101" pitchFamily="2" charset="-122"/>
                <a:ea typeface="等线" panose="02010600030101010101" pitchFamily="2" charset="-122"/>
              </a:rPr>
              <a:t>为</a:t>
            </a:r>
            <a:r>
              <a:rPr lang="en-US" altLang="zh-CN" sz="2000" dirty="0">
                <a:solidFill>
                  <a:srgbClr val="FF0000"/>
                </a:solidFill>
                <a:latin typeface="等线" panose="02010600030101010101" pitchFamily="2" charset="-122"/>
                <a:ea typeface="等线" panose="02010600030101010101" pitchFamily="2" charset="-122"/>
              </a:rPr>
              <a:t>null</a:t>
            </a:r>
            <a:r>
              <a:rPr lang="zh-CN" altLang="en-US" sz="2000" dirty="0">
                <a:solidFill>
                  <a:srgbClr val="FF0000"/>
                </a:solidFill>
                <a:latin typeface="等线" panose="02010600030101010101" pitchFamily="2" charset="-122"/>
                <a:ea typeface="等线" panose="02010600030101010101" pitchFamily="2" charset="-122"/>
              </a:rPr>
              <a:t>。</a:t>
            </a:r>
            <a:endParaRPr lang="en-US" altLang="zh-CN" sz="2000" dirty="0">
              <a:solidFill>
                <a:srgbClr val="FF0000"/>
              </a:solidFill>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LinkedHashMap</a:t>
            </a:r>
            <a:r>
              <a:rPr lang="zh-CN" altLang="en-US" sz="2000" dirty="0">
                <a:latin typeface="等线" panose="02010600030101010101" pitchFamily="2" charset="-122"/>
                <a:ea typeface="等线" panose="02010600030101010101" pitchFamily="2" charset="-122"/>
              </a:rPr>
              <a:t>基本操作都和</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差不多，有一点不同的是</a:t>
            </a:r>
            <a:r>
              <a:rPr lang="en-US" altLang="zh-CN" sz="2000" dirty="0" err="1">
                <a:latin typeface="等线" panose="02010600030101010101" pitchFamily="2" charset="-122"/>
                <a:ea typeface="等线" panose="02010600030101010101" pitchFamily="2" charset="-122"/>
              </a:rPr>
              <a:t>LinkedHashMap</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Entry</a:t>
            </a:r>
            <a:r>
              <a:rPr lang="zh-CN" altLang="en-US" sz="2000" dirty="0">
                <a:latin typeface="等线" panose="02010600030101010101" pitchFamily="2" charset="-122"/>
                <a:ea typeface="等线" panose="02010600030101010101" pitchFamily="2" charset="-122"/>
              </a:rPr>
              <a:t>是一个双向链表（有一个</a:t>
            </a:r>
            <a:r>
              <a:rPr lang="en-US" altLang="zh-CN" sz="2000" dirty="0">
                <a:latin typeface="等线" panose="02010600030101010101" pitchFamily="2" charset="-122"/>
                <a:ea typeface="等线" panose="02010600030101010101" pitchFamily="2" charset="-122"/>
              </a:rPr>
              <a:t>before</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after</a:t>
            </a:r>
            <a:r>
              <a:rPr lang="zh-CN" altLang="en-US" sz="2000" dirty="0">
                <a:latin typeface="等线" panose="02010600030101010101" pitchFamily="2" charset="-122"/>
                <a:ea typeface="等线" panose="02010600030101010101" pitchFamily="2" charset="-122"/>
              </a:rPr>
              <a:t>指针），每个插入的元素除了满足</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的结构之外，同时每个插入的元素也形成了一个双向链表，</a:t>
            </a:r>
            <a:r>
              <a:rPr lang="en-US" altLang="zh-CN" sz="2000" dirty="0">
                <a:latin typeface="等线" panose="02010600030101010101" pitchFamily="2" charset="-122"/>
                <a:ea typeface="等线" panose="02010600030101010101" pitchFamily="2" charset="-122"/>
              </a:rPr>
              <a:t> </a:t>
            </a:r>
            <a:r>
              <a:rPr lang="en-US" altLang="zh-CN" sz="2000" dirty="0" err="1">
                <a:latin typeface="等线" panose="02010600030101010101" pitchFamily="2" charset="-122"/>
                <a:ea typeface="等线" panose="02010600030101010101" pitchFamily="2" charset="-122"/>
              </a:rPr>
              <a:t>LinkedHashMap</a:t>
            </a:r>
            <a:r>
              <a:rPr lang="zh-CN" altLang="en-US" sz="2000" dirty="0">
                <a:latin typeface="等线" panose="02010600030101010101" pitchFamily="2" charset="-122"/>
                <a:ea typeface="等线" panose="02010600030101010101" pitchFamily="2" charset="-122"/>
              </a:rPr>
              <a:t>各个插入元素也形成了一个双向链表，可以根据构造函数传入的</a:t>
            </a:r>
            <a:r>
              <a:rPr lang="en-US" altLang="zh-CN" sz="2000" dirty="0" err="1">
                <a:latin typeface="等线" panose="02010600030101010101" pitchFamily="2" charset="-122"/>
                <a:ea typeface="等线" panose="02010600030101010101" pitchFamily="2" charset="-122"/>
              </a:rPr>
              <a:t>accessOrder</a:t>
            </a:r>
            <a:r>
              <a:rPr lang="zh-CN" altLang="en-US" sz="2000" dirty="0">
                <a:latin typeface="等线" panose="02010600030101010101" pitchFamily="2" charset="-122"/>
                <a:ea typeface="等线" panose="02010600030101010101" pitchFamily="2" charset="-122"/>
              </a:rPr>
              <a:t>参数控制插入的元素排序规则，默认是按照插入顺序排序（</a:t>
            </a:r>
            <a:r>
              <a:rPr lang="en-US" altLang="zh-CN" sz="2000" dirty="0" err="1">
                <a:latin typeface="等线" panose="02010600030101010101" pitchFamily="2" charset="-122"/>
                <a:ea typeface="等线" panose="02010600030101010101" pitchFamily="2" charset="-122"/>
              </a:rPr>
              <a:t>accessOrder</a:t>
            </a:r>
            <a:r>
              <a:rPr lang="zh-CN" altLang="en-US" sz="2000" dirty="0">
                <a:latin typeface="等线" panose="02010600030101010101" pitchFamily="2" charset="-122"/>
                <a:ea typeface="等线" panose="02010600030101010101" pitchFamily="2" charset="-122"/>
              </a:rPr>
              <a:t>默认为</a:t>
            </a:r>
            <a:r>
              <a:rPr lang="en-US" altLang="zh-CN" sz="2000" dirty="0">
                <a:latin typeface="等线" panose="02010600030101010101" pitchFamily="2" charset="-122"/>
                <a:ea typeface="等线" panose="02010600030101010101" pitchFamily="2" charset="-122"/>
              </a:rPr>
              <a:t>false</a:t>
            </a:r>
            <a:r>
              <a:rPr lang="zh-CN" altLang="en-US" sz="2000" dirty="0">
                <a:latin typeface="等线" panose="02010600030101010101" pitchFamily="2" charset="-122"/>
                <a:ea typeface="等线" panose="02010600030101010101" pitchFamily="2" charset="-122"/>
              </a:rPr>
              <a:t>），如果</a:t>
            </a:r>
            <a:r>
              <a:rPr lang="en-US" altLang="zh-CN" sz="2000" dirty="0" err="1">
                <a:latin typeface="等线" panose="02010600030101010101" pitchFamily="2" charset="-122"/>
                <a:ea typeface="等线" panose="02010600030101010101" pitchFamily="2" charset="-122"/>
              </a:rPr>
              <a:t>accessOrder</a:t>
            </a:r>
            <a:r>
              <a:rPr lang="zh-CN" altLang="en-US" sz="2000" dirty="0">
                <a:latin typeface="等线" panose="02010600030101010101" pitchFamily="2" charset="-122"/>
                <a:ea typeface="等线" panose="02010600030101010101" pitchFamily="2" charset="-122"/>
              </a:rPr>
              <a:t>为</a:t>
            </a:r>
            <a:r>
              <a:rPr lang="en-US" altLang="zh-CN" sz="2000" dirty="0">
                <a:latin typeface="等线" panose="02010600030101010101" pitchFamily="2" charset="-122"/>
                <a:ea typeface="等线" panose="02010600030101010101" pitchFamily="2" charset="-122"/>
              </a:rPr>
              <a:t>true</a:t>
            </a:r>
            <a:r>
              <a:rPr lang="zh-CN" altLang="en-US" sz="2000" dirty="0">
                <a:latin typeface="等线" panose="02010600030101010101" pitchFamily="2" charset="-122"/>
                <a:ea typeface="等线" panose="02010600030101010101" pitchFamily="2" charset="-122"/>
              </a:rPr>
              <a:t>则按照访问顺序排序，</a:t>
            </a:r>
            <a:r>
              <a:rPr lang="zh-CN" altLang="en-US" sz="2000" dirty="0">
                <a:solidFill>
                  <a:srgbClr val="FF0000"/>
                </a:solidFill>
                <a:latin typeface="等线" panose="02010600030101010101" pitchFamily="2" charset="-122"/>
                <a:ea typeface="等线" panose="02010600030101010101" pitchFamily="2" charset="-122"/>
              </a:rPr>
              <a:t>访问指的是</a:t>
            </a:r>
            <a:r>
              <a:rPr lang="en-US" altLang="zh-CN" sz="2000" dirty="0">
                <a:solidFill>
                  <a:srgbClr val="FF0000"/>
                </a:solidFill>
                <a:latin typeface="等线" panose="02010600030101010101" pitchFamily="2" charset="-122"/>
                <a:ea typeface="等线" panose="02010600030101010101" pitchFamily="2" charset="-122"/>
              </a:rPr>
              <a:t>get</a:t>
            </a:r>
            <a:r>
              <a:rPr lang="zh-CN" altLang="en-US" sz="2000" dirty="0">
                <a:solidFill>
                  <a:srgbClr val="FF0000"/>
                </a:solidFill>
                <a:latin typeface="等线" panose="02010600030101010101" pitchFamily="2" charset="-122"/>
                <a:ea typeface="等线" panose="02010600030101010101" pitchFamily="2" charset="-122"/>
              </a:rPr>
              <a:t>、</a:t>
            </a:r>
            <a:r>
              <a:rPr lang="en-US" altLang="zh-CN" sz="2000" dirty="0">
                <a:solidFill>
                  <a:srgbClr val="FF0000"/>
                </a:solidFill>
                <a:latin typeface="等线" panose="02010600030101010101" pitchFamily="2" charset="-122"/>
                <a:ea typeface="等线" panose="02010600030101010101" pitchFamily="2" charset="-122"/>
              </a:rPr>
              <a:t>put</a:t>
            </a:r>
            <a:r>
              <a:rPr lang="zh-CN" altLang="en-US" sz="2000" dirty="0">
                <a:solidFill>
                  <a:srgbClr val="FF0000"/>
                </a:solidFill>
                <a:latin typeface="等线" panose="02010600030101010101" pitchFamily="2" charset="-122"/>
                <a:ea typeface="等线" panose="02010600030101010101" pitchFamily="2" charset="-122"/>
              </a:rPr>
              <a:t>操作，</a:t>
            </a:r>
            <a:r>
              <a:rPr lang="zh-CN" altLang="en-US" sz="2000" dirty="0">
                <a:latin typeface="等线" panose="02010600030101010101" pitchFamily="2" charset="-122"/>
                <a:ea typeface="等线" panose="02010600030101010101" pitchFamily="2" charset="-122"/>
              </a:rPr>
              <a:t>最近插入或者最近访问的元素都会移到链表尾部。</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Hashtable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r>
              <a:rPr lang="en-US" altLang="zh-CN" sz="2000" err="1">
                <a:latin typeface="等线" panose="02010600030101010101" pitchFamily="2" charset="-122"/>
                <a:ea typeface="等线" panose="02010600030101010101" pitchFamily="2" charset="-122"/>
              </a:rPr>
              <a:t>Hashtable</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Dictionary</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solidFill>
                  <a:srgbClr val="FF0000"/>
                </a:solidFill>
                <a:latin typeface="等线" panose="02010600030101010101" pitchFamily="2" charset="-122"/>
                <a:ea typeface="等线" panose="02010600030101010101" pitchFamily="2" charset="-122"/>
              </a:rPr>
              <a:t>如果使用自定义类的实例作为</a:t>
            </a:r>
            <a:r>
              <a:rPr lang="en-US" altLang="zh-CN" sz="2000">
                <a:solidFill>
                  <a:srgbClr val="FF0000"/>
                </a:solidFill>
                <a:latin typeface="等线" panose="02010600030101010101" pitchFamily="2" charset="-122"/>
                <a:ea typeface="等线" panose="02010600030101010101" pitchFamily="2" charset="-122"/>
              </a:rPr>
              <a:t>Key</a:t>
            </a:r>
            <a:r>
              <a:rPr lang="zh-CN" altLang="en-US" sz="2000">
                <a:solidFill>
                  <a:srgbClr val="FF0000"/>
                </a:solidFill>
                <a:latin typeface="等线" panose="02010600030101010101" pitchFamily="2" charset="-122"/>
                <a:ea typeface="等线" panose="02010600030101010101" pitchFamily="2" charset="-122"/>
              </a:rPr>
              <a:t>的话，推荐用户重写该类的</a:t>
            </a:r>
            <a:r>
              <a:rPr lang="en-US" altLang="zh-CN" sz="2000" err="1">
                <a:solidFill>
                  <a:srgbClr val="FF0000"/>
                </a:solidFill>
                <a:latin typeface="等线" panose="02010600030101010101" pitchFamily="2" charset="-122"/>
                <a:ea typeface="等线" panose="02010600030101010101" pitchFamily="2" charset="-122"/>
              </a:rPr>
              <a:t>hashCode</a:t>
            </a:r>
            <a:r>
              <a:rPr lang="zh-CN" altLang="en-US" sz="2000">
                <a:solidFill>
                  <a:srgbClr val="FF0000"/>
                </a:solidFill>
                <a:latin typeface="等线" panose="02010600030101010101" pitchFamily="2" charset="-122"/>
                <a:ea typeface="等线" panose="02010600030101010101" pitchFamily="2" charset="-122"/>
              </a:rPr>
              <a:t>方法和</a:t>
            </a:r>
            <a:r>
              <a:rPr lang="en-US" altLang="zh-CN" sz="2000">
                <a:solidFill>
                  <a:srgbClr val="FF0000"/>
                </a:solidFill>
                <a:latin typeface="等线" panose="02010600030101010101" pitchFamily="2" charset="-122"/>
                <a:ea typeface="等线" panose="02010600030101010101" pitchFamily="2" charset="-122"/>
              </a:rPr>
              <a:t>equals</a:t>
            </a:r>
            <a:r>
              <a:rPr lang="zh-CN" altLang="en-US" sz="2000">
                <a:solidFill>
                  <a:srgbClr val="FF0000"/>
                </a:solidFill>
                <a:latin typeface="等线" panose="02010600030101010101" pitchFamily="2" charset="-122"/>
                <a:ea typeface="等线" panose="02010600030101010101" pitchFamily="2" charset="-122"/>
              </a:rPr>
              <a:t>方法。</a:t>
            </a:r>
            <a:endParaRPr lang="en-US" altLang="zh-CN" sz="2000">
              <a:solidFill>
                <a:srgbClr val="FF0000"/>
              </a:solidFill>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Hashtable</a:t>
            </a:r>
            <a:r>
              <a:rPr lang="zh-CN" altLang="en-US" sz="2000">
                <a:latin typeface="等线" panose="02010600030101010101" pitchFamily="2" charset="-122"/>
                <a:ea typeface="等线" panose="02010600030101010101" pitchFamily="2" charset="-122"/>
              </a:rPr>
              <a:t>采用数组</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链表实现，即使用链表处理冲突，同一</a:t>
            </a:r>
            <a:r>
              <a:rPr lang="en-US" altLang="zh-CN" sz="2000">
                <a:latin typeface="等线" panose="02010600030101010101" pitchFamily="2" charset="-122"/>
                <a:ea typeface="等线" panose="02010600030101010101" pitchFamily="2" charset="-122"/>
              </a:rPr>
              <a:t>hash</a:t>
            </a:r>
            <a:r>
              <a:rPr lang="zh-CN" altLang="en-US" sz="2000">
                <a:latin typeface="等线" panose="02010600030101010101" pitchFamily="2" charset="-122"/>
                <a:ea typeface="等线" panose="02010600030101010101" pitchFamily="2" charset="-122"/>
              </a:rPr>
              <a:t>值的链表都存储在一个链表里。但是当位于一个槽中的元素较多，即</a:t>
            </a:r>
            <a:r>
              <a:rPr lang="en-US" altLang="zh-CN" sz="2000">
                <a:latin typeface="等线" panose="02010600030101010101" pitchFamily="2" charset="-122"/>
                <a:ea typeface="等线" panose="02010600030101010101" pitchFamily="2" charset="-122"/>
              </a:rPr>
              <a:t>hash</a:t>
            </a:r>
            <a:r>
              <a:rPr lang="zh-CN" altLang="en-US" sz="2000">
                <a:latin typeface="等线" panose="02010600030101010101" pitchFamily="2" charset="-122"/>
                <a:ea typeface="等线" panose="02010600030101010101" pitchFamily="2" charset="-122"/>
              </a:rPr>
              <a:t>值相等的元素较多时，通过</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值依次查找的效率较低。</a:t>
            </a:r>
            <a:endParaRPr lang="en-US" altLang="zh-CN" sz="2000">
              <a:latin typeface="等线" panose="02010600030101010101" pitchFamily="2" charset="-122"/>
              <a:ea typeface="等线" panose="02010600030101010101" pitchFamily="2" charset="-122"/>
            </a:endParaRPr>
          </a:p>
          <a:p>
            <a:r>
              <a:rPr lang="zh-CN" altLang="en-US" sz="2000">
                <a:solidFill>
                  <a:srgbClr val="FF0000"/>
                </a:solidFill>
                <a:latin typeface="等线" panose="02010600030101010101" pitchFamily="2" charset="-122"/>
                <a:ea typeface="等线" panose="02010600030101010101" pitchFamily="2" charset="-122"/>
              </a:rPr>
              <a:t>注意：</a:t>
            </a:r>
            <a:r>
              <a:rPr lang="en-US" altLang="zh-CN" sz="2000" err="1">
                <a:solidFill>
                  <a:srgbClr val="FF0000"/>
                </a:solidFill>
                <a:latin typeface="等线" panose="02010600030101010101" pitchFamily="2" charset="-122"/>
                <a:ea typeface="等线" panose="02010600030101010101" pitchFamily="2" charset="-122"/>
              </a:rPr>
              <a:t>Hashtable</a:t>
            </a:r>
            <a:r>
              <a:rPr lang="zh-CN" altLang="en-US" sz="2000">
                <a:solidFill>
                  <a:srgbClr val="FF0000"/>
                </a:solidFill>
                <a:latin typeface="等线" panose="02010600030101010101" pitchFamily="2" charset="-122"/>
                <a:ea typeface="等线" panose="02010600030101010101" pitchFamily="2" charset="-122"/>
              </a:rPr>
              <a:t>不允许</a:t>
            </a:r>
            <a:r>
              <a:rPr lang="en-US" altLang="zh-CN" sz="2000">
                <a:solidFill>
                  <a:srgbClr val="FF0000"/>
                </a:solidFill>
                <a:latin typeface="等线" panose="02010600030101010101" pitchFamily="2" charset="-122"/>
                <a:ea typeface="等线" panose="02010600030101010101" pitchFamily="2" charset="-122"/>
              </a:rPr>
              <a:t>key</a:t>
            </a:r>
            <a:r>
              <a:rPr lang="zh-CN" altLang="en-US" sz="2000">
                <a:solidFill>
                  <a:srgbClr val="FF0000"/>
                </a:solidFill>
                <a:latin typeface="等线" panose="02010600030101010101" pitchFamily="2" charset="-122"/>
                <a:ea typeface="等线" panose="02010600030101010101" pitchFamily="2" charset="-122"/>
              </a:rPr>
              <a:t>或者</a:t>
            </a:r>
            <a:r>
              <a:rPr lang="en-US" altLang="zh-CN" sz="2000">
                <a:solidFill>
                  <a:srgbClr val="FF0000"/>
                </a:solidFill>
                <a:latin typeface="等线" panose="02010600030101010101" pitchFamily="2" charset="-122"/>
                <a:ea typeface="等线" panose="02010600030101010101" pitchFamily="2" charset="-122"/>
              </a:rPr>
              <a:t>value</a:t>
            </a:r>
            <a:r>
              <a:rPr lang="zh-CN" altLang="en-US" sz="2000">
                <a:solidFill>
                  <a:srgbClr val="FF0000"/>
                </a:solidFill>
                <a:latin typeface="等线" panose="02010600030101010101" pitchFamily="2" charset="-122"/>
                <a:ea typeface="等线" panose="02010600030101010101" pitchFamily="2" charset="-122"/>
              </a:rPr>
              <a:t>为</a:t>
            </a:r>
            <a:r>
              <a:rPr lang="en-US" altLang="zh-CN" sz="2000">
                <a:solidFill>
                  <a:srgbClr val="FF0000"/>
                </a:solidFill>
                <a:latin typeface="等线" panose="02010600030101010101" pitchFamily="2" charset="-122"/>
                <a:ea typeface="等线" panose="02010600030101010101" pitchFamily="2" charset="-122"/>
              </a:rPr>
              <a:t>null</a:t>
            </a:r>
            <a:r>
              <a:rPr lang="zh-CN" altLang="en-US" sz="2000">
                <a:solidFill>
                  <a:srgbClr val="FF0000"/>
                </a:solidFill>
                <a:latin typeface="等线" panose="02010600030101010101" pitchFamily="2" charset="-122"/>
                <a:ea typeface="等线" panose="02010600030101010101" pitchFamily="2" charset="-122"/>
              </a:rPr>
              <a:t>。</a:t>
            </a:r>
            <a:endParaRPr lang="en-US" altLang="zh-CN" sz="2000">
              <a:solidFill>
                <a:srgbClr val="FF0000"/>
              </a:solidFill>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初始容量（默认</a:t>
            </a:r>
            <a:r>
              <a:rPr lang="en-US" altLang="zh-CN" sz="2000">
                <a:latin typeface="等线" panose="02010600030101010101" pitchFamily="2" charset="-122"/>
                <a:ea typeface="等线" panose="02010600030101010101" pitchFamily="2" charset="-122"/>
              </a:rPr>
              <a:t>11</a:t>
            </a:r>
            <a:r>
              <a:rPr lang="zh-CN" altLang="en-US" sz="2000">
                <a:latin typeface="等线" panose="02010600030101010101" pitchFamily="2" charset="-122"/>
                <a:ea typeface="等线" panose="02010600030101010101" pitchFamily="2" charset="-122"/>
              </a:rPr>
              <a:t>），加载因子（</a:t>
            </a:r>
            <a:r>
              <a:rPr lang="en-US" altLang="zh-CN" sz="2000">
                <a:latin typeface="等线" panose="02010600030101010101" pitchFamily="2" charset="-122"/>
                <a:ea typeface="等线" panose="02010600030101010101" pitchFamily="2" charset="-122"/>
              </a:rPr>
              <a:t>0.75</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与</a:t>
            </a:r>
            <a:r>
              <a:rPr lang="en-US" altLang="zh-CN" sz="2000">
                <a:latin typeface="等线" panose="02010600030101010101" pitchFamily="2" charset="-122"/>
                <a:ea typeface="等线" panose="02010600030101010101" pitchFamily="2" charset="-122"/>
              </a:rPr>
              <a:t>HashMap</a:t>
            </a:r>
            <a:r>
              <a:rPr lang="zh-CN" altLang="en-US" sz="2000">
                <a:latin typeface="等线" panose="02010600030101010101" pitchFamily="2" charset="-122"/>
                <a:ea typeface="等线" panose="02010600030101010101" pitchFamily="2" charset="-122"/>
              </a:rPr>
              <a:t>不同的是，</a:t>
            </a:r>
            <a:r>
              <a:rPr lang="en-US" altLang="zh-CN" sz="2000">
                <a:latin typeface="等线" panose="02010600030101010101" pitchFamily="2" charset="-122"/>
                <a:ea typeface="等线" panose="02010600030101010101" pitchFamily="2" charset="-122"/>
              </a:rPr>
              <a:t> </a:t>
            </a:r>
            <a:r>
              <a:rPr lang="en-US" altLang="zh-CN" sz="2000" err="1">
                <a:latin typeface="等线" panose="02010600030101010101" pitchFamily="2" charset="-122"/>
                <a:ea typeface="等线" panose="02010600030101010101" pitchFamily="2" charset="-122"/>
              </a:rPr>
              <a:t>Hashtable</a:t>
            </a:r>
            <a:r>
              <a:rPr lang="zh-CN" altLang="en-US" sz="2000">
                <a:latin typeface="等线" panose="02010600030101010101" pitchFamily="2" charset="-122"/>
                <a:ea typeface="等线" panose="02010600030101010101" pitchFamily="2" charset="-122"/>
              </a:rPr>
              <a:t>内部可以修改元素个数的方法都是同步的，这意味着它是线程安全的。</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latin typeface="等线" panose="02010600030101010101" pitchFamily="2" charset="-122"/>
                <a:ea typeface="等线" panose="02010600030101010101" pitchFamily="2" charset="-122"/>
              </a:rPr>
              <a:t>Java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（类加载器）介绍</a:t>
            </a:r>
          </a:p>
        </p:txBody>
      </p:sp>
      <p:sp>
        <p:nvSpPr>
          <p:cNvPr id="3" name="内容占位符 2"/>
          <p:cNvSpPr>
            <a:spLocks noGrp="1"/>
          </p:cNvSpPr>
          <p:nvPr>
            <p:ph sz="quarter" idx="1"/>
          </p:nvPr>
        </p:nvSpPr>
        <p:spPr>
          <a:xfrm>
            <a:off x="0" y="1528762"/>
            <a:ext cx="3995936" cy="5329238"/>
          </a:xfrm>
        </p:spPr>
        <p:txBody>
          <a:bodyPr>
            <a:normAutofit fontScale="77500" lnSpcReduction="20000"/>
          </a:bodyPr>
          <a:lstStyle/>
          <a:p>
            <a:pPr marL="0" indent="0">
              <a:buNone/>
            </a:pPr>
            <a:r>
              <a:rPr lang="zh-CN" altLang="en-US">
                <a:latin typeface="等线" panose="02010600030101010101" pitchFamily="2" charset="-122"/>
                <a:ea typeface="等线" panose="02010600030101010101" pitchFamily="2" charset="-122"/>
              </a:rPr>
              <a:t>双亲委派加载机制：如果一个类加载器收到类加载的请求，它先不回自己去尝试加载这个类，而是把这个请求委派给父类加载器，每个层次的类加载器都是如此，因此所有的类加载请求都会传递到顶层的启动类加载器，只有父类加载器反馈了自己无法完成这个加载请求的时候，子加载器才会自己尝试加载。</a:t>
            </a:r>
            <a:endParaRPr lang="en-US" altLang="zh-CN">
              <a:latin typeface="等线" panose="02010600030101010101" pitchFamily="2" charset="-122"/>
              <a:ea typeface="等线" panose="02010600030101010101" pitchFamily="2" charset="-122"/>
            </a:endParaRPr>
          </a:p>
          <a:p>
            <a:pPr marL="0" indent="0">
              <a:buNone/>
            </a:pPr>
            <a:r>
              <a:rPr lang="zh-CN" altLang="en-US">
                <a:solidFill>
                  <a:srgbClr val="FF0000"/>
                </a:solidFill>
                <a:latin typeface="等线" panose="02010600030101010101" pitchFamily="2" charset="-122"/>
                <a:ea typeface="等线" panose="02010600030101010101" pitchFamily="2" charset="-122"/>
              </a:rPr>
              <a:t>注意：双亲委派加载机制指的是</a:t>
            </a:r>
            <a:r>
              <a:rPr lang="en-US" altLang="zh-CN">
                <a:solidFill>
                  <a:srgbClr val="FF0000"/>
                </a:solidFill>
                <a:latin typeface="等线" panose="02010600030101010101" pitchFamily="2" charset="-122"/>
                <a:ea typeface="等线" panose="02010600030101010101" pitchFamily="2" charset="-122"/>
              </a:rPr>
              <a:t>sun</a:t>
            </a:r>
            <a:r>
              <a:rPr lang="zh-CN" altLang="en-US">
                <a:solidFill>
                  <a:srgbClr val="FF0000"/>
                </a:solidFill>
                <a:latin typeface="等线" panose="02010600030101010101" pitchFamily="2" charset="-122"/>
                <a:ea typeface="等线" panose="02010600030101010101" pitchFamily="2" charset="-122"/>
              </a:rPr>
              <a:t>公司的</a:t>
            </a:r>
            <a:r>
              <a:rPr lang="en-US" altLang="zh-CN">
                <a:solidFill>
                  <a:srgbClr val="FF0000"/>
                </a:solidFill>
                <a:latin typeface="等线" panose="02010600030101010101" pitchFamily="2" charset="-122"/>
                <a:ea typeface="等线" panose="02010600030101010101" pitchFamily="2" charset="-122"/>
              </a:rPr>
              <a:t>Java</a:t>
            </a:r>
            <a:r>
              <a:rPr lang="zh-CN" altLang="en-US">
                <a:solidFill>
                  <a:srgbClr val="FF0000"/>
                </a:solidFill>
                <a:latin typeface="等线" panose="02010600030101010101" pitchFamily="2" charset="-122"/>
                <a:ea typeface="等线" panose="02010600030101010101" pitchFamily="2" charset="-122"/>
              </a:rPr>
              <a:t>规范，在</a:t>
            </a:r>
            <a:r>
              <a:rPr lang="en-US" altLang="zh-CN">
                <a:solidFill>
                  <a:srgbClr val="FF0000"/>
                </a:solidFill>
                <a:latin typeface="等线" panose="02010600030101010101" pitchFamily="2" charset="-122"/>
                <a:ea typeface="等线" panose="02010600030101010101" pitchFamily="2" charset="-122"/>
              </a:rPr>
              <a:t>OSGI</a:t>
            </a:r>
            <a:r>
              <a:rPr lang="zh-CN" altLang="en-US">
                <a:solidFill>
                  <a:srgbClr val="FF0000"/>
                </a:solidFill>
                <a:latin typeface="等线" panose="02010600030101010101" pitchFamily="2" charset="-122"/>
                <a:ea typeface="等线" panose="02010600030101010101" pitchFamily="2" charset="-122"/>
              </a:rPr>
              <a:t>环境下，类加载器不再是</a:t>
            </a:r>
            <a:r>
              <a:rPr lang="en-US" altLang="zh-CN">
                <a:solidFill>
                  <a:srgbClr val="FF0000"/>
                </a:solidFill>
                <a:latin typeface="等线" panose="02010600030101010101" pitchFamily="2" charset="-122"/>
                <a:ea typeface="等线" panose="02010600030101010101" pitchFamily="2" charset="-122"/>
              </a:rPr>
              <a:t>sun</a:t>
            </a:r>
            <a:r>
              <a:rPr lang="zh-CN" altLang="en-US">
                <a:solidFill>
                  <a:srgbClr val="FF0000"/>
                </a:solidFill>
                <a:latin typeface="等线" panose="02010600030101010101" pitchFamily="2" charset="-122"/>
                <a:ea typeface="等线" panose="02010600030101010101" pitchFamily="2" charset="-122"/>
              </a:rPr>
              <a:t>公司的双亲委派加载机制了，而是更加复杂网状结构。</a:t>
            </a:r>
          </a:p>
        </p:txBody>
      </p:sp>
      <p:pic>
        <p:nvPicPr>
          <p:cNvPr id="4" name="Picture 2" descr="http://images2015.cnblogs.com/blog/713721/201606/713721-20160602152821617-73882120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3482" y="1528763"/>
            <a:ext cx="5081502" cy="34844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TreeMap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r>
              <a:rPr lang="en-US" altLang="zh-CN" sz="2000" dirty="0" err="1">
                <a:latin typeface="等线" panose="02010600030101010101" pitchFamily="2" charset="-122"/>
                <a:ea typeface="等线" panose="02010600030101010101" pitchFamily="2" charset="-122"/>
              </a:rPr>
              <a:t>TreeMap</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AbstractMap</a:t>
            </a:r>
            <a:r>
              <a:rPr lang="zh-CN" altLang="en-US" sz="2000" dirty="0">
                <a:latin typeface="等线" panose="02010600030101010101" pitchFamily="2" charset="-122"/>
                <a:ea typeface="等线" panose="02010600030101010101" pitchFamily="2" charset="-122"/>
              </a:rPr>
              <a:t>抽象类，实现了</a:t>
            </a:r>
            <a:r>
              <a:rPr lang="en-US" altLang="zh-CN" sz="2000" dirty="0" err="1">
                <a:latin typeface="等线" panose="02010600030101010101" pitchFamily="2" charset="-122"/>
                <a:ea typeface="等线" panose="02010600030101010101" pitchFamily="2" charset="-122"/>
              </a:rPr>
              <a:t>NavigableMap</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Cloneable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Serializable</a:t>
            </a:r>
            <a:r>
              <a:rPr lang="zh-CN" altLang="en-US" sz="2000" dirty="0">
                <a:latin typeface="等线" panose="02010600030101010101" pitchFamily="2" charset="-122"/>
                <a:ea typeface="等线" panose="02010600030101010101" pitchFamily="2" charset="-122"/>
              </a:rPr>
              <a:t>接口，</a:t>
            </a:r>
            <a:r>
              <a:rPr lang="en-US" altLang="zh-CN" sz="2000" dirty="0">
                <a:latin typeface="等线" panose="02010600030101010101" pitchFamily="2" charset="-122"/>
                <a:ea typeface="等线" panose="02010600030101010101" pitchFamily="2" charset="-122"/>
              </a:rPr>
              <a:t> </a:t>
            </a:r>
            <a:r>
              <a:rPr lang="en-US" altLang="zh-CN" sz="2000" dirty="0" err="1">
                <a:latin typeface="等线" panose="02010600030101010101" pitchFamily="2" charset="-122"/>
                <a:ea typeface="等线" panose="02010600030101010101" pitchFamily="2" charset="-122"/>
              </a:rPr>
              <a:t>NavigableMap</a:t>
            </a:r>
            <a:r>
              <a:rPr lang="zh-CN" altLang="en-US" sz="2000" dirty="0">
                <a:latin typeface="等线" panose="02010600030101010101" pitchFamily="2" charset="-122"/>
                <a:ea typeface="等线" panose="02010600030101010101" pitchFamily="2" charset="-122"/>
              </a:rPr>
              <a:t>接口继承自</a:t>
            </a:r>
            <a:r>
              <a:rPr lang="en-US" altLang="zh-CN" sz="2000" dirty="0" err="1">
                <a:latin typeface="等线" panose="02010600030101010101" pitchFamily="2" charset="-122"/>
                <a:ea typeface="等线" panose="02010600030101010101" pitchFamily="2" charset="-122"/>
              </a:rPr>
              <a:t>SortedMap</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如果使用自定义类的实例作为</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的话，那么该类必须实现</a:t>
            </a:r>
            <a:r>
              <a:rPr lang="en-US" altLang="zh-CN" sz="2000" dirty="0">
                <a:solidFill>
                  <a:srgbClr val="FF0000"/>
                </a:solidFill>
                <a:latin typeface="等线" panose="02010600030101010101" pitchFamily="2" charset="-122"/>
                <a:ea typeface="等线" panose="02010600030101010101" pitchFamily="2" charset="-122"/>
              </a:rPr>
              <a:t>Comparable</a:t>
            </a:r>
            <a:r>
              <a:rPr lang="zh-CN" altLang="en-US" sz="2000" dirty="0">
                <a:solidFill>
                  <a:srgbClr val="FF0000"/>
                </a:solidFill>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TreeMap</a:t>
            </a:r>
            <a:r>
              <a:rPr lang="zh-CN" altLang="en-US" sz="2000" dirty="0">
                <a:latin typeface="等线" panose="02010600030101010101" pitchFamily="2" charset="-122"/>
                <a:ea typeface="等线" panose="02010600030101010101" pitchFamily="2" charset="-122"/>
              </a:rPr>
              <a:t>底层采用红黑树实现，其内部</a:t>
            </a:r>
            <a:r>
              <a:rPr lang="en-US" altLang="zh-CN" sz="2000" dirty="0">
                <a:latin typeface="等线" panose="02010600030101010101" pitchFamily="2" charset="-122"/>
                <a:ea typeface="等线" panose="02010600030101010101" pitchFamily="2" charset="-122"/>
              </a:rPr>
              <a:t>key</a:t>
            </a:r>
            <a:r>
              <a:rPr lang="zh-CN" altLang="en-US" sz="2000" dirty="0">
                <a:latin typeface="等线" panose="02010600030101010101" pitchFamily="2" charset="-122"/>
                <a:ea typeface="等线" panose="02010600030101010101" pitchFamily="2" charset="-122"/>
              </a:rPr>
              <a:t>是严格排序的，所以我们自定义类型的</a:t>
            </a:r>
            <a:r>
              <a:rPr lang="en-US" altLang="zh-CN" sz="2000" dirty="0">
                <a:latin typeface="等线" panose="02010600030101010101" pitchFamily="2" charset="-122"/>
                <a:ea typeface="等线" panose="02010600030101010101" pitchFamily="2" charset="-122"/>
              </a:rPr>
              <a:t>key</a:t>
            </a:r>
            <a:r>
              <a:rPr lang="zh-CN" altLang="en-US" sz="2000" dirty="0">
                <a:latin typeface="等线" panose="02010600030101010101" pitchFamily="2" charset="-122"/>
                <a:ea typeface="等线" panose="02010600030101010101" pitchFamily="2" charset="-122"/>
              </a:rPr>
              <a:t>必须实现</a:t>
            </a:r>
            <a:r>
              <a:rPr lang="en-US" altLang="zh-CN" sz="2000" dirty="0">
                <a:latin typeface="等线" panose="02010600030101010101" pitchFamily="2" charset="-122"/>
                <a:ea typeface="等线" panose="02010600030101010101" pitchFamily="2" charset="-122"/>
              </a:rPr>
              <a:t>Comparable</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TreeMap</a:t>
            </a:r>
            <a:r>
              <a:rPr lang="zh-CN" altLang="en-US" sz="2000" dirty="0">
                <a:latin typeface="等线" panose="02010600030101010101" pitchFamily="2" charset="-122"/>
                <a:ea typeface="等线" panose="02010600030101010101" pitchFamily="2" charset="-122"/>
              </a:rPr>
              <a:t>内部有一个</a:t>
            </a:r>
            <a:r>
              <a:rPr lang="en-US" altLang="zh-CN" sz="2000" dirty="0">
                <a:latin typeface="等线" panose="02010600030101010101" pitchFamily="2" charset="-122"/>
                <a:ea typeface="等线" panose="02010600030101010101" pitchFamily="2" charset="-122"/>
              </a:rPr>
              <a:t>comparator</a:t>
            </a:r>
            <a:r>
              <a:rPr lang="zh-CN" altLang="en-US" sz="2000" dirty="0">
                <a:latin typeface="等线" panose="02010600030101010101" pitchFamily="2" charset="-122"/>
                <a:ea typeface="等线" panose="02010600030101010101" pitchFamily="2" charset="-122"/>
              </a:rPr>
              <a:t>属性，</a:t>
            </a:r>
            <a:r>
              <a:rPr lang="en-US" altLang="zh-CN" sz="2000" dirty="0">
                <a:latin typeface="等线" panose="02010600030101010101" pitchFamily="2" charset="-122"/>
                <a:ea typeface="等线" panose="02010600030101010101" pitchFamily="2" charset="-122"/>
              </a:rPr>
              <a:t> comparator </a:t>
            </a:r>
            <a:r>
              <a:rPr lang="zh-CN" altLang="en-US" sz="2000" dirty="0">
                <a:latin typeface="等线" panose="02010600030101010101" pitchFamily="2" charset="-122"/>
                <a:ea typeface="等线" panose="02010600030101010101" pitchFamily="2" charset="-122"/>
              </a:rPr>
              <a:t>属于</a:t>
            </a:r>
            <a:r>
              <a:rPr lang="en-US" altLang="zh-CN" sz="2000" dirty="0">
                <a:latin typeface="等线" panose="02010600030101010101" pitchFamily="2" charset="-122"/>
                <a:ea typeface="等线" panose="02010600030101010101" pitchFamily="2" charset="-122"/>
              </a:rPr>
              <a:t>Comparator</a:t>
            </a:r>
            <a:r>
              <a:rPr lang="zh-CN" altLang="en-US" sz="2000" dirty="0">
                <a:latin typeface="等线" panose="02010600030101010101" pitchFamily="2" charset="-122"/>
                <a:ea typeface="等线" panose="02010600030101010101" pitchFamily="2" charset="-122"/>
              </a:rPr>
              <a:t>接口，用户可以自定义实现</a:t>
            </a:r>
            <a:r>
              <a:rPr lang="en-US" altLang="zh-CN" sz="2000" dirty="0">
                <a:latin typeface="等线" panose="02010600030101010101" pitchFamily="2" charset="-122"/>
                <a:ea typeface="等线" panose="02010600030101010101" pitchFamily="2" charset="-122"/>
              </a:rPr>
              <a:t>Comparator</a:t>
            </a:r>
            <a:r>
              <a:rPr lang="zh-CN" altLang="en-US" sz="2000" dirty="0">
                <a:latin typeface="等线" panose="02010600030101010101" pitchFamily="2" charset="-122"/>
                <a:ea typeface="等线" panose="02010600030101010101" pitchFamily="2" charset="-122"/>
              </a:rPr>
              <a:t>接口，并且把该实现类的对象传入</a:t>
            </a:r>
            <a:r>
              <a:rPr lang="en-US" altLang="zh-CN" sz="2000" dirty="0" err="1">
                <a:latin typeface="等线" panose="02010600030101010101" pitchFamily="2" charset="-122"/>
                <a:ea typeface="等线" panose="02010600030101010101" pitchFamily="2" charset="-122"/>
              </a:rPr>
              <a:t>TreeMap</a:t>
            </a:r>
            <a:r>
              <a:rPr lang="zh-CN" altLang="en-US" sz="2000" dirty="0">
                <a:latin typeface="等线" panose="02010600030101010101" pitchFamily="2" charset="-122"/>
                <a:ea typeface="等线" panose="02010600030101010101" pitchFamily="2" charset="-122"/>
              </a:rPr>
              <a:t>的构造方法里</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TreeMap</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put(K,V)</a:t>
            </a:r>
            <a:r>
              <a:rPr lang="zh-CN" altLang="en-US" sz="2000" dirty="0">
                <a:latin typeface="等线" panose="02010600030101010101" pitchFamily="2" charset="-122"/>
                <a:ea typeface="等线" panose="02010600030101010101" pitchFamily="2" charset="-122"/>
              </a:rPr>
              <a:t>方法，如果插入的键</a:t>
            </a:r>
            <a:r>
              <a:rPr lang="en-US" altLang="zh-CN" sz="2000" dirty="0">
                <a:latin typeface="等线" panose="02010600030101010101" pitchFamily="2" charset="-122"/>
                <a:ea typeface="等线" panose="02010600030101010101" pitchFamily="2" charset="-122"/>
              </a:rPr>
              <a:t>K</a:t>
            </a:r>
            <a:r>
              <a:rPr lang="zh-CN" altLang="en-US" sz="2000" dirty="0">
                <a:latin typeface="等线" panose="02010600030101010101" pitchFamily="2" charset="-122"/>
                <a:ea typeface="等线" panose="02010600030101010101" pitchFamily="2" charset="-122"/>
              </a:rPr>
              <a:t>已经在</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中存在，那么</a:t>
            </a:r>
            <a:r>
              <a:rPr lang="en-US" altLang="zh-CN" sz="2000" dirty="0">
                <a:latin typeface="等线" panose="02010600030101010101" pitchFamily="2" charset="-122"/>
                <a:ea typeface="等线" panose="02010600030101010101" pitchFamily="2" charset="-122"/>
              </a:rPr>
              <a:t>put</a:t>
            </a:r>
            <a:r>
              <a:rPr lang="zh-CN" altLang="en-US" sz="2000" dirty="0">
                <a:latin typeface="等线" panose="02010600030101010101" pitchFamily="2" charset="-122"/>
                <a:ea typeface="等线" panose="02010600030101010101" pitchFamily="2" charset="-122"/>
              </a:rPr>
              <a:t>方法会返回已经在的键</a:t>
            </a:r>
            <a:r>
              <a:rPr lang="en-US" altLang="zh-CN" sz="2000" dirty="0">
                <a:latin typeface="等线" panose="02010600030101010101" pitchFamily="2" charset="-122"/>
                <a:ea typeface="等线" panose="02010600030101010101" pitchFamily="2" charset="-122"/>
              </a:rPr>
              <a:t>K</a:t>
            </a:r>
            <a:r>
              <a:rPr lang="zh-CN" altLang="en-US" sz="2000" dirty="0">
                <a:latin typeface="等线" panose="02010600030101010101" pitchFamily="2" charset="-122"/>
                <a:ea typeface="等线" panose="02010600030101010101" pitchFamily="2" charset="-122"/>
              </a:rPr>
              <a:t>对应的值</a:t>
            </a:r>
            <a:r>
              <a:rPr lang="en-US" altLang="zh-CN" sz="2000" dirty="0">
                <a:latin typeface="等线" panose="02010600030101010101" pitchFamily="2" charset="-122"/>
                <a:ea typeface="等线" panose="02010600030101010101" pitchFamily="2" charset="-122"/>
              </a:rPr>
              <a:t>V</a:t>
            </a:r>
            <a:r>
              <a:rPr lang="zh-CN" altLang="en-US" sz="2000" dirty="0">
                <a:latin typeface="等线" panose="02010600030101010101" pitchFamily="2" charset="-122"/>
                <a:ea typeface="等线" panose="02010600030101010101" pitchFamily="2" charset="-122"/>
              </a:rPr>
              <a:t>（称之为</a:t>
            </a:r>
            <a:r>
              <a:rPr lang="en-US" altLang="zh-CN" sz="2000" dirty="0" err="1">
                <a:latin typeface="等线" panose="02010600030101010101" pitchFamily="2" charset="-122"/>
                <a:ea typeface="等线" panose="02010600030101010101" pitchFamily="2" charset="-122"/>
              </a:rPr>
              <a:t>oldValue</a:t>
            </a:r>
            <a:r>
              <a:rPr lang="zh-CN" altLang="en-US" sz="2000" dirty="0">
                <a:latin typeface="等线" panose="02010600030101010101" pitchFamily="2" charset="-122"/>
                <a:ea typeface="等线" panose="02010600030101010101" pitchFamily="2" charset="-122"/>
              </a:rPr>
              <a:t>），并且键</a:t>
            </a:r>
            <a:r>
              <a:rPr lang="en-US" altLang="zh-CN" sz="2000" dirty="0">
                <a:latin typeface="等线" panose="02010600030101010101" pitchFamily="2" charset="-122"/>
                <a:ea typeface="等线" panose="02010600030101010101" pitchFamily="2" charset="-122"/>
              </a:rPr>
              <a:t>K</a:t>
            </a:r>
            <a:r>
              <a:rPr lang="zh-CN" altLang="en-US" sz="2000" dirty="0">
                <a:latin typeface="等线" panose="02010600030101010101" pitchFamily="2" charset="-122"/>
                <a:ea typeface="等线" panose="02010600030101010101" pitchFamily="2" charset="-122"/>
              </a:rPr>
              <a:t>对应的值会替换成新的值，如果键</a:t>
            </a:r>
            <a:r>
              <a:rPr lang="en-US" altLang="zh-CN" sz="2000" dirty="0">
                <a:latin typeface="等线" panose="02010600030101010101" pitchFamily="2" charset="-122"/>
                <a:ea typeface="等线" panose="02010600030101010101" pitchFamily="2" charset="-122"/>
              </a:rPr>
              <a:t>K</a:t>
            </a:r>
            <a:r>
              <a:rPr lang="zh-CN" altLang="en-US" sz="2000" dirty="0">
                <a:latin typeface="等线" panose="02010600030101010101" pitchFamily="2" charset="-122"/>
                <a:ea typeface="等线" panose="02010600030101010101" pitchFamily="2" charset="-122"/>
              </a:rPr>
              <a:t>不在</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中，则</a:t>
            </a:r>
            <a:r>
              <a:rPr lang="en-US" altLang="zh-CN" sz="2000" dirty="0">
                <a:latin typeface="等线" panose="02010600030101010101" pitchFamily="2" charset="-122"/>
                <a:ea typeface="等线" panose="02010600030101010101" pitchFamily="2" charset="-122"/>
              </a:rPr>
              <a:t>put</a:t>
            </a:r>
            <a:r>
              <a:rPr lang="zh-CN" altLang="en-US" sz="2000" dirty="0">
                <a:latin typeface="等线" panose="02010600030101010101" pitchFamily="2" charset="-122"/>
                <a:ea typeface="等线" panose="02010600030101010101" pitchFamily="2" charset="-122"/>
              </a:rPr>
              <a:t>方法返回</a:t>
            </a:r>
            <a:r>
              <a:rPr lang="en-US" altLang="zh-CN" sz="2000" dirty="0">
                <a:latin typeface="等线" panose="02010600030101010101" pitchFamily="2" charset="-122"/>
                <a:ea typeface="等线" panose="02010600030101010101" pitchFamily="2" charset="-122"/>
              </a:rPr>
              <a:t>null</a:t>
            </a:r>
          </a:p>
          <a:p>
            <a:r>
              <a:rPr lang="zh-CN" altLang="en-US" sz="2000" dirty="0">
                <a:latin typeface="等线" panose="02010600030101010101" pitchFamily="2" charset="-122"/>
                <a:ea typeface="等线" panose="02010600030101010101" pitchFamily="2" charset="-122"/>
              </a:rPr>
              <a:t>需要注意，如果构造函数传入了一个</a:t>
            </a:r>
            <a:r>
              <a:rPr lang="en-US" altLang="zh-CN" sz="2000" dirty="0" err="1">
                <a:latin typeface="等线" panose="02010600030101010101" pitchFamily="2" charset="-122"/>
                <a:ea typeface="等线" panose="02010600030101010101" pitchFamily="2" charset="-122"/>
              </a:rPr>
              <a:t>SortedMap</a:t>
            </a:r>
            <a:r>
              <a:rPr lang="zh-CN" altLang="en-US" sz="2000" dirty="0">
                <a:latin typeface="等线" panose="02010600030101010101" pitchFamily="2" charset="-122"/>
                <a:ea typeface="等线" panose="02010600030101010101" pitchFamily="2" charset="-122"/>
              </a:rPr>
              <a:t>对象，则把</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里面的数据作为初始数据构造一个红黑树，这时的红黑树最底层都是红节点</a:t>
            </a:r>
            <a:r>
              <a:rPr lang="zh-CN" altLang="en-US" sz="2000">
                <a:latin typeface="等线" panose="02010600030101010101" pitchFamily="2" charset="-122"/>
                <a:ea typeface="等线" panose="02010600030101010101" pitchFamily="2" charset="-122"/>
              </a:rPr>
              <a:t>，红节点上面所有节点构成了一个满二叉树，并且红节点上面都是</a:t>
            </a:r>
            <a:r>
              <a:rPr lang="zh-CN" altLang="en-US" sz="2000" dirty="0">
                <a:latin typeface="等线" panose="02010600030101010101" pitchFamily="2" charset="-122"/>
                <a:ea typeface="等线" panose="02010600030101010101" pitchFamily="2" charset="-122"/>
              </a:rPr>
              <a:t>黑节点</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TreeMap</a:t>
            </a:r>
            <a:r>
              <a:rPr lang="zh-CN" altLang="en-US" sz="2000" dirty="0">
                <a:latin typeface="等线" panose="02010600030101010101" pitchFamily="2" charset="-122"/>
                <a:ea typeface="等线" panose="02010600030101010101" pitchFamily="2" charset="-122"/>
              </a:rPr>
              <a:t>源码及注释如下：</a:t>
            </a:r>
            <a:endParaRPr lang="en-US" altLang="zh-CN" sz="2000" dirty="0">
              <a:latin typeface="等线" panose="02010600030101010101" pitchFamily="2" charset="-122"/>
              <a:ea typeface="等线" panose="02010600030101010101" pitchFamily="2"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805579448"/>
              </p:ext>
            </p:extLst>
          </p:nvPr>
        </p:nvGraphicFramePr>
        <p:xfrm>
          <a:off x="3293185" y="6378575"/>
          <a:ext cx="1368152" cy="479425"/>
        </p:xfrm>
        <a:graphic>
          <a:graphicData uri="http://schemas.openxmlformats.org/presentationml/2006/ole">
            <mc:AlternateContent xmlns:mc="http://schemas.openxmlformats.org/markup-compatibility/2006">
              <mc:Choice xmlns:v="urn:schemas-microsoft-com:vml" Requires="v">
                <p:oleObj spid="_x0000_s8331" name="包装程序外壳对象" showAsIcon="1" r:id="rId3" imgW="655200" imgH="479880" progId="Package">
                  <p:embed/>
                </p:oleObj>
              </mc:Choice>
              <mc:Fallback>
                <p:oleObj name="包装程序外壳对象" showAsIcon="1" r:id="rId3" imgW="655200" imgH="479880" progId="Package">
                  <p:embed/>
                  <p:pic>
                    <p:nvPicPr>
                      <p:cNvPr id="0" name=""/>
                      <p:cNvPicPr/>
                      <p:nvPr/>
                    </p:nvPicPr>
                    <p:blipFill>
                      <a:blip r:embed="rId4"/>
                      <a:stretch>
                        <a:fillRect/>
                      </a:stretch>
                    </p:blipFill>
                    <p:spPr>
                      <a:xfrm>
                        <a:off x="3293185" y="6378575"/>
                        <a:ext cx="1368152" cy="479425"/>
                      </a:xfrm>
                      <a:prstGeom prst="rect">
                        <a:avLst/>
                      </a:prstGeom>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TreeMap</a:t>
            </a:r>
            <a:endParaRPr lang="zh-CN" altLang="en-US">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1187624" y="2780928"/>
            <a:ext cx="6666667" cy="2476190"/>
          </a:xfrm>
          <a:prstGeom prst="rect">
            <a:avLst/>
          </a:prstGeom>
        </p:spPr>
      </p:pic>
    </p:spTree>
    <p:extLst>
      <p:ext uri="{BB962C8B-B14F-4D97-AF65-F5344CB8AC3E}">
        <p14:creationId xmlns:p14="http://schemas.microsoft.com/office/powerpoint/2010/main" val="31988226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TreeMap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zh-CN" altLang="en-US" sz="2000" dirty="0">
                <a:latin typeface="等线" panose="02010600030101010101" pitchFamily="2" charset="-122"/>
                <a:ea typeface="等线" panose="02010600030101010101" pitchFamily="2" charset="-122"/>
              </a:rPr>
              <a:t>红黑树本身是一个二叉查找树，左节点</a:t>
            </a:r>
            <a:r>
              <a:rPr lang="en-US" altLang="zh-CN" sz="2000" dirty="0">
                <a:latin typeface="等线" panose="02010600030101010101" pitchFamily="2" charset="-122"/>
                <a:ea typeface="等线" panose="02010600030101010101" pitchFamily="2" charset="-122"/>
              </a:rPr>
              <a:t>&lt;</a:t>
            </a:r>
            <a:r>
              <a:rPr lang="zh-CN" altLang="en-US" sz="2000" dirty="0">
                <a:latin typeface="等线" panose="02010600030101010101" pitchFamily="2" charset="-122"/>
                <a:ea typeface="等线" panose="02010600030101010101" pitchFamily="2" charset="-122"/>
              </a:rPr>
              <a:t>父节点</a:t>
            </a:r>
            <a:r>
              <a:rPr lang="en-US" altLang="zh-CN" sz="2000" dirty="0">
                <a:latin typeface="等线" panose="02010600030101010101" pitchFamily="2" charset="-122"/>
                <a:ea typeface="等线" panose="02010600030101010101" pitchFamily="2" charset="-122"/>
              </a:rPr>
              <a:t>&lt;</a:t>
            </a:r>
            <a:r>
              <a:rPr lang="zh-CN" altLang="en-US" sz="2000" dirty="0">
                <a:latin typeface="等线" panose="02010600030101010101" pitchFamily="2" charset="-122"/>
                <a:ea typeface="等线" panose="02010600030101010101" pitchFamily="2" charset="-122"/>
              </a:rPr>
              <a:t>右节点，同时也是一棵相对比较平衡的二叉树，没有</a:t>
            </a:r>
            <a:r>
              <a:rPr lang="en-US" altLang="zh-CN" sz="2000" dirty="0">
                <a:latin typeface="等线" panose="02010600030101010101" pitchFamily="2" charset="-122"/>
                <a:ea typeface="等线" panose="02010600030101010101" pitchFamily="2" charset="-122"/>
              </a:rPr>
              <a:t>AVL</a:t>
            </a:r>
            <a:r>
              <a:rPr lang="zh-CN" altLang="en-US" sz="2000" dirty="0">
                <a:latin typeface="等线" panose="02010600030101010101" pitchFamily="2" charset="-122"/>
                <a:ea typeface="等线" panose="02010600030101010101" pitchFamily="2" charset="-122"/>
              </a:rPr>
              <a:t>树那么平衡而已，查找时间复杂度为</a:t>
            </a:r>
            <a:r>
              <a:rPr lang="en-US" altLang="zh-CN" sz="2000" dirty="0">
                <a:latin typeface="等线" panose="02010600030101010101" pitchFamily="2" charset="-122"/>
                <a:ea typeface="等线" panose="02010600030101010101" pitchFamily="2" charset="-122"/>
              </a:rPr>
              <a:t>O(log2(n))</a:t>
            </a:r>
          </a:p>
          <a:p>
            <a:pPr marL="0" indent="0">
              <a:buNone/>
            </a:pPr>
            <a:r>
              <a:rPr lang="zh-CN" altLang="en-US" sz="2000" dirty="0">
                <a:latin typeface="等线" panose="02010600030101010101" pitchFamily="2" charset="-122"/>
                <a:ea typeface="等线" panose="02010600030101010101" pitchFamily="2" charset="-122"/>
              </a:rPr>
              <a:t>红黑树特性：</a:t>
            </a: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1.</a:t>
            </a:r>
            <a:r>
              <a:rPr lang="zh-CN" altLang="en-US" sz="2000" dirty="0">
                <a:latin typeface="等线" panose="02010600030101010101" pitchFamily="2" charset="-122"/>
                <a:ea typeface="等线" panose="02010600030101010101" pitchFamily="2" charset="-122"/>
              </a:rPr>
              <a:t>节点是红色或黑色</a:t>
            </a: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2.</a:t>
            </a:r>
            <a:r>
              <a:rPr lang="zh-CN" altLang="en-US" sz="2000" dirty="0">
                <a:latin typeface="等线" panose="02010600030101010101" pitchFamily="2" charset="-122"/>
                <a:ea typeface="等线" panose="02010600030101010101" pitchFamily="2" charset="-122"/>
              </a:rPr>
              <a:t>根是黑色</a:t>
            </a: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3.</a:t>
            </a:r>
            <a:r>
              <a:rPr lang="zh-CN" altLang="en-US" sz="2000" dirty="0">
                <a:latin typeface="等线" panose="02010600030101010101" pitchFamily="2" charset="-122"/>
                <a:ea typeface="等线" panose="02010600030101010101" pitchFamily="2" charset="-122"/>
              </a:rPr>
              <a:t>所有叶子都是黑色（叶子是</a:t>
            </a:r>
            <a:r>
              <a:rPr lang="en-US" altLang="zh-CN" sz="2000" dirty="0">
                <a:latin typeface="等线" panose="02010600030101010101" pitchFamily="2" charset="-122"/>
                <a:ea typeface="等线" panose="02010600030101010101" pitchFamily="2" charset="-122"/>
              </a:rPr>
              <a:t>NULL</a:t>
            </a:r>
            <a:r>
              <a:rPr lang="zh-CN" altLang="en-US" sz="2000" dirty="0">
                <a:latin typeface="等线" panose="02010600030101010101" pitchFamily="2" charset="-122"/>
                <a:ea typeface="等线" panose="02010600030101010101" pitchFamily="2" charset="-122"/>
              </a:rPr>
              <a:t>）</a:t>
            </a: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4.</a:t>
            </a:r>
            <a:r>
              <a:rPr lang="zh-CN" altLang="en-US" sz="2000" dirty="0">
                <a:latin typeface="等线" panose="02010600030101010101" pitchFamily="2" charset="-122"/>
                <a:ea typeface="等线" panose="02010600030101010101" pitchFamily="2" charset="-122"/>
              </a:rPr>
              <a:t>每个红色节点必须有两个黑色的子节点。（从每个叶子到根的所有路径上不能有两个连续的红色节点，但是可以有连续的两个黑色节点）</a:t>
            </a: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5.</a:t>
            </a:r>
            <a:r>
              <a:rPr lang="zh-CN" altLang="en-US" sz="2000" dirty="0">
                <a:latin typeface="等线" panose="02010600030101010101" pitchFamily="2" charset="-122"/>
                <a:ea typeface="等线" panose="02010600030101010101" pitchFamily="2" charset="-122"/>
              </a:rPr>
              <a:t>从任一节点到其每个叶子的所有简单路径都包含相同数目的黑色节点。</a:t>
            </a:r>
            <a:endParaRPr lang="en-US" altLang="zh-CN" sz="20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8527641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TreeMap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zh-CN" altLang="en-US" sz="2000" dirty="0">
                <a:latin typeface="等线" panose="02010600030101010101" pitchFamily="2" charset="-122"/>
                <a:ea typeface="等线" panose="02010600030101010101" pitchFamily="2" charset="-122"/>
              </a:rPr>
              <a:t>红黑树节点插入：插入的节点为红色节点，因为如果插入的节点设为黑节点，则必然破坏规则</a:t>
            </a:r>
            <a:r>
              <a:rPr lang="en-US" altLang="zh-CN" sz="2000" dirty="0">
                <a:latin typeface="等线" panose="02010600030101010101" pitchFamily="2" charset="-122"/>
                <a:ea typeface="等线" panose="02010600030101010101" pitchFamily="2" charset="-122"/>
              </a:rPr>
              <a:t>5</a:t>
            </a:r>
            <a:r>
              <a:rPr lang="zh-CN" altLang="en-US" sz="2000" dirty="0">
                <a:latin typeface="等线" panose="02010600030101010101" pitchFamily="2" charset="-122"/>
                <a:ea typeface="等线" panose="02010600030101010101" pitchFamily="2" charset="-122"/>
              </a:rPr>
              <a:t>，必然会导致一次再平衡操作；如果插入的是红色节点，只要父节点是黑色则直接插入即可，父节点是红色才需要再平衡，所以插入的节点要设为红色节点</a:t>
            </a:r>
            <a:endParaRPr lang="en-US" altLang="zh-CN" sz="2000" dirty="0">
              <a:latin typeface="等线" panose="02010600030101010101" pitchFamily="2" charset="-122"/>
              <a:ea typeface="等线" panose="02010600030101010101" pitchFamily="2" charset="-122"/>
            </a:endParaRPr>
          </a:p>
          <a:p>
            <a:pPr marL="0" indent="0">
              <a:buNone/>
            </a:pP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插入有以下几种情况：</a:t>
            </a: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1.</a:t>
            </a:r>
            <a:r>
              <a:rPr lang="zh-CN" altLang="en-US" sz="2000" dirty="0">
                <a:latin typeface="等线" panose="02010600030101010101" pitchFamily="2" charset="-122"/>
                <a:ea typeface="等线" panose="02010600030101010101" pitchFamily="2" charset="-122"/>
              </a:rPr>
              <a:t>插入的是第一个节点，那么就是</a:t>
            </a:r>
            <a:r>
              <a:rPr lang="en-US" altLang="zh-CN" sz="2000" dirty="0">
                <a:latin typeface="等线" panose="02010600030101010101" pitchFamily="2" charset="-122"/>
                <a:ea typeface="等线" panose="02010600030101010101" pitchFamily="2" charset="-122"/>
              </a:rPr>
              <a:t>root</a:t>
            </a:r>
            <a:r>
              <a:rPr lang="zh-CN" altLang="en-US" sz="2000" dirty="0">
                <a:latin typeface="等线" panose="02010600030101010101" pitchFamily="2" charset="-122"/>
                <a:ea typeface="等线" panose="02010600030101010101" pitchFamily="2" charset="-122"/>
              </a:rPr>
              <a:t>节点，所以要设为黑色</a:t>
            </a:r>
            <a:endParaRPr lang="en-US" altLang="zh-CN" sz="2000" dirty="0">
              <a:latin typeface="等线" panose="02010600030101010101" pitchFamily="2" charset="-122"/>
              <a:ea typeface="等线" panose="02010600030101010101" pitchFamily="2" charset="-122"/>
            </a:endParaRPr>
          </a:p>
          <a:p>
            <a:pPr marL="0" indent="0">
              <a:buNone/>
            </a:pPr>
            <a:endParaRPr lang="en-US" altLang="zh-CN" sz="2000" dirty="0">
              <a:latin typeface="等线" panose="02010600030101010101" pitchFamily="2" charset="-122"/>
              <a:ea typeface="等线" panose="02010600030101010101" pitchFamily="2" charset="-122"/>
            </a:endParaRPr>
          </a:p>
          <a:p>
            <a:pPr marL="0" indent="0">
              <a:buNone/>
            </a:pP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2.</a:t>
            </a:r>
            <a:r>
              <a:rPr lang="zh-CN" altLang="en-US" sz="2000" dirty="0">
                <a:latin typeface="等线" panose="02010600030101010101" pitchFamily="2" charset="-122"/>
                <a:ea typeface="等线" panose="02010600030101010101" pitchFamily="2" charset="-122"/>
              </a:rPr>
              <a:t>插入的节点父节点为黑色，那么直接插入即可，因为不会改变线路上黑节点个数</a:t>
            </a:r>
            <a:endParaRPr lang="en-US" altLang="zh-CN" sz="2000" dirty="0">
              <a:latin typeface="等线" panose="02010600030101010101" pitchFamily="2" charset="-122"/>
              <a:ea typeface="等线" panose="02010600030101010101" pitchFamily="2" charset="-122"/>
            </a:endParaRPr>
          </a:p>
          <a:p>
            <a:pPr marL="0" indent="0">
              <a:buNone/>
            </a:pPr>
            <a:endParaRPr lang="en-US" altLang="zh-CN" sz="2000" dirty="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4149080"/>
            <a:ext cx="2277396" cy="800424"/>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5533280"/>
            <a:ext cx="1067835" cy="1324720"/>
          </a:xfrm>
          <a:prstGeom prst="rect">
            <a:avLst/>
          </a:prstGeom>
        </p:spPr>
      </p:pic>
    </p:spTree>
    <p:extLst>
      <p:ext uri="{BB962C8B-B14F-4D97-AF65-F5344CB8AC3E}">
        <p14:creationId xmlns:p14="http://schemas.microsoft.com/office/powerpoint/2010/main" val="11732294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TreeMap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en-US" altLang="zh-CN" sz="2000" dirty="0">
                <a:latin typeface="等线" panose="02010600030101010101" pitchFamily="2" charset="-122"/>
                <a:ea typeface="等线" panose="02010600030101010101" pitchFamily="2" charset="-122"/>
              </a:rPr>
              <a:t>3.</a:t>
            </a:r>
            <a:r>
              <a:rPr lang="zh-CN" altLang="en-US" sz="2000" dirty="0">
                <a:latin typeface="等线" panose="02010600030101010101" pitchFamily="2" charset="-122"/>
                <a:ea typeface="等线" panose="02010600030101010101" pitchFamily="2" charset="-122"/>
              </a:rPr>
              <a:t>如果插入节点的父节点为红色，则有以下几种情况：</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3.1</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N</a:t>
            </a:r>
            <a:r>
              <a:rPr lang="zh-CN" altLang="en-US" sz="2000" dirty="0">
                <a:latin typeface="等线" panose="02010600030101010101" pitchFamily="2" charset="-122"/>
                <a:ea typeface="等线" panose="02010600030101010101" pitchFamily="2" charset="-122"/>
              </a:rPr>
              <a:t>为新插入节点，如果</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U</a:t>
            </a:r>
            <a:r>
              <a:rPr lang="zh-CN" altLang="en-US" sz="2000" dirty="0">
                <a:latin typeface="等线" panose="02010600030101010101" pitchFamily="2" charset="-122"/>
                <a:ea typeface="等线" panose="02010600030101010101" pitchFamily="2" charset="-122"/>
              </a:rPr>
              <a:t>都是红色，则设置</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U</a:t>
            </a:r>
            <a:r>
              <a:rPr lang="zh-CN" altLang="en-US" sz="2000" dirty="0">
                <a:latin typeface="等线" panose="02010600030101010101" pitchFamily="2" charset="-122"/>
                <a:ea typeface="等线" panose="02010600030101010101" pitchFamily="2" charset="-122"/>
              </a:rPr>
              <a:t>为黑色，</a:t>
            </a:r>
            <a:r>
              <a:rPr lang="en-US" altLang="zh-CN" sz="2000" dirty="0">
                <a:latin typeface="等线" panose="02010600030101010101" pitchFamily="2" charset="-122"/>
                <a:ea typeface="等线" panose="02010600030101010101" pitchFamily="2" charset="-122"/>
              </a:rPr>
              <a:t>G</a:t>
            </a:r>
            <a:r>
              <a:rPr lang="zh-CN" altLang="en-US" sz="2000" dirty="0">
                <a:latin typeface="等线" panose="02010600030101010101" pitchFamily="2" charset="-122"/>
                <a:ea typeface="等线" panose="02010600030101010101" pitchFamily="2" charset="-122"/>
              </a:rPr>
              <a:t>设为红色，然后</a:t>
            </a:r>
            <a:r>
              <a:rPr lang="en-US" altLang="zh-CN" sz="2000" dirty="0">
                <a:latin typeface="等线" panose="02010600030101010101" pitchFamily="2" charset="-122"/>
                <a:ea typeface="等线" panose="02010600030101010101" pitchFamily="2" charset="-122"/>
              </a:rPr>
              <a:t>N</a:t>
            </a:r>
            <a:r>
              <a:rPr lang="zh-CN" altLang="en-US" sz="2000" dirty="0">
                <a:latin typeface="等线" panose="02010600030101010101" pitchFamily="2" charset="-122"/>
                <a:ea typeface="等线" panose="02010600030101010101" pitchFamily="2" charset="-122"/>
              </a:rPr>
              <a:t>指针指向</a:t>
            </a:r>
            <a:r>
              <a:rPr lang="en-US" altLang="zh-CN" sz="2000" dirty="0">
                <a:latin typeface="等线" panose="02010600030101010101" pitchFamily="2" charset="-122"/>
                <a:ea typeface="等线" panose="02010600030101010101" pitchFamily="2" charset="-122"/>
              </a:rPr>
              <a:t>G</a:t>
            </a:r>
            <a:r>
              <a:rPr lang="zh-CN" altLang="en-US" sz="2000" dirty="0">
                <a:latin typeface="等线" panose="02010600030101010101" pitchFamily="2" charset="-122"/>
                <a:ea typeface="等线" panose="02010600030101010101" pitchFamily="2" charset="-122"/>
              </a:rPr>
              <a:t>，并递归执行一次调整操作，直到根节点为止</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（当然如果</a:t>
            </a:r>
            <a:r>
              <a:rPr lang="en-US" altLang="zh-CN" sz="2000" dirty="0">
                <a:latin typeface="等线" panose="02010600030101010101" pitchFamily="2" charset="-122"/>
                <a:ea typeface="等线" panose="02010600030101010101" pitchFamily="2" charset="-122"/>
              </a:rPr>
              <a:t>NP</a:t>
            </a:r>
            <a:r>
              <a:rPr lang="zh-CN" altLang="en-US" sz="2000" dirty="0">
                <a:latin typeface="等线" panose="02010600030101010101" pitchFamily="2" charset="-122"/>
                <a:ea typeface="等线" panose="02010600030101010101" pitchFamily="2" charset="-122"/>
              </a:rPr>
              <a:t>在右边，</a:t>
            </a:r>
            <a:r>
              <a:rPr lang="en-US" altLang="zh-CN" sz="2000" dirty="0">
                <a:latin typeface="等线" panose="02010600030101010101" pitchFamily="2" charset="-122"/>
                <a:ea typeface="等线" panose="02010600030101010101" pitchFamily="2" charset="-122"/>
              </a:rPr>
              <a:t>U</a:t>
            </a:r>
            <a:r>
              <a:rPr lang="zh-CN" altLang="en-US" sz="2000" dirty="0">
                <a:latin typeface="等线" panose="02010600030101010101" pitchFamily="2" charset="-122"/>
                <a:ea typeface="等线" panose="02010600030101010101" pitchFamily="2" charset="-122"/>
              </a:rPr>
              <a:t>在左边的情况下，本质上就是一个倒影，转换方式都一样，只不过反着来）</a:t>
            </a:r>
            <a:endParaRPr lang="en-US" altLang="zh-CN" sz="2000" dirty="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3501008"/>
            <a:ext cx="7906853" cy="2943636"/>
          </a:xfrm>
          <a:prstGeom prst="rect">
            <a:avLst/>
          </a:prstGeom>
        </p:spPr>
      </p:pic>
    </p:spTree>
    <p:extLst>
      <p:ext uri="{BB962C8B-B14F-4D97-AF65-F5344CB8AC3E}">
        <p14:creationId xmlns:p14="http://schemas.microsoft.com/office/powerpoint/2010/main" val="17469680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集合框架</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TreeMap</a:t>
            </a:r>
            <a:endParaRPr lang="zh-CN" altLang="en-US" dirty="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en-US" altLang="zh-CN" sz="2000" dirty="0">
                <a:latin typeface="等线" panose="02010600030101010101" pitchFamily="2" charset="-122"/>
                <a:ea typeface="等线" panose="02010600030101010101" pitchFamily="2" charset="-122"/>
              </a:rPr>
              <a:t>3.</a:t>
            </a:r>
            <a:r>
              <a:rPr lang="zh-CN" altLang="en-US" sz="2000" dirty="0">
                <a:latin typeface="等线" panose="02010600030101010101" pitchFamily="2" charset="-122"/>
                <a:ea typeface="等线" panose="02010600030101010101" pitchFamily="2" charset="-122"/>
              </a:rPr>
              <a:t>如果插入节点的父节点为红色，则有以下几种情况：</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3.2</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N</a:t>
            </a:r>
            <a:r>
              <a:rPr lang="zh-CN" altLang="en-US" sz="2000" dirty="0">
                <a:latin typeface="等线" panose="02010600030101010101" pitchFamily="2" charset="-122"/>
                <a:ea typeface="等线" panose="02010600030101010101" pitchFamily="2" charset="-122"/>
              </a:rPr>
              <a:t>为新插入节点，如果</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是红色，</a:t>
            </a:r>
            <a:r>
              <a:rPr lang="en-US" altLang="zh-CN" sz="2000" dirty="0">
                <a:latin typeface="等线" panose="02010600030101010101" pitchFamily="2" charset="-122"/>
                <a:ea typeface="等线" panose="02010600030101010101" pitchFamily="2" charset="-122"/>
              </a:rPr>
              <a:t>U</a:t>
            </a:r>
            <a:r>
              <a:rPr lang="zh-CN" altLang="en-US" sz="2000" dirty="0">
                <a:latin typeface="等线" panose="02010600030101010101" pitchFamily="2" charset="-122"/>
                <a:ea typeface="等线" panose="02010600030101010101" pitchFamily="2" charset="-122"/>
              </a:rPr>
              <a:t>是黑色，则对</a:t>
            </a:r>
            <a:r>
              <a:rPr lang="en-US" altLang="zh-CN" sz="2000" dirty="0">
                <a:latin typeface="等线" panose="02010600030101010101" pitchFamily="2" charset="-122"/>
                <a:ea typeface="等线" panose="02010600030101010101" pitchFamily="2" charset="-122"/>
              </a:rPr>
              <a:t>G</a:t>
            </a:r>
            <a:r>
              <a:rPr lang="zh-CN" altLang="en-US" sz="2000" dirty="0">
                <a:latin typeface="等线" panose="02010600030101010101" pitchFamily="2" charset="-122"/>
                <a:ea typeface="等线" panose="02010600030101010101" pitchFamily="2" charset="-122"/>
              </a:rPr>
              <a:t>节点执行右旋，然后互换</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G</a:t>
            </a:r>
            <a:r>
              <a:rPr lang="zh-CN" altLang="en-US" sz="2000" dirty="0">
                <a:latin typeface="等线" panose="02010600030101010101" pitchFamily="2" charset="-122"/>
                <a:ea typeface="等线" panose="02010600030101010101" pitchFamily="2" charset="-122"/>
              </a:rPr>
              <a:t>的颜色即可（当然如果</a:t>
            </a:r>
            <a:r>
              <a:rPr lang="en-US" altLang="zh-CN" sz="2000" dirty="0">
                <a:latin typeface="等线" panose="02010600030101010101" pitchFamily="2" charset="-122"/>
                <a:ea typeface="等线" panose="02010600030101010101" pitchFamily="2" charset="-122"/>
              </a:rPr>
              <a:t>NP</a:t>
            </a:r>
            <a:r>
              <a:rPr lang="zh-CN" altLang="en-US" sz="2000" dirty="0">
                <a:latin typeface="等线" panose="02010600030101010101" pitchFamily="2" charset="-122"/>
                <a:ea typeface="等线" panose="02010600030101010101" pitchFamily="2" charset="-122"/>
              </a:rPr>
              <a:t>在右边，</a:t>
            </a:r>
            <a:r>
              <a:rPr lang="en-US" altLang="zh-CN" sz="2000" dirty="0">
                <a:latin typeface="等线" panose="02010600030101010101" pitchFamily="2" charset="-122"/>
                <a:ea typeface="等线" panose="02010600030101010101" pitchFamily="2" charset="-122"/>
              </a:rPr>
              <a:t>U</a:t>
            </a:r>
            <a:r>
              <a:rPr lang="zh-CN" altLang="en-US" sz="2000" dirty="0">
                <a:latin typeface="等线" panose="02010600030101010101" pitchFamily="2" charset="-122"/>
                <a:ea typeface="等线" panose="02010600030101010101" pitchFamily="2" charset="-122"/>
              </a:rPr>
              <a:t>在左边的情况下，本质上就是一个倒影，转换方式都一样，只不过反着来）</a:t>
            </a:r>
            <a:endParaRPr lang="en-US" altLang="zh-CN" sz="2000" dirty="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6667" y="3323080"/>
            <a:ext cx="2657143" cy="2228571"/>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3810" y="3323080"/>
            <a:ext cx="3134992" cy="2086818"/>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284984"/>
            <a:ext cx="3266667" cy="2266667"/>
          </a:xfrm>
          <a:prstGeom prst="rect">
            <a:avLst/>
          </a:prstGeom>
        </p:spPr>
      </p:pic>
    </p:spTree>
    <p:extLst>
      <p:ext uri="{BB962C8B-B14F-4D97-AF65-F5344CB8AC3E}">
        <p14:creationId xmlns:p14="http://schemas.microsoft.com/office/powerpoint/2010/main" val="18928562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集合框架</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TreeMap</a:t>
            </a:r>
            <a:endParaRPr lang="zh-CN" altLang="en-US" dirty="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en-US" altLang="zh-CN" sz="2000" dirty="0">
                <a:latin typeface="等线" panose="02010600030101010101" pitchFamily="2" charset="-122"/>
                <a:ea typeface="等线" panose="02010600030101010101" pitchFamily="2" charset="-122"/>
              </a:rPr>
              <a:t>3.</a:t>
            </a:r>
            <a:r>
              <a:rPr lang="zh-CN" altLang="en-US" sz="2000" dirty="0">
                <a:latin typeface="等线" panose="02010600030101010101" pitchFamily="2" charset="-122"/>
                <a:ea typeface="等线" panose="02010600030101010101" pitchFamily="2" charset="-122"/>
              </a:rPr>
              <a:t>如果插入节点的父节点为红色，则有以下几种情况：</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3.3</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N</a:t>
            </a:r>
            <a:r>
              <a:rPr lang="zh-CN" altLang="en-US" sz="2000" dirty="0">
                <a:latin typeface="等线" panose="02010600030101010101" pitchFamily="2" charset="-122"/>
                <a:ea typeface="等线" panose="02010600030101010101" pitchFamily="2" charset="-122"/>
              </a:rPr>
              <a:t>为新插入节点，如果</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是红色，</a:t>
            </a:r>
            <a:r>
              <a:rPr lang="en-US" altLang="zh-CN" sz="2000" dirty="0">
                <a:latin typeface="等线" panose="02010600030101010101" pitchFamily="2" charset="-122"/>
                <a:ea typeface="等线" panose="02010600030101010101" pitchFamily="2" charset="-122"/>
              </a:rPr>
              <a:t>U</a:t>
            </a:r>
            <a:r>
              <a:rPr lang="zh-CN" altLang="en-US" sz="2000" dirty="0">
                <a:latin typeface="等线" panose="02010600030101010101" pitchFamily="2" charset="-122"/>
                <a:ea typeface="等线" panose="02010600030101010101" pitchFamily="2" charset="-122"/>
              </a:rPr>
              <a:t>是黑色，此时先围绕</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执行一次左旋，然后下面变成（</a:t>
            </a:r>
            <a:r>
              <a:rPr lang="en-US" altLang="zh-CN" sz="2000" dirty="0">
                <a:latin typeface="等线" panose="02010600030101010101" pitchFamily="2" charset="-122"/>
                <a:ea typeface="等线" panose="02010600030101010101" pitchFamily="2" charset="-122"/>
              </a:rPr>
              <a:t>3.2</a:t>
            </a:r>
            <a:r>
              <a:rPr lang="zh-CN" altLang="en-US" sz="2000" dirty="0">
                <a:latin typeface="等线" panose="02010600030101010101" pitchFamily="2" charset="-122"/>
                <a:ea typeface="等线" panose="02010600030101010101" pitchFamily="2" charset="-122"/>
              </a:rPr>
              <a:t>）那种形式，接着按照（</a:t>
            </a:r>
            <a:r>
              <a:rPr lang="en-US" altLang="zh-CN" sz="2000" dirty="0">
                <a:latin typeface="等线" panose="02010600030101010101" pitchFamily="2" charset="-122"/>
                <a:ea typeface="等线" panose="02010600030101010101" pitchFamily="2" charset="-122"/>
              </a:rPr>
              <a:t>3.2</a:t>
            </a:r>
            <a:r>
              <a:rPr lang="zh-CN" altLang="en-US" sz="2000" dirty="0">
                <a:latin typeface="等线" panose="02010600030101010101" pitchFamily="2" charset="-122"/>
                <a:ea typeface="等线" panose="02010600030101010101" pitchFamily="2" charset="-122"/>
              </a:rPr>
              <a:t>）执行一次即可</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（当然如果</a:t>
            </a:r>
            <a:r>
              <a:rPr lang="en-US" altLang="zh-CN" sz="2000" dirty="0">
                <a:latin typeface="等线" panose="02010600030101010101" pitchFamily="2" charset="-122"/>
                <a:ea typeface="等线" panose="02010600030101010101" pitchFamily="2" charset="-122"/>
              </a:rPr>
              <a:t>NP</a:t>
            </a:r>
            <a:r>
              <a:rPr lang="zh-CN" altLang="en-US" sz="2000" dirty="0">
                <a:latin typeface="等线" panose="02010600030101010101" pitchFamily="2" charset="-122"/>
                <a:ea typeface="等线" panose="02010600030101010101" pitchFamily="2" charset="-122"/>
              </a:rPr>
              <a:t>在右边，</a:t>
            </a:r>
            <a:r>
              <a:rPr lang="en-US" altLang="zh-CN" sz="2000" dirty="0">
                <a:latin typeface="等线" panose="02010600030101010101" pitchFamily="2" charset="-122"/>
                <a:ea typeface="等线" panose="02010600030101010101" pitchFamily="2" charset="-122"/>
              </a:rPr>
              <a:t>U</a:t>
            </a:r>
            <a:r>
              <a:rPr lang="zh-CN" altLang="en-US" sz="2000" dirty="0">
                <a:latin typeface="等线" panose="02010600030101010101" pitchFamily="2" charset="-122"/>
                <a:ea typeface="等线" panose="02010600030101010101" pitchFamily="2" charset="-122"/>
              </a:rPr>
              <a:t>在左边的情况下，本质上就是一个倒影，转换方式都一样，只不过反着来）</a:t>
            </a:r>
            <a:endParaRPr lang="en-US" altLang="zh-CN" sz="2000" dirty="0">
              <a:latin typeface="等线" panose="02010600030101010101" pitchFamily="2" charset="-122"/>
              <a:ea typeface="等线" panose="02010600030101010101" pitchFamily="2" charset="-122"/>
            </a:endParaRPr>
          </a:p>
        </p:txBody>
      </p:sp>
      <p:pic>
        <p:nvPicPr>
          <p:cNvPr id="11270" name="Picture 6" descr="https://images.cnblogs.com/cnblogs_com/xuqiang/algorithm/rbtree_insert_case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356992"/>
            <a:ext cx="7905750" cy="294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2525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集合框架</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TreeMap</a:t>
            </a:r>
            <a:endParaRPr lang="zh-CN" altLang="en-US" dirty="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zh-CN" altLang="en-US" sz="2000" dirty="0">
                <a:latin typeface="等线" panose="02010600030101010101" pitchFamily="2" charset="-122"/>
                <a:ea typeface="等线" panose="02010600030101010101" pitchFamily="2" charset="-122"/>
              </a:rPr>
              <a:t>删除节点流程：（只列举左边节点的情况，右边节点是左边节点相反的操作，本质上都是一个原理）</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步骤</a:t>
            </a:r>
            <a:r>
              <a:rPr lang="en-US" altLang="zh-CN" sz="2000" dirty="0">
                <a:latin typeface="等线" panose="02010600030101010101" pitchFamily="2" charset="-122"/>
                <a:ea typeface="等线" panose="02010600030101010101" pitchFamily="2" charset="-122"/>
              </a:rPr>
              <a:t>1.</a:t>
            </a:r>
            <a:r>
              <a:rPr lang="zh-CN" altLang="en-US" sz="2000" dirty="0">
                <a:latin typeface="等线" panose="02010600030101010101" pitchFamily="2" charset="-122"/>
                <a:ea typeface="等线" panose="02010600030101010101" pitchFamily="2" charset="-122"/>
              </a:rPr>
              <a:t>判断删除的节点有没有子节点</a:t>
            </a: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1.1</a:t>
            </a:r>
            <a:r>
              <a:rPr lang="zh-CN" altLang="en-US" sz="2000" dirty="0">
                <a:latin typeface="等线" panose="02010600030101010101" pitchFamily="2" charset="-122"/>
                <a:ea typeface="等线" panose="02010600030101010101" pitchFamily="2" charset="-122"/>
              </a:rPr>
              <a:t>如果没有子节点，如果是红色节点，则直接删除即可</a:t>
            </a: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1.2</a:t>
            </a:r>
            <a:r>
              <a:rPr lang="zh-CN" altLang="en-US" sz="2000" dirty="0">
                <a:latin typeface="等线" panose="02010600030101010101" pitchFamily="2" charset="-122"/>
                <a:ea typeface="等线" panose="02010600030101010101" pitchFamily="2" charset="-122"/>
              </a:rPr>
              <a:t>如果没有子节点，如果是黑色节点，则转向步骤</a:t>
            </a:r>
            <a:r>
              <a:rPr lang="en-US" altLang="zh-CN" sz="2000" dirty="0">
                <a:latin typeface="等线" panose="02010600030101010101" pitchFamily="2" charset="-122"/>
                <a:ea typeface="等线" panose="02010600030101010101" pitchFamily="2" charset="-122"/>
              </a:rPr>
              <a:t>2</a:t>
            </a:r>
          </a:p>
          <a:p>
            <a:pPr marL="0" indent="0">
              <a:buNone/>
            </a:pPr>
            <a:r>
              <a:rPr lang="en-US" altLang="zh-CN" sz="2000" dirty="0">
                <a:latin typeface="等线" panose="02010600030101010101" pitchFamily="2" charset="-122"/>
                <a:ea typeface="等线" panose="02010600030101010101" pitchFamily="2" charset="-122"/>
              </a:rPr>
              <a:t>1.3</a:t>
            </a:r>
            <a:r>
              <a:rPr lang="zh-CN" altLang="en-US" sz="2000" dirty="0">
                <a:latin typeface="等线" panose="02010600030101010101" pitchFamily="2" charset="-122"/>
                <a:ea typeface="等线" panose="02010600030101010101" pitchFamily="2" charset="-122"/>
              </a:rPr>
              <a:t>如果只有一个子节点（另一个子节点为空），如果是红色节点，直接删除即可，然后让子节点连上父节点</a:t>
            </a: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1.4</a:t>
            </a:r>
            <a:r>
              <a:rPr lang="zh-CN" altLang="en-US" sz="2000" dirty="0">
                <a:latin typeface="等线" panose="02010600030101010101" pitchFamily="2" charset="-122"/>
                <a:ea typeface="等线" panose="02010600030101010101" pitchFamily="2" charset="-122"/>
              </a:rPr>
              <a:t>如果只有一个子节点（另一个子节点为空），如果是黑色节点，则意味着其子节点为红色，并且子节点的左右节点都是空，此时只需要将父节点连到子节点上面，再把子节点从红色染成黑色即可</a:t>
            </a: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1.5</a:t>
            </a:r>
            <a:r>
              <a:rPr lang="zh-CN" altLang="en-US" sz="2000" dirty="0">
                <a:latin typeface="等线" panose="02010600030101010101" pitchFamily="2" charset="-122"/>
                <a:ea typeface="等线" panose="02010600030101010101" pitchFamily="2" charset="-122"/>
              </a:rPr>
              <a:t>如果有两个子节点，则从父节点的右子树中找到一个最小值，然后用这个最小值替换要删除的节点的值，颜色不变，最后删除这个右子树最小值即可，于是乎就变成了删除右子树最小节点，则转向步骤</a:t>
            </a:r>
            <a:r>
              <a:rPr lang="en-US" altLang="zh-CN" sz="2000" dirty="0">
                <a:latin typeface="等线" panose="02010600030101010101" pitchFamily="2" charset="-122"/>
                <a:ea typeface="等线" panose="02010600030101010101" pitchFamily="2" charset="-122"/>
              </a:rPr>
              <a:t>1</a:t>
            </a:r>
          </a:p>
        </p:txBody>
      </p:sp>
    </p:spTree>
    <p:extLst>
      <p:ext uri="{BB962C8B-B14F-4D97-AF65-F5344CB8AC3E}">
        <p14:creationId xmlns:p14="http://schemas.microsoft.com/office/powerpoint/2010/main" val="38249304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集合框架</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TreeMap</a:t>
            </a:r>
            <a:endParaRPr lang="zh-CN" altLang="en-US" dirty="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zh-CN" altLang="en-US" sz="2000" dirty="0">
                <a:latin typeface="等线" panose="02010600030101010101" pitchFamily="2" charset="-122"/>
                <a:ea typeface="等线" panose="02010600030101010101" pitchFamily="2" charset="-122"/>
              </a:rPr>
              <a:t>步骤</a:t>
            </a:r>
            <a:r>
              <a:rPr lang="en-US" altLang="zh-CN" sz="2000" dirty="0">
                <a:latin typeface="等线" panose="02010600030101010101" pitchFamily="2" charset="-122"/>
                <a:ea typeface="等线" panose="02010600030101010101" pitchFamily="2" charset="-122"/>
              </a:rPr>
              <a:t>2.</a:t>
            </a:r>
            <a:r>
              <a:rPr lang="zh-CN" altLang="en-US" sz="2000" dirty="0">
                <a:latin typeface="等线" panose="02010600030101010101" pitchFamily="2" charset="-122"/>
                <a:ea typeface="等线" panose="02010600030101010101" pitchFamily="2" charset="-122"/>
              </a:rPr>
              <a:t>删除黑色节点（黑色节点子节点为空的情况）</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假设需要删除的节点为</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的父节点为</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的兄弟节点为</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的左节点为</a:t>
            </a:r>
            <a:r>
              <a:rPr lang="en-US" altLang="zh-CN" sz="2000" dirty="0">
                <a:latin typeface="等线" panose="02010600030101010101" pitchFamily="2" charset="-122"/>
                <a:ea typeface="等线" panose="02010600030101010101" pitchFamily="2" charset="-122"/>
              </a:rPr>
              <a:t>SL</a:t>
            </a:r>
            <a:r>
              <a:rPr lang="zh-CN" altLang="en-US" sz="2000" dirty="0">
                <a:latin typeface="等线" panose="02010600030101010101" pitchFamily="2" charset="-122"/>
                <a:ea typeface="等线" panose="02010600030101010101" pitchFamily="2" charset="-122"/>
              </a:rPr>
              <a:t>，右节点为</a:t>
            </a:r>
            <a:r>
              <a:rPr lang="en-US" altLang="zh-CN" sz="2000" dirty="0">
                <a:latin typeface="等线" panose="02010600030101010101" pitchFamily="2" charset="-122"/>
                <a:ea typeface="等线" panose="02010600030101010101" pitchFamily="2" charset="-122"/>
              </a:rPr>
              <a:t>SR</a:t>
            </a:r>
          </a:p>
          <a:p>
            <a:pPr marL="0" indent="0">
              <a:buNone/>
            </a:pPr>
            <a:r>
              <a:rPr lang="en-US" altLang="zh-CN" sz="2000" dirty="0">
                <a:latin typeface="等线" panose="02010600030101010101" pitchFamily="2" charset="-122"/>
                <a:ea typeface="等线" panose="02010600030101010101" pitchFamily="2" charset="-122"/>
              </a:rPr>
              <a:t>2.1</a:t>
            </a:r>
            <a:r>
              <a:rPr lang="zh-CN" altLang="en-US" sz="2000" dirty="0">
                <a:latin typeface="等线" panose="02010600030101010101" pitchFamily="2" charset="-122"/>
                <a:ea typeface="等线" panose="02010600030101010101" pitchFamily="2" charset="-122"/>
              </a:rPr>
              <a:t>如果是这种情况，则</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互换颜色，然后围绕</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执行左旋，最后删除</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即可</a:t>
            </a:r>
            <a:endParaRPr lang="en-US" altLang="zh-CN" sz="2000" dirty="0">
              <a:latin typeface="等线" panose="02010600030101010101" pitchFamily="2" charset="-122"/>
              <a:ea typeface="等线" panose="02010600030101010101" pitchFamily="2" charset="-122"/>
            </a:endParaRPr>
          </a:p>
          <a:p>
            <a:pPr marL="0" indent="0">
              <a:buNone/>
            </a:pPr>
            <a:endParaRPr lang="en-US" altLang="zh-CN" sz="2000" dirty="0">
              <a:latin typeface="等线" panose="02010600030101010101" pitchFamily="2" charset="-122"/>
              <a:ea typeface="等线" panose="02010600030101010101" pitchFamily="2" charset="-122"/>
            </a:endParaRPr>
          </a:p>
        </p:txBody>
      </p:sp>
      <p:pic>
        <p:nvPicPr>
          <p:cNvPr id="15362" name="Picture 2" descr="https://images2017.cnblogs.com/blog/823435/201708/823435-20170812212637804-33423586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789040"/>
            <a:ext cx="2466975" cy="2457451"/>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https://images2017.cnblogs.com/blog/823435/201708/823435-20170812212644695-182509378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9348" y="3813126"/>
            <a:ext cx="2714625" cy="2581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20703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集合框架</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TreeMap</a:t>
            </a:r>
            <a:endParaRPr lang="zh-CN" altLang="en-US" dirty="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zh-CN" altLang="en-US" sz="2000" dirty="0">
                <a:latin typeface="等线" panose="02010600030101010101" pitchFamily="2" charset="-122"/>
                <a:ea typeface="等线" panose="02010600030101010101" pitchFamily="2" charset="-122"/>
              </a:rPr>
              <a:t>步骤</a:t>
            </a:r>
            <a:r>
              <a:rPr lang="en-US" altLang="zh-CN" sz="2000" dirty="0">
                <a:latin typeface="等线" panose="02010600030101010101" pitchFamily="2" charset="-122"/>
                <a:ea typeface="等线" panose="02010600030101010101" pitchFamily="2" charset="-122"/>
              </a:rPr>
              <a:t>2.</a:t>
            </a:r>
            <a:r>
              <a:rPr lang="zh-CN" altLang="en-US" sz="2000" dirty="0">
                <a:latin typeface="等线" panose="02010600030101010101" pitchFamily="2" charset="-122"/>
                <a:ea typeface="等线" panose="02010600030101010101" pitchFamily="2" charset="-122"/>
              </a:rPr>
              <a:t>删除黑色节点（黑色节点子节点为空的情况）</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假设需要删除的节点为</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的父节点为</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的兄弟节点为</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的左节点为</a:t>
            </a:r>
            <a:r>
              <a:rPr lang="en-US" altLang="zh-CN" sz="2000" dirty="0">
                <a:latin typeface="等线" panose="02010600030101010101" pitchFamily="2" charset="-122"/>
                <a:ea typeface="等线" panose="02010600030101010101" pitchFamily="2" charset="-122"/>
              </a:rPr>
              <a:t>SL</a:t>
            </a:r>
            <a:r>
              <a:rPr lang="zh-CN" altLang="en-US" sz="2000" dirty="0">
                <a:latin typeface="等线" panose="02010600030101010101" pitchFamily="2" charset="-122"/>
                <a:ea typeface="等线" panose="02010600030101010101" pitchFamily="2" charset="-122"/>
              </a:rPr>
              <a:t>，右节点为</a:t>
            </a:r>
            <a:r>
              <a:rPr lang="en-US" altLang="zh-CN" sz="2000" dirty="0">
                <a:latin typeface="等线" panose="02010600030101010101" pitchFamily="2" charset="-122"/>
                <a:ea typeface="等线" panose="02010600030101010101" pitchFamily="2" charset="-122"/>
              </a:rPr>
              <a:t>SR</a:t>
            </a:r>
          </a:p>
          <a:p>
            <a:pPr marL="0" indent="0">
              <a:buNone/>
            </a:pPr>
            <a:r>
              <a:rPr lang="en-US" altLang="zh-CN" sz="2000" dirty="0">
                <a:latin typeface="等线" panose="02010600030101010101" pitchFamily="2" charset="-122"/>
                <a:ea typeface="等线" panose="02010600030101010101" pitchFamily="2" charset="-122"/>
              </a:rPr>
              <a:t>2.2</a:t>
            </a:r>
            <a:r>
              <a:rPr lang="zh-CN" altLang="en-US" sz="2000" dirty="0">
                <a:latin typeface="等线" panose="02010600030101010101" pitchFamily="2" charset="-122"/>
                <a:ea typeface="等线" panose="02010600030101010101" pitchFamily="2" charset="-122"/>
              </a:rPr>
              <a:t>如果是这种情况，其中白色的圈表示黑色红色都可以，则</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互换颜色，然后围绕</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执行左旋，接着把</a:t>
            </a:r>
            <a:r>
              <a:rPr lang="en-US" altLang="zh-CN" sz="2000" dirty="0">
                <a:latin typeface="等线" panose="02010600030101010101" pitchFamily="2" charset="-122"/>
                <a:ea typeface="等线" panose="02010600030101010101" pitchFamily="2" charset="-122"/>
              </a:rPr>
              <a:t>SR</a:t>
            </a:r>
            <a:r>
              <a:rPr lang="zh-CN" altLang="en-US" sz="2000" dirty="0">
                <a:latin typeface="等线" panose="02010600030101010101" pitchFamily="2" charset="-122"/>
                <a:ea typeface="等线" panose="02010600030101010101" pitchFamily="2" charset="-122"/>
              </a:rPr>
              <a:t>染色成黑色，最后删除</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即可</a:t>
            </a:r>
            <a:endParaRPr lang="en-US" altLang="zh-CN" sz="2000" dirty="0">
              <a:latin typeface="等线" panose="02010600030101010101" pitchFamily="2" charset="-122"/>
              <a:ea typeface="等线" panose="02010600030101010101" pitchFamily="2" charset="-122"/>
            </a:endParaRPr>
          </a:p>
          <a:p>
            <a:pPr marL="0" indent="0">
              <a:buNone/>
            </a:pPr>
            <a:endParaRPr lang="en-US" altLang="zh-CN" sz="2000" dirty="0">
              <a:latin typeface="等线" panose="02010600030101010101" pitchFamily="2" charset="-122"/>
              <a:ea typeface="等线" panose="02010600030101010101" pitchFamily="2" charset="-122"/>
            </a:endParaRPr>
          </a:p>
        </p:txBody>
      </p:sp>
      <p:pic>
        <p:nvPicPr>
          <p:cNvPr id="17410" name="Picture 2" descr="https://images2017.cnblogs.com/blog/823435/201708/823435-20170812212728820-110526236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645024"/>
            <a:ext cx="2562225" cy="2314575"/>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https://images2017.cnblogs.com/blog/823435/201708/823435-20170812212808523-211927607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4116844"/>
            <a:ext cx="2362200" cy="180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2113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508325"/>
            <a:ext cx="8496944" cy="2712763"/>
          </a:xfrm>
        </p:spPr>
        <p:txBody>
          <a:bodyPr>
            <a:normAutofit/>
          </a:bodyPr>
          <a:lstStyle/>
          <a:p>
            <a:pPr marL="0" indent="0">
              <a:buNone/>
            </a:pP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加载</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文件到内存有两种方式</a:t>
            </a:r>
          </a:p>
          <a:p>
            <a:pPr marL="0" indent="0">
              <a:buNone/>
            </a:pPr>
            <a:r>
              <a:rPr lang="en-US" altLang="zh-CN" sz="1600">
                <a:latin typeface="等线" panose="02010600030101010101" pitchFamily="2" charset="-122"/>
                <a:ea typeface="等线" panose="02010600030101010101" pitchFamily="2" charset="-122"/>
              </a:rPr>
              <a:t>1</a:t>
            </a:r>
            <a:r>
              <a:rPr lang="zh-CN" altLang="en-US" sz="1600">
                <a:latin typeface="等线" panose="02010600030101010101" pitchFamily="2" charset="-122"/>
                <a:ea typeface="等线" panose="02010600030101010101" pitchFamily="2" charset="-122"/>
              </a:rPr>
              <a:t>、隐式加载：不通过在代码里调用</a:t>
            </a:r>
            <a:r>
              <a:rPr lang="en-US" altLang="zh-CN" sz="1600" err="1">
                <a:latin typeface="等线" panose="02010600030101010101" pitchFamily="2" charset="-122"/>
                <a:ea typeface="等线" panose="02010600030101010101" pitchFamily="2" charset="-122"/>
              </a:rPr>
              <a:t>ClassLoader</a:t>
            </a:r>
            <a:r>
              <a:rPr lang="zh-CN" altLang="en-US" sz="1600">
                <a:latin typeface="等线" panose="02010600030101010101" pitchFamily="2" charset="-122"/>
                <a:ea typeface="等线" panose="02010600030101010101" pitchFamily="2" charset="-122"/>
              </a:rPr>
              <a:t>来加载需要的类，而是通过</a:t>
            </a: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来自动加载需要的类到内存，例如：当类中继承或者引用某个类时，</a:t>
            </a: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在解析当前这个类不在内存中时，就会自动将这些类加载到内存中。</a:t>
            </a:r>
          </a:p>
          <a:p>
            <a:pPr marL="0" indent="0">
              <a:buNone/>
            </a:pP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、显式加载：在代码中通过</a:t>
            </a:r>
            <a:r>
              <a:rPr lang="en-US" altLang="zh-CN" sz="1600" err="1">
                <a:latin typeface="等线" panose="02010600030101010101" pitchFamily="2" charset="-122"/>
                <a:ea typeface="等线" panose="02010600030101010101" pitchFamily="2" charset="-122"/>
              </a:rPr>
              <a:t>ClassLoader</a:t>
            </a:r>
            <a:r>
              <a:rPr lang="zh-CN" altLang="en-US" sz="1600">
                <a:latin typeface="等线" panose="02010600030101010101" pitchFamily="2" charset="-122"/>
                <a:ea typeface="等线" panose="02010600030101010101" pitchFamily="2" charset="-122"/>
              </a:rPr>
              <a:t>类来加载一个类，例如调用</a:t>
            </a:r>
            <a:r>
              <a:rPr lang="en-US" altLang="zh-CN" sz="1600" err="1">
                <a:latin typeface="等线" panose="02010600030101010101" pitchFamily="2" charset="-122"/>
                <a:ea typeface="等线" panose="02010600030101010101" pitchFamily="2" charset="-122"/>
              </a:rPr>
              <a:t>this.getClass</a:t>
            </a:r>
            <a:r>
              <a:rPr lang="en-US" altLang="zh-CN" sz="1600">
                <a:latin typeface="等线" panose="02010600030101010101" pitchFamily="2" charset="-122"/>
                <a:ea typeface="等线" panose="02010600030101010101" pitchFamily="2" charset="-122"/>
              </a:rPr>
              <a:t>().</a:t>
            </a:r>
            <a:r>
              <a:rPr lang="en-US" altLang="zh-CN" sz="1600" err="1">
                <a:latin typeface="等线" panose="02010600030101010101" pitchFamily="2" charset="-122"/>
                <a:ea typeface="等线" panose="02010600030101010101" pitchFamily="2" charset="-122"/>
              </a:rPr>
              <a:t>getClassLoader</a:t>
            </a:r>
            <a:r>
              <a:rPr lang="en-US" altLang="zh-CN" sz="1600">
                <a:latin typeface="等线" panose="02010600030101010101" pitchFamily="2" charset="-122"/>
                <a:ea typeface="等线" panose="02010600030101010101" pitchFamily="2" charset="-122"/>
              </a:rPr>
              <a:t>().</a:t>
            </a:r>
            <a:r>
              <a:rPr lang="en-US" altLang="zh-CN" sz="1600" err="1">
                <a:latin typeface="等线" panose="02010600030101010101" pitchFamily="2" charset="-122"/>
                <a:ea typeface="等线" panose="02010600030101010101" pitchFamily="2" charset="-122"/>
              </a:rPr>
              <a:t>loadClass</a:t>
            </a:r>
            <a:r>
              <a:rPr lang="en-US" altLang="zh-CN" sz="1600">
                <a:latin typeface="等线" panose="02010600030101010101" pitchFamily="2" charset="-122"/>
                <a:ea typeface="等线" panose="02010600030101010101" pitchFamily="2" charset="-122"/>
              </a:rPr>
              <a:t>(</a:t>
            </a:r>
            <a:r>
              <a:rPr lang="en-US" altLang="zh-CN" sz="1600" err="1">
                <a:latin typeface="等线" panose="02010600030101010101" pitchFamily="2" charset="-122"/>
                <a:ea typeface="等线" panose="02010600030101010101" pitchFamily="2" charset="-122"/>
              </a:rPr>
              <a:t>className</a:t>
            </a:r>
            <a:r>
              <a:rPr lang="en-US" altLang="zh-CN" sz="1600">
                <a:latin typeface="等线" panose="02010600030101010101" pitchFamily="2" charset="-122"/>
                <a:ea typeface="等线" panose="02010600030101010101" pitchFamily="2" charset="-122"/>
              </a:rPr>
              <a:t>)</a:t>
            </a:r>
            <a:r>
              <a:rPr lang="zh-CN" altLang="en-US" sz="1600">
                <a:latin typeface="等线" panose="02010600030101010101" pitchFamily="2" charset="-122"/>
                <a:ea typeface="等线" panose="02010600030101010101" pitchFamily="2" charset="-122"/>
              </a:rPr>
              <a:t>或者</a:t>
            </a:r>
            <a:r>
              <a:rPr lang="en-US" altLang="zh-CN" sz="1600" err="1">
                <a:latin typeface="等线" panose="02010600030101010101" pitchFamily="2" charset="-122"/>
                <a:ea typeface="等线" panose="02010600030101010101" pitchFamily="2" charset="-122"/>
              </a:rPr>
              <a:t>Class.forName</a:t>
            </a:r>
            <a:r>
              <a:rPr lang="en-US" altLang="zh-CN" sz="1600">
                <a:latin typeface="等线" panose="02010600030101010101" pitchFamily="2" charset="-122"/>
                <a:ea typeface="等线" panose="02010600030101010101" pitchFamily="2" charset="-122"/>
              </a:rPr>
              <a:t>(</a:t>
            </a:r>
            <a:r>
              <a:rPr lang="en-US" altLang="zh-CN" sz="1600" err="1">
                <a:latin typeface="等线" panose="02010600030101010101" pitchFamily="2" charset="-122"/>
                <a:ea typeface="等线" panose="02010600030101010101" pitchFamily="2" charset="-122"/>
              </a:rPr>
              <a:t>className</a:t>
            </a:r>
            <a:r>
              <a:rPr lang="en-US" altLang="zh-CN" sz="1600">
                <a:latin typeface="等线" panose="02010600030101010101" pitchFamily="2" charset="-122"/>
                <a:ea typeface="等线" panose="02010600030101010101" pitchFamily="2" charset="-122"/>
              </a:rPr>
              <a:t>)</a:t>
            </a:r>
            <a:r>
              <a:rPr lang="zh-CN" altLang="en-US" sz="1600">
                <a:latin typeface="等线" panose="02010600030101010101" pitchFamily="2" charset="-122"/>
                <a:ea typeface="等线" panose="02010600030101010101" pitchFamily="2" charset="-122"/>
              </a:rPr>
              <a:t>。</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PS</a:t>
            </a:r>
            <a:r>
              <a:rPr lang="zh-CN" altLang="en-US" sz="1600">
                <a:latin typeface="等线" panose="02010600030101010101" pitchFamily="2" charset="-122"/>
                <a:ea typeface="等线" panose="02010600030101010101" pitchFamily="2" charset="-122"/>
              </a:rPr>
              <a:t>：</a:t>
            </a: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在判定两个</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是否相同时，不仅要判断两个类名是否相同，而且要判断是否由同一个类加载器实例加载的。只有两者同时满足的情况下，</a:t>
            </a: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才认为这两个</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是相同的。</a:t>
            </a:r>
            <a:endParaRPr lang="en-US" altLang="zh-CN" sz="1600">
              <a:latin typeface="等线" panose="02010600030101010101" pitchFamily="2" charset="-122"/>
              <a:ea typeface="等线" panose="02010600030101010101" pitchFamily="2" charset="-122"/>
            </a:endParaRPr>
          </a:p>
        </p:txBody>
      </p:sp>
      <p:pic>
        <p:nvPicPr>
          <p:cNvPr id="9" name="图片 8"/>
          <p:cNvPicPr>
            <a:picLocks noChangeAspect="1"/>
          </p:cNvPicPr>
          <p:nvPr/>
        </p:nvPicPr>
        <p:blipFill>
          <a:blip r:embed="rId2"/>
          <a:stretch>
            <a:fillRect/>
          </a:stretch>
        </p:blipFill>
        <p:spPr>
          <a:xfrm>
            <a:off x="6444208" y="4267777"/>
            <a:ext cx="2521744" cy="928688"/>
          </a:xfrm>
          <a:prstGeom prst="rect">
            <a:avLst/>
          </a:prstGeom>
        </p:spPr>
      </p:pic>
      <p:pic>
        <p:nvPicPr>
          <p:cNvPr id="10" name="图片 9"/>
          <p:cNvPicPr>
            <a:picLocks noChangeAspect="1"/>
          </p:cNvPicPr>
          <p:nvPr/>
        </p:nvPicPr>
        <p:blipFill>
          <a:blip r:embed="rId3"/>
          <a:stretch>
            <a:fillRect/>
          </a:stretch>
        </p:blipFill>
        <p:spPr>
          <a:xfrm>
            <a:off x="0" y="4400550"/>
            <a:ext cx="6372225" cy="2457450"/>
          </a:xfrm>
          <a:prstGeom prst="rect">
            <a:avLst/>
          </a:prstGeom>
        </p:spPr>
      </p:pic>
      <p:sp>
        <p:nvSpPr>
          <p:cNvPr id="6"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（类加载器）介绍</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集合框架</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TreeMap</a:t>
            </a:r>
            <a:endParaRPr lang="zh-CN" altLang="en-US" dirty="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zh-CN" altLang="en-US" sz="2000" dirty="0">
                <a:latin typeface="等线" panose="02010600030101010101" pitchFamily="2" charset="-122"/>
                <a:ea typeface="等线" panose="02010600030101010101" pitchFamily="2" charset="-122"/>
              </a:rPr>
              <a:t>步骤</a:t>
            </a:r>
            <a:r>
              <a:rPr lang="en-US" altLang="zh-CN" sz="2000" dirty="0">
                <a:latin typeface="等线" panose="02010600030101010101" pitchFamily="2" charset="-122"/>
                <a:ea typeface="等线" panose="02010600030101010101" pitchFamily="2" charset="-122"/>
              </a:rPr>
              <a:t>2.</a:t>
            </a:r>
            <a:r>
              <a:rPr lang="zh-CN" altLang="en-US" sz="2000" dirty="0">
                <a:latin typeface="等线" panose="02010600030101010101" pitchFamily="2" charset="-122"/>
                <a:ea typeface="等线" panose="02010600030101010101" pitchFamily="2" charset="-122"/>
              </a:rPr>
              <a:t>删除黑色节点（黑色节点子节点为空的情况）</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假设需要删除的节点为</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的父节点为</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的兄弟节点为</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的左节点为</a:t>
            </a:r>
            <a:r>
              <a:rPr lang="en-US" altLang="zh-CN" sz="2000" dirty="0">
                <a:latin typeface="等线" panose="02010600030101010101" pitchFamily="2" charset="-122"/>
                <a:ea typeface="等线" panose="02010600030101010101" pitchFamily="2" charset="-122"/>
              </a:rPr>
              <a:t>SL</a:t>
            </a:r>
            <a:r>
              <a:rPr lang="zh-CN" altLang="en-US" sz="2000" dirty="0">
                <a:latin typeface="等线" panose="02010600030101010101" pitchFamily="2" charset="-122"/>
                <a:ea typeface="等线" panose="02010600030101010101" pitchFamily="2" charset="-122"/>
              </a:rPr>
              <a:t>，右节点为</a:t>
            </a:r>
            <a:r>
              <a:rPr lang="en-US" altLang="zh-CN" sz="2000" dirty="0">
                <a:latin typeface="等线" panose="02010600030101010101" pitchFamily="2" charset="-122"/>
                <a:ea typeface="等线" panose="02010600030101010101" pitchFamily="2" charset="-122"/>
              </a:rPr>
              <a:t>SR</a:t>
            </a:r>
          </a:p>
          <a:p>
            <a:pPr marL="0" indent="0">
              <a:buNone/>
            </a:pPr>
            <a:r>
              <a:rPr lang="en-US" altLang="zh-CN" sz="2000" dirty="0">
                <a:latin typeface="等线" panose="02010600030101010101" pitchFamily="2" charset="-122"/>
                <a:ea typeface="等线" panose="02010600030101010101" pitchFamily="2" charset="-122"/>
              </a:rPr>
              <a:t>2.3</a:t>
            </a:r>
            <a:r>
              <a:rPr lang="zh-CN" altLang="en-US" sz="2000" dirty="0">
                <a:latin typeface="等线" panose="02010600030101010101" pitchFamily="2" charset="-122"/>
                <a:ea typeface="等线" panose="02010600030101010101" pitchFamily="2" charset="-122"/>
              </a:rPr>
              <a:t>如果是这种情况，其中白色的圈表示黑色红色都可以，则首先围绕</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执行右旋，然后变成了</a:t>
            </a:r>
            <a:r>
              <a:rPr lang="en-US" altLang="zh-CN" sz="2000" dirty="0">
                <a:latin typeface="等线" panose="02010600030101010101" pitchFamily="2" charset="-122"/>
                <a:ea typeface="等线" panose="02010600030101010101" pitchFamily="2" charset="-122"/>
              </a:rPr>
              <a:t>2.2</a:t>
            </a:r>
            <a:r>
              <a:rPr lang="zh-CN" altLang="en-US" sz="2000" dirty="0">
                <a:latin typeface="等线" panose="02010600030101010101" pitchFamily="2" charset="-122"/>
                <a:ea typeface="等线" panose="02010600030101010101" pitchFamily="2" charset="-122"/>
              </a:rPr>
              <a:t>所示的情况，最后再按照</a:t>
            </a:r>
            <a:r>
              <a:rPr lang="en-US" altLang="zh-CN" sz="2000" dirty="0">
                <a:latin typeface="等线" panose="02010600030101010101" pitchFamily="2" charset="-122"/>
                <a:ea typeface="等线" panose="02010600030101010101" pitchFamily="2" charset="-122"/>
              </a:rPr>
              <a:t>2.2</a:t>
            </a:r>
            <a:r>
              <a:rPr lang="zh-CN" altLang="en-US" sz="2000" dirty="0">
                <a:latin typeface="等线" panose="02010600030101010101" pitchFamily="2" charset="-122"/>
                <a:ea typeface="等线" panose="02010600030101010101" pitchFamily="2" charset="-122"/>
              </a:rPr>
              <a:t>步骤执行一次即可</a:t>
            </a:r>
            <a:endParaRPr lang="en-US" altLang="zh-CN" sz="2000" dirty="0">
              <a:latin typeface="等线" panose="02010600030101010101" pitchFamily="2" charset="-122"/>
              <a:ea typeface="等线" panose="02010600030101010101" pitchFamily="2" charset="-122"/>
            </a:endParaRPr>
          </a:p>
        </p:txBody>
      </p:sp>
      <p:pic>
        <p:nvPicPr>
          <p:cNvPr id="18434" name="Picture 2" descr="https://images2017.cnblogs.com/blog/823435/201708/823435-20170812212833038-64239834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861048"/>
            <a:ext cx="2371725" cy="2495551"/>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https://images2017.cnblogs.com/blog/823435/201708/823435-20170812212847476-166793428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3717032"/>
            <a:ext cx="2495550" cy="249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1972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集合框架</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TreeMap</a:t>
            </a:r>
            <a:endParaRPr lang="zh-CN" altLang="en-US" dirty="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zh-CN" altLang="en-US" sz="2000" dirty="0">
                <a:latin typeface="等线" panose="02010600030101010101" pitchFamily="2" charset="-122"/>
                <a:ea typeface="等线" panose="02010600030101010101" pitchFamily="2" charset="-122"/>
              </a:rPr>
              <a:t>步骤</a:t>
            </a:r>
            <a:r>
              <a:rPr lang="en-US" altLang="zh-CN" sz="2000" dirty="0">
                <a:latin typeface="等线" panose="02010600030101010101" pitchFamily="2" charset="-122"/>
                <a:ea typeface="等线" panose="02010600030101010101" pitchFamily="2" charset="-122"/>
              </a:rPr>
              <a:t>2.</a:t>
            </a:r>
            <a:r>
              <a:rPr lang="zh-CN" altLang="en-US" sz="2000" dirty="0">
                <a:latin typeface="等线" panose="02010600030101010101" pitchFamily="2" charset="-122"/>
                <a:ea typeface="等线" panose="02010600030101010101" pitchFamily="2" charset="-122"/>
              </a:rPr>
              <a:t>删除黑色节点（黑色节点子节点为空的情况）</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假设需要删除的节点为</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的父节点为</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的兄弟节点为</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的左节点为</a:t>
            </a:r>
            <a:r>
              <a:rPr lang="en-US" altLang="zh-CN" sz="2000" dirty="0">
                <a:latin typeface="等线" panose="02010600030101010101" pitchFamily="2" charset="-122"/>
                <a:ea typeface="等线" panose="02010600030101010101" pitchFamily="2" charset="-122"/>
              </a:rPr>
              <a:t>SL</a:t>
            </a:r>
            <a:r>
              <a:rPr lang="zh-CN" altLang="en-US" sz="2000" dirty="0">
                <a:latin typeface="等线" panose="02010600030101010101" pitchFamily="2" charset="-122"/>
                <a:ea typeface="等线" panose="02010600030101010101" pitchFamily="2" charset="-122"/>
              </a:rPr>
              <a:t>，右节点为</a:t>
            </a:r>
            <a:r>
              <a:rPr lang="en-US" altLang="zh-CN" sz="2000" dirty="0">
                <a:latin typeface="等线" panose="02010600030101010101" pitchFamily="2" charset="-122"/>
                <a:ea typeface="等线" panose="02010600030101010101" pitchFamily="2" charset="-122"/>
              </a:rPr>
              <a:t>SR</a:t>
            </a:r>
          </a:p>
          <a:p>
            <a:pPr marL="0" indent="0">
              <a:buNone/>
            </a:pPr>
            <a:r>
              <a:rPr lang="en-US" altLang="zh-CN" sz="2000" dirty="0">
                <a:latin typeface="等线" panose="02010600030101010101" pitchFamily="2" charset="-122"/>
                <a:ea typeface="等线" panose="02010600030101010101" pitchFamily="2" charset="-122"/>
              </a:rPr>
              <a:t>2.4</a:t>
            </a:r>
            <a:r>
              <a:rPr lang="zh-CN" altLang="en-US" sz="2000" dirty="0">
                <a:latin typeface="等线" panose="02010600030101010101" pitchFamily="2" charset="-122"/>
                <a:ea typeface="等线" panose="02010600030101010101" pitchFamily="2" charset="-122"/>
              </a:rPr>
              <a:t>如果是这种情况，如果删除</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，那经过</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到</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的子节点</a:t>
            </a:r>
            <a:r>
              <a:rPr lang="en-US" altLang="zh-CN" sz="2000" dirty="0">
                <a:latin typeface="等线" panose="02010600030101010101" pitchFamily="2" charset="-122"/>
                <a:ea typeface="等线" panose="02010600030101010101" pitchFamily="2" charset="-122"/>
              </a:rPr>
              <a:t>NULL</a:t>
            </a:r>
            <a:r>
              <a:rPr lang="zh-CN" altLang="en-US" sz="2000" dirty="0">
                <a:latin typeface="等线" panose="02010600030101010101" pitchFamily="2" charset="-122"/>
                <a:ea typeface="等线" panose="02010600030101010101" pitchFamily="2" charset="-122"/>
              </a:rPr>
              <a:t>的路径上黑色就少了一个，这个时候我们可以把</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变成黑色，然后</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变成红色，这样就不会改变</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到</a:t>
            </a:r>
            <a:r>
              <a:rPr lang="en-US" altLang="zh-CN" sz="2000" dirty="0">
                <a:latin typeface="等线" panose="02010600030101010101" pitchFamily="2" charset="-122"/>
                <a:ea typeface="等线" panose="02010600030101010101" pitchFamily="2" charset="-122"/>
              </a:rPr>
              <a:t>NULL</a:t>
            </a:r>
            <a:r>
              <a:rPr lang="zh-CN" altLang="en-US" sz="2000" dirty="0">
                <a:latin typeface="等线" panose="02010600030101010101" pitchFamily="2" charset="-122"/>
                <a:ea typeface="等线" panose="02010600030101010101" pitchFamily="2" charset="-122"/>
              </a:rPr>
              <a:t>的黑色节点数了</a:t>
            </a:r>
            <a:endParaRPr lang="en-US" altLang="zh-CN" sz="2000" dirty="0">
              <a:latin typeface="等线" panose="02010600030101010101" pitchFamily="2" charset="-122"/>
              <a:ea typeface="等线" panose="02010600030101010101" pitchFamily="2" charset="-122"/>
            </a:endParaRPr>
          </a:p>
        </p:txBody>
      </p:sp>
      <p:pic>
        <p:nvPicPr>
          <p:cNvPr id="19458" name="Picture 2" descr="https://images2017.cnblogs.com/blog/823435/201708/823435-20170812212920288-206398765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746698"/>
            <a:ext cx="2543175" cy="2000251"/>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descr="https://images2017.cnblogs.com/blog/823435/201708/823435-20170812212936101-210444917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6360" y="3801386"/>
            <a:ext cx="2085975"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42809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集合框架</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TreeMap</a:t>
            </a:r>
            <a:endParaRPr lang="zh-CN" altLang="en-US" dirty="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zh-CN" altLang="en-US" sz="2000" dirty="0">
                <a:latin typeface="等线" panose="02010600030101010101" pitchFamily="2" charset="-122"/>
                <a:ea typeface="等线" panose="02010600030101010101" pitchFamily="2" charset="-122"/>
              </a:rPr>
              <a:t>步骤</a:t>
            </a:r>
            <a:r>
              <a:rPr lang="en-US" altLang="zh-CN" sz="2000" dirty="0">
                <a:latin typeface="等线" panose="02010600030101010101" pitchFamily="2" charset="-122"/>
                <a:ea typeface="等线" panose="02010600030101010101" pitchFamily="2" charset="-122"/>
              </a:rPr>
              <a:t>2.</a:t>
            </a:r>
            <a:r>
              <a:rPr lang="zh-CN" altLang="en-US" sz="2000" dirty="0">
                <a:latin typeface="等线" panose="02010600030101010101" pitchFamily="2" charset="-122"/>
                <a:ea typeface="等线" panose="02010600030101010101" pitchFamily="2" charset="-122"/>
              </a:rPr>
              <a:t>删除黑色节点（黑色节点子节点为空的情况）</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假设需要删除的节点为</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的父节点为</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的兄弟节点为</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的左节点为</a:t>
            </a:r>
            <a:r>
              <a:rPr lang="en-US" altLang="zh-CN" sz="2000" dirty="0">
                <a:latin typeface="等线" panose="02010600030101010101" pitchFamily="2" charset="-122"/>
                <a:ea typeface="等线" panose="02010600030101010101" pitchFamily="2" charset="-122"/>
              </a:rPr>
              <a:t>SL</a:t>
            </a:r>
            <a:r>
              <a:rPr lang="zh-CN" altLang="en-US" sz="2000" dirty="0">
                <a:latin typeface="等线" panose="02010600030101010101" pitchFamily="2" charset="-122"/>
                <a:ea typeface="等线" panose="02010600030101010101" pitchFamily="2" charset="-122"/>
              </a:rPr>
              <a:t>，右节点为</a:t>
            </a:r>
            <a:r>
              <a:rPr lang="en-US" altLang="zh-CN" sz="2000" dirty="0">
                <a:latin typeface="等线" panose="02010600030101010101" pitchFamily="2" charset="-122"/>
                <a:ea typeface="等线" panose="02010600030101010101" pitchFamily="2" charset="-122"/>
              </a:rPr>
              <a:t>SR</a:t>
            </a:r>
          </a:p>
          <a:p>
            <a:pPr marL="0" indent="0">
              <a:buNone/>
            </a:pPr>
            <a:r>
              <a:rPr lang="en-US" altLang="zh-CN" sz="2000" dirty="0">
                <a:latin typeface="等线" panose="02010600030101010101" pitchFamily="2" charset="-122"/>
                <a:ea typeface="等线" panose="02010600030101010101" pitchFamily="2" charset="-122"/>
              </a:rPr>
              <a:t>2.5</a:t>
            </a:r>
            <a:r>
              <a:rPr lang="zh-CN" altLang="en-US" sz="2000" dirty="0">
                <a:latin typeface="等线" panose="02010600030101010101" pitchFamily="2" charset="-122"/>
                <a:ea typeface="等线" panose="02010600030101010101" pitchFamily="2" charset="-122"/>
              </a:rPr>
              <a:t>如果是这种情况，则将兄弟节点</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的颜色改成红色，这样删除</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后</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到</a:t>
            </a:r>
            <a:r>
              <a:rPr lang="en-US" altLang="zh-CN" sz="2000" dirty="0">
                <a:latin typeface="等线" panose="02010600030101010101" pitchFamily="2" charset="-122"/>
                <a:ea typeface="等线" panose="02010600030101010101" pitchFamily="2" charset="-122"/>
              </a:rPr>
              <a:t>NULL</a:t>
            </a:r>
            <a:r>
              <a:rPr lang="zh-CN" altLang="en-US" sz="2000" dirty="0">
                <a:latin typeface="等线" panose="02010600030101010101" pitchFamily="2" charset="-122"/>
                <a:ea typeface="等线" panose="02010600030101010101" pitchFamily="2" charset="-122"/>
              </a:rPr>
              <a:t>的左右两条线黑节点数都相等了，但经过</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的路径上的黑色节点数会少</a:t>
            </a:r>
            <a:r>
              <a:rPr lang="en-US" altLang="zh-CN" sz="2000" dirty="0">
                <a:latin typeface="等线" panose="02010600030101010101" pitchFamily="2" charset="-122"/>
                <a:ea typeface="等线" panose="02010600030101010101" pitchFamily="2" charset="-122"/>
              </a:rPr>
              <a:t>1</a:t>
            </a:r>
            <a:r>
              <a:rPr lang="zh-CN" altLang="en-US" sz="2000" dirty="0">
                <a:latin typeface="等线" panose="02010600030101010101" pitchFamily="2" charset="-122"/>
                <a:ea typeface="等线" panose="02010600030101010101" pitchFamily="2" charset="-122"/>
              </a:rPr>
              <a:t>。</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这时再以</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为起始点，执行新一轮的平衡操作（意思就是待删除节点变成</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了，递归继续执行一轮循环，递归的节点不是真删除），再看是上面哪种情况，再进行对应的调整，这样一直向上，直到新的起始点为根节点为止，最后删除最初那个</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节点</a:t>
            </a:r>
            <a:endParaRPr lang="en-US" altLang="zh-CN" sz="2000" dirty="0">
              <a:latin typeface="等线" panose="02010600030101010101" pitchFamily="2" charset="-122"/>
              <a:ea typeface="等线" panose="02010600030101010101" pitchFamily="2" charset="-122"/>
            </a:endParaRPr>
          </a:p>
        </p:txBody>
      </p:sp>
      <p:pic>
        <p:nvPicPr>
          <p:cNvPr id="20484" name="Picture 4" descr="https://images2017.cnblogs.com/blog/823435/201708/823435-20170812212942695-123024632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741389"/>
            <a:ext cx="2381250" cy="1895476"/>
          </a:xfrm>
          <a:prstGeom prst="rect">
            <a:avLst/>
          </a:prstGeom>
          <a:noFill/>
          <a:extLst>
            <a:ext uri="{909E8E84-426E-40DD-AFC4-6F175D3DCCD1}">
              <a14:hiddenFill xmlns:a14="http://schemas.microsoft.com/office/drawing/2010/main">
                <a:solidFill>
                  <a:srgbClr val="FFFFFF"/>
                </a:solidFill>
              </a14:hiddenFill>
            </a:ext>
          </a:extLst>
        </p:spPr>
      </p:pic>
      <p:pic>
        <p:nvPicPr>
          <p:cNvPr id="20486" name="Picture 6" descr="https://images2017.cnblogs.com/blog/823435/201708/823435-20170812212956163-4383357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4741389"/>
            <a:ext cx="2228850" cy="202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9775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WeakHashMap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fontScale="92500" lnSpcReduction="20000"/>
          </a:bodyPr>
          <a:lstStyle/>
          <a:p>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AbstractMap</a:t>
            </a:r>
            <a:r>
              <a:rPr lang="zh-CN" altLang="en-US" sz="2000" dirty="0">
                <a:latin typeface="等线" panose="02010600030101010101" pitchFamily="2" charset="-122"/>
                <a:ea typeface="等线" panose="02010600030101010101" pitchFamily="2" charset="-122"/>
              </a:rPr>
              <a:t>抽象类，实现了</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如果使用自定义类的实例作为</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的话，推荐用户重写该类的</a:t>
            </a:r>
            <a:r>
              <a:rPr lang="en-US" altLang="zh-CN" sz="2000" dirty="0" err="1">
                <a:solidFill>
                  <a:srgbClr val="FF0000"/>
                </a:solidFill>
                <a:latin typeface="等线" panose="02010600030101010101" pitchFamily="2" charset="-122"/>
                <a:ea typeface="等线" panose="02010600030101010101" pitchFamily="2" charset="-122"/>
              </a:rPr>
              <a:t>hashCode</a:t>
            </a:r>
            <a:r>
              <a:rPr lang="zh-CN" altLang="en-US" sz="2000" dirty="0">
                <a:solidFill>
                  <a:srgbClr val="FF0000"/>
                </a:solidFill>
                <a:latin typeface="等线" panose="02010600030101010101" pitchFamily="2" charset="-122"/>
                <a:ea typeface="等线" panose="02010600030101010101" pitchFamily="2" charset="-122"/>
              </a:rPr>
              <a:t>方法和</a:t>
            </a:r>
            <a:r>
              <a:rPr lang="en-US" altLang="zh-CN" sz="2000" dirty="0">
                <a:solidFill>
                  <a:srgbClr val="FF0000"/>
                </a:solidFill>
                <a:latin typeface="等线" panose="02010600030101010101" pitchFamily="2" charset="-122"/>
                <a:ea typeface="等线" panose="02010600030101010101" pitchFamily="2" charset="-122"/>
              </a:rPr>
              <a:t>equals</a:t>
            </a:r>
            <a:r>
              <a:rPr lang="zh-CN" altLang="en-US" sz="2000" dirty="0">
                <a:solidFill>
                  <a:srgbClr val="FF0000"/>
                </a:solidFill>
                <a:latin typeface="等线" panose="02010600030101010101" pitchFamily="2" charset="-122"/>
                <a:ea typeface="等线" panose="02010600030101010101" pitchFamily="2" charset="-122"/>
              </a:rPr>
              <a:t>方法。</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和类似于</a:t>
            </a:r>
            <a:r>
              <a:rPr lang="en-US" altLang="zh-CN" sz="2000" dirty="0">
                <a:latin typeface="等线" panose="02010600030101010101" pitchFamily="2" charset="-122"/>
                <a:ea typeface="等线" panose="02010600030101010101" pitchFamily="2" charset="-122"/>
              </a:rPr>
              <a:t>Java1.8</a:t>
            </a:r>
            <a:r>
              <a:rPr lang="zh-CN" altLang="en-US" sz="2000" dirty="0">
                <a:latin typeface="等线" panose="02010600030101010101" pitchFamily="2" charset="-122"/>
                <a:ea typeface="等线" panose="02010600030101010101" pitchFamily="2" charset="-122"/>
              </a:rPr>
              <a:t>以前的</a:t>
            </a:r>
            <a:r>
              <a:rPr lang="en-US" altLang="zh-CN" sz="2000" dirty="0" err="1">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WeakHashMap</a:t>
            </a: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也是一个散列表，用数组</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链表实现，它存储的内容也是键值对</a:t>
            </a:r>
            <a:r>
              <a:rPr lang="en-US" altLang="zh-CN" sz="2000" dirty="0">
                <a:latin typeface="等线" panose="02010600030101010101" pitchFamily="2" charset="-122"/>
                <a:ea typeface="等线" panose="02010600030101010101" pitchFamily="2" charset="-122"/>
              </a:rPr>
              <a:t>(key-value)</a:t>
            </a:r>
            <a:r>
              <a:rPr lang="zh-CN" altLang="en-US" sz="2000" dirty="0">
                <a:latin typeface="等线" panose="02010600030101010101" pitchFamily="2" charset="-122"/>
                <a:ea typeface="等线" panose="02010600030101010101" pitchFamily="2" charset="-122"/>
              </a:rPr>
              <a:t>映射，而且键和值都可以是</a:t>
            </a:r>
            <a:r>
              <a:rPr lang="en-US" altLang="zh-CN" sz="2000" dirty="0">
                <a:latin typeface="等线" panose="02010600030101010101" pitchFamily="2" charset="-122"/>
                <a:ea typeface="等线" panose="02010600030101010101" pitchFamily="2" charset="-122"/>
              </a:rPr>
              <a:t>null</a:t>
            </a:r>
            <a:r>
              <a:rPr lang="zh-CN" altLang="en-US" sz="2000" dirty="0">
                <a:latin typeface="等线" panose="02010600030101010101" pitchFamily="2" charset="-122"/>
                <a:ea typeface="等线" panose="02010600030101010101" pitchFamily="2" charset="-122"/>
              </a:rPr>
              <a:t>，不过</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的键是“弱键”，在</a:t>
            </a:r>
            <a:r>
              <a:rPr lang="en-US" altLang="zh-CN" sz="2000" dirty="0">
                <a:latin typeface="等线" panose="02010600030101010101" pitchFamily="2" charset="-122"/>
                <a:ea typeface="等线" panose="02010600030101010101" pitchFamily="2" charset="-122"/>
              </a:rPr>
              <a:t>Java</a:t>
            </a:r>
            <a:r>
              <a:rPr lang="zh-CN" altLang="en-US" sz="2000" dirty="0">
                <a:latin typeface="等线" panose="02010600030101010101" pitchFamily="2" charset="-122"/>
                <a:ea typeface="等线" panose="02010600030101010101" pitchFamily="2" charset="-122"/>
              </a:rPr>
              <a:t>中，</a:t>
            </a:r>
            <a:r>
              <a:rPr lang="en-US" altLang="zh-CN" sz="2000" dirty="0" err="1">
                <a:latin typeface="等线" panose="02010600030101010101" pitchFamily="2" charset="-122"/>
                <a:ea typeface="等线" panose="02010600030101010101" pitchFamily="2" charset="-122"/>
              </a:rPr>
              <a:t>WeakReference</a:t>
            </a:r>
            <a:r>
              <a:rPr lang="zh-CN" altLang="en-US" sz="2000" dirty="0">
                <a:latin typeface="等线" panose="02010600030101010101" pitchFamily="2" charset="-122"/>
                <a:ea typeface="等线" panose="02010600030101010101" pitchFamily="2" charset="-122"/>
              </a:rPr>
              <a:t>和</a:t>
            </a:r>
            <a:r>
              <a:rPr lang="en-US" altLang="zh-CN" sz="2000" dirty="0" err="1">
                <a:latin typeface="等线" panose="02010600030101010101" pitchFamily="2" charset="-122"/>
                <a:ea typeface="等线" panose="02010600030101010101" pitchFamily="2" charset="-122"/>
              </a:rPr>
              <a:t>ReferenceQueue</a:t>
            </a: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是联合使用的，在</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中亦是如此，如果弱引用所引用的对象被垃圾回收，</a:t>
            </a:r>
            <a:r>
              <a:rPr lang="en-US" altLang="zh-CN" sz="2000" dirty="0">
                <a:latin typeface="等线" panose="02010600030101010101" pitchFamily="2" charset="-122"/>
                <a:ea typeface="等线" panose="02010600030101010101" pitchFamily="2" charset="-122"/>
              </a:rPr>
              <a:t>Java</a:t>
            </a:r>
            <a:r>
              <a:rPr lang="zh-CN" altLang="en-US" sz="2000" dirty="0">
                <a:latin typeface="等线" panose="02010600030101010101" pitchFamily="2" charset="-122"/>
                <a:ea typeface="等线" panose="02010600030101010101" pitchFamily="2" charset="-122"/>
              </a:rPr>
              <a:t>虚拟机就会把这个弱引用加入到与之关联的引用队列中；接着</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会根据“引用队列”，来删除“</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中已被</a:t>
            </a:r>
            <a:r>
              <a:rPr lang="en-US" altLang="zh-CN" sz="2000" dirty="0">
                <a:latin typeface="等线" panose="02010600030101010101" pitchFamily="2" charset="-122"/>
                <a:ea typeface="等线" panose="02010600030101010101" pitchFamily="2" charset="-122"/>
              </a:rPr>
              <a:t>GC</a:t>
            </a:r>
            <a:r>
              <a:rPr lang="zh-CN" altLang="en-US" sz="2000" dirty="0">
                <a:latin typeface="等线" panose="02010600030101010101" pitchFamily="2" charset="-122"/>
                <a:ea typeface="等线" panose="02010600030101010101" pitchFamily="2" charset="-122"/>
              </a:rPr>
              <a:t>回收的‘弱键’对应的键值对”。</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在插入元素的时候会自动清除内部不用的对象（具体请参考</a:t>
            </a:r>
            <a:r>
              <a:rPr lang="en-US" altLang="zh-CN" sz="2000" dirty="0" err="1">
                <a:latin typeface="等线" panose="02010600030101010101" pitchFamily="2" charset="-122"/>
                <a:ea typeface="等线" panose="02010600030101010101" pitchFamily="2" charset="-122"/>
              </a:rPr>
              <a:t>expungeStaleEntries</a:t>
            </a:r>
            <a:r>
              <a:rPr lang="zh-CN" altLang="en-US" sz="2000" dirty="0">
                <a:latin typeface="等线" panose="02010600030101010101" pitchFamily="2" charset="-122"/>
                <a:ea typeface="等线" panose="02010600030101010101" pitchFamily="2" charset="-122"/>
              </a:rPr>
              <a:t>方法）。</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当某“弱键”不再被其它对象引用，并被</a:t>
            </a:r>
            <a:r>
              <a:rPr lang="en-US" altLang="zh-CN" sz="2000" dirty="0">
                <a:latin typeface="等线" panose="02010600030101010101" pitchFamily="2" charset="-122"/>
                <a:ea typeface="等线" panose="02010600030101010101" pitchFamily="2" charset="-122"/>
              </a:rPr>
              <a:t>GC</a:t>
            </a:r>
            <a:r>
              <a:rPr lang="zh-CN" altLang="en-US" sz="2000" dirty="0">
                <a:latin typeface="等线" panose="02010600030101010101" pitchFamily="2" charset="-122"/>
                <a:ea typeface="等线" panose="02010600030101010101" pitchFamily="2" charset="-122"/>
              </a:rPr>
              <a:t>回收时。在</a:t>
            </a:r>
            <a:r>
              <a:rPr lang="en-US" altLang="zh-CN" sz="2000" dirty="0">
                <a:latin typeface="等线" panose="02010600030101010101" pitchFamily="2" charset="-122"/>
                <a:ea typeface="等线" panose="02010600030101010101" pitchFamily="2" charset="-122"/>
              </a:rPr>
              <a:t>GC</a:t>
            </a:r>
            <a:r>
              <a:rPr lang="zh-CN" altLang="en-US" sz="2000" dirty="0">
                <a:latin typeface="等线" panose="02010600030101010101" pitchFamily="2" charset="-122"/>
                <a:ea typeface="等线" panose="02010600030101010101" pitchFamily="2" charset="-122"/>
              </a:rPr>
              <a:t>回收该“弱键”时，这个“弱键”也同时会被添加到</a:t>
            </a:r>
            <a:r>
              <a:rPr lang="en-US" altLang="zh-CN" sz="2000" dirty="0" err="1">
                <a:latin typeface="等线" panose="02010600030101010101" pitchFamily="2" charset="-122"/>
                <a:ea typeface="等线" panose="02010600030101010101" pitchFamily="2" charset="-122"/>
              </a:rPr>
              <a:t>ReferenceQueue</a:t>
            </a:r>
            <a:r>
              <a:rPr lang="en-US" altLang="zh-CN" sz="2000" dirty="0">
                <a:latin typeface="等线" panose="02010600030101010101" pitchFamily="2" charset="-122"/>
                <a:ea typeface="等线" panose="02010600030101010101" pitchFamily="2" charset="-122"/>
              </a:rPr>
              <a:t>(queue)</a:t>
            </a:r>
            <a:r>
              <a:rPr lang="zh-CN" altLang="en-US" sz="2000" dirty="0">
                <a:latin typeface="等线" panose="02010600030101010101" pitchFamily="2" charset="-122"/>
                <a:ea typeface="等线" panose="02010600030101010101" pitchFamily="2" charset="-122"/>
              </a:rPr>
              <a:t>队列中。</a:t>
            </a:r>
          </a:p>
          <a:p>
            <a:r>
              <a:rPr lang="zh-CN" altLang="en-US" sz="2000" dirty="0">
                <a:latin typeface="等线" panose="02010600030101010101" pitchFamily="2" charset="-122"/>
                <a:ea typeface="等线" panose="02010600030101010101" pitchFamily="2" charset="-122"/>
              </a:rPr>
              <a:t>当下一次我们需要操作</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时，会先同步</a:t>
            </a:r>
            <a:r>
              <a:rPr lang="en-US" altLang="zh-CN" sz="2000" dirty="0">
                <a:latin typeface="等线" panose="02010600030101010101" pitchFamily="2" charset="-122"/>
                <a:ea typeface="等线" panose="02010600030101010101" pitchFamily="2" charset="-122"/>
              </a:rPr>
              <a:t>table</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queue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table</a:t>
            </a:r>
            <a:r>
              <a:rPr lang="zh-CN" altLang="en-US" sz="2000" dirty="0">
                <a:latin typeface="等线" panose="02010600030101010101" pitchFamily="2" charset="-122"/>
                <a:ea typeface="等线" panose="02010600030101010101" pitchFamily="2" charset="-122"/>
              </a:rPr>
              <a:t>中保存了全部的键值对，而</a:t>
            </a:r>
            <a:r>
              <a:rPr lang="en-US" altLang="zh-CN" sz="2000" dirty="0">
                <a:latin typeface="等线" panose="02010600030101010101" pitchFamily="2" charset="-122"/>
                <a:ea typeface="等线" panose="02010600030101010101" pitchFamily="2" charset="-122"/>
              </a:rPr>
              <a:t>queue</a:t>
            </a:r>
            <a:r>
              <a:rPr lang="zh-CN" altLang="en-US" sz="2000" dirty="0">
                <a:latin typeface="等线" panose="02010600030101010101" pitchFamily="2" charset="-122"/>
                <a:ea typeface="等线" panose="02010600030101010101" pitchFamily="2" charset="-122"/>
              </a:rPr>
              <a:t>中保存被</a:t>
            </a:r>
            <a:r>
              <a:rPr lang="en-US" altLang="zh-CN" sz="2000" dirty="0">
                <a:latin typeface="等线" panose="02010600030101010101" pitchFamily="2" charset="-122"/>
                <a:ea typeface="等线" panose="02010600030101010101" pitchFamily="2" charset="-122"/>
              </a:rPr>
              <a:t>GC</a:t>
            </a:r>
            <a:r>
              <a:rPr lang="zh-CN" altLang="en-US" sz="2000" dirty="0">
                <a:latin typeface="等线" panose="02010600030101010101" pitchFamily="2" charset="-122"/>
                <a:ea typeface="等线" panose="02010600030101010101" pitchFamily="2" charset="-122"/>
              </a:rPr>
              <a:t>回收的键值对，同步它们，就是删除</a:t>
            </a:r>
            <a:r>
              <a:rPr lang="en-US" altLang="zh-CN" sz="2000" dirty="0">
                <a:latin typeface="等线" panose="02010600030101010101" pitchFamily="2" charset="-122"/>
                <a:ea typeface="等线" panose="02010600030101010101" pitchFamily="2" charset="-122"/>
              </a:rPr>
              <a:t>table</a:t>
            </a:r>
            <a:r>
              <a:rPr lang="zh-CN" altLang="en-US" sz="2000" dirty="0">
                <a:latin typeface="等线" panose="02010600030101010101" pitchFamily="2" charset="-122"/>
                <a:ea typeface="等线" panose="02010600030101010101" pitchFamily="2" charset="-122"/>
              </a:rPr>
              <a:t>中被</a:t>
            </a:r>
            <a:r>
              <a:rPr lang="en-US" altLang="zh-CN" sz="2000" dirty="0">
                <a:latin typeface="等线" panose="02010600030101010101" pitchFamily="2" charset="-122"/>
                <a:ea typeface="等线" panose="02010600030101010101" pitchFamily="2" charset="-122"/>
              </a:rPr>
              <a:t>GC</a:t>
            </a:r>
            <a:r>
              <a:rPr lang="zh-CN" altLang="en-US" sz="2000" dirty="0">
                <a:latin typeface="等线" panose="02010600030101010101" pitchFamily="2" charset="-122"/>
                <a:ea typeface="等线" panose="02010600030101010101" pitchFamily="2" charset="-122"/>
              </a:rPr>
              <a:t>回收的键值对。</a:t>
            </a:r>
          </a:p>
          <a:p>
            <a:r>
              <a:rPr lang="zh-CN" altLang="en-US" sz="2000" dirty="0">
                <a:latin typeface="等线" panose="02010600030101010101" pitchFamily="2" charset="-122"/>
                <a:ea typeface="等线" panose="02010600030101010101" pitchFamily="2" charset="-122"/>
              </a:rPr>
              <a:t>和</a:t>
            </a:r>
            <a:r>
              <a:rPr lang="en-US" altLang="zh-CN" sz="2000" dirty="0" err="1">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一样，</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是不同步的，不能保证线程安全。可以使用 </a:t>
            </a:r>
            <a:r>
              <a:rPr lang="en-US" altLang="zh-CN" sz="2000" dirty="0" err="1">
                <a:latin typeface="等线" panose="02010600030101010101" pitchFamily="2" charset="-122"/>
                <a:ea typeface="等线" panose="02010600030101010101" pitchFamily="2" charset="-122"/>
              </a:rPr>
              <a:t>Collections.synchronizedMap</a:t>
            </a:r>
            <a:r>
              <a:rPr lang="zh-CN" altLang="en-US" sz="2000" dirty="0">
                <a:latin typeface="等线" panose="02010600030101010101" pitchFamily="2" charset="-122"/>
                <a:ea typeface="等线" panose="02010600030101010101" pitchFamily="2" charset="-122"/>
              </a:rPr>
              <a:t>方法来构造同步的 </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en-US">
                <a:latin typeface="等线" panose="02010600030101010101" pitchFamily="2" charset="-122"/>
                <a:ea typeface="等线" panose="02010600030101010101" pitchFamily="2" charset="-122"/>
              </a:rPr>
              <a:t>SortedMap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10275" cy="5257800"/>
          </a:xfrm>
        </p:spPr>
        <p:txBody>
          <a:bodyPr>
            <a:normAutofit/>
          </a:bodyPr>
          <a:lstStyle/>
          <a:p>
            <a:r>
              <a:rPr lang="en-US" altLang="en-US" sz="2000">
                <a:latin typeface="等线" panose="02010600030101010101" pitchFamily="2" charset="-122"/>
                <a:ea typeface="等线" panose="02010600030101010101" pitchFamily="2" charset="-122"/>
              </a:rPr>
              <a:t>SortedMap</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从字面上意思可以看出</a:t>
            </a:r>
            <a:r>
              <a:rPr lang="en-US" altLang="zh-CN" sz="2000">
                <a:latin typeface="等线" panose="02010600030101010101" pitchFamily="2" charset="-122"/>
                <a:ea typeface="等线" panose="02010600030101010101" pitchFamily="2" charset="-122"/>
              </a:rPr>
              <a:t>SortedMap</a:t>
            </a:r>
            <a:r>
              <a:rPr lang="zh-CN" altLang="en-US" sz="2000">
                <a:latin typeface="等线" panose="02010600030101010101" pitchFamily="2" charset="-122"/>
                <a:ea typeface="等线" panose="02010600030101010101" pitchFamily="2" charset="-122"/>
              </a:rPr>
              <a:t>要保证内部元素排序，事实上如果某个类实现</a:t>
            </a:r>
            <a:r>
              <a:rPr lang="en-US" altLang="zh-CN" sz="2000">
                <a:latin typeface="等线" panose="02010600030101010101" pitchFamily="2" charset="-122"/>
                <a:ea typeface="等线" panose="02010600030101010101" pitchFamily="2" charset="-122"/>
              </a:rPr>
              <a:t>SortedMap</a:t>
            </a:r>
            <a:r>
              <a:rPr lang="zh-CN" altLang="en-US" sz="2000">
                <a:latin typeface="等线" panose="02010600030101010101" pitchFamily="2" charset="-122"/>
                <a:ea typeface="等线" panose="02010600030101010101" pitchFamily="2" charset="-122"/>
              </a:rPr>
              <a:t>接口，那么该类的</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必须实现</a:t>
            </a:r>
            <a:r>
              <a:rPr lang="en-US" altLang="zh-CN" sz="2000">
                <a:latin typeface="等线" panose="02010600030101010101" pitchFamily="2" charset="-122"/>
                <a:ea typeface="等线" panose="02010600030101010101" pitchFamily="2" charset="-122"/>
              </a:rPr>
              <a:t>Comparable</a:t>
            </a:r>
            <a:r>
              <a:rPr lang="zh-CN" altLang="en-US" sz="2000">
                <a:latin typeface="等线" panose="02010600030101010101" pitchFamily="2" charset="-122"/>
                <a:ea typeface="等线" panose="02010600030101010101" pitchFamily="2" charset="-122"/>
              </a:rPr>
              <a:t>接口。比如</a:t>
            </a:r>
            <a:r>
              <a:rPr lang="en-US" altLang="zh-CN" sz="2000">
                <a:latin typeface="等线" panose="02010600030101010101" pitchFamily="2" charset="-122"/>
                <a:ea typeface="等线" panose="02010600030101010101" pitchFamily="2" charset="-122"/>
              </a:rPr>
              <a:t>TreeMap</a:t>
            </a:r>
            <a:r>
              <a:rPr lang="zh-CN" altLang="en-US" sz="2000">
                <a:latin typeface="等线" panose="02010600030101010101" pitchFamily="2" charset="-122"/>
                <a:ea typeface="等线" panose="02010600030101010101" pitchFamily="2" charset="-122"/>
              </a:rPr>
              <a:t>就是实现了</a:t>
            </a:r>
            <a:r>
              <a:rPr lang="en-US" altLang="zh-CN" sz="2000">
                <a:latin typeface="等线" panose="02010600030101010101" pitchFamily="2" charset="-122"/>
                <a:ea typeface="等线" panose="02010600030101010101" pitchFamily="2" charset="-122"/>
              </a:rPr>
              <a:t>NavigableMap</a:t>
            </a:r>
            <a:r>
              <a:rPr lang="zh-CN" altLang="en-US" sz="2000">
                <a:latin typeface="等线" panose="02010600030101010101" pitchFamily="2" charset="-122"/>
                <a:ea typeface="等线" panose="02010600030101010101" pitchFamily="2" charset="-122"/>
              </a:rPr>
              <a:t>接口，而</a:t>
            </a:r>
            <a:r>
              <a:rPr lang="en-US" altLang="zh-CN" sz="2000">
                <a:latin typeface="等线" panose="02010600030101010101" pitchFamily="2" charset="-122"/>
                <a:ea typeface="等线" panose="02010600030101010101" pitchFamily="2" charset="-122"/>
              </a:rPr>
              <a:t>NavigableMap</a:t>
            </a:r>
            <a:r>
              <a:rPr lang="zh-CN" altLang="en-US" sz="2000">
                <a:latin typeface="等线" panose="02010600030101010101" pitchFamily="2" charset="-122"/>
                <a:ea typeface="等线" panose="02010600030101010101" pitchFamily="2" charset="-122"/>
              </a:rPr>
              <a:t>接口继承自</a:t>
            </a:r>
            <a:r>
              <a:rPr lang="en-US" altLang="zh-CN" sz="2000">
                <a:latin typeface="等线" panose="02010600030101010101" pitchFamily="2" charset="-122"/>
                <a:ea typeface="等线" panose="02010600030101010101" pitchFamily="2" charset="-122"/>
              </a:rPr>
              <a:t>SortedMap</a:t>
            </a:r>
            <a:r>
              <a:rPr lang="zh-CN" altLang="en-US" sz="2000">
                <a:latin typeface="等线" panose="02010600030101010101" pitchFamily="2" charset="-122"/>
                <a:ea typeface="等线" panose="02010600030101010101" pitchFamily="2" charset="-122"/>
              </a:rPr>
              <a:t>接口，而且</a:t>
            </a:r>
            <a:r>
              <a:rPr lang="en-US" altLang="zh-CN" sz="2000">
                <a:latin typeface="等线" panose="02010600030101010101" pitchFamily="2" charset="-122"/>
                <a:ea typeface="等线" panose="02010600030101010101" pitchFamily="2" charset="-122"/>
              </a:rPr>
              <a:t>TreeMap&lt;K,V&gt;</a:t>
            </a:r>
            <a:r>
              <a:rPr lang="zh-CN" altLang="en-US" sz="2000">
                <a:latin typeface="等线" panose="02010600030101010101" pitchFamily="2" charset="-122"/>
                <a:ea typeface="等线" panose="02010600030101010101" pitchFamily="2" charset="-122"/>
              </a:rPr>
              <a:t>的键（</a:t>
            </a:r>
            <a:r>
              <a:rPr lang="en-US" altLang="zh-CN" sz="2000">
                <a:latin typeface="等线" panose="02010600030101010101" pitchFamily="2" charset="-122"/>
                <a:ea typeface="等线" panose="02010600030101010101" pitchFamily="2" charset="-122"/>
              </a:rPr>
              <a:t>K</a:t>
            </a:r>
            <a:r>
              <a:rPr lang="zh-CN" altLang="en-US" sz="2000">
                <a:latin typeface="等线" panose="02010600030101010101" pitchFamily="2" charset="-122"/>
                <a:ea typeface="等线" panose="02010600030101010101" pitchFamily="2" charset="-122"/>
              </a:rPr>
              <a:t>）必须实现</a:t>
            </a:r>
            <a:r>
              <a:rPr lang="en-US" altLang="zh-CN" sz="2000">
                <a:latin typeface="等线" panose="02010600030101010101" pitchFamily="2" charset="-122"/>
                <a:ea typeface="等线" panose="02010600030101010101" pitchFamily="2" charset="-122"/>
              </a:rPr>
              <a:t>Comparable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010275" y="1556792"/>
            <a:ext cx="3133725" cy="2114550"/>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en-US">
                <a:latin typeface="等线" panose="02010600030101010101" pitchFamily="2" charset="-122"/>
                <a:ea typeface="等线" panose="02010600030101010101" pitchFamily="2" charset="-122"/>
              </a:rPr>
              <a:t>E</a:t>
            </a:r>
            <a:r>
              <a:rPr lang="en-US" altLang="zh-CN">
                <a:latin typeface="等线" panose="02010600030101010101" pitchFamily="2" charset="-122"/>
                <a:ea typeface="等线" panose="02010600030101010101" pitchFamily="2" charset="-122"/>
              </a:rPr>
              <a:t>num</a:t>
            </a:r>
            <a:r>
              <a:rPr lang="en-US" altLang="en-US">
                <a:latin typeface="等线" panose="02010600030101010101" pitchFamily="2" charset="-122"/>
                <a:ea typeface="等线" panose="02010600030101010101" pitchFamily="2" charset="-122"/>
              </a:rPr>
              <a:t>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9144001" cy="5257800"/>
          </a:xfrm>
        </p:spPr>
        <p:txBody>
          <a:bodyPr>
            <a:normAutofit/>
          </a:bodyPr>
          <a:lstStyle/>
          <a:p>
            <a:r>
              <a:rPr lang="en-US" altLang="en-US" sz="2000">
                <a:latin typeface="等线" panose="02010600030101010101" pitchFamily="2" charset="-122"/>
                <a:ea typeface="等线" panose="02010600030101010101" pitchFamily="2" charset="-122"/>
              </a:rPr>
              <a:t>E</a:t>
            </a:r>
            <a:r>
              <a:rPr lang="en-US" altLang="zh-CN" sz="2000">
                <a:latin typeface="等线" panose="02010600030101010101" pitchFamily="2" charset="-122"/>
                <a:ea typeface="等线" panose="02010600030101010101" pitchFamily="2" charset="-122"/>
              </a:rPr>
              <a:t>num</a:t>
            </a:r>
            <a:r>
              <a:rPr lang="en-US" altLang="en-US"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AbstractMap</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en-US" sz="2000">
                <a:latin typeface="等线" panose="02010600030101010101" pitchFamily="2" charset="-122"/>
                <a:ea typeface="等线" panose="02010600030101010101" pitchFamily="2" charset="-122"/>
              </a:rPr>
              <a:t>EnumMap&lt;K extends Enum&lt;K&gt;, V&gt;</a:t>
            </a:r>
            <a:r>
              <a:rPr lang="zh-CN" altLang="en-US" sz="2000">
                <a:latin typeface="等线" panose="02010600030101010101" pitchFamily="2" charset="-122"/>
                <a:ea typeface="等线" panose="02010600030101010101" pitchFamily="2" charset="-122"/>
              </a:rPr>
              <a:t>是专门为枚举类型量身定做的</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实现。它只能接收同一枚举类型的实例作为键值，并且由于枚举类型实例的数量相对固定并且有限，所以</a:t>
            </a:r>
            <a:r>
              <a:rPr lang="en-US" altLang="zh-CN" sz="2000">
                <a:latin typeface="等线" panose="02010600030101010101" pitchFamily="2" charset="-122"/>
                <a:ea typeface="等线" panose="02010600030101010101" pitchFamily="2" charset="-122"/>
              </a:rPr>
              <a:t>EnumMap</a:t>
            </a:r>
            <a:r>
              <a:rPr lang="zh-CN" altLang="en-US" sz="2000">
                <a:latin typeface="等线" panose="02010600030101010101" pitchFamily="2" charset="-122"/>
                <a:ea typeface="等线" panose="02010600030101010101" pitchFamily="2" charset="-122"/>
              </a:rPr>
              <a:t>使用数组来存放与枚举类型对应的值。这使得</a:t>
            </a:r>
            <a:r>
              <a:rPr lang="en-US" altLang="zh-CN" sz="2000">
                <a:latin typeface="等线" panose="02010600030101010101" pitchFamily="2" charset="-122"/>
                <a:ea typeface="等线" panose="02010600030101010101" pitchFamily="2" charset="-122"/>
              </a:rPr>
              <a:t>EnumMap</a:t>
            </a:r>
            <a:r>
              <a:rPr lang="zh-CN" altLang="en-US" sz="2000">
                <a:latin typeface="等线" panose="02010600030101010101" pitchFamily="2" charset="-122"/>
                <a:ea typeface="等线" panose="02010600030101010101" pitchFamily="2" charset="-122"/>
              </a:rPr>
              <a:t>的效率非常高。</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EnumMap</a:t>
            </a:r>
            <a:r>
              <a:rPr lang="zh-CN" altLang="en-US" sz="2000">
                <a:latin typeface="等线" panose="02010600030101010101" pitchFamily="2" charset="-122"/>
                <a:ea typeface="等线" panose="02010600030101010101" pitchFamily="2" charset="-122"/>
              </a:rPr>
              <a:t>在内部使用</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类的</a:t>
            </a:r>
            <a:r>
              <a:rPr lang="en-US" altLang="zh-CN" sz="2000">
                <a:latin typeface="等线" panose="02010600030101010101" pitchFamily="2" charset="-122"/>
                <a:ea typeface="等线" panose="02010600030101010101" pitchFamily="2" charset="-122"/>
              </a:rPr>
              <a:t>ordinal()</a:t>
            </a:r>
            <a:r>
              <a:rPr lang="zh-CN" altLang="en-US" sz="2000">
                <a:latin typeface="等线" panose="02010600030101010101" pitchFamily="2" charset="-122"/>
                <a:ea typeface="等线" panose="02010600030101010101" pitchFamily="2" charset="-122"/>
              </a:rPr>
              <a:t>方法得到当前实例的声明次序，并使用这个次序维护枚举类型实例对应值在数组的位置。</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en-US">
                <a:latin typeface="等线" panose="02010600030101010101" pitchFamily="2" charset="-122"/>
                <a:ea typeface="等线" panose="02010600030101010101" pitchFamily="2" charset="-122"/>
              </a:rPr>
              <a:t>Q</a:t>
            </a:r>
            <a:r>
              <a:rPr lang="en-US" altLang="zh-CN">
                <a:latin typeface="等线" panose="02010600030101010101" pitchFamily="2" charset="-122"/>
                <a:ea typeface="等线" panose="02010600030101010101" pitchFamily="2" charset="-122"/>
              </a:rPr>
              <a:t>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fontScale="92500" lnSpcReduction="20000"/>
          </a:bodyPr>
          <a:lstStyle/>
          <a:p>
            <a:r>
              <a:rPr lang="en-US" altLang="en-US" sz="2000" dirty="0">
                <a:latin typeface="等线" panose="02010600030101010101" pitchFamily="2" charset="-122"/>
                <a:ea typeface="等线" panose="02010600030101010101" pitchFamily="2" charset="-122"/>
              </a:rPr>
              <a:t>Q</a:t>
            </a:r>
            <a:r>
              <a:rPr lang="en-US" altLang="zh-CN" sz="2000" dirty="0">
                <a:latin typeface="等线" panose="02010600030101010101" pitchFamily="2" charset="-122"/>
                <a:ea typeface="等线" panose="02010600030101010101" pitchFamily="2" charset="-122"/>
              </a:rPr>
              <a:t>ueue</a:t>
            </a:r>
            <a:r>
              <a:rPr lang="zh-CN" altLang="en-US" sz="2000" dirty="0">
                <a:latin typeface="等线" panose="02010600030101010101" pitchFamily="2" charset="-122"/>
                <a:ea typeface="等线" panose="02010600030101010101" pitchFamily="2" charset="-122"/>
              </a:rPr>
              <a:t>是一个接口，继承自</a:t>
            </a:r>
            <a:r>
              <a:rPr lang="en-US" altLang="zh-CN" sz="2000" dirty="0">
                <a:latin typeface="等线" panose="02010600030101010101" pitchFamily="2" charset="-122"/>
                <a:ea typeface="等线" panose="02010600030101010101" pitchFamily="2" charset="-122"/>
              </a:rPr>
              <a:t>Collection</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Offer</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add</a:t>
            </a:r>
            <a:r>
              <a:rPr lang="zh-CN" altLang="en-US" sz="2000" dirty="0">
                <a:latin typeface="等线" panose="02010600030101010101" pitchFamily="2" charset="-122"/>
                <a:ea typeface="等线" panose="02010600030101010101" pitchFamily="2" charset="-122"/>
              </a:rPr>
              <a:t>区别：</a:t>
            </a:r>
          </a:p>
          <a:p>
            <a:r>
              <a:rPr lang="zh-CN" altLang="en-US" sz="2000" dirty="0">
                <a:latin typeface="等线" panose="02010600030101010101" pitchFamily="2" charset="-122"/>
                <a:ea typeface="等线" panose="02010600030101010101" pitchFamily="2" charset="-122"/>
              </a:rPr>
              <a:t>一些队列有大小限制，因此如果想在一个满的队列中加入一个新项，多出的项就会被拒绝，这时新的</a:t>
            </a:r>
            <a:r>
              <a:rPr lang="en-US" altLang="zh-CN" sz="2000" dirty="0">
                <a:latin typeface="等线" panose="02010600030101010101" pitchFamily="2" charset="-122"/>
                <a:ea typeface="等线" panose="02010600030101010101" pitchFamily="2" charset="-122"/>
              </a:rPr>
              <a:t>offer</a:t>
            </a:r>
            <a:r>
              <a:rPr lang="zh-CN" altLang="en-US" sz="2000" dirty="0">
                <a:latin typeface="等线" panose="02010600030101010101" pitchFamily="2" charset="-122"/>
                <a:ea typeface="等线" panose="02010600030101010101" pitchFamily="2" charset="-122"/>
              </a:rPr>
              <a:t>方法就可以起作用了。</a:t>
            </a:r>
            <a:r>
              <a:rPr lang="en-US" altLang="zh-CN" sz="2000" dirty="0">
                <a:latin typeface="等线" panose="02010600030101010101" pitchFamily="2" charset="-122"/>
                <a:ea typeface="等线" panose="02010600030101010101" pitchFamily="2" charset="-122"/>
              </a:rPr>
              <a:t>add()</a:t>
            </a:r>
            <a:r>
              <a:rPr lang="zh-CN" altLang="en-US" sz="2000" dirty="0">
                <a:latin typeface="等线" panose="02010600030101010101" pitchFamily="2" charset="-122"/>
                <a:ea typeface="等线" panose="02010600030101010101" pitchFamily="2" charset="-122"/>
              </a:rPr>
              <a:t>方法插入到已经满了的队列抛出一个</a:t>
            </a:r>
            <a:r>
              <a:rPr lang="en-US" altLang="zh-CN" sz="2000" dirty="0" err="1">
                <a:latin typeface="等线" panose="02010600030101010101" pitchFamily="2" charset="-122"/>
                <a:ea typeface="等线" panose="02010600030101010101" pitchFamily="2" charset="-122"/>
              </a:rPr>
              <a:t>IllegalStateException</a:t>
            </a: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异常，而</a:t>
            </a:r>
            <a:r>
              <a:rPr lang="en-US" altLang="zh-CN" sz="2000" dirty="0">
                <a:latin typeface="等线" panose="02010600030101010101" pitchFamily="2" charset="-122"/>
                <a:ea typeface="等线" panose="02010600030101010101" pitchFamily="2" charset="-122"/>
              </a:rPr>
              <a:t>offer()</a:t>
            </a:r>
            <a:r>
              <a:rPr lang="zh-CN" altLang="en-US" sz="2000" dirty="0">
                <a:latin typeface="等线" panose="02010600030101010101" pitchFamily="2" charset="-122"/>
                <a:ea typeface="等线" panose="02010600030101010101" pitchFamily="2" charset="-122"/>
              </a:rPr>
              <a:t>是返回</a:t>
            </a:r>
            <a:r>
              <a:rPr lang="en-US" altLang="zh-CN" sz="2000" dirty="0">
                <a:latin typeface="等线" panose="02010600030101010101" pitchFamily="2" charset="-122"/>
                <a:ea typeface="等线" panose="02010600030101010101" pitchFamily="2" charset="-122"/>
              </a:rPr>
              <a:t>false</a:t>
            </a:r>
            <a:r>
              <a:rPr lang="zh-CN" altLang="en-US" sz="2000" dirty="0">
                <a:latin typeface="等线" panose="02010600030101010101" pitchFamily="2" charset="-122"/>
                <a:ea typeface="等线" panose="02010600030101010101" pitchFamily="2" charset="-122"/>
              </a:rPr>
              <a:t>。 </a:t>
            </a:r>
          </a:p>
          <a:p>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remove</a:t>
            </a:r>
            <a:r>
              <a:rPr lang="zh-CN" altLang="en-US" sz="2000" dirty="0">
                <a:latin typeface="等线" panose="02010600030101010101" pitchFamily="2" charset="-122"/>
                <a:ea typeface="等线" panose="02010600030101010101" pitchFamily="2" charset="-122"/>
              </a:rPr>
              <a:t>区别：</a:t>
            </a:r>
          </a:p>
          <a:p>
            <a:r>
              <a:rPr lang="en-US" altLang="zh-CN" sz="2000" dirty="0">
                <a:latin typeface="等线" panose="02010600030101010101" pitchFamily="2" charset="-122"/>
                <a:ea typeface="等线" panose="02010600030101010101" pitchFamily="2" charset="-122"/>
              </a:rPr>
              <a:t>remove()</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方法都是从队列中删除第一个元素。</a:t>
            </a:r>
            <a:r>
              <a:rPr lang="en-US" altLang="zh-CN" sz="2000" dirty="0">
                <a:latin typeface="等线" panose="02010600030101010101" pitchFamily="2" charset="-122"/>
                <a:ea typeface="等线" panose="02010600030101010101" pitchFamily="2" charset="-122"/>
              </a:rPr>
              <a:t>remove()</a:t>
            </a:r>
            <a:r>
              <a:rPr lang="zh-CN" altLang="en-US" sz="2000" dirty="0">
                <a:latin typeface="等线" panose="02010600030101010101" pitchFamily="2" charset="-122"/>
                <a:ea typeface="等线" panose="02010600030101010101" pitchFamily="2" charset="-122"/>
              </a:rPr>
              <a:t>的行为与</a:t>
            </a:r>
            <a:r>
              <a:rPr lang="en-US" altLang="zh-CN" sz="2000" dirty="0">
                <a:latin typeface="等线" panose="02010600030101010101" pitchFamily="2" charset="-122"/>
                <a:ea typeface="等线" panose="02010600030101010101" pitchFamily="2" charset="-122"/>
              </a:rPr>
              <a:t>Collection</a:t>
            </a:r>
            <a:r>
              <a:rPr lang="zh-CN" altLang="en-US" sz="2000" dirty="0">
                <a:latin typeface="等线" panose="02010600030101010101" pitchFamily="2" charset="-122"/>
                <a:ea typeface="等线" panose="02010600030101010101" pitchFamily="2" charset="-122"/>
              </a:rPr>
              <a:t>接口的版本相似，</a:t>
            </a:r>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同时会返回队列第一个元素。</a:t>
            </a:r>
          </a:p>
          <a:p>
            <a:r>
              <a:rPr lang="zh-CN" altLang="en-US" sz="2000" dirty="0">
                <a:latin typeface="等线" panose="02010600030101010101" pitchFamily="2" charset="-122"/>
                <a:ea typeface="等线" panose="02010600030101010101" pitchFamily="2" charset="-122"/>
              </a:rPr>
              <a:t>但是新的</a:t>
            </a:r>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方法在用空集合调用时不是抛出异常，只是返回</a:t>
            </a:r>
            <a:r>
              <a:rPr lang="en-US" altLang="zh-CN" sz="2000" dirty="0">
                <a:latin typeface="等线" panose="02010600030101010101" pitchFamily="2" charset="-122"/>
                <a:ea typeface="等线" panose="02010600030101010101" pitchFamily="2" charset="-122"/>
              </a:rPr>
              <a:t>null</a:t>
            </a:r>
            <a:r>
              <a:rPr lang="zh-CN" altLang="en-US" sz="2000" dirty="0">
                <a:latin typeface="等线" panose="02010600030101010101" pitchFamily="2" charset="-122"/>
                <a:ea typeface="等线" panose="02010600030101010101" pitchFamily="2" charset="-122"/>
              </a:rPr>
              <a:t>。因此新的方法更适合容易出现异常条件的情况。</a:t>
            </a:r>
          </a:p>
          <a:p>
            <a:r>
              <a:rPr lang="en-US" altLang="zh-CN" sz="2000" dirty="0">
                <a:latin typeface="等线" panose="02010600030101010101" pitchFamily="2" charset="-122"/>
                <a:ea typeface="等线" panose="02010600030101010101" pitchFamily="2" charset="-122"/>
              </a:rPr>
              <a:t>peek</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element</a:t>
            </a:r>
            <a:r>
              <a:rPr lang="zh-CN" altLang="en-US" sz="2000" dirty="0">
                <a:latin typeface="等线" panose="02010600030101010101" pitchFamily="2" charset="-122"/>
                <a:ea typeface="等线" panose="02010600030101010101" pitchFamily="2" charset="-122"/>
              </a:rPr>
              <a:t>区别：</a:t>
            </a:r>
          </a:p>
          <a:p>
            <a:r>
              <a:rPr lang="en-US" altLang="zh-CN" sz="2000" dirty="0">
                <a:latin typeface="等线" panose="02010600030101010101" pitchFamily="2" charset="-122"/>
                <a:ea typeface="等线" panose="02010600030101010101" pitchFamily="2" charset="-122"/>
              </a:rPr>
              <a:t>element()</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peek()</a:t>
            </a:r>
            <a:r>
              <a:rPr lang="zh-CN" altLang="en-US" sz="2000" dirty="0">
                <a:latin typeface="等线" panose="02010600030101010101" pitchFamily="2" charset="-122"/>
                <a:ea typeface="等线" panose="02010600030101010101" pitchFamily="2" charset="-122"/>
              </a:rPr>
              <a:t>返回队列头部第一个元素。与 </a:t>
            </a:r>
            <a:r>
              <a:rPr lang="en-US" altLang="zh-CN" sz="2000" dirty="0">
                <a:latin typeface="等线" panose="02010600030101010101" pitchFamily="2" charset="-122"/>
                <a:ea typeface="等线" panose="02010600030101010101" pitchFamily="2" charset="-122"/>
              </a:rPr>
              <a:t>remove()</a:t>
            </a:r>
            <a:r>
              <a:rPr lang="zh-CN" altLang="en-US" sz="2000" dirty="0">
                <a:latin typeface="等线" panose="02010600030101010101" pitchFamily="2" charset="-122"/>
                <a:ea typeface="等线" panose="02010600030101010101" pitchFamily="2" charset="-122"/>
              </a:rPr>
              <a:t>方法类似，在队列为空时，</a:t>
            </a:r>
            <a:r>
              <a:rPr lang="en-US" altLang="zh-CN" sz="2000" dirty="0">
                <a:latin typeface="等线" panose="02010600030101010101" pitchFamily="2" charset="-122"/>
                <a:ea typeface="等线" panose="02010600030101010101" pitchFamily="2" charset="-122"/>
              </a:rPr>
              <a:t>element()</a:t>
            </a:r>
            <a:r>
              <a:rPr lang="zh-CN" altLang="en-US" sz="2000" dirty="0">
                <a:latin typeface="等线" panose="02010600030101010101" pitchFamily="2" charset="-122"/>
                <a:ea typeface="等线" panose="02010600030101010101" pitchFamily="2" charset="-122"/>
              </a:rPr>
              <a:t>抛出一个异常，而</a:t>
            </a:r>
            <a:r>
              <a:rPr lang="en-US" altLang="zh-CN" sz="2000" dirty="0">
                <a:latin typeface="等线" panose="02010600030101010101" pitchFamily="2" charset="-122"/>
                <a:ea typeface="等线" panose="02010600030101010101" pitchFamily="2" charset="-122"/>
              </a:rPr>
              <a:t>peek()</a:t>
            </a:r>
            <a:r>
              <a:rPr lang="zh-CN" altLang="en-US" sz="2000" dirty="0">
                <a:latin typeface="等线" panose="02010600030101010101" pitchFamily="2" charset="-122"/>
                <a:ea typeface="等线" panose="02010600030101010101" pitchFamily="2" charset="-122"/>
              </a:rPr>
              <a:t>返回</a:t>
            </a:r>
            <a:r>
              <a:rPr lang="en-US" altLang="zh-CN" sz="2000" dirty="0">
                <a:latin typeface="等线" panose="02010600030101010101" pitchFamily="2" charset="-122"/>
                <a:ea typeface="等线" panose="02010600030101010101" pitchFamily="2" charset="-122"/>
              </a:rPr>
              <a:t>null</a:t>
            </a:r>
          </a:p>
        </p:txBody>
      </p:sp>
      <p:pic>
        <p:nvPicPr>
          <p:cNvPr id="3" name="图片 2"/>
          <p:cNvPicPr>
            <a:picLocks noChangeAspect="1"/>
          </p:cNvPicPr>
          <p:nvPr/>
        </p:nvPicPr>
        <p:blipFill>
          <a:blip r:embed="rId2"/>
          <a:stretch>
            <a:fillRect/>
          </a:stretch>
        </p:blipFill>
        <p:spPr>
          <a:xfrm>
            <a:off x="6037744" y="1585504"/>
            <a:ext cx="3114675" cy="2133600"/>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——AbstractQueue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AbstractQueue</a:t>
            </a:r>
            <a:r>
              <a:rPr lang="zh-CN" altLang="en-US" sz="2000">
                <a:latin typeface="等线" panose="02010600030101010101" pitchFamily="2" charset="-122"/>
                <a:ea typeface="等线" panose="02010600030101010101" pitchFamily="2" charset="-122"/>
              </a:rPr>
              <a:t>是一个抽象类，继承自</a:t>
            </a:r>
            <a:r>
              <a:rPr lang="en-US" altLang="zh-CN" sz="2000">
                <a:latin typeface="等线" panose="02010600030101010101" pitchFamily="2" charset="-122"/>
                <a:ea typeface="等线" panose="02010600030101010101" pitchFamily="2" charset="-122"/>
              </a:rPr>
              <a:t>AbstractCollection</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Queue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p:txBody>
      </p:sp>
      <p:pic>
        <p:nvPicPr>
          <p:cNvPr id="6" name="图片 5"/>
          <p:cNvPicPr>
            <a:picLocks noChangeAspect="1"/>
          </p:cNvPicPr>
          <p:nvPr/>
        </p:nvPicPr>
        <p:blipFill>
          <a:blip r:embed="rId2"/>
          <a:stretch>
            <a:fillRect/>
          </a:stretch>
        </p:blipFill>
        <p:spPr>
          <a:xfrm>
            <a:off x="6052045" y="1600200"/>
            <a:ext cx="3086100" cy="1438275"/>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——PriorityQueue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PriorityQueue</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AbstractQueue</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PriorityQueue</a:t>
            </a:r>
            <a:r>
              <a:rPr lang="zh-CN" altLang="en-US" sz="2000">
                <a:latin typeface="等线" panose="02010600030101010101" pitchFamily="2" charset="-122"/>
                <a:ea typeface="等线" panose="02010600030101010101" pitchFamily="2" charset="-122"/>
              </a:rPr>
              <a:t>实现了堆的结构和排序，</a:t>
            </a:r>
            <a:r>
              <a:rPr lang="en-US" altLang="zh-CN" sz="2000">
                <a:latin typeface="等线" panose="02010600030101010101" pitchFamily="2" charset="-122"/>
                <a:ea typeface="等线" panose="02010600030101010101" pitchFamily="2" charset="-122"/>
              </a:rPr>
              <a:t> PriorityQueue</a:t>
            </a:r>
            <a:r>
              <a:rPr lang="zh-CN" altLang="en-US" sz="2000">
                <a:latin typeface="等线" panose="02010600030101010101" pitchFamily="2" charset="-122"/>
                <a:ea typeface="等线" panose="02010600030101010101" pitchFamily="2" charset="-122"/>
              </a:rPr>
              <a:t>是一个完全二叉树（完全二叉树除了叶子节点，其余节点都是满的，同时叶子节点都连续集中在最左边）</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PriorityQueue</a:t>
            </a:r>
            <a:r>
              <a:rPr lang="zh-CN" altLang="en-US" sz="2000">
                <a:latin typeface="等线" panose="02010600030101010101" pitchFamily="2" charset="-122"/>
                <a:ea typeface="等线" panose="02010600030101010101" pitchFamily="2" charset="-122"/>
              </a:rPr>
              <a:t>不允许存入</a:t>
            </a:r>
            <a:r>
              <a:rPr lang="en-US" altLang="zh-CN" sz="2000">
                <a:latin typeface="等线" panose="02010600030101010101" pitchFamily="2" charset="-122"/>
                <a:ea typeface="等线" panose="02010600030101010101" pitchFamily="2" charset="-122"/>
              </a:rPr>
              <a:t>null</a:t>
            </a:r>
          </a:p>
          <a:p>
            <a:r>
              <a:rPr lang="zh-CN" altLang="en-US" sz="2000">
                <a:latin typeface="等线" panose="02010600030101010101" pitchFamily="2" charset="-122"/>
                <a:ea typeface="等线" panose="02010600030101010101" pitchFamily="2" charset="-122"/>
              </a:rPr>
              <a:t>以下是优先队列扩容代码：扩容时如果容量小于</a:t>
            </a:r>
            <a:r>
              <a:rPr lang="en-US" altLang="zh-CN" sz="2000">
                <a:latin typeface="等线" panose="02010600030101010101" pitchFamily="2" charset="-122"/>
                <a:ea typeface="等线" panose="02010600030101010101" pitchFamily="2" charset="-122"/>
              </a:rPr>
              <a:t>64</a:t>
            </a:r>
            <a:r>
              <a:rPr lang="zh-CN" altLang="en-US" sz="2000">
                <a:latin typeface="等线" panose="02010600030101010101" pitchFamily="2" charset="-122"/>
                <a:ea typeface="等线" panose="02010600030101010101" pitchFamily="2" charset="-122"/>
              </a:rPr>
              <a:t>则双倍扩容（其实是</a:t>
            </a:r>
            <a:r>
              <a:rPr lang="en-US" altLang="zh-CN" sz="2000">
                <a:latin typeface="等线" panose="02010600030101010101" pitchFamily="2" charset="-122"/>
                <a:ea typeface="等线" panose="02010600030101010101" pitchFamily="2" charset="-122"/>
              </a:rPr>
              <a:t>2</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oldCapacity+2</a:t>
            </a:r>
            <a:r>
              <a:rPr lang="zh-CN" altLang="en-US" sz="2000">
                <a:latin typeface="等线" panose="02010600030101010101" pitchFamily="2" charset="-122"/>
                <a:ea typeface="等线" panose="02010600030101010101" pitchFamily="2" charset="-122"/>
              </a:rPr>
              <a:t>），如果大于等于</a:t>
            </a:r>
            <a:r>
              <a:rPr lang="en-US" altLang="zh-CN" sz="2000">
                <a:latin typeface="等线" panose="02010600030101010101" pitchFamily="2" charset="-122"/>
                <a:ea typeface="等线" panose="02010600030101010101" pitchFamily="2" charset="-122"/>
              </a:rPr>
              <a:t>64</a:t>
            </a:r>
            <a:r>
              <a:rPr lang="zh-CN" altLang="en-US" sz="2000">
                <a:latin typeface="等线" panose="02010600030101010101" pitchFamily="2" charset="-122"/>
                <a:ea typeface="等线" panose="02010600030101010101" pitchFamily="2" charset="-122"/>
              </a:rPr>
              <a:t>则扩容</a:t>
            </a:r>
            <a:r>
              <a:rPr lang="en-US" altLang="zh-CN" sz="2000">
                <a:latin typeface="等线" panose="02010600030101010101" pitchFamily="2" charset="-122"/>
                <a:ea typeface="等线" panose="02010600030101010101" pitchFamily="2" charset="-122"/>
              </a:rPr>
              <a:t>50%</a:t>
            </a:r>
          </a:p>
        </p:txBody>
      </p:sp>
      <p:pic>
        <p:nvPicPr>
          <p:cNvPr id="3" name="图片 2"/>
          <p:cNvPicPr>
            <a:picLocks noChangeAspect="1"/>
          </p:cNvPicPr>
          <p:nvPr/>
        </p:nvPicPr>
        <p:blipFill>
          <a:blip r:embed="rId2"/>
          <a:stretch>
            <a:fillRect/>
          </a:stretch>
        </p:blipFill>
        <p:spPr>
          <a:xfrm>
            <a:off x="395536" y="4176712"/>
            <a:ext cx="5629275" cy="2162175"/>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——Deque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Deque</a:t>
            </a:r>
            <a:r>
              <a:rPr lang="zh-CN" altLang="en-US" sz="2000">
                <a:latin typeface="等线" panose="02010600030101010101" pitchFamily="2" charset="-122"/>
                <a:ea typeface="等线" panose="02010600030101010101" pitchFamily="2" charset="-122"/>
              </a:rPr>
              <a:t>是一个接口（</a:t>
            </a:r>
            <a:r>
              <a:rPr lang="en-US" altLang="zh-CN" sz="2000">
                <a:latin typeface="等线" panose="02010600030101010101" pitchFamily="2" charset="-122"/>
                <a:ea typeface="等线" panose="02010600030101010101" pitchFamily="2" charset="-122"/>
              </a:rPr>
              <a:t>Stack</a:t>
            </a:r>
            <a:r>
              <a:rPr lang="zh-CN" altLang="en-US" sz="2000">
                <a:latin typeface="等线" panose="02010600030101010101" pitchFamily="2" charset="-122"/>
                <a:ea typeface="等线" panose="02010600030101010101" pitchFamily="2" charset="-122"/>
              </a:rPr>
              <a:t>类实现了</a:t>
            </a:r>
            <a:r>
              <a:rPr lang="en-US" altLang="zh-CN" sz="2000">
                <a:latin typeface="等线" panose="02010600030101010101" pitchFamily="2" charset="-122"/>
                <a:ea typeface="等线" panose="02010600030101010101" pitchFamily="2" charset="-122"/>
              </a:rPr>
              <a:t>Deque</a:t>
            </a:r>
            <a:r>
              <a:rPr lang="zh-CN" altLang="en-US" sz="2000">
                <a:latin typeface="等线" panose="02010600030101010101" pitchFamily="2" charset="-122"/>
                <a:ea typeface="等线" panose="02010600030101010101" pitchFamily="2" charset="-122"/>
              </a:rPr>
              <a:t>接口，同时继承了</a:t>
            </a:r>
            <a:r>
              <a:rPr lang="en-US" altLang="zh-CN" sz="2000">
                <a:latin typeface="等线" panose="02010600030101010101" pitchFamily="2" charset="-122"/>
                <a:ea typeface="等线" panose="02010600030101010101" pitchFamily="2" charset="-122"/>
              </a:rPr>
              <a:t>Vector</a:t>
            </a:r>
            <a:r>
              <a:rPr lang="zh-CN" altLang="en-US" sz="2000">
                <a:latin typeface="等线" panose="02010600030101010101" pitchFamily="2" charset="-122"/>
                <a:ea typeface="等线" panose="02010600030101010101" pitchFamily="2" charset="-122"/>
              </a:rPr>
              <a:t>类），继承自</a:t>
            </a:r>
            <a:r>
              <a:rPr lang="en-US" altLang="zh-CN" sz="2000">
                <a:latin typeface="等线" panose="02010600030101010101" pitchFamily="2" charset="-122"/>
                <a:ea typeface="等线" panose="02010600030101010101" pitchFamily="2" charset="-122"/>
              </a:rPr>
              <a:t>Queue</a:t>
            </a:r>
            <a:r>
              <a:rPr lang="zh-CN" altLang="en-US" sz="2000">
                <a:latin typeface="等线" panose="02010600030101010101" pitchFamily="2" charset="-122"/>
                <a:ea typeface="等线" panose="02010600030101010101" pitchFamily="2" charset="-122"/>
              </a:rPr>
              <a:t>接口，代表双端队列的接口，类似于一个链表结构，同时可以在头部或尾部插入删除元素</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descendingIterator()</a:t>
            </a:r>
            <a:r>
              <a:rPr lang="zh-CN" altLang="en-US" sz="2000">
                <a:latin typeface="等线" panose="02010600030101010101" pitchFamily="2" charset="-122"/>
                <a:ea typeface="等线" panose="02010600030101010101" pitchFamily="2" charset="-122"/>
              </a:rPr>
              <a:t>返回一个</a:t>
            </a:r>
            <a:r>
              <a:rPr lang="en-US" altLang="zh-CN" sz="2000">
                <a:latin typeface="等线" panose="02010600030101010101" pitchFamily="2" charset="-122"/>
                <a:ea typeface="等线" panose="02010600030101010101" pitchFamily="2" charset="-122"/>
              </a:rPr>
              <a:t>Iterator</a:t>
            </a:r>
            <a:r>
              <a:rPr lang="zh-CN" altLang="en-US" sz="2000">
                <a:latin typeface="等线" panose="02010600030101010101" pitchFamily="2" charset="-122"/>
                <a:ea typeface="等线" panose="02010600030101010101" pitchFamily="2" charset="-122"/>
              </a:rPr>
              <a:t>对象，但是其内部元素是逆序的</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6048375" y="1459857"/>
            <a:ext cx="3095625" cy="53911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2556493"/>
            <a:ext cx="9144000" cy="2024636"/>
          </a:xfrm>
        </p:spPr>
        <p:txBody>
          <a:bodyPr>
            <a:normAutofit/>
          </a:bodyPr>
          <a:lstStyle/>
          <a:p>
            <a:pPr marL="0" indent="0">
              <a:buNone/>
            </a:pPr>
            <a:r>
              <a:rPr lang="zh-CN" altLang="en-US" sz="1500">
                <a:latin typeface="等线" panose="02010600030101010101" pitchFamily="2" charset="-122"/>
                <a:ea typeface="等线" panose="02010600030101010101" pitchFamily="2" charset="-122"/>
              </a:rPr>
              <a:t>这一行代码里面</a:t>
            </a:r>
            <a:r>
              <a:rPr lang="en-US" altLang="zh-CN" sz="1500">
                <a:latin typeface="等线" panose="02010600030101010101" pitchFamily="2" charset="-122"/>
                <a:ea typeface="等线" panose="02010600030101010101" pitchFamily="2" charset="-122"/>
              </a:rPr>
              <a:t>JVM</a:t>
            </a:r>
            <a:r>
              <a:rPr lang="zh-CN" altLang="en-US" sz="1500">
                <a:latin typeface="等线" panose="02010600030101010101" pitchFamily="2" charset="-122"/>
                <a:ea typeface="等线" panose="02010600030101010101" pitchFamily="2" charset="-122"/>
              </a:rPr>
              <a:t>执行了这么几件事：</a:t>
            </a:r>
            <a:endParaRPr lang="en-US" altLang="zh-CN" sz="1500">
              <a:latin typeface="等线" panose="02010600030101010101" pitchFamily="2" charset="-122"/>
              <a:ea typeface="等线" panose="02010600030101010101" pitchFamily="2" charset="-122"/>
            </a:endParaRPr>
          </a:p>
          <a:p>
            <a:pPr marL="0" indent="0">
              <a:buNone/>
            </a:pPr>
            <a:r>
              <a:rPr lang="en-US" altLang="zh-CN" sz="1500">
                <a:latin typeface="等线" panose="02010600030101010101" pitchFamily="2" charset="-122"/>
                <a:ea typeface="等线" panose="02010600030101010101" pitchFamily="2" charset="-122"/>
              </a:rPr>
              <a:t>1</a:t>
            </a:r>
            <a:r>
              <a:rPr lang="zh-CN" altLang="en-US" sz="1500">
                <a:latin typeface="等线" panose="02010600030101010101" pitchFamily="2" charset="-122"/>
                <a:ea typeface="等线" panose="02010600030101010101" pitchFamily="2" charset="-122"/>
              </a:rPr>
              <a:t>、</a:t>
            </a:r>
            <a:r>
              <a:rPr lang="en-US" altLang="zh-CN" sz="1500" err="1">
                <a:latin typeface="等线" panose="02010600030101010101" pitchFamily="2" charset="-122"/>
                <a:ea typeface="等线" panose="02010600030101010101" pitchFamily="2" charset="-122"/>
              </a:rPr>
              <a:t>ClassLoader</a:t>
            </a:r>
            <a:r>
              <a:rPr lang="zh-CN" altLang="en-US" sz="1500">
                <a:latin typeface="等线" panose="02010600030101010101" pitchFamily="2" charset="-122"/>
                <a:ea typeface="等线" panose="02010600030101010101" pitchFamily="2" charset="-122"/>
              </a:rPr>
              <a:t>载入</a:t>
            </a:r>
            <a:r>
              <a:rPr lang="en-US" altLang="zh-CN" sz="1500" err="1">
                <a:latin typeface="等线" panose="02010600030101010101" pitchFamily="2" charset="-122"/>
                <a:ea typeface="等线" panose="02010600030101010101" pitchFamily="2" charset="-122"/>
              </a:rPr>
              <a:t>HelloWorld.class</a:t>
            </a:r>
            <a:r>
              <a:rPr lang="zh-CN" altLang="en-US" sz="1500">
                <a:latin typeface="等线" panose="02010600030101010101" pitchFamily="2" charset="-122"/>
                <a:ea typeface="等线" panose="02010600030101010101" pitchFamily="2" charset="-122"/>
              </a:rPr>
              <a:t>；</a:t>
            </a:r>
            <a:endParaRPr lang="en-US" altLang="zh-CN" sz="1500">
              <a:latin typeface="等线" panose="02010600030101010101" pitchFamily="2" charset="-122"/>
              <a:ea typeface="等线" panose="02010600030101010101" pitchFamily="2" charset="-122"/>
            </a:endParaRPr>
          </a:p>
          <a:p>
            <a:pPr marL="0" indent="0">
              <a:buNone/>
            </a:pPr>
            <a:r>
              <a:rPr lang="en-US" altLang="zh-CN" sz="1500">
                <a:latin typeface="等线" panose="02010600030101010101" pitchFamily="2" charset="-122"/>
                <a:ea typeface="等线" panose="02010600030101010101" pitchFamily="2" charset="-122"/>
              </a:rPr>
              <a:t>2</a:t>
            </a:r>
            <a:r>
              <a:rPr lang="zh-CN" altLang="en-US" sz="1500">
                <a:latin typeface="等线" panose="02010600030101010101" pitchFamily="2" charset="-122"/>
                <a:ea typeface="等线" panose="02010600030101010101" pitchFamily="2" charset="-122"/>
              </a:rPr>
              <a:t>、为新对象开辟内存空间分配一个地址；</a:t>
            </a:r>
            <a:endParaRPr lang="en-US" altLang="zh-CN" sz="1500">
              <a:latin typeface="等线" panose="02010600030101010101" pitchFamily="2" charset="-122"/>
              <a:ea typeface="等线" panose="02010600030101010101" pitchFamily="2" charset="-122"/>
            </a:endParaRPr>
          </a:p>
          <a:p>
            <a:pPr marL="0" indent="0">
              <a:buNone/>
            </a:pPr>
            <a:r>
              <a:rPr lang="en-US" altLang="zh-CN" sz="1500">
                <a:latin typeface="等线" panose="02010600030101010101" pitchFamily="2" charset="-122"/>
                <a:ea typeface="等线" panose="02010600030101010101" pitchFamily="2" charset="-122"/>
              </a:rPr>
              <a:t>3</a:t>
            </a:r>
            <a:r>
              <a:rPr lang="zh-CN" altLang="en-US" sz="1500">
                <a:latin typeface="等线" panose="02010600030101010101" pitchFamily="2" charset="-122"/>
                <a:ea typeface="等线" panose="02010600030101010101" pitchFamily="2" charset="-122"/>
              </a:rPr>
              <a:t>、初始化静态成员到该内存空间，非静态成员会默认初始化零值；</a:t>
            </a:r>
            <a:endParaRPr lang="en-US" altLang="zh-CN" sz="1500">
              <a:latin typeface="等线" panose="02010600030101010101" pitchFamily="2" charset="-122"/>
              <a:ea typeface="等线" panose="02010600030101010101" pitchFamily="2" charset="-122"/>
            </a:endParaRPr>
          </a:p>
          <a:p>
            <a:pPr marL="0" indent="0">
              <a:buNone/>
            </a:pPr>
            <a:r>
              <a:rPr lang="en-US" altLang="zh-CN" sz="1500">
                <a:latin typeface="等线" panose="02010600030101010101" pitchFamily="2" charset="-122"/>
                <a:ea typeface="等线" panose="02010600030101010101" pitchFamily="2" charset="-122"/>
              </a:rPr>
              <a:t>4</a:t>
            </a:r>
            <a:r>
              <a:rPr lang="zh-CN" altLang="en-US" sz="1500">
                <a:latin typeface="等线" panose="02010600030101010101" pitchFamily="2" charset="-122"/>
                <a:ea typeface="等线" panose="02010600030101010101" pitchFamily="2" charset="-122"/>
              </a:rPr>
              <a:t>、执行构造函数；</a:t>
            </a:r>
            <a:endParaRPr lang="en-US" altLang="zh-CN" sz="1500">
              <a:latin typeface="等线" panose="02010600030101010101" pitchFamily="2" charset="-122"/>
              <a:ea typeface="等线" panose="02010600030101010101" pitchFamily="2" charset="-122"/>
            </a:endParaRPr>
          </a:p>
          <a:p>
            <a:pPr marL="0" indent="0">
              <a:buNone/>
            </a:pPr>
            <a:r>
              <a:rPr lang="en-US" altLang="zh-CN" sz="1500">
                <a:latin typeface="等线" panose="02010600030101010101" pitchFamily="2" charset="-122"/>
                <a:ea typeface="等线" panose="02010600030101010101" pitchFamily="2" charset="-122"/>
              </a:rPr>
              <a:t>5</a:t>
            </a:r>
            <a:r>
              <a:rPr lang="zh-CN" altLang="en-US" sz="1500">
                <a:latin typeface="等线" panose="02010600030101010101" pitchFamily="2" charset="-122"/>
                <a:ea typeface="等线" panose="02010600030101010101" pitchFamily="2" charset="-122"/>
              </a:rPr>
              <a:t>、将新生成的对象地址引用赋值给</a:t>
            </a:r>
            <a:r>
              <a:rPr lang="en-US" altLang="zh-CN" sz="1500" err="1">
                <a:latin typeface="等线" panose="02010600030101010101" pitchFamily="2" charset="-122"/>
                <a:ea typeface="等线" panose="02010600030101010101" pitchFamily="2" charset="-122"/>
              </a:rPr>
              <a:t>helloWorld</a:t>
            </a:r>
            <a:r>
              <a:rPr lang="zh-CN" altLang="en-US" sz="1500">
                <a:latin typeface="等线" panose="02010600030101010101" pitchFamily="2" charset="-122"/>
                <a:ea typeface="等线" panose="02010600030101010101" pitchFamily="2" charset="-122"/>
              </a:rPr>
              <a:t>变量。</a:t>
            </a:r>
          </a:p>
        </p:txBody>
      </p:sp>
      <p:pic>
        <p:nvPicPr>
          <p:cNvPr id="5" name="图片 4"/>
          <p:cNvPicPr>
            <a:picLocks noChangeAspect="1"/>
          </p:cNvPicPr>
          <p:nvPr/>
        </p:nvPicPr>
        <p:blipFill>
          <a:blip r:embed="rId2"/>
          <a:stretch>
            <a:fillRect/>
          </a:stretch>
        </p:blipFill>
        <p:spPr>
          <a:xfrm>
            <a:off x="0" y="1542079"/>
            <a:ext cx="3721894" cy="1014413"/>
          </a:xfrm>
          <a:prstGeom prst="rect">
            <a:avLst/>
          </a:prstGeom>
        </p:spPr>
      </p:pic>
      <p:sp>
        <p:nvSpPr>
          <p:cNvPr id="6" name="内容占位符 2"/>
          <p:cNvSpPr txBox="1"/>
          <p:nvPr/>
        </p:nvSpPr>
        <p:spPr>
          <a:xfrm>
            <a:off x="-34273" y="4581129"/>
            <a:ext cx="6264641" cy="590777"/>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120000"/>
              </a:lnSpc>
              <a:spcBef>
                <a:spcPts val="1000"/>
              </a:spcBef>
              <a:buSzPct val="125000"/>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9pPr>
          </a:lstStyle>
          <a:p>
            <a:pPr marL="0" indent="0">
              <a:buNone/>
            </a:pPr>
            <a:r>
              <a:rPr lang="en-US" altLang="zh-CN" sz="1500">
                <a:solidFill>
                  <a:srgbClr val="FF0000"/>
                </a:solidFill>
                <a:latin typeface="等线" panose="02010600030101010101" pitchFamily="2" charset="-122"/>
                <a:ea typeface="等线" panose="02010600030101010101" pitchFamily="2" charset="-122"/>
              </a:rPr>
              <a:t>PS</a:t>
            </a:r>
            <a:r>
              <a:rPr lang="zh-CN" altLang="en-US" sz="1500">
                <a:solidFill>
                  <a:srgbClr val="FF0000"/>
                </a:solidFill>
                <a:latin typeface="等线" panose="02010600030101010101" pitchFamily="2" charset="-122"/>
                <a:ea typeface="等线" panose="02010600030101010101" pitchFamily="2" charset="-122"/>
              </a:rPr>
              <a:t>：一般没事的时候不要去乱</a:t>
            </a:r>
            <a:r>
              <a:rPr lang="en-US" altLang="zh-CN" sz="1500">
                <a:solidFill>
                  <a:srgbClr val="FF0000"/>
                </a:solidFill>
                <a:latin typeface="等线" panose="02010600030101010101" pitchFamily="2" charset="-122"/>
                <a:ea typeface="等线" panose="02010600030101010101" pitchFamily="2" charset="-122"/>
              </a:rPr>
              <a:t>new</a:t>
            </a:r>
            <a:r>
              <a:rPr lang="zh-CN" altLang="en-US" sz="1500">
                <a:solidFill>
                  <a:srgbClr val="FF0000"/>
                </a:solidFill>
                <a:latin typeface="等线" panose="02010600030101010101" pitchFamily="2" charset="-122"/>
                <a:ea typeface="等线" panose="02010600030101010101" pitchFamily="2" charset="-122"/>
              </a:rPr>
              <a:t>一个对象，创建对象开销比较大，频繁创建对象会影响性能，能重用的对象尽量重用。</a:t>
            </a:r>
          </a:p>
        </p:txBody>
      </p:sp>
      <p:sp>
        <p:nvSpPr>
          <p:cNvPr id="7"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（类加载器）介绍</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——ArrayDeque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ArrayDeque</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AbstractCollection</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Deque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ArrayDeque</a:t>
            </a:r>
            <a:r>
              <a:rPr lang="zh-CN" altLang="en-US" sz="2000">
                <a:latin typeface="等线" panose="02010600030101010101" pitchFamily="2" charset="-122"/>
                <a:ea typeface="等线" panose="02010600030101010101" pitchFamily="2" charset="-122"/>
              </a:rPr>
              <a:t>采用了循环数组的方式来完成双端队列的功能。 </a:t>
            </a:r>
          </a:p>
          <a:p>
            <a:r>
              <a:rPr lang="zh-CN" altLang="en-US" sz="2000">
                <a:latin typeface="等线" panose="02010600030101010101" pitchFamily="2" charset="-122"/>
                <a:ea typeface="等线" panose="02010600030101010101" pitchFamily="2" charset="-122"/>
              </a:rPr>
              <a:t>无限的扩展，自动扩展队列大小的。（当然在不会内存溢出的情况下。） </a:t>
            </a:r>
          </a:p>
          <a:p>
            <a:r>
              <a:rPr lang="zh-CN" altLang="en-US" sz="2000">
                <a:latin typeface="等线" panose="02010600030101010101" pitchFamily="2" charset="-122"/>
                <a:ea typeface="等线" panose="02010600030101010101" pitchFamily="2" charset="-122"/>
              </a:rPr>
              <a:t>非线程安全的，不支持并发访问和修改。 </a:t>
            </a:r>
          </a:p>
          <a:p>
            <a:r>
              <a:rPr lang="zh-CN" altLang="en-US" sz="2000">
                <a:latin typeface="等线" panose="02010600030101010101" pitchFamily="2" charset="-122"/>
                <a:ea typeface="等线" panose="02010600030101010101" pitchFamily="2" charset="-122"/>
              </a:rPr>
              <a:t>作为栈使用的话比比栈要快</a:t>
            </a:r>
            <a:r>
              <a:rPr lang="en-US" altLang="zh-CN" sz="2000">
                <a:latin typeface="等线" panose="02010600030101010101" pitchFamily="2" charset="-122"/>
                <a:ea typeface="等线" panose="02010600030101010101" pitchFamily="2" charset="-122"/>
              </a:rPr>
              <a:t>. </a:t>
            </a:r>
          </a:p>
          <a:p>
            <a:r>
              <a:rPr lang="zh-CN" altLang="en-US" sz="2000">
                <a:latin typeface="等线" panose="02010600030101010101" pitchFamily="2" charset="-122"/>
                <a:ea typeface="等线" panose="02010600030101010101" pitchFamily="2" charset="-122"/>
              </a:rPr>
              <a:t>当队列使用比</a:t>
            </a:r>
            <a:r>
              <a:rPr lang="en-US" altLang="zh-CN" sz="2000">
                <a:latin typeface="等线" panose="02010600030101010101" pitchFamily="2" charset="-122"/>
                <a:ea typeface="等线" panose="02010600030101010101" pitchFamily="2" charset="-122"/>
              </a:rPr>
              <a:t>linklist</a:t>
            </a:r>
            <a:r>
              <a:rPr lang="zh-CN" altLang="en-US" sz="2000">
                <a:latin typeface="等线" panose="02010600030101010101" pitchFamily="2" charset="-122"/>
                <a:ea typeface="等线" panose="02010600030101010101" pitchFamily="2" charset="-122"/>
              </a:rPr>
              <a:t>要快。 </a:t>
            </a:r>
          </a:p>
          <a:p>
            <a:r>
              <a:rPr lang="en-US" altLang="zh-CN" sz="2000">
                <a:latin typeface="等线" panose="02010600030101010101" pitchFamily="2" charset="-122"/>
                <a:ea typeface="等线" panose="02010600030101010101" pitchFamily="2" charset="-122"/>
              </a:rPr>
              <a:t>null</a:t>
            </a:r>
            <a:r>
              <a:rPr lang="zh-CN" altLang="en-US" sz="2000">
                <a:latin typeface="等线" panose="02010600030101010101" pitchFamily="2" charset="-122"/>
                <a:ea typeface="等线" panose="02010600030101010101" pitchFamily="2" charset="-122"/>
              </a:rPr>
              <a:t>元素被禁止使用。</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是一个接口，继承自</a:t>
            </a:r>
            <a:r>
              <a:rPr lang="en-US" altLang="zh-CN" sz="2000">
                <a:latin typeface="等线" panose="02010600030101010101" pitchFamily="2" charset="-122"/>
                <a:ea typeface="等线" panose="02010600030101010101" pitchFamily="2" charset="-122"/>
              </a:rPr>
              <a:t>Collection</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027088" y="1556792"/>
            <a:ext cx="3105150" cy="3429000"/>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——AbstractSet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AbstractSet</a:t>
            </a:r>
            <a:r>
              <a:rPr lang="zh-CN" altLang="en-US" sz="2000">
                <a:latin typeface="等线" panose="02010600030101010101" pitchFamily="2" charset="-122"/>
                <a:ea typeface="等线" panose="02010600030101010101" pitchFamily="2" charset="-122"/>
              </a:rPr>
              <a:t>是一个抽象类，继承自</a:t>
            </a:r>
            <a:r>
              <a:rPr lang="en-US" altLang="zh-CN" sz="2000">
                <a:latin typeface="等线" panose="02010600030101010101" pitchFamily="2" charset="-122"/>
                <a:ea typeface="等线" panose="02010600030101010101" pitchFamily="2" charset="-122"/>
              </a:rPr>
              <a:t>AbstractCollection</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5940152" y="1600200"/>
            <a:ext cx="3105150" cy="1104900"/>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——HashSet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dirty="0" err="1">
                <a:latin typeface="等线" panose="02010600030101010101" pitchFamily="2" charset="-122"/>
                <a:ea typeface="等线" panose="02010600030101010101" pitchFamily="2" charset="-122"/>
              </a:rPr>
              <a:t>HashSet</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AbstractSet</a:t>
            </a:r>
            <a:r>
              <a:rPr lang="zh-CN" altLang="en-US" sz="2000" dirty="0">
                <a:latin typeface="等线" panose="02010600030101010101" pitchFamily="2" charset="-122"/>
                <a:ea typeface="等线" panose="02010600030101010101" pitchFamily="2" charset="-122"/>
              </a:rPr>
              <a:t>抽象类，实现了</a:t>
            </a:r>
            <a:r>
              <a:rPr lang="en-US" altLang="zh-CN" sz="2000" dirty="0">
                <a:latin typeface="等线" panose="02010600030101010101" pitchFamily="2" charset="-122"/>
                <a:ea typeface="等线" panose="02010600030101010101" pitchFamily="2" charset="-122"/>
              </a:rPr>
              <a:t>Set</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Cloneable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Serializable</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HashSet</a:t>
            </a:r>
            <a:r>
              <a:rPr lang="zh-CN" altLang="en-US" sz="2000" dirty="0">
                <a:latin typeface="等线" panose="02010600030101010101" pitchFamily="2" charset="-122"/>
                <a:ea typeface="等线" panose="02010600030101010101" pitchFamily="2" charset="-122"/>
              </a:rPr>
              <a:t>底层是用</a:t>
            </a:r>
            <a:r>
              <a:rPr lang="en-US" altLang="zh-CN" sz="2000" dirty="0" err="1">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来存储数据的，每一次</a:t>
            </a:r>
            <a:r>
              <a:rPr lang="en-US" altLang="zh-CN" sz="2000" dirty="0">
                <a:latin typeface="等线" panose="02010600030101010101" pitchFamily="2" charset="-122"/>
                <a:ea typeface="等线" panose="02010600030101010101" pitchFamily="2" charset="-122"/>
              </a:rPr>
              <a:t>add(E)</a:t>
            </a:r>
            <a:r>
              <a:rPr lang="zh-CN" altLang="en-US" sz="2000" dirty="0">
                <a:latin typeface="等线" panose="02010600030101010101" pitchFamily="2" charset="-122"/>
                <a:ea typeface="等线" panose="02010600030101010101" pitchFamily="2" charset="-122"/>
              </a:rPr>
              <a:t>方法其实都是执行的</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put(E, PRESENT)</a:t>
            </a:r>
            <a:r>
              <a:rPr lang="zh-CN" altLang="en-US" sz="2000" dirty="0">
                <a:latin typeface="等线" panose="02010600030101010101" pitchFamily="2" charset="-122"/>
                <a:ea typeface="等线" panose="02010600030101010101" pitchFamily="2" charset="-122"/>
              </a:rPr>
              <a:t>方法，其中</a:t>
            </a:r>
            <a:r>
              <a:rPr lang="en-US" altLang="zh-CN" sz="2000" dirty="0">
                <a:latin typeface="等线" panose="02010600030101010101" pitchFamily="2" charset="-122"/>
                <a:ea typeface="等线" panose="02010600030101010101" pitchFamily="2" charset="-122"/>
              </a:rPr>
              <a:t>PRESENT</a:t>
            </a:r>
            <a:r>
              <a:rPr lang="zh-CN" altLang="en-US" sz="2000" dirty="0">
                <a:latin typeface="等线" panose="02010600030101010101" pitchFamily="2" charset="-122"/>
                <a:ea typeface="等线" panose="02010600030101010101" pitchFamily="2" charset="-122"/>
              </a:rPr>
              <a:t>就是</a:t>
            </a:r>
            <a:r>
              <a:rPr lang="en-US" altLang="zh-CN" sz="2000" dirty="0" err="1">
                <a:latin typeface="等线" panose="02010600030101010101" pitchFamily="2" charset="-122"/>
                <a:ea typeface="等线" panose="02010600030101010101" pitchFamily="2" charset="-122"/>
              </a:rPr>
              <a:t>HashSet</a:t>
            </a:r>
            <a:r>
              <a:rPr lang="zh-CN" altLang="en-US" sz="2000" dirty="0">
                <a:latin typeface="等线" panose="02010600030101010101" pitchFamily="2" charset="-122"/>
                <a:ea typeface="等线" panose="02010600030101010101" pitchFamily="2" charset="-122"/>
              </a:rPr>
              <a:t>的私有</a:t>
            </a:r>
            <a:r>
              <a:rPr lang="en-US" altLang="zh-CN" sz="2000" dirty="0">
                <a:latin typeface="等线" panose="02010600030101010101" pitchFamily="2" charset="-122"/>
                <a:ea typeface="等线" panose="02010600030101010101" pitchFamily="2" charset="-122"/>
              </a:rPr>
              <a:t>PRESENT</a:t>
            </a:r>
            <a:r>
              <a:rPr lang="zh-CN" altLang="en-US" sz="2000" dirty="0">
                <a:latin typeface="等线" panose="02010600030101010101" pitchFamily="2" charset="-122"/>
                <a:ea typeface="等线" panose="02010600030101010101" pitchFamily="2" charset="-122"/>
              </a:rPr>
              <a:t>变量，</a:t>
            </a:r>
            <a:r>
              <a:rPr lang="en-US" altLang="zh-CN" sz="2000" dirty="0">
                <a:latin typeface="等线" panose="02010600030101010101" pitchFamily="2" charset="-122"/>
                <a:ea typeface="等线" panose="02010600030101010101" pitchFamily="2" charset="-122"/>
              </a:rPr>
              <a:t> PRESENT</a:t>
            </a:r>
            <a:r>
              <a:rPr lang="zh-CN" altLang="en-US" sz="2000" dirty="0">
                <a:latin typeface="等线" panose="02010600030101010101" pitchFamily="2" charset="-122"/>
                <a:ea typeface="等线" panose="02010600030101010101" pitchFamily="2" charset="-122"/>
              </a:rPr>
              <a:t>是一个</a:t>
            </a:r>
            <a:r>
              <a:rPr lang="en-US" altLang="zh-CN" sz="2000" dirty="0">
                <a:latin typeface="等线" panose="02010600030101010101" pitchFamily="2" charset="-122"/>
                <a:ea typeface="等线" panose="02010600030101010101" pitchFamily="2" charset="-122"/>
              </a:rPr>
              <a:t>Object</a:t>
            </a:r>
            <a:r>
              <a:rPr lang="zh-CN" altLang="en-US" sz="2000" dirty="0">
                <a:latin typeface="等线" panose="02010600030101010101" pitchFamily="2" charset="-122"/>
                <a:ea typeface="等线" panose="02010600030101010101" pitchFamily="2" charset="-122"/>
              </a:rPr>
              <a:t>对象</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HashSet</a:t>
            </a:r>
            <a:r>
              <a:rPr lang="zh-CN" altLang="en-US" sz="2000" dirty="0">
                <a:latin typeface="等线" panose="02010600030101010101" pitchFamily="2" charset="-122"/>
                <a:ea typeface="等线" panose="02010600030101010101" pitchFamily="2" charset="-122"/>
              </a:rPr>
              <a:t>有两个构造方法需要注意：</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1</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HashSet</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生成一个</a:t>
            </a:r>
            <a:r>
              <a:rPr lang="en-US" altLang="zh-CN" sz="2000" dirty="0" err="1">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对象赋值给</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属性</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2</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HashSet</a:t>
            </a:r>
            <a:r>
              <a:rPr lang="en-US" altLang="zh-CN"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int,float,boolean</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生成一个</a:t>
            </a:r>
            <a:r>
              <a:rPr lang="en-US" altLang="zh-CN" sz="2000" dirty="0" err="1">
                <a:latin typeface="等线" panose="02010600030101010101" pitchFamily="2" charset="-122"/>
                <a:ea typeface="等线" panose="02010600030101010101" pitchFamily="2" charset="-122"/>
              </a:rPr>
              <a:t>LinkedHashMap</a:t>
            </a:r>
            <a:r>
              <a:rPr lang="zh-CN" altLang="en-US" sz="2000" dirty="0">
                <a:latin typeface="等线" panose="02010600030101010101" pitchFamily="2" charset="-122"/>
                <a:ea typeface="等线" panose="02010600030101010101" pitchFamily="2" charset="-122"/>
              </a:rPr>
              <a:t>对象复制给</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属性</a:t>
            </a:r>
            <a:endParaRPr lang="en-US" altLang="zh-CN" sz="2000" dirty="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048375" y="1600200"/>
            <a:ext cx="3095625" cy="3981450"/>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——LinkedHashSet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LinkedHashSet</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HashSet</a:t>
            </a:r>
            <a:r>
              <a:rPr lang="zh-CN" altLang="en-US" sz="2000">
                <a:latin typeface="等线" panose="02010600030101010101" pitchFamily="2" charset="-122"/>
                <a:ea typeface="等线" panose="02010600030101010101" pitchFamily="2" charset="-122"/>
              </a:rPr>
              <a:t>类，实现了</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LinkedHashSet</a:t>
            </a:r>
            <a:r>
              <a:rPr lang="zh-CN" altLang="en-US" sz="2000">
                <a:latin typeface="等线" panose="02010600030101010101" pitchFamily="2" charset="-122"/>
                <a:ea typeface="等线" panose="02010600030101010101" pitchFamily="2" charset="-122"/>
              </a:rPr>
              <a:t>的构造函数默认都是使用父类的</a:t>
            </a:r>
            <a:r>
              <a:rPr lang="en-US" altLang="zh-CN" sz="2000">
                <a:latin typeface="等线" panose="02010600030101010101" pitchFamily="2" charset="-122"/>
                <a:ea typeface="等线" panose="02010600030101010101" pitchFamily="2" charset="-122"/>
              </a:rPr>
              <a:t>HashSet(int,float,boolean)</a:t>
            </a:r>
            <a:r>
              <a:rPr lang="zh-CN" altLang="en-US" sz="2000">
                <a:latin typeface="等线" panose="02010600030101010101" pitchFamily="2" charset="-122"/>
                <a:ea typeface="等线" panose="02010600030101010101" pitchFamily="2" charset="-122"/>
              </a:rPr>
              <a:t>构造函数，该构造函数返回一个</a:t>
            </a:r>
            <a:r>
              <a:rPr lang="en-US" altLang="zh-CN" sz="2000">
                <a:latin typeface="等线" panose="02010600030101010101" pitchFamily="2" charset="-122"/>
                <a:ea typeface="等线" panose="02010600030101010101" pitchFamily="2" charset="-122"/>
              </a:rPr>
              <a:t>LinkedHashMap</a:t>
            </a:r>
            <a:r>
              <a:rPr lang="zh-CN" altLang="en-US" sz="2000">
                <a:latin typeface="等线" panose="02010600030101010101" pitchFamily="2" charset="-122"/>
                <a:ea typeface="等线" panose="02010600030101010101" pitchFamily="2" charset="-122"/>
              </a:rPr>
              <a:t>对象，所以底层数据存储都是基于</a:t>
            </a:r>
            <a:r>
              <a:rPr lang="en-US" altLang="zh-CN" sz="2000">
                <a:latin typeface="等线" panose="02010600030101010101" pitchFamily="2" charset="-122"/>
                <a:ea typeface="等线" panose="02010600030101010101" pitchFamily="2" charset="-122"/>
              </a:rPr>
              <a:t>LinkedHashMap</a:t>
            </a:r>
          </a:p>
        </p:txBody>
      </p:sp>
      <p:pic>
        <p:nvPicPr>
          <p:cNvPr id="4" name="图片 3"/>
          <p:cNvPicPr>
            <a:picLocks noChangeAspect="1"/>
          </p:cNvPicPr>
          <p:nvPr/>
        </p:nvPicPr>
        <p:blipFill>
          <a:blip r:embed="rId2"/>
          <a:stretch>
            <a:fillRect/>
          </a:stretch>
        </p:blipFill>
        <p:spPr>
          <a:xfrm>
            <a:off x="5983048" y="1556792"/>
            <a:ext cx="3133725" cy="1533525"/>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——EnumSet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EnumSet</a:t>
            </a:r>
            <a:r>
              <a:rPr lang="zh-CN" altLang="en-US" sz="2000">
                <a:latin typeface="等线" panose="02010600030101010101" pitchFamily="2" charset="-122"/>
                <a:ea typeface="等线" panose="02010600030101010101" pitchFamily="2" charset="-122"/>
              </a:rPr>
              <a:t>也是一个抽象类，继承自</a:t>
            </a:r>
            <a:r>
              <a:rPr lang="en-US" altLang="zh-CN" sz="2000">
                <a:latin typeface="等线" panose="02010600030101010101" pitchFamily="2" charset="-122"/>
                <a:ea typeface="等线" panose="02010600030101010101" pitchFamily="2" charset="-122"/>
              </a:rPr>
              <a:t>AbstractSet</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EnumSet</a:t>
            </a:r>
            <a:r>
              <a:rPr lang="zh-CN" altLang="en-US" sz="2000">
                <a:latin typeface="等线" panose="02010600030101010101" pitchFamily="2" charset="-122"/>
                <a:ea typeface="等线" panose="02010600030101010101" pitchFamily="2" charset="-122"/>
              </a:rPr>
              <a:t>底层使用一个</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数组存储</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所有改变内部结构的方法都不是线程安全的</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5940152" y="1600200"/>
            <a:ext cx="3124200" cy="4962525"/>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——JumboEnumSet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JumboEnumSet</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EnumSet</a:t>
            </a:r>
            <a:r>
              <a:rPr lang="zh-CN" altLang="en-US" sz="2000">
                <a:latin typeface="等线" panose="02010600030101010101" pitchFamily="2" charset="-122"/>
                <a:ea typeface="等线" panose="02010600030101010101" pitchFamily="2" charset="-122"/>
              </a:rPr>
              <a:t>抽象类</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JumboEnumSet</a:t>
            </a:r>
            <a:r>
              <a:rPr lang="zh-CN" altLang="en-US" sz="2000">
                <a:latin typeface="等线" panose="02010600030101010101" pitchFamily="2" charset="-122"/>
                <a:ea typeface="等线" panose="02010600030101010101" pitchFamily="2" charset="-122"/>
              </a:rPr>
              <a:t>底层使用一个长整型数组存储，即所有</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对象插入到这个</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里面都是直接转化成了</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对象对应的</a:t>
            </a:r>
            <a:r>
              <a:rPr lang="en-US" altLang="zh-CN" sz="2000">
                <a:latin typeface="等线" panose="02010600030101010101" pitchFamily="2" charset="-122"/>
                <a:ea typeface="等线" panose="02010600030101010101" pitchFamily="2" charset="-122"/>
              </a:rPr>
              <a:t>ordinal</a:t>
            </a:r>
            <a:r>
              <a:rPr lang="zh-CN" altLang="en-US" sz="2000">
                <a:latin typeface="等线" panose="02010600030101010101" pitchFamily="2" charset="-122"/>
                <a:ea typeface="等线" panose="02010600030101010101" pitchFamily="2" charset="-122"/>
              </a:rPr>
              <a:t>序号</a:t>
            </a:r>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029325" y="1600200"/>
            <a:ext cx="3114675" cy="4391025"/>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——RegularEnumSet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RegularEnumSet</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EnumSet</a:t>
            </a:r>
            <a:r>
              <a:rPr lang="zh-CN" altLang="en-US" sz="2000">
                <a:latin typeface="等线" panose="02010600030101010101" pitchFamily="2" charset="-122"/>
                <a:ea typeface="等线" panose="02010600030101010101" pitchFamily="2" charset="-122"/>
              </a:rPr>
              <a:t>抽象类</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RegularEnumSet</a:t>
            </a:r>
            <a:r>
              <a:rPr lang="zh-CN" altLang="en-US" sz="2000">
                <a:latin typeface="等线" panose="02010600030101010101" pitchFamily="2" charset="-122"/>
                <a:ea typeface="等线" panose="02010600030101010101" pitchFamily="2" charset="-122"/>
              </a:rPr>
              <a:t>底层也是使用一个长整型数组存储，即所有</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对象插入到这个</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里面都是直接转化成了</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对象对应的</a:t>
            </a:r>
            <a:r>
              <a:rPr lang="en-US" altLang="zh-CN" sz="2000">
                <a:latin typeface="等线" panose="02010600030101010101" pitchFamily="2" charset="-122"/>
                <a:ea typeface="等线" panose="02010600030101010101" pitchFamily="2" charset="-122"/>
              </a:rPr>
              <a:t>ordinal</a:t>
            </a:r>
            <a:r>
              <a:rPr lang="zh-CN" altLang="en-US" sz="2000">
                <a:latin typeface="等线" panose="02010600030101010101" pitchFamily="2" charset="-122"/>
                <a:ea typeface="等线" panose="02010600030101010101" pitchFamily="2" charset="-122"/>
              </a:rPr>
              <a:t>序号，与</a:t>
            </a:r>
            <a:r>
              <a:rPr lang="en-US" altLang="zh-CN" sz="2000">
                <a:latin typeface="等线" panose="02010600030101010101" pitchFamily="2" charset="-122"/>
                <a:ea typeface="等线" panose="02010600030101010101" pitchFamily="2" charset="-122"/>
              </a:rPr>
              <a:t>JumboEnumSet</a:t>
            </a:r>
            <a:r>
              <a:rPr lang="zh-CN" altLang="en-US" sz="2000">
                <a:latin typeface="等线" panose="02010600030101010101" pitchFamily="2" charset="-122"/>
                <a:ea typeface="等线" panose="02010600030101010101" pitchFamily="2" charset="-122"/>
              </a:rPr>
              <a:t>不同的是</a:t>
            </a:r>
            <a:r>
              <a:rPr lang="en-US" altLang="zh-CN" sz="2000">
                <a:latin typeface="等线" panose="02010600030101010101" pitchFamily="2" charset="-122"/>
                <a:ea typeface="等线" panose="02010600030101010101" pitchFamily="2" charset="-122"/>
              </a:rPr>
              <a:t>RegularEnumSet</a:t>
            </a:r>
            <a:r>
              <a:rPr lang="zh-CN" altLang="en-US" sz="2000">
                <a:latin typeface="等线" panose="02010600030101010101" pitchFamily="2" charset="-122"/>
                <a:ea typeface="等线" panose="02010600030101010101" pitchFamily="2" charset="-122"/>
              </a:rPr>
              <a:t>元素个数小于等于</a:t>
            </a:r>
            <a:r>
              <a:rPr lang="en-US" altLang="zh-CN" sz="2000">
                <a:latin typeface="等线" panose="02010600030101010101" pitchFamily="2" charset="-122"/>
                <a:ea typeface="等线" panose="02010600030101010101" pitchFamily="2" charset="-122"/>
              </a:rPr>
              <a:t>64</a:t>
            </a:r>
            <a:r>
              <a:rPr lang="zh-CN" altLang="en-US" sz="2000">
                <a:latin typeface="等线" panose="02010600030101010101" pitchFamily="2" charset="-122"/>
                <a:ea typeface="等线" panose="02010600030101010101" pitchFamily="2" charset="-122"/>
              </a:rPr>
              <a:t>个，而</a:t>
            </a:r>
            <a:r>
              <a:rPr lang="en-US" altLang="zh-CN" sz="2000">
                <a:latin typeface="等线" panose="02010600030101010101" pitchFamily="2" charset="-122"/>
                <a:ea typeface="等线" panose="02010600030101010101" pitchFamily="2" charset="-122"/>
              </a:rPr>
              <a:t>JumboEnumSet</a:t>
            </a:r>
            <a:r>
              <a:rPr lang="zh-CN" altLang="en-US" sz="2000">
                <a:latin typeface="等线" panose="02010600030101010101" pitchFamily="2" charset="-122"/>
                <a:ea typeface="等线" panose="02010600030101010101" pitchFamily="2" charset="-122"/>
              </a:rPr>
              <a:t>容量没有限制。</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5991225" y="1582698"/>
            <a:ext cx="3152775" cy="4048125"/>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——SortedSet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SortedSet</a:t>
            </a:r>
            <a:r>
              <a:rPr lang="zh-CN" altLang="en-US" sz="2000">
                <a:latin typeface="等线" panose="02010600030101010101" pitchFamily="2" charset="-122"/>
                <a:ea typeface="等线" panose="02010600030101010101" pitchFamily="2" charset="-122"/>
              </a:rPr>
              <a:t>是一个接口，继承自</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接口，该接口特点就是保障内部元素是有序的</a:t>
            </a:r>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010275" y="1484784"/>
            <a:ext cx="3133725" cy="1685925"/>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——TreeSet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2"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TreeSet</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AbstractSet</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NavigableSet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NavigableSet</a:t>
            </a:r>
            <a:r>
              <a:rPr lang="zh-CN" altLang="en-US" sz="2000">
                <a:latin typeface="等线" panose="02010600030101010101" pitchFamily="2" charset="-122"/>
                <a:ea typeface="等线" panose="02010600030101010101" pitchFamily="2" charset="-122"/>
              </a:rPr>
              <a:t>接口继承自</a:t>
            </a:r>
            <a:r>
              <a:rPr lang="en-US" altLang="zh-CN" sz="2000">
                <a:latin typeface="等线" panose="02010600030101010101" pitchFamily="2" charset="-122"/>
                <a:ea typeface="等线" panose="02010600030101010101" pitchFamily="2" charset="-122"/>
              </a:rPr>
              <a:t>SortedSet </a:t>
            </a:r>
            <a:r>
              <a:rPr lang="zh-CN" altLang="en-US" sz="2000">
                <a:latin typeface="等线" panose="02010600030101010101" pitchFamily="2" charset="-122"/>
                <a:ea typeface="等线" panose="02010600030101010101" pitchFamily="2" charset="-122"/>
              </a:rPr>
              <a:t>接口）、</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TreeSet</a:t>
            </a:r>
            <a:r>
              <a:rPr lang="zh-CN" altLang="en-US" sz="2000">
                <a:latin typeface="等线" panose="02010600030101010101" pitchFamily="2" charset="-122"/>
                <a:ea typeface="等线" panose="02010600030101010101" pitchFamily="2" charset="-122"/>
              </a:rPr>
              <a:t>底层是使用的</a:t>
            </a:r>
            <a:r>
              <a:rPr lang="en-US" altLang="zh-CN" sz="2000">
                <a:latin typeface="等线" panose="02010600030101010101" pitchFamily="2" charset="-122"/>
                <a:ea typeface="等线" panose="02010600030101010101" pitchFamily="2" charset="-122"/>
              </a:rPr>
              <a:t>TreeMap</a:t>
            </a:r>
            <a:r>
              <a:rPr lang="zh-CN" altLang="en-US" sz="2000">
                <a:latin typeface="等线" panose="02010600030101010101" pitchFamily="2" charset="-122"/>
                <a:ea typeface="等线" panose="02010600030101010101" pitchFamily="2" charset="-122"/>
              </a:rPr>
              <a:t>作为存储，其内部保障元素严格有序</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0" y="1628800"/>
            <a:ext cx="6804248" cy="5229200"/>
          </a:xfrm>
        </p:spPr>
        <p:txBody>
          <a:bodyPr>
            <a:normAutofit fontScale="85000" lnSpcReduction="10000"/>
          </a:bodyPr>
          <a:lstStyle/>
          <a:p>
            <a:r>
              <a:rPr lang="en-US" altLang="zh-CN" err="1">
                <a:latin typeface="等线" panose="02010600030101010101" pitchFamily="2" charset="-122"/>
                <a:ea typeface="等线" panose="02010600030101010101" pitchFamily="2" charset="-122"/>
              </a:rPr>
              <a:t>registerNatives</a:t>
            </a:r>
            <a:r>
              <a:rPr lang="zh-CN" altLang="en-US">
                <a:latin typeface="等线" panose="02010600030101010101" pitchFamily="2" charset="-122"/>
                <a:ea typeface="等线" panose="02010600030101010101" pitchFamily="2" charset="-122"/>
              </a:rPr>
              <a:t>是一个</a:t>
            </a:r>
            <a:r>
              <a:rPr lang="en-US" altLang="zh-CN">
                <a:latin typeface="等线" panose="02010600030101010101" pitchFamily="2" charset="-122"/>
                <a:ea typeface="等线" panose="02010600030101010101" pitchFamily="2" charset="-122"/>
              </a:rPr>
              <a:t>native</a:t>
            </a:r>
            <a:r>
              <a:rPr lang="zh-CN" altLang="en-US">
                <a:latin typeface="等线" panose="02010600030101010101" pitchFamily="2" charset="-122"/>
                <a:ea typeface="等线" panose="02010600030101010101" pitchFamily="2" charset="-122"/>
              </a:rPr>
              <a:t>方法，由</a:t>
            </a:r>
            <a:r>
              <a:rPr lang="en-US" altLang="zh-CN">
                <a:latin typeface="等线" panose="02010600030101010101" pitchFamily="2" charset="-122"/>
                <a:ea typeface="等线" panose="02010600030101010101" pitchFamily="2" charset="-122"/>
              </a:rPr>
              <a:t>C/C++</a:t>
            </a:r>
            <a:r>
              <a:rPr lang="zh-CN" altLang="en-US">
                <a:latin typeface="等线" panose="02010600030101010101" pitchFamily="2" charset="-122"/>
                <a:ea typeface="等线" panose="02010600030101010101" pitchFamily="2" charset="-122"/>
              </a:rPr>
              <a:t>语言实现</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getClass</a:t>
            </a:r>
            <a:r>
              <a:rPr lang="zh-CN" altLang="en-US">
                <a:latin typeface="等线" panose="02010600030101010101" pitchFamily="2" charset="-122"/>
                <a:ea typeface="等线" panose="02010600030101010101" pitchFamily="2" charset="-122"/>
              </a:rPr>
              <a:t>是一个</a:t>
            </a:r>
            <a:r>
              <a:rPr lang="en-US" altLang="zh-CN">
                <a:latin typeface="等线" panose="02010600030101010101" pitchFamily="2" charset="-122"/>
                <a:ea typeface="等线" panose="02010600030101010101" pitchFamily="2" charset="-122"/>
              </a:rPr>
              <a:t>native</a:t>
            </a:r>
            <a:r>
              <a:rPr lang="zh-CN" altLang="en-US">
                <a:latin typeface="等线" panose="02010600030101010101" pitchFamily="2" charset="-122"/>
                <a:ea typeface="等线" panose="02010600030101010101" pitchFamily="2" charset="-122"/>
              </a:rPr>
              <a:t>方法，返回当前对象的</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对象引用</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hashCode</a:t>
            </a:r>
            <a:r>
              <a:rPr lang="zh-CN" altLang="en-US">
                <a:latin typeface="等线" panose="02010600030101010101" pitchFamily="2" charset="-122"/>
                <a:ea typeface="等线" panose="02010600030101010101" pitchFamily="2" charset="-122"/>
              </a:rPr>
              <a:t>是一个</a:t>
            </a:r>
            <a:r>
              <a:rPr lang="en-US" altLang="zh-CN">
                <a:latin typeface="等线" panose="02010600030101010101" pitchFamily="2" charset="-122"/>
                <a:ea typeface="等线" panose="02010600030101010101" pitchFamily="2" charset="-122"/>
              </a:rPr>
              <a:t>native</a:t>
            </a:r>
            <a:r>
              <a:rPr lang="zh-CN" altLang="en-US">
                <a:latin typeface="等线" panose="02010600030101010101" pitchFamily="2" charset="-122"/>
                <a:ea typeface="等线" panose="02010600030101010101" pitchFamily="2" charset="-122"/>
              </a:rPr>
              <a:t>方法，返回当前对象的哈希码（</a:t>
            </a:r>
            <a:r>
              <a:rPr lang="zh-CN" altLang="en-US">
                <a:solidFill>
                  <a:srgbClr val="FF0000"/>
                </a:solidFill>
                <a:latin typeface="等线" panose="02010600030101010101" pitchFamily="2" charset="-122"/>
                <a:ea typeface="等线" panose="02010600030101010101" pitchFamily="2" charset="-122"/>
              </a:rPr>
              <a:t>并不一定是对象的虚拟地址</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常见的一些类默认会重写</a:t>
            </a:r>
            <a:r>
              <a:rPr lang="en-US" altLang="zh-CN" err="1">
                <a:latin typeface="等线" panose="02010600030101010101" pitchFamily="2" charset="-122"/>
                <a:ea typeface="等线" panose="02010600030101010101" pitchFamily="2" charset="-122"/>
              </a:rPr>
              <a:t>hashCode</a:t>
            </a:r>
            <a:r>
              <a:rPr lang="zh-CN" altLang="en-US">
                <a:latin typeface="等线" panose="02010600030101010101" pitchFamily="2" charset="-122"/>
                <a:ea typeface="等线" panose="02010600030101010101" pitchFamily="2" charset="-122"/>
              </a:rPr>
              <a:t>方法和</a:t>
            </a:r>
            <a:r>
              <a:rPr lang="en-US" altLang="zh-CN">
                <a:latin typeface="等线" panose="02010600030101010101" pitchFamily="2" charset="-122"/>
                <a:ea typeface="等线" panose="02010600030101010101" pitchFamily="2" charset="-122"/>
              </a:rPr>
              <a:t>equals</a:t>
            </a:r>
            <a:r>
              <a:rPr lang="zh-CN" altLang="en-US">
                <a:latin typeface="等线" panose="02010600030101010101" pitchFamily="2" charset="-122"/>
                <a:ea typeface="等线" panose="02010600030101010101" pitchFamily="2" charset="-122"/>
              </a:rPr>
              <a:t>方法，如</a:t>
            </a:r>
            <a:r>
              <a:rPr lang="en-US" altLang="zh-CN">
                <a:latin typeface="等线" panose="02010600030101010101" pitchFamily="2" charset="-122"/>
                <a:ea typeface="等线" panose="02010600030101010101" pitchFamily="2" charset="-122"/>
              </a:rPr>
              <a:t>String</a:t>
            </a:r>
            <a:r>
              <a:rPr lang="zh-CN" altLang="en-US">
                <a:latin typeface="等线" panose="02010600030101010101" pitchFamily="2" charset="-122"/>
                <a:ea typeface="等线" panose="02010600030101010101" pitchFamily="2" charset="-122"/>
              </a:rPr>
              <a:t>类等</a:t>
            </a:r>
            <a:endParaRPr lang="en-US" altLang="zh-CN">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equals</a:t>
            </a:r>
            <a:r>
              <a:rPr lang="zh-CN" altLang="en-US">
                <a:latin typeface="等线" panose="02010600030101010101" pitchFamily="2" charset="-122"/>
                <a:ea typeface="等线" panose="02010600030101010101" pitchFamily="2" charset="-122"/>
              </a:rPr>
              <a:t>判断两个对象的“值”是否相等，与“</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”的区别就是“</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”必须是两个对象的地址一致，而</a:t>
            </a:r>
            <a:r>
              <a:rPr lang="en-US" altLang="zh-CN">
                <a:latin typeface="等线" panose="02010600030101010101" pitchFamily="2" charset="-122"/>
                <a:ea typeface="等线" panose="02010600030101010101" pitchFamily="2" charset="-122"/>
              </a:rPr>
              <a:t>equals</a:t>
            </a:r>
            <a:r>
              <a:rPr lang="zh-CN" altLang="en-US">
                <a:latin typeface="等线" panose="02010600030101010101" pitchFamily="2" charset="-122"/>
                <a:ea typeface="等线" panose="02010600030101010101" pitchFamily="2" charset="-122"/>
              </a:rPr>
              <a:t>方法不强求必须地址一致，只要两个对象“值”相等即可，该方法可被子类重写，对象调用</a:t>
            </a:r>
            <a:r>
              <a:rPr lang="en-US" altLang="zh-CN">
                <a:latin typeface="等线" panose="02010600030101010101" pitchFamily="2" charset="-122"/>
                <a:ea typeface="等线" panose="02010600030101010101" pitchFamily="2" charset="-122"/>
              </a:rPr>
              <a:t>equals</a:t>
            </a:r>
            <a:r>
              <a:rPr lang="zh-CN" altLang="en-US">
                <a:latin typeface="等线" panose="02010600030101010101" pitchFamily="2" charset="-122"/>
                <a:ea typeface="等线" panose="02010600030101010101" pitchFamily="2" charset="-122"/>
              </a:rPr>
              <a:t>方法的时候，对象本身不能为</a:t>
            </a:r>
            <a:r>
              <a:rPr lang="en-US" altLang="zh-CN">
                <a:latin typeface="等线" panose="02010600030101010101" pitchFamily="2" charset="-122"/>
                <a:ea typeface="等线" panose="02010600030101010101" pitchFamily="2" charset="-122"/>
              </a:rPr>
              <a:t>null</a:t>
            </a:r>
            <a:r>
              <a:rPr lang="zh-CN" altLang="en-US">
                <a:latin typeface="等线" panose="02010600030101010101" pitchFamily="2" charset="-122"/>
                <a:ea typeface="等线" panose="02010600030101010101" pitchFamily="2" charset="-122"/>
              </a:rPr>
              <a:t>，否则会抛出空指针异常。</a:t>
            </a:r>
            <a:endParaRPr lang="en-US" altLang="zh-CN">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7048500" y="1556792"/>
            <a:ext cx="2095500" cy="2800350"/>
          </a:xfrm>
          <a:prstGeom prst="rect">
            <a:avLst/>
          </a:prstGeom>
        </p:spPr>
      </p:pic>
      <p:sp>
        <p:nvSpPr>
          <p:cNvPr id="7"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——BlockingQueue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67426" cy="5257800"/>
          </a:xfrm>
        </p:spPr>
        <p:txBody>
          <a:bodyPr>
            <a:normAutofit/>
          </a:bodyPr>
          <a:lstStyle/>
          <a:p>
            <a:r>
              <a:rPr lang="en-US" altLang="zh-CN" sz="2000">
                <a:latin typeface="等线" panose="02010600030101010101" pitchFamily="2" charset="-122"/>
                <a:ea typeface="等线" panose="02010600030101010101" pitchFamily="2" charset="-122"/>
              </a:rPr>
              <a:t>BlockingQueue</a:t>
            </a:r>
            <a:r>
              <a:rPr lang="zh-CN" altLang="en-US" sz="2000">
                <a:latin typeface="等线" panose="02010600030101010101" pitchFamily="2" charset="-122"/>
                <a:ea typeface="等线" panose="02010600030101010101" pitchFamily="2" charset="-122"/>
              </a:rPr>
              <a:t>是一个接口，继承自</a:t>
            </a:r>
            <a:r>
              <a:rPr lang="en-US" altLang="zh-CN" sz="2000">
                <a:latin typeface="等线" panose="02010600030101010101" pitchFamily="2" charset="-122"/>
                <a:ea typeface="等线" panose="02010600030101010101" pitchFamily="2" charset="-122"/>
              </a:rPr>
              <a:t>Queue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BlockingQueue</a:t>
            </a:r>
            <a:r>
              <a:rPr lang="zh-CN" altLang="en-US" sz="2000">
                <a:latin typeface="等线" panose="02010600030101010101" pitchFamily="2" charset="-122"/>
                <a:ea typeface="等线" panose="02010600030101010101" pitchFamily="2" charset="-122"/>
              </a:rPr>
              <a:t>是一个线程安全的阻塞队列接口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add</a:t>
            </a:r>
            <a:r>
              <a:rPr lang="zh-CN" altLang="en-US" sz="2000">
                <a:latin typeface="等线" panose="02010600030101010101" pitchFamily="2" charset="-122"/>
                <a:ea typeface="等线" panose="02010600030101010101" pitchFamily="2" charset="-122"/>
              </a:rPr>
              <a:t>：往队列插入一个元素，如果成功则返回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，失败返回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，如果队列可用空间不足，则会抛出</a:t>
            </a:r>
            <a:r>
              <a:rPr lang="en-US" altLang="zh-CN" sz="2000">
                <a:latin typeface="等线" panose="02010600030101010101" pitchFamily="2" charset="-122"/>
                <a:ea typeface="等线" panose="02010600030101010101" pitchFamily="2" charset="-122"/>
              </a:rPr>
              <a:t>IllegalStateException</a:t>
            </a:r>
            <a:r>
              <a:rPr lang="zh-CN" altLang="en-US" sz="2000">
                <a:latin typeface="等线" panose="02010600030101010101" pitchFamily="2" charset="-122"/>
                <a:ea typeface="等线" panose="02010600030101010101" pitchFamily="2" charset="-122"/>
              </a:rPr>
              <a:t>异常，如果是往限定了长度的队列中设置值，推荐使用</a:t>
            </a:r>
            <a:r>
              <a:rPr lang="en-US" altLang="zh-CN" sz="2000">
                <a:latin typeface="等线" panose="02010600030101010101" pitchFamily="2" charset="-122"/>
                <a:ea typeface="等线" panose="02010600030101010101" pitchFamily="2" charset="-122"/>
              </a:rPr>
              <a:t>offer()</a:t>
            </a:r>
            <a:r>
              <a:rPr lang="zh-CN" altLang="en-US" sz="2000">
                <a:latin typeface="等线" panose="02010600030101010101" pitchFamily="2" charset="-122"/>
                <a:ea typeface="等线" panose="02010600030101010101" pitchFamily="2" charset="-122"/>
              </a:rPr>
              <a:t>方法。</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offer</a:t>
            </a:r>
            <a:r>
              <a:rPr lang="zh-CN" altLang="en-US" sz="2000">
                <a:latin typeface="等线" panose="02010600030101010101" pitchFamily="2" charset="-122"/>
                <a:ea typeface="等线" panose="02010600030101010101" pitchFamily="2" charset="-122"/>
              </a:rPr>
              <a:t>：如果队列有足够可用空间，则成功插入并返回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，如果空间不足则立即返回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，插入值不能为空，否则抛出空指针异常</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：往队列插入元素，方法会一直阻塞知道插入成功或失败。</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take</a:t>
            </a:r>
            <a:r>
              <a:rPr lang="zh-CN" altLang="en-US" sz="2000">
                <a:latin typeface="等线" panose="02010600030101010101" pitchFamily="2" charset="-122"/>
                <a:ea typeface="等线" panose="02010600030101010101" pitchFamily="2" charset="-122"/>
              </a:rPr>
              <a:t>：移除队列头部元素，并且返回该元素</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poll</a:t>
            </a:r>
            <a:r>
              <a:rPr lang="zh-CN" altLang="en-US" sz="2000">
                <a:latin typeface="等线" panose="02010600030101010101" pitchFamily="2" charset="-122"/>
                <a:ea typeface="等线" panose="02010600030101010101" pitchFamily="2" charset="-122"/>
              </a:rPr>
              <a:t>：取走并移除队列头部元素，如果队列中没有元素则会等待</a:t>
            </a:r>
            <a:r>
              <a:rPr lang="en-US" altLang="zh-CN" sz="2000">
                <a:latin typeface="等线" panose="02010600030101010101" pitchFamily="2" charset="-122"/>
                <a:ea typeface="等线" panose="02010600030101010101" pitchFamily="2" charset="-122"/>
              </a:rPr>
              <a:t>time</a:t>
            </a:r>
            <a:r>
              <a:rPr lang="zh-CN" altLang="en-US" sz="2000">
                <a:latin typeface="等线" panose="02010600030101010101" pitchFamily="2" charset="-122"/>
                <a:ea typeface="等线" panose="02010600030101010101" pitchFamily="2" charset="-122"/>
              </a:rPr>
              <a:t>参数规定的时间，等待期过后如果还是没有元素则返回</a:t>
            </a:r>
            <a:r>
              <a:rPr lang="en-US" altLang="zh-CN" sz="2000">
                <a:latin typeface="等线" panose="02010600030101010101" pitchFamily="2" charset="-122"/>
                <a:ea typeface="等线" panose="02010600030101010101" pitchFamily="2" charset="-122"/>
              </a:rPr>
              <a:t>null</a:t>
            </a:r>
          </a:p>
        </p:txBody>
      </p:sp>
      <p:pic>
        <p:nvPicPr>
          <p:cNvPr id="3" name="图片 2"/>
          <p:cNvPicPr>
            <a:picLocks noChangeAspect="1"/>
          </p:cNvPicPr>
          <p:nvPr/>
        </p:nvPicPr>
        <p:blipFill>
          <a:blip r:embed="rId2"/>
          <a:stretch>
            <a:fillRect/>
          </a:stretch>
        </p:blipFill>
        <p:spPr>
          <a:xfrm>
            <a:off x="6067425" y="1600193"/>
            <a:ext cx="3076575" cy="2476500"/>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——BlockingQueue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67426" cy="5257800"/>
          </a:xfrm>
        </p:spPr>
        <p:txBody>
          <a:bodyPr>
            <a:normAutofit/>
          </a:bodyPr>
          <a:lstStyle/>
          <a:p>
            <a:r>
              <a:rPr lang="en-US" altLang="zh-CN" sz="2000">
                <a:latin typeface="等线" panose="02010600030101010101" pitchFamily="2" charset="-122"/>
                <a:ea typeface="等线" panose="02010600030101010101" pitchFamily="2" charset="-122"/>
              </a:rPr>
              <a:t>remainingCapacity</a:t>
            </a:r>
            <a:r>
              <a:rPr lang="zh-CN" altLang="en-US" sz="2000">
                <a:latin typeface="等线" panose="02010600030101010101" pitchFamily="2" charset="-122"/>
                <a:ea typeface="等线" panose="02010600030101010101" pitchFamily="2" charset="-122"/>
              </a:rPr>
              <a:t>：返回队列剩余容量</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remove</a:t>
            </a:r>
            <a:r>
              <a:rPr lang="zh-CN" altLang="en-US" sz="2000">
                <a:latin typeface="等线" panose="02010600030101010101" pitchFamily="2" charset="-122"/>
                <a:ea typeface="等线" panose="02010600030101010101" pitchFamily="2" charset="-122"/>
              </a:rPr>
              <a:t>：从队列中移除一个元素，如果有多个相等的元素也只会移除一个，不会全部移除。</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drainTo</a:t>
            </a:r>
            <a:r>
              <a:rPr lang="zh-CN" altLang="en-US" sz="2000">
                <a:latin typeface="等线" panose="02010600030101010101" pitchFamily="2" charset="-122"/>
                <a:ea typeface="等线" panose="02010600030101010101" pitchFamily="2" charset="-122"/>
              </a:rPr>
              <a:t>：清空队列元素并将这些元素并转移到</a:t>
            </a:r>
            <a:r>
              <a:rPr lang="en-US" altLang="zh-CN" sz="2000">
                <a:latin typeface="等线" panose="02010600030101010101" pitchFamily="2" charset="-122"/>
                <a:ea typeface="等线" panose="02010600030101010101" pitchFamily="2" charset="-122"/>
              </a:rPr>
              <a:t>Collection</a:t>
            </a:r>
            <a:r>
              <a:rPr lang="zh-CN" altLang="en-US" sz="2000">
                <a:latin typeface="等线" panose="02010600030101010101" pitchFamily="2" charset="-122"/>
                <a:ea typeface="等线" panose="02010600030101010101" pitchFamily="2" charset="-122"/>
              </a:rPr>
              <a:t>对象中</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067425" y="1600193"/>
            <a:ext cx="3076575" cy="2476500"/>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——ArrayBlockingQueue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2"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ArrayBlockingQueue</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AbstractQueue</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BlockingQueue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ArrayBlockingQueue</a:t>
            </a:r>
            <a:r>
              <a:rPr lang="zh-CN" altLang="en-US" sz="2000">
                <a:latin typeface="等线" panose="02010600030101010101" pitchFamily="2" charset="-122"/>
                <a:ea typeface="等线" panose="02010600030101010101" pitchFamily="2" charset="-122"/>
              </a:rPr>
              <a:t>底层以数组的形式保存数据</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实际上可看作一个循环数组</a:t>
            </a:r>
            <a:r>
              <a:rPr lang="en-US" altLang="zh-CN" sz="2000">
                <a:latin typeface="等线" panose="02010600030101010101" pitchFamily="2" charset="-122"/>
                <a:ea typeface="等线" panose="02010600030101010101" pitchFamily="2" charset="-122"/>
              </a:rPr>
              <a:t>)</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——LinkedBlockingQueue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2" y="1600200"/>
            <a:ext cx="9144001" cy="5257800"/>
          </a:xfrm>
        </p:spPr>
        <p:txBody>
          <a:bodyPr>
            <a:normAutofit/>
          </a:bodyPr>
          <a:lstStyle/>
          <a:p>
            <a:r>
              <a:rPr lang="en-US" altLang="zh-CN" sz="2000" dirty="0" err="1">
                <a:latin typeface="等线" panose="02010600030101010101" pitchFamily="2" charset="-122"/>
                <a:ea typeface="等线" panose="02010600030101010101" pitchFamily="2" charset="-122"/>
              </a:rPr>
              <a:t>LinkedBlockingQueue</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AbstractQueue</a:t>
            </a:r>
            <a:r>
              <a:rPr lang="zh-CN" altLang="en-US" sz="2000" dirty="0">
                <a:latin typeface="等线" panose="02010600030101010101" pitchFamily="2" charset="-122"/>
                <a:ea typeface="等线" panose="02010600030101010101" pitchFamily="2" charset="-122"/>
              </a:rPr>
              <a:t>抽象类，实现了</a:t>
            </a:r>
            <a:r>
              <a:rPr lang="en-US" altLang="zh-CN" sz="2000" dirty="0" err="1">
                <a:latin typeface="等线" panose="02010600030101010101" pitchFamily="2" charset="-122"/>
                <a:ea typeface="等线" panose="02010600030101010101" pitchFamily="2" charset="-122"/>
              </a:rPr>
              <a:t>BlockingQueue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Serializable</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LinkedBlockingQueue</a:t>
            </a:r>
            <a:r>
              <a:rPr lang="zh-CN" altLang="en-US" sz="2000" dirty="0">
                <a:latin typeface="等线" panose="02010600030101010101" pitchFamily="2" charset="-122"/>
                <a:ea typeface="等线" panose="02010600030101010101" pitchFamily="2" charset="-122"/>
              </a:rPr>
              <a:t>底层以单向链表形式存储数据，内部有一个</a:t>
            </a:r>
            <a:r>
              <a:rPr lang="en-US" altLang="zh-CN" sz="2000" dirty="0" err="1">
                <a:latin typeface="等线" panose="02010600030101010101" pitchFamily="2" charset="-122"/>
                <a:ea typeface="等线" panose="02010600030101010101" pitchFamily="2" charset="-122"/>
              </a:rPr>
              <a:t>takeLock</a:t>
            </a:r>
            <a:r>
              <a:rPr lang="zh-CN" altLang="en-US" sz="2000" dirty="0">
                <a:latin typeface="等线" panose="02010600030101010101" pitchFamily="2" charset="-122"/>
                <a:ea typeface="等线" panose="02010600030101010101" pitchFamily="2" charset="-122"/>
              </a:rPr>
              <a:t>和</a:t>
            </a:r>
            <a:r>
              <a:rPr lang="en-US" altLang="zh-CN" sz="2000" dirty="0" err="1">
                <a:latin typeface="等线" panose="02010600030101010101" pitchFamily="2" charset="-122"/>
                <a:ea typeface="等线" panose="02010600030101010101" pitchFamily="2" charset="-122"/>
              </a:rPr>
              <a:t>putLock</a:t>
            </a:r>
            <a:r>
              <a:rPr lang="zh-CN" altLang="en-US" sz="2000" dirty="0">
                <a:latin typeface="等线" panose="02010600030101010101" pitchFamily="2" charset="-122"/>
                <a:ea typeface="等线" panose="02010600030101010101" pitchFamily="2" charset="-122"/>
              </a:rPr>
              <a:t>，分别对应从头部读取数据以及从尾部添加数据，由于读取和插入能够同时进行，所以性能很高，如果</a:t>
            </a:r>
            <a:r>
              <a:rPr lang="en-US" altLang="zh-CN" sz="2000" dirty="0">
                <a:latin typeface="等线" panose="02010600030101010101" pitchFamily="2" charset="-122"/>
                <a:ea typeface="等线" panose="02010600030101010101" pitchFamily="2" charset="-122"/>
              </a:rPr>
              <a:t>size</a:t>
            </a:r>
            <a:r>
              <a:rPr lang="zh-CN" altLang="en-US" sz="2000" dirty="0">
                <a:latin typeface="等线" panose="02010600030101010101" pitchFamily="2" charset="-122"/>
                <a:ea typeface="等线" panose="02010600030101010101" pitchFamily="2" charset="-122"/>
              </a:rPr>
              <a:t>为</a:t>
            </a:r>
            <a:r>
              <a:rPr lang="en-US" altLang="zh-CN" sz="2000" dirty="0">
                <a:latin typeface="等线" panose="02010600030101010101" pitchFamily="2" charset="-122"/>
                <a:ea typeface="等线" panose="02010600030101010101" pitchFamily="2" charset="-122"/>
              </a:rPr>
              <a:t>0</a:t>
            </a:r>
            <a:r>
              <a:rPr lang="zh-CN" altLang="en-US" sz="2000" dirty="0">
                <a:latin typeface="等线" panose="02010600030101010101" pitchFamily="2" charset="-122"/>
                <a:ea typeface="等线" panose="02010600030101010101" pitchFamily="2" charset="-122"/>
              </a:rPr>
              <a:t>，此刻</a:t>
            </a:r>
            <a:r>
              <a:rPr lang="en-US" altLang="zh-CN" sz="2000" dirty="0" err="1">
                <a:latin typeface="等线" panose="02010600030101010101" pitchFamily="2" charset="-122"/>
                <a:ea typeface="等线" panose="02010600030101010101" pitchFamily="2" charset="-122"/>
              </a:rPr>
              <a:t>takeLock</a:t>
            </a:r>
            <a:r>
              <a:rPr lang="zh-CN" altLang="en-US" sz="2000" dirty="0">
                <a:latin typeface="等线" panose="02010600030101010101" pitchFamily="2" charset="-122"/>
                <a:ea typeface="等线" panose="02010600030101010101" pitchFamily="2" charset="-122"/>
              </a:rPr>
              <a:t>在取数据时被阻塞，等到插入数据时需要唤醒</a:t>
            </a:r>
            <a:r>
              <a:rPr lang="en-US" altLang="zh-CN" sz="2000" dirty="0" err="1">
                <a:latin typeface="等线" panose="02010600030101010101" pitchFamily="2" charset="-122"/>
                <a:ea typeface="等线" panose="02010600030101010101" pitchFamily="2" charset="-122"/>
              </a:rPr>
              <a:t>takeLock</a:t>
            </a:r>
            <a:r>
              <a:rPr lang="zh-CN" altLang="en-US" sz="2000" dirty="0">
                <a:latin typeface="等线" panose="02010600030101010101" pitchFamily="2" charset="-122"/>
                <a:ea typeface="等线" panose="02010600030101010101" pitchFamily="2" charset="-122"/>
              </a:rPr>
              <a:t>，以防</a:t>
            </a:r>
            <a:r>
              <a:rPr lang="en-US" altLang="zh-CN" sz="2000" dirty="0" err="1">
                <a:latin typeface="等线" panose="02010600030101010101" pitchFamily="2" charset="-122"/>
                <a:ea typeface="等线" panose="02010600030101010101" pitchFamily="2" charset="-122"/>
              </a:rPr>
              <a:t>takeLock</a:t>
            </a:r>
            <a:r>
              <a:rPr lang="zh-CN" altLang="en-US" sz="2000" dirty="0">
                <a:latin typeface="等线" panose="02010600030101010101" pitchFamily="2" charset="-122"/>
                <a:ea typeface="等线" panose="02010600030101010101" pitchFamily="2" charset="-122"/>
              </a:rPr>
              <a:t>死锁。</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而</a:t>
            </a:r>
            <a:r>
              <a:rPr lang="en-US" altLang="zh-CN" sz="2000" dirty="0" err="1">
                <a:latin typeface="等线" panose="02010600030101010101" pitchFamily="2" charset="-122"/>
                <a:ea typeface="等线" panose="02010600030101010101" pitchFamily="2" charset="-122"/>
              </a:rPr>
              <a:t>ArrayBlockingQueue</a:t>
            </a:r>
            <a:r>
              <a:rPr lang="zh-CN" altLang="en-US" sz="2000" dirty="0">
                <a:latin typeface="等线" panose="02010600030101010101" pitchFamily="2" charset="-122"/>
                <a:ea typeface="等线" panose="02010600030101010101" pitchFamily="2" charset="-122"/>
              </a:rPr>
              <a:t>读写都共用一个锁，性能相对较低。</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——DelayQueue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2" y="1600200"/>
            <a:ext cx="9144001" cy="5257800"/>
          </a:xfrm>
        </p:spPr>
        <p:txBody>
          <a:bodyPr>
            <a:normAutofit/>
          </a:bodyPr>
          <a:lstStyle/>
          <a:p>
            <a:r>
              <a:rPr lang="en-US" altLang="zh-CN" sz="2000" dirty="0" err="1">
                <a:latin typeface="等线" panose="02010600030101010101" pitchFamily="2" charset="-122"/>
                <a:ea typeface="等线" panose="02010600030101010101" pitchFamily="2" charset="-122"/>
              </a:rPr>
              <a:t>DelayQueue</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AbstractQueue</a:t>
            </a:r>
            <a:r>
              <a:rPr lang="zh-CN" altLang="en-US" sz="2000" dirty="0">
                <a:latin typeface="等线" panose="02010600030101010101" pitchFamily="2" charset="-122"/>
                <a:ea typeface="等线" panose="02010600030101010101" pitchFamily="2" charset="-122"/>
              </a:rPr>
              <a:t>抽象类，实现了</a:t>
            </a:r>
            <a:r>
              <a:rPr lang="en-US" altLang="zh-CN" sz="2000" dirty="0" err="1">
                <a:latin typeface="等线" panose="02010600030101010101" pitchFamily="2" charset="-122"/>
                <a:ea typeface="等线" panose="02010600030101010101" pitchFamily="2" charset="-122"/>
              </a:rPr>
              <a:t>BlockingQueue</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DelayQueue</a:t>
            </a:r>
            <a:r>
              <a:rPr lang="zh-CN" altLang="en-US" sz="2000" dirty="0">
                <a:latin typeface="等线" panose="02010600030101010101" pitchFamily="2" charset="-122"/>
                <a:ea typeface="等线" panose="02010600030101010101" pitchFamily="2" charset="-122"/>
              </a:rPr>
              <a:t>底层以优先队列</a:t>
            </a:r>
            <a:r>
              <a:rPr lang="en-US" altLang="zh-CN" sz="2000" dirty="0" err="1">
                <a:latin typeface="等线" panose="02010600030101010101" pitchFamily="2" charset="-122"/>
                <a:ea typeface="等线" panose="02010600030101010101" pitchFamily="2" charset="-122"/>
              </a:rPr>
              <a:t>PriorityQueue</a:t>
            </a:r>
            <a:r>
              <a:rPr lang="zh-CN" altLang="en-US" sz="2000" dirty="0">
                <a:latin typeface="等线" panose="02010600030101010101" pitchFamily="2" charset="-122"/>
                <a:ea typeface="等线" panose="02010600030101010101" pitchFamily="2" charset="-122"/>
              </a:rPr>
              <a:t>存储数据，内部的</a:t>
            </a:r>
            <a:r>
              <a:rPr lang="en-US" altLang="zh-CN" sz="2000" dirty="0">
                <a:latin typeface="等线" panose="02010600030101010101" pitchFamily="2" charset="-122"/>
                <a:ea typeface="等线" panose="02010600030101010101" pitchFamily="2" charset="-122"/>
              </a:rPr>
              <a:t>take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方法会取出队列中的元素，</a:t>
            </a:r>
            <a:r>
              <a:rPr lang="zh-CN" altLang="en-US" sz="2000" dirty="0">
                <a:solidFill>
                  <a:srgbClr val="FF0000"/>
                </a:solidFill>
                <a:latin typeface="等线" panose="02010600030101010101" pitchFamily="2" charset="-122"/>
                <a:ea typeface="等线" panose="02010600030101010101" pitchFamily="2" charset="-122"/>
              </a:rPr>
              <a:t>不过这里需要等待一个延期时间才会取出</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peek</a:t>
            </a:r>
            <a:r>
              <a:rPr lang="zh-CN" altLang="en-US" sz="2000" dirty="0">
                <a:latin typeface="等线" panose="02010600030101010101" pitchFamily="2" charset="-122"/>
                <a:ea typeface="等线" panose="02010600030101010101" pitchFamily="2" charset="-122"/>
              </a:rPr>
              <a:t>方法是立即取出元素，这个延期底层是用的</a:t>
            </a:r>
            <a:r>
              <a:rPr lang="en-US" altLang="zh-CN" sz="2000" dirty="0" err="1">
                <a:latin typeface="等线" panose="02010600030101010101" pitchFamily="2" charset="-122"/>
                <a:ea typeface="等线" panose="02010600030101010101" pitchFamily="2" charset="-122"/>
              </a:rPr>
              <a:t>LockSupport.parkNanos</a:t>
            </a:r>
            <a:r>
              <a:rPr lang="zh-CN" altLang="en-US" sz="2000" dirty="0">
                <a:latin typeface="等线" panose="02010600030101010101" pitchFamily="2" charset="-122"/>
                <a:ea typeface="等线" panose="02010600030101010101" pitchFamily="2" charset="-122"/>
              </a:rPr>
              <a:t>方法实现的，而</a:t>
            </a:r>
            <a:r>
              <a:rPr lang="en-US" altLang="zh-CN" sz="2000" dirty="0" err="1">
                <a:latin typeface="等线" panose="02010600030101010101" pitchFamily="2" charset="-122"/>
                <a:ea typeface="等线" panose="02010600030101010101" pitchFamily="2" charset="-122"/>
              </a:rPr>
              <a:t>LockSupport.parkNanos</a:t>
            </a:r>
            <a:r>
              <a:rPr lang="zh-CN" altLang="en-US" sz="2000" dirty="0">
                <a:latin typeface="等线" panose="02010600030101010101" pitchFamily="2" charset="-122"/>
                <a:ea typeface="等线" panose="02010600030101010101" pitchFamily="2" charset="-122"/>
              </a:rPr>
              <a:t>底层用的是</a:t>
            </a:r>
            <a:r>
              <a:rPr lang="en-US" altLang="zh-CN" sz="2000" dirty="0">
                <a:latin typeface="等线" panose="02010600030101010101" pitchFamily="2" charset="-122"/>
                <a:ea typeface="等线" panose="02010600030101010101" pitchFamily="2" charset="-122"/>
              </a:rPr>
              <a:t>Unsafe</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park</a:t>
            </a:r>
            <a:r>
              <a:rPr lang="zh-CN" altLang="en-US" sz="2000" dirty="0">
                <a:latin typeface="等线" panose="02010600030101010101" pitchFamily="2" charset="-122"/>
                <a:ea typeface="等线" panose="02010600030101010101" pitchFamily="2" charset="-122"/>
              </a:rPr>
              <a:t>方法，该</a:t>
            </a:r>
            <a:r>
              <a:rPr lang="en-US" altLang="zh-CN" sz="2000" dirty="0">
                <a:latin typeface="等线" panose="02010600030101010101" pitchFamily="2" charset="-122"/>
                <a:ea typeface="等线" panose="02010600030101010101" pitchFamily="2" charset="-122"/>
              </a:rPr>
              <a:t>park</a:t>
            </a:r>
            <a:r>
              <a:rPr lang="zh-CN" altLang="en-US" sz="2000" dirty="0">
                <a:latin typeface="等线" panose="02010600030101010101" pitchFamily="2" charset="-122"/>
                <a:ea typeface="等线" panose="02010600030101010101" pitchFamily="2" charset="-122"/>
              </a:rPr>
              <a:t>方法是挂起当前线程一段时间。</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——ConcurrentMap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29326" cy="5257800"/>
          </a:xfrm>
        </p:spPr>
        <p:txBody>
          <a:bodyPr>
            <a:normAutofit/>
          </a:bodyPr>
          <a:lstStyle/>
          <a:p>
            <a:r>
              <a:rPr lang="en-US" altLang="zh-CN" sz="2000">
                <a:latin typeface="等线" panose="02010600030101010101" pitchFamily="2" charset="-122"/>
                <a:ea typeface="等线" panose="02010600030101010101" pitchFamily="2" charset="-122"/>
              </a:rPr>
              <a:t>ConcurrentMap</a:t>
            </a:r>
            <a:r>
              <a:rPr lang="zh-CN" altLang="en-US" sz="2000">
                <a:latin typeface="等线" panose="02010600030101010101" pitchFamily="2" charset="-122"/>
                <a:ea typeface="等线" panose="02010600030101010101" pitchFamily="2" charset="-122"/>
              </a:rPr>
              <a:t>是一个接口，继承自</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putIfAbsent</a:t>
            </a:r>
            <a:r>
              <a:rPr lang="zh-CN" altLang="en-US" sz="2000">
                <a:latin typeface="等线" panose="02010600030101010101" pitchFamily="2" charset="-122"/>
                <a:ea typeface="等线" panose="02010600030101010101" pitchFamily="2" charset="-122"/>
              </a:rPr>
              <a:t>：如果不存在</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对应的值，则将</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以</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加入</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，否则返回</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对应的旧值。</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remove</a:t>
            </a:r>
            <a:r>
              <a:rPr lang="zh-CN" altLang="en-US" sz="2000">
                <a:latin typeface="等线" panose="02010600030101010101" pitchFamily="2" charset="-122"/>
                <a:ea typeface="等线" panose="02010600030101010101" pitchFamily="2" charset="-122"/>
              </a:rPr>
              <a:t>：只有当</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已存在，对应的</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与传入的</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一致才会删除</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replace(K key, V oldValue, V newValue)</a:t>
            </a:r>
            <a:r>
              <a:rPr lang="zh-CN" altLang="en-US" sz="2000">
                <a:latin typeface="等线" panose="02010600030101010101" pitchFamily="2" charset="-122"/>
                <a:ea typeface="等线" panose="02010600030101010101" pitchFamily="2" charset="-122"/>
              </a:rPr>
              <a:t>：三个参数的版本，只有</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存在，并且对应的</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与传入的</a:t>
            </a:r>
            <a:r>
              <a:rPr lang="en-US" altLang="zh-CN" sz="2000">
                <a:latin typeface="等线" panose="02010600030101010101" pitchFamily="2" charset="-122"/>
                <a:ea typeface="等线" panose="02010600030101010101" pitchFamily="2" charset="-122"/>
              </a:rPr>
              <a:t>oldValue</a:t>
            </a:r>
            <a:r>
              <a:rPr lang="zh-CN" altLang="en-US" sz="2000">
                <a:latin typeface="等线" panose="02010600030101010101" pitchFamily="2" charset="-122"/>
                <a:ea typeface="等线" panose="02010600030101010101" pitchFamily="2" charset="-122"/>
              </a:rPr>
              <a:t>相等才会将</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替换成</a:t>
            </a:r>
            <a:r>
              <a:rPr lang="en-US" altLang="zh-CN" sz="2000">
                <a:latin typeface="等线" panose="02010600030101010101" pitchFamily="2" charset="-122"/>
                <a:ea typeface="等线" panose="02010600030101010101" pitchFamily="2" charset="-122"/>
              </a:rPr>
              <a:t>newValue</a:t>
            </a:r>
            <a:r>
              <a:rPr lang="zh-CN" altLang="en-US" sz="2000">
                <a:latin typeface="等线" panose="02010600030101010101" pitchFamily="2" charset="-122"/>
                <a:ea typeface="等线" panose="02010600030101010101" pitchFamily="2" charset="-122"/>
              </a:rPr>
              <a:t>，成功返回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，失败返回</a:t>
            </a:r>
            <a:r>
              <a:rPr lang="en-US" altLang="zh-CN" sz="2000">
                <a:latin typeface="等线" panose="02010600030101010101" pitchFamily="2" charset="-122"/>
                <a:ea typeface="等线" panose="02010600030101010101" pitchFamily="2" charset="-122"/>
              </a:rPr>
              <a:t>false</a:t>
            </a:r>
          </a:p>
          <a:p>
            <a:r>
              <a:rPr lang="en-US" altLang="zh-CN" sz="2000">
                <a:latin typeface="等线" panose="02010600030101010101" pitchFamily="2" charset="-122"/>
                <a:ea typeface="等线" panose="02010600030101010101" pitchFamily="2" charset="-122"/>
              </a:rPr>
              <a:t>replace(K key, V value)</a:t>
            </a:r>
            <a:r>
              <a:rPr lang="zh-CN" altLang="en-US" sz="2000">
                <a:latin typeface="等线" panose="02010600030101010101" pitchFamily="2" charset="-122"/>
                <a:ea typeface="等线" panose="02010600030101010101" pitchFamily="2" charset="-122"/>
              </a:rPr>
              <a:t>，如果</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存在则替换</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，如果不存在则返回</a:t>
            </a:r>
            <a:r>
              <a:rPr lang="en-US" altLang="zh-CN" sz="2000">
                <a:latin typeface="等线" panose="02010600030101010101" pitchFamily="2" charset="-122"/>
                <a:ea typeface="等线" panose="02010600030101010101" pitchFamily="2" charset="-122"/>
              </a:rPr>
              <a:t>null</a:t>
            </a:r>
          </a:p>
        </p:txBody>
      </p:sp>
      <p:pic>
        <p:nvPicPr>
          <p:cNvPr id="3" name="图片 2"/>
          <p:cNvPicPr>
            <a:picLocks noChangeAspect="1"/>
          </p:cNvPicPr>
          <p:nvPr/>
        </p:nvPicPr>
        <p:blipFill>
          <a:blip r:embed="rId2"/>
          <a:stretch>
            <a:fillRect/>
          </a:stretch>
        </p:blipFill>
        <p:spPr>
          <a:xfrm>
            <a:off x="6029325" y="1600200"/>
            <a:ext cx="3114675" cy="1143000"/>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——ConcurrentHashMap</a:t>
            </a:r>
            <a:r>
              <a:rPr lang="zh-CN" altLang="en-US">
                <a:latin typeface="等线" panose="02010600030101010101" pitchFamily="2" charset="-122"/>
                <a:ea typeface="等线" panose="02010600030101010101" pitchFamily="2" charset="-122"/>
              </a:rPr>
              <a:t>（基于</a:t>
            </a:r>
            <a:r>
              <a:rPr lang="en-US" altLang="zh-CN">
                <a:latin typeface="等线" panose="02010600030101010101" pitchFamily="2" charset="-122"/>
                <a:ea typeface="等线" panose="02010600030101010101" pitchFamily="2" charset="-122"/>
              </a:rPr>
              <a:t>Java1.7</a:t>
            </a:r>
            <a:r>
              <a:rPr lang="zh-CN" altLang="en-US">
                <a:latin typeface="等线" panose="02010600030101010101" pitchFamily="2" charset="-122"/>
                <a:ea typeface="等线" panose="02010600030101010101" pitchFamily="2" charset="-122"/>
              </a:rPr>
              <a:t>）</a:t>
            </a:r>
          </a:p>
        </p:txBody>
      </p:sp>
      <p:sp>
        <p:nvSpPr>
          <p:cNvPr id="2" name="内容占位符 1"/>
          <p:cNvSpPr>
            <a:spLocks noGrp="1"/>
          </p:cNvSpPr>
          <p:nvPr>
            <p:ph sz="quarter" idx="1"/>
          </p:nvPr>
        </p:nvSpPr>
        <p:spPr>
          <a:xfrm>
            <a:off x="-2" y="1600200"/>
            <a:ext cx="9144001" cy="5257800"/>
          </a:xfrm>
        </p:spPr>
        <p:txBody>
          <a:bodyPr>
            <a:normAutofit lnSpcReduction="10000"/>
          </a:bodyPr>
          <a:lstStyle/>
          <a:p>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AbstractMap</a:t>
            </a:r>
            <a:r>
              <a:rPr lang="zh-CN" altLang="en-US" sz="2000">
                <a:latin typeface="等线" panose="02010600030101010101" pitchFamily="2" charset="-122"/>
                <a:ea typeface="等线" panose="02010600030101010101" pitchFamily="2" charset="-122"/>
              </a:rPr>
              <a:t>，实现了</a:t>
            </a:r>
            <a:r>
              <a:rPr lang="en-US" altLang="zh-CN" sz="2000">
                <a:latin typeface="等线" panose="02010600030101010101" pitchFamily="2" charset="-122"/>
                <a:ea typeface="等线" panose="02010600030101010101" pitchFamily="2" charset="-122"/>
              </a:rPr>
              <a:t>ConcurrentMap</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接口，主要实现高效率的并发读写操作。</a:t>
            </a:r>
            <a:endParaRPr lang="en-US" altLang="zh-CN" sz="2000">
              <a:latin typeface="等线" panose="02010600030101010101" pitchFamily="2" charset="-122"/>
              <a:ea typeface="等线" panose="02010600030101010101" pitchFamily="2" charset="-122"/>
            </a:endParaRPr>
          </a:p>
          <a:p>
            <a:r>
              <a:rPr lang="en-US" altLang="zh-CN" sz="2000">
                <a:solidFill>
                  <a:srgbClr val="FF0000"/>
                </a:solidFill>
                <a:latin typeface="等线" panose="02010600030101010101" pitchFamily="2" charset="-122"/>
                <a:ea typeface="等线" panose="02010600030101010101" pitchFamily="2" charset="-122"/>
              </a:rPr>
              <a:t>ConcurrentHashMap</a:t>
            </a:r>
            <a:r>
              <a:rPr lang="zh-CN" altLang="en-US" sz="2000">
                <a:solidFill>
                  <a:srgbClr val="FF0000"/>
                </a:solidFill>
                <a:latin typeface="等线" panose="02010600030101010101" pitchFamily="2" charset="-122"/>
                <a:ea typeface="等线" panose="02010600030101010101" pitchFamily="2" charset="-122"/>
              </a:rPr>
              <a:t>是采用了分段锁的设计，只有在同一个分段内才存在竞态关系，不同的分段锁之间没有锁竞争。</a:t>
            </a:r>
            <a:endParaRPr lang="en-US" altLang="zh-CN" sz="2000">
              <a:solidFill>
                <a:srgbClr val="FF0000"/>
              </a:solidFill>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是一个内部类，继承自</a:t>
            </a:r>
            <a:r>
              <a:rPr lang="en-US" altLang="zh-CN" sz="2000">
                <a:latin typeface="等线" panose="02010600030101010101" pitchFamily="2" charset="-122"/>
                <a:ea typeface="等线" panose="02010600030101010101" pitchFamily="2" charset="-122"/>
              </a:rPr>
              <a:t>ReentrantLock</a:t>
            </a:r>
            <a:r>
              <a:rPr lang="zh-CN" altLang="en-US" sz="2000">
                <a:latin typeface="等线" panose="02010600030101010101" pitchFamily="2" charset="-122"/>
                <a:ea typeface="等线" panose="02010600030101010101" pitchFamily="2" charset="-122"/>
              </a:rPr>
              <a:t>并且实现了</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接口，它即类似于</a:t>
            </a:r>
            <a:r>
              <a:rPr lang="en-US" altLang="zh-CN" sz="2000">
                <a:latin typeface="等线" panose="02010600030101010101" pitchFamily="2" charset="-122"/>
                <a:ea typeface="等线" panose="02010600030101010101" pitchFamily="2" charset="-122"/>
              </a:rPr>
              <a:t>HashMap</a:t>
            </a:r>
            <a:r>
              <a:rPr lang="zh-CN" altLang="en-US" sz="2000">
                <a:latin typeface="等线" panose="02010600030101010101" pitchFamily="2" charset="-122"/>
                <a:ea typeface="等线" panose="02010600030101010101" pitchFamily="2" charset="-122"/>
              </a:rPr>
              <a:t>（</a:t>
            </a:r>
            <a:r>
              <a:rPr lang="en-US" altLang="zh-CN" sz="2000">
                <a:solidFill>
                  <a:srgbClr val="FF0000"/>
                </a:solidFill>
                <a:latin typeface="等线" panose="02010600030101010101" pitchFamily="2" charset="-122"/>
                <a:ea typeface="等线" panose="02010600030101010101" pitchFamily="2" charset="-122"/>
              </a:rPr>
              <a:t> Java1.7</a:t>
            </a:r>
            <a:r>
              <a:rPr lang="zh-CN" altLang="en-US" sz="2000">
                <a:latin typeface="等线" panose="02010600030101010101" pitchFamily="2" charset="-122"/>
                <a:ea typeface="等线" panose="02010600030101010101" pitchFamily="2" charset="-122"/>
              </a:rPr>
              <a:t>与</a:t>
            </a:r>
            <a:r>
              <a:rPr lang="en-US" altLang="zh-CN" sz="2000">
                <a:solidFill>
                  <a:srgbClr val="FF0000"/>
                </a:solidFill>
                <a:latin typeface="等线" panose="02010600030101010101" pitchFamily="2" charset="-122"/>
                <a:ea typeface="等线" panose="02010600030101010101" pitchFamily="2" charset="-122"/>
              </a:rPr>
              <a:t>Java1.8</a:t>
            </a:r>
            <a:r>
              <a:rPr lang="zh-CN" altLang="en-US" sz="2000">
                <a:latin typeface="等线" panose="02010600030101010101" pitchFamily="2" charset="-122"/>
                <a:ea typeface="等线" panose="02010600030101010101" pitchFamily="2" charset="-122"/>
              </a:rPr>
              <a:t>中</a:t>
            </a:r>
            <a:r>
              <a:rPr lang="en-US" altLang="zh-CN" sz="2000">
                <a:latin typeface="等线" panose="02010600030101010101" pitchFamily="2" charset="-122"/>
                <a:ea typeface="等线" panose="02010600030101010101" pitchFamily="2" charset="-122"/>
              </a:rPr>
              <a:t>HashMap</a:t>
            </a:r>
            <a:r>
              <a:rPr lang="zh-CN" altLang="en-US" sz="2000">
                <a:latin typeface="等线" panose="02010600030101010101" pitchFamily="2" charset="-122"/>
                <a:ea typeface="等线" panose="02010600030101010101" pitchFamily="2" charset="-122"/>
              </a:rPr>
              <a:t>的实现各不相同）的结构，即内部拥有一个</a:t>
            </a:r>
            <a:r>
              <a:rPr lang="en-US" altLang="zh-CN" sz="2000">
                <a:latin typeface="等线" panose="02010600030101010101" pitchFamily="2" charset="-122"/>
                <a:ea typeface="等线" panose="02010600030101010101" pitchFamily="2" charset="-122"/>
              </a:rPr>
              <a:t>HashEntry</a:t>
            </a:r>
            <a:r>
              <a:rPr lang="zh-CN" altLang="en-US" sz="2000">
                <a:latin typeface="等线" panose="02010600030101010101" pitchFamily="2" charset="-122"/>
                <a:ea typeface="等线" panose="02010600030101010101" pitchFamily="2" charset="-122"/>
              </a:rPr>
              <a:t>数组，数组中的每个元素又是一个链表，而且</a:t>
            </a:r>
            <a:r>
              <a:rPr lang="en-US" altLang="zh-CN" sz="2000">
                <a:latin typeface="等线" panose="02010600030101010101" pitchFamily="2" charset="-122"/>
                <a:ea typeface="等线" panose="02010600030101010101" pitchFamily="2" charset="-122"/>
              </a:rPr>
              <a:t>Segment </a:t>
            </a:r>
            <a:r>
              <a:rPr lang="zh-CN" altLang="en-US" sz="2000">
                <a:latin typeface="等线" panose="02010600030101010101" pitchFamily="2" charset="-122"/>
                <a:ea typeface="等线" panose="02010600030101010101" pitchFamily="2" charset="-122"/>
              </a:rPr>
              <a:t>内部的</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操作是线程安全的；</a:t>
            </a:r>
            <a:r>
              <a:rPr lang="en-US" altLang="zh-CN" sz="2000">
                <a:latin typeface="等线" panose="02010600030101010101" pitchFamily="2" charset="-122"/>
                <a:ea typeface="等线" panose="02010600030101010101" pitchFamily="2" charset="-122"/>
              </a:rPr>
              <a:t> Segment</a:t>
            </a:r>
            <a:r>
              <a:rPr lang="zh-CN" altLang="en-US" sz="2000">
                <a:latin typeface="等线" panose="02010600030101010101" pitchFamily="2" charset="-122"/>
                <a:ea typeface="等线" panose="02010600030101010101" pitchFamily="2" charset="-122"/>
              </a:rPr>
              <a:t>同时又是一个</a:t>
            </a:r>
            <a:r>
              <a:rPr lang="en-US" altLang="zh-CN" sz="2000">
                <a:latin typeface="等线" panose="02010600030101010101" pitchFamily="2" charset="-122"/>
                <a:ea typeface="等线" panose="02010600030101010101" pitchFamily="2" charset="-122"/>
              </a:rPr>
              <a:t>ReentrantLock</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继承了</a:t>
            </a:r>
            <a:r>
              <a:rPr lang="en-US" altLang="zh-CN" sz="2000">
                <a:latin typeface="等线" panose="02010600030101010101" pitchFamily="2" charset="-122"/>
                <a:ea typeface="等线" panose="02010600030101010101" pitchFamily="2" charset="-122"/>
              </a:rPr>
              <a:t>ReentrantLock</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有一个静态属性</a:t>
            </a:r>
            <a:r>
              <a:rPr lang="en-US" altLang="zh-CN" sz="2000">
                <a:latin typeface="等线" panose="02010600030101010101" pitchFamily="2" charset="-122"/>
                <a:ea typeface="等线" panose="02010600030101010101" pitchFamily="2" charset="-122"/>
              </a:rPr>
              <a:t>DEFAULT_CONCURRENCY_LEVEL</a:t>
            </a:r>
            <a:r>
              <a:rPr lang="zh-CN" altLang="en-US" sz="2000">
                <a:latin typeface="等线" panose="02010600030101010101" pitchFamily="2" charset="-122"/>
                <a:ea typeface="等线" panose="02010600030101010101" pitchFamily="2" charset="-122"/>
              </a:rPr>
              <a:t>，这个表示默认并发级别，要注意的是</a:t>
            </a:r>
            <a:r>
              <a:rPr lang="en-US" altLang="zh-CN" sz="2000">
                <a:latin typeface="等线" panose="02010600030101010101" pitchFamily="2" charset="-122"/>
                <a:ea typeface="等线" panose="02010600030101010101" pitchFamily="2" charset="-122"/>
              </a:rPr>
              <a:t>ConcurrencyLevel</a:t>
            </a:r>
            <a:r>
              <a:rPr lang="zh-CN" altLang="en-US" sz="2000">
                <a:latin typeface="等线" panose="02010600030101010101" pitchFamily="2" charset="-122"/>
                <a:ea typeface="等线" panose="02010600030101010101" pitchFamily="2" charset="-122"/>
              </a:rPr>
              <a:t>一经指定，不可改变，并发级别可以理解为程序运行时能够同时更新</a:t>
            </a:r>
            <a:r>
              <a:rPr lang="en-US" altLang="zh-CN" sz="2000">
                <a:latin typeface="等线" panose="02010600030101010101" pitchFamily="2" charset="-122"/>
                <a:ea typeface="等线" panose="02010600030101010101" pitchFamily="2" charset="-122"/>
              </a:rPr>
              <a:t>ConccurentHashMap</a:t>
            </a:r>
            <a:r>
              <a:rPr lang="zh-CN" altLang="en-US" sz="2000">
                <a:latin typeface="等线" panose="02010600030101010101" pitchFamily="2" charset="-122"/>
                <a:ea typeface="等线" panose="02010600030101010101" pitchFamily="2" charset="-122"/>
              </a:rPr>
              <a:t>且不产生锁竞争的最大线程数，实际上就是</a:t>
            </a:r>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中的分段锁个数，即</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的数组长度。</a:t>
            </a:r>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默认的并发度为</a:t>
            </a:r>
            <a:r>
              <a:rPr lang="en-US" altLang="zh-CN" sz="2000">
                <a:latin typeface="等线" panose="02010600030101010101" pitchFamily="2" charset="-122"/>
                <a:ea typeface="等线" panose="02010600030101010101" pitchFamily="2" charset="-122"/>
              </a:rPr>
              <a:t>16</a:t>
            </a:r>
            <a:r>
              <a:rPr lang="zh-CN" altLang="en-US" sz="2000">
                <a:latin typeface="等线" panose="02010600030101010101" pitchFamily="2" charset="-122"/>
                <a:ea typeface="等线" panose="02010600030101010101" pitchFamily="2" charset="-122"/>
              </a:rPr>
              <a:t>，但用户也可以在构造函数中设置并发级别。当用户设置并发级别时，</a:t>
            </a:r>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会使用大于等于该值的最小</a:t>
            </a:r>
            <a:r>
              <a:rPr lang="en-US" altLang="zh-CN" sz="2000">
                <a:latin typeface="等线" panose="02010600030101010101" pitchFamily="2" charset="-122"/>
                <a:ea typeface="等线" panose="02010600030101010101" pitchFamily="2" charset="-122"/>
              </a:rPr>
              <a:t>2</a:t>
            </a:r>
            <a:r>
              <a:rPr lang="zh-CN" altLang="en-US" sz="2000">
                <a:latin typeface="等线" panose="02010600030101010101" pitchFamily="2" charset="-122"/>
                <a:ea typeface="等线" panose="02010600030101010101" pitchFamily="2" charset="-122"/>
              </a:rPr>
              <a:t>幂指数作为实际并发级别（假如用户设置并发度为</a:t>
            </a:r>
            <a:r>
              <a:rPr lang="en-US" altLang="zh-CN" sz="2000">
                <a:latin typeface="等线" panose="02010600030101010101" pitchFamily="2" charset="-122"/>
                <a:ea typeface="等线" panose="02010600030101010101" pitchFamily="2" charset="-122"/>
              </a:rPr>
              <a:t>17</a:t>
            </a:r>
            <a:r>
              <a:rPr lang="zh-CN" altLang="en-US" sz="2000">
                <a:latin typeface="等线" panose="02010600030101010101" pitchFamily="2" charset="-122"/>
                <a:ea typeface="等线" panose="02010600030101010101" pitchFamily="2" charset="-122"/>
              </a:rPr>
              <a:t>，实际并发度则为</a:t>
            </a:r>
            <a:r>
              <a:rPr lang="en-US" altLang="zh-CN" sz="2000">
                <a:latin typeface="等线" panose="02010600030101010101" pitchFamily="2" charset="-122"/>
                <a:ea typeface="等线" panose="02010600030101010101" pitchFamily="2" charset="-122"/>
              </a:rPr>
              <a:t>32</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——ConcurrentHashMap</a:t>
            </a:r>
            <a:r>
              <a:rPr lang="zh-CN" altLang="en-US">
                <a:latin typeface="等线" panose="02010600030101010101" pitchFamily="2" charset="-122"/>
                <a:ea typeface="等线" panose="02010600030101010101" pitchFamily="2" charset="-122"/>
              </a:rPr>
              <a:t>（基于</a:t>
            </a:r>
            <a:r>
              <a:rPr lang="en-US" altLang="zh-CN">
                <a:latin typeface="等线" panose="02010600030101010101" pitchFamily="2" charset="-122"/>
                <a:ea typeface="等线" panose="02010600030101010101" pitchFamily="2" charset="-122"/>
              </a:rPr>
              <a:t>Java1.7</a:t>
            </a:r>
            <a:r>
              <a:rPr lang="zh-CN" altLang="en-US">
                <a:latin typeface="等线" panose="02010600030101010101" pitchFamily="2" charset="-122"/>
                <a:ea typeface="等线" panose="02010600030101010101" pitchFamily="2" charset="-122"/>
              </a:rPr>
              <a:t>）</a:t>
            </a:r>
          </a:p>
        </p:txBody>
      </p:sp>
      <p:sp>
        <p:nvSpPr>
          <p:cNvPr id="2" name="内容占位符 1"/>
          <p:cNvSpPr>
            <a:spLocks noGrp="1"/>
          </p:cNvSpPr>
          <p:nvPr>
            <p:ph sz="quarter" idx="1"/>
          </p:nvPr>
        </p:nvSpPr>
        <p:spPr>
          <a:xfrm>
            <a:off x="-2" y="1600200"/>
            <a:ext cx="9144001" cy="5257800"/>
          </a:xfrm>
        </p:spPr>
        <p:txBody>
          <a:bodyPr>
            <a:normAutofit/>
          </a:bodyPr>
          <a:lstStyle/>
          <a:p>
            <a:r>
              <a:rPr lang="zh-CN" altLang="en-US" sz="2000">
                <a:latin typeface="等线" panose="02010600030101010101" pitchFamily="2" charset="-122"/>
                <a:ea typeface="等线" panose="02010600030101010101" pitchFamily="2" charset="-122"/>
              </a:rPr>
              <a:t>默认构造函数会创建一个长度为</a:t>
            </a:r>
            <a:r>
              <a:rPr lang="en-US" altLang="zh-CN" sz="2000">
                <a:latin typeface="等线" panose="02010600030101010101" pitchFamily="2" charset="-122"/>
                <a:ea typeface="等线" panose="02010600030101010101" pitchFamily="2" charset="-122"/>
              </a:rPr>
              <a:t>DEFAULT_CONCURRENCY_LEVEL=16</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segements</a:t>
            </a:r>
            <a:r>
              <a:rPr lang="zh-CN" altLang="en-US" sz="2000">
                <a:latin typeface="等线" panose="02010600030101010101" pitchFamily="2" charset="-122"/>
                <a:ea typeface="等线" panose="02010600030101010101" pitchFamily="2" charset="-122"/>
              </a:rPr>
              <a:t>数组，该数组只有一个元素，其余都为空，除了第一个</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之外，剩余的</a:t>
            </a:r>
            <a:r>
              <a:rPr lang="en-US" altLang="zh-CN" sz="2000">
                <a:latin typeface="等线" panose="02010600030101010101" pitchFamily="2" charset="-122"/>
                <a:ea typeface="等线" panose="02010600030101010101" pitchFamily="2" charset="-122"/>
              </a:rPr>
              <a:t>Segments</a:t>
            </a:r>
            <a:r>
              <a:rPr lang="zh-CN" altLang="en-US" sz="2000">
                <a:latin typeface="等线" panose="02010600030101010101" pitchFamily="2" charset="-122"/>
                <a:ea typeface="等线" panose="02010600030101010101" pitchFamily="2" charset="-122"/>
              </a:rPr>
              <a:t>采用的是延迟初始化的机制：每次</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之前都需要检查</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对应的</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是否为</a:t>
            </a:r>
            <a:r>
              <a:rPr lang="en-US" altLang="zh-CN" sz="2000">
                <a:latin typeface="等线" panose="02010600030101010101" pitchFamily="2" charset="-122"/>
                <a:ea typeface="等线" panose="02010600030101010101" pitchFamily="2" charset="-122"/>
              </a:rPr>
              <a:t>null</a:t>
            </a:r>
            <a:r>
              <a:rPr lang="zh-CN" altLang="en-US" sz="2000">
                <a:latin typeface="等线" panose="02010600030101010101" pitchFamily="2" charset="-122"/>
                <a:ea typeface="等线" panose="02010600030101010101" pitchFamily="2" charset="-122"/>
              </a:rPr>
              <a:t>，如果是则调用</a:t>
            </a:r>
            <a:r>
              <a:rPr lang="en-US" altLang="zh-CN" sz="2000">
                <a:latin typeface="等线" panose="02010600030101010101" pitchFamily="2" charset="-122"/>
                <a:ea typeface="等线" panose="02010600030101010101" pitchFamily="2" charset="-122"/>
              </a:rPr>
              <a:t>ensureSegment</a:t>
            </a:r>
            <a:r>
              <a:rPr lang="zh-CN" altLang="en-US" sz="2000">
                <a:latin typeface="等线" panose="02010600030101010101" pitchFamily="2" charset="-122"/>
                <a:ea typeface="等线" panose="02010600030101010101" pitchFamily="2" charset="-122"/>
              </a:rPr>
              <a:t>方法以确保对应的</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被创建。</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HashEntry</a:t>
            </a:r>
            <a:r>
              <a:rPr lang="zh-CN" altLang="en-US" sz="2000">
                <a:latin typeface="等线" panose="02010600030101010101" pitchFamily="2" charset="-122"/>
                <a:ea typeface="等线" panose="02010600030101010101" pitchFamily="2" charset="-122"/>
              </a:rPr>
              <a:t>类似于</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，与</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不同的是，</a:t>
            </a:r>
            <a:r>
              <a:rPr lang="en-US" altLang="zh-CN" sz="2000">
                <a:latin typeface="等线" panose="02010600030101010101" pitchFamily="2" charset="-122"/>
                <a:ea typeface="等线" panose="02010600030101010101" pitchFamily="2" charset="-122"/>
              </a:rPr>
              <a:t>HashEntry</a:t>
            </a:r>
            <a:r>
              <a:rPr lang="zh-CN" altLang="en-US" sz="2000">
                <a:latin typeface="等线" panose="02010600030101010101" pitchFamily="2" charset="-122"/>
                <a:ea typeface="等线" panose="02010600030101010101" pitchFamily="2" charset="-122"/>
              </a:rPr>
              <a:t>中的</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以及</a:t>
            </a:r>
            <a:r>
              <a:rPr lang="en-US" altLang="zh-CN" sz="2000">
                <a:latin typeface="等线" panose="02010600030101010101" pitchFamily="2" charset="-122"/>
                <a:ea typeface="等线" panose="02010600030101010101" pitchFamily="2" charset="-122"/>
              </a:rPr>
              <a:t>next</a:t>
            </a:r>
            <a:r>
              <a:rPr lang="zh-CN" altLang="en-US" sz="2000">
                <a:latin typeface="等线" panose="02010600030101010101" pitchFamily="2" charset="-122"/>
                <a:ea typeface="等线" panose="02010600030101010101" pitchFamily="2" charset="-122"/>
              </a:rPr>
              <a:t>都被</a:t>
            </a:r>
            <a:r>
              <a:rPr lang="en-US" altLang="zh-CN" sz="2000">
                <a:latin typeface="等线" panose="02010600030101010101" pitchFamily="2" charset="-122"/>
                <a:ea typeface="等线" panose="02010600030101010101" pitchFamily="2" charset="-122"/>
              </a:rPr>
              <a:t>volatile</a:t>
            </a:r>
            <a:r>
              <a:rPr lang="zh-CN" altLang="en-US" sz="2000">
                <a:latin typeface="等线" panose="02010600030101010101" pitchFamily="2" charset="-122"/>
                <a:ea typeface="等线" panose="02010600030101010101" pitchFamily="2" charset="-122"/>
              </a:rPr>
              <a:t>修饰，这样在多线程读写过程中能够保持它们的可见性</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在获得</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锁的过程中，做了一定的优化：在真正申请锁之前，</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方法会通过</a:t>
            </a:r>
            <a:r>
              <a:rPr lang="en-US" altLang="zh-CN" sz="2000">
                <a:latin typeface="等线" panose="02010600030101010101" pitchFamily="2" charset="-122"/>
                <a:ea typeface="等线" panose="02010600030101010101" pitchFamily="2" charset="-122"/>
              </a:rPr>
              <a:t>tryLock</a:t>
            </a:r>
            <a:r>
              <a:rPr lang="zh-CN" altLang="en-US" sz="2000">
                <a:latin typeface="等线" panose="02010600030101010101" pitchFamily="2" charset="-122"/>
                <a:ea typeface="等线" panose="02010600030101010101" pitchFamily="2" charset="-122"/>
              </a:rPr>
              <a:t>方法尝试获得锁，在尝试获得锁的过程中会对对应的链表进行遍历，如果遍历完毕仍然找不到与</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相同的</a:t>
            </a:r>
            <a:r>
              <a:rPr lang="en-US" altLang="zh-CN" sz="2000">
                <a:latin typeface="等线" panose="02010600030101010101" pitchFamily="2" charset="-122"/>
                <a:ea typeface="等线" panose="02010600030101010101" pitchFamily="2" charset="-122"/>
              </a:rPr>
              <a:t>HashEntry</a:t>
            </a:r>
            <a:r>
              <a:rPr lang="zh-CN" altLang="en-US" sz="2000">
                <a:latin typeface="等线" panose="02010600030101010101" pitchFamily="2" charset="-122"/>
                <a:ea typeface="等线" panose="02010600030101010101" pitchFamily="2" charset="-122"/>
              </a:rPr>
              <a:t>节点，则为后续的</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操作提前创建一个</a:t>
            </a:r>
            <a:r>
              <a:rPr lang="en-US" altLang="zh-CN" sz="2000">
                <a:latin typeface="等线" panose="02010600030101010101" pitchFamily="2" charset="-122"/>
                <a:ea typeface="等线" panose="02010600030101010101" pitchFamily="2" charset="-122"/>
              </a:rPr>
              <a:t>HashEntry</a:t>
            </a:r>
            <a:r>
              <a:rPr lang="zh-CN" altLang="en-US" sz="2000">
                <a:latin typeface="等线" panose="02010600030101010101" pitchFamily="2" charset="-122"/>
                <a:ea typeface="等线" panose="02010600030101010101" pitchFamily="2" charset="-122"/>
              </a:rPr>
              <a:t>。当</a:t>
            </a:r>
            <a:r>
              <a:rPr lang="en-US" altLang="zh-CN" sz="2000">
                <a:latin typeface="等线" panose="02010600030101010101" pitchFamily="2" charset="-122"/>
                <a:ea typeface="等线" panose="02010600030101010101" pitchFamily="2" charset="-122"/>
              </a:rPr>
              <a:t>tryLock</a:t>
            </a:r>
            <a:r>
              <a:rPr lang="zh-CN" altLang="en-US" sz="2000">
                <a:latin typeface="等线" panose="02010600030101010101" pitchFamily="2" charset="-122"/>
                <a:ea typeface="等线" panose="02010600030101010101" pitchFamily="2" charset="-122"/>
              </a:rPr>
              <a:t>一定次数后仍无法获得锁，则通过</a:t>
            </a:r>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申请锁。</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之所以在获取锁的过程中对整个链表进行遍历，主要目的是希望遍历的链表被</a:t>
            </a:r>
            <a:r>
              <a:rPr lang="en-US" altLang="zh-CN" sz="2000">
                <a:latin typeface="等线" panose="02010600030101010101" pitchFamily="2" charset="-122"/>
                <a:ea typeface="等线" panose="02010600030101010101" pitchFamily="2" charset="-122"/>
              </a:rPr>
              <a:t>CPU cache</a:t>
            </a:r>
            <a:r>
              <a:rPr lang="zh-CN" altLang="en-US" sz="2000">
                <a:latin typeface="等线" panose="02010600030101010101" pitchFamily="2" charset="-122"/>
                <a:ea typeface="等线" panose="02010600030101010101" pitchFamily="2" charset="-122"/>
              </a:rPr>
              <a:t>所缓存，为后续实际</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过程中的链表遍历操作提升性能。</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我对源码加了相应的注释：</a:t>
            </a:r>
            <a:endParaRPr lang="en-US" altLang="zh-CN" sz="2000">
              <a:latin typeface="等线" panose="02010600030101010101" pitchFamily="2" charset="-122"/>
              <a:ea typeface="等线" panose="02010600030101010101" pitchFamily="2" charset="-122"/>
            </a:endParaRPr>
          </a:p>
        </p:txBody>
      </p:sp>
      <p:graphicFrame>
        <p:nvGraphicFramePr>
          <p:cNvPr id="3" name="对象 2"/>
          <p:cNvGraphicFramePr>
            <a:graphicFrameLocks noChangeAspect="1"/>
          </p:cNvGraphicFramePr>
          <p:nvPr/>
        </p:nvGraphicFramePr>
        <p:xfrm>
          <a:off x="3419872" y="6317828"/>
          <a:ext cx="1746250" cy="533400"/>
        </p:xfrm>
        <a:graphic>
          <a:graphicData uri="http://schemas.openxmlformats.org/presentationml/2006/ole">
            <mc:AlternateContent xmlns:mc="http://schemas.openxmlformats.org/markup-compatibility/2006">
              <mc:Choice xmlns:v="urn:schemas-microsoft-com:vml" Requires="v">
                <p:oleObj spid="_x0000_s3346" name="包装程序外壳对象" showAsIcon="1" r:id="rId3" imgW="1733550" imgH="523875" progId="Package">
                  <p:embed/>
                </p:oleObj>
              </mc:Choice>
              <mc:Fallback>
                <p:oleObj name="包装程序外壳对象" showAsIcon="1" r:id="rId3" imgW="1733550" imgH="523875" progId="Package">
                  <p:embed/>
                  <p:pic>
                    <p:nvPicPr>
                      <p:cNvPr id="0" name="对象 2"/>
                      <p:cNvPicPr/>
                      <p:nvPr/>
                    </p:nvPicPr>
                    <p:blipFill>
                      <a:blip r:embed="rId4"/>
                      <a:stretch>
                        <a:fillRect/>
                      </a:stretch>
                    </p:blipFill>
                    <p:spPr>
                      <a:xfrm>
                        <a:off x="3419872" y="6317828"/>
                        <a:ext cx="1746250" cy="533400"/>
                      </a:xfrm>
                      <a:prstGeom prst="rect">
                        <a:avLst/>
                      </a:prstGeom>
                    </p:spPr>
                  </p:pic>
                </p:oleObj>
              </mc:Fallback>
            </mc:AlternateContent>
          </a:graphicData>
        </a:graphic>
      </p:graphicFrame>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——ConcurrentHashMap</a:t>
            </a:r>
            <a:r>
              <a:rPr lang="zh-CN" altLang="en-US">
                <a:latin typeface="等线" panose="02010600030101010101" pitchFamily="2" charset="-122"/>
                <a:ea typeface="等线" panose="02010600030101010101" pitchFamily="2" charset="-122"/>
              </a:rPr>
              <a:t>（基于</a:t>
            </a:r>
            <a:r>
              <a:rPr lang="en-US" altLang="zh-CN">
                <a:latin typeface="等线" panose="02010600030101010101" pitchFamily="2" charset="-122"/>
                <a:ea typeface="等线" panose="02010600030101010101" pitchFamily="2" charset="-122"/>
              </a:rPr>
              <a:t>Java1.8</a:t>
            </a:r>
            <a:r>
              <a:rPr lang="zh-CN" altLang="en-US">
                <a:latin typeface="等线" panose="02010600030101010101" pitchFamily="2" charset="-122"/>
                <a:ea typeface="等线" panose="02010600030101010101" pitchFamily="2" charset="-122"/>
              </a:rPr>
              <a:t>）</a:t>
            </a:r>
          </a:p>
        </p:txBody>
      </p:sp>
      <p:sp>
        <p:nvSpPr>
          <p:cNvPr id="2" name="内容占位符 1"/>
          <p:cNvSpPr>
            <a:spLocks noGrp="1"/>
          </p:cNvSpPr>
          <p:nvPr>
            <p:ph sz="quarter" idx="1"/>
          </p:nvPr>
        </p:nvSpPr>
        <p:spPr>
          <a:xfrm>
            <a:off x="-2" y="1600200"/>
            <a:ext cx="9144001" cy="5257800"/>
          </a:xfrm>
        </p:spPr>
        <p:txBody>
          <a:bodyPr>
            <a:normAutofit/>
          </a:bodyPr>
          <a:lstStyle/>
          <a:p>
            <a:r>
              <a:rPr lang="zh-CN" altLang="en-US" sz="2000">
                <a:latin typeface="等线" panose="02010600030101010101" pitchFamily="2" charset="-122"/>
                <a:ea typeface="等线" panose="02010600030101010101" pitchFamily="2" charset="-122"/>
              </a:rPr>
              <a:t>未完待续</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6048672" cy="5112568"/>
          </a:xfrm>
        </p:spPr>
        <p:txBody>
          <a:bodyPr>
            <a:normAutofit/>
          </a:bodyPr>
          <a:lstStyle/>
          <a:p>
            <a:pPr marL="0" indent="0">
              <a:buNone/>
            </a:pPr>
            <a:r>
              <a:rPr lang="zh-CN" altLang="en-US" sz="1200">
                <a:latin typeface="等线" panose="02010600030101010101" pitchFamily="2" charset="-122"/>
                <a:ea typeface="等线" panose="02010600030101010101" pitchFamily="2" charset="-122"/>
              </a:rPr>
              <a:t>学过操作系统的都知道啥是线程、进程、时间片、</a:t>
            </a:r>
            <a:r>
              <a:rPr lang="en-US" altLang="zh-CN" sz="1200">
                <a:latin typeface="等线" panose="02010600030101010101" pitchFamily="2" charset="-122"/>
                <a:ea typeface="等线" panose="02010600030101010101" pitchFamily="2" charset="-122"/>
              </a:rPr>
              <a:t>CPU</a:t>
            </a:r>
            <a:r>
              <a:rPr lang="zh-CN" altLang="en-US" sz="1200">
                <a:latin typeface="等线" panose="02010600030101010101" pitchFamily="2" charset="-122"/>
                <a:ea typeface="等线" panose="02010600030101010101" pitchFamily="2" charset="-122"/>
              </a:rPr>
              <a:t>调度（抢占式调度和优先级调度策略）。</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Runnable</a:t>
            </a:r>
            <a:r>
              <a:rPr lang="zh-CN" altLang="en-US" sz="1200">
                <a:latin typeface="等线" panose="02010600030101010101" pitchFamily="2" charset="-122"/>
                <a:ea typeface="等线" panose="02010600030101010101" pitchFamily="2" charset="-122"/>
              </a:rPr>
              <a:t>是一个接口，只有一个</a:t>
            </a:r>
            <a:r>
              <a:rPr lang="en-US" altLang="zh-CN" sz="1200">
                <a:latin typeface="等线" panose="02010600030101010101" pitchFamily="2" charset="-122"/>
                <a:ea typeface="等线" panose="02010600030101010101" pitchFamily="2" charset="-122"/>
              </a:rPr>
              <a:t>run</a:t>
            </a:r>
            <a:r>
              <a:rPr lang="zh-CN" altLang="en-US" sz="1200">
                <a:latin typeface="等线" panose="02010600030101010101" pitchFamily="2" charset="-122"/>
                <a:ea typeface="等线" panose="02010600030101010101" pitchFamily="2" charset="-122"/>
              </a:rPr>
              <a:t>方法</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Thread</a:t>
            </a:r>
            <a:r>
              <a:rPr lang="zh-CN" altLang="en-US" sz="1200">
                <a:latin typeface="等线" panose="02010600030101010101" pitchFamily="2" charset="-122"/>
                <a:ea typeface="等线" panose="02010600030101010101" pitchFamily="2" charset="-122"/>
              </a:rPr>
              <a:t>实现了</a:t>
            </a:r>
            <a:r>
              <a:rPr lang="en-US" altLang="zh-CN" sz="1200">
                <a:latin typeface="等线" panose="02010600030101010101" pitchFamily="2" charset="-122"/>
                <a:ea typeface="等线" panose="02010600030101010101" pitchFamily="2" charset="-122"/>
              </a:rPr>
              <a:t>Runnable</a:t>
            </a:r>
            <a:r>
              <a:rPr lang="zh-CN" altLang="en-US" sz="1200">
                <a:latin typeface="等线" panose="02010600030101010101" pitchFamily="2" charset="-122"/>
                <a:ea typeface="等线" panose="02010600030101010101" pitchFamily="2" charset="-122"/>
              </a:rPr>
              <a:t>接口，部分属性如下：</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name</a:t>
            </a:r>
            <a:r>
              <a:rPr lang="zh-CN" altLang="en-US" sz="1200">
                <a:latin typeface="等线" panose="02010600030101010101" pitchFamily="2" charset="-122"/>
                <a:ea typeface="等线" panose="02010600030101010101" pitchFamily="2" charset="-122"/>
              </a:rPr>
              <a:t>为线程名，</a:t>
            </a:r>
            <a:r>
              <a:rPr lang="en-US" altLang="zh-CN" sz="1200">
                <a:latin typeface="等线" panose="02010600030101010101" pitchFamily="2" charset="-122"/>
                <a:ea typeface="等线" panose="02010600030101010101" pitchFamily="2" charset="-122"/>
              </a:rPr>
              <a:t>volatile</a:t>
            </a:r>
            <a:r>
              <a:rPr lang="zh-CN" altLang="en-US" sz="1200">
                <a:latin typeface="等线" panose="02010600030101010101" pitchFamily="2" charset="-122"/>
                <a:ea typeface="等线" panose="02010600030101010101" pitchFamily="2" charset="-122"/>
              </a:rPr>
              <a:t>修饰，如不指定则由系统自动生成。</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priority</a:t>
            </a:r>
            <a:r>
              <a:rPr lang="zh-CN" altLang="en-US" sz="1200">
                <a:latin typeface="等线" panose="02010600030101010101" pitchFamily="2" charset="-122"/>
                <a:ea typeface="等线" panose="02010600030101010101" pitchFamily="2" charset="-122"/>
              </a:rPr>
              <a:t>为线程优先级，可以由用户设置，会继承父线程的优先级，一般是</a:t>
            </a:r>
            <a:r>
              <a:rPr lang="en-US" altLang="zh-CN" sz="1200">
                <a:latin typeface="等线" panose="02010600030101010101" pitchFamily="2" charset="-122"/>
                <a:ea typeface="等线" panose="02010600030101010101" pitchFamily="2" charset="-122"/>
              </a:rPr>
              <a:t>5</a:t>
            </a:r>
            <a:r>
              <a:rPr lang="zh-CN" altLang="en-US" sz="1200">
                <a:latin typeface="等线" panose="02010600030101010101" pitchFamily="2" charset="-122"/>
                <a:ea typeface="等线" panose="02010600030101010101" pitchFamily="2" charset="-122"/>
              </a:rPr>
              <a:t>，优先级并不代表优先执行，只是说优先级高的线程获取</a:t>
            </a:r>
            <a:r>
              <a:rPr lang="en-US" altLang="zh-CN" sz="1200">
                <a:latin typeface="等线" panose="02010600030101010101" pitchFamily="2" charset="-122"/>
                <a:ea typeface="等线" panose="02010600030101010101" pitchFamily="2" charset="-122"/>
              </a:rPr>
              <a:t>CPU</a:t>
            </a:r>
            <a:r>
              <a:rPr lang="zh-CN" altLang="en-US" sz="1200">
                <a:latin typeface="等线" panose="02010600030101010101" pitchFamily="2" charset="-122"/>
                <a:ea typeface="等线" panose="02010600030101010101" pitchFamily="2" charset="-122"/>
              </a:rPr>
              <a:t>机会多一些，是否执行线程这取决于操作系统调度程序，有可能调度程序先执行低优先级的线程</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daemon</a:t>
            </a:r>
            <a:r>
              <a:rPr lang="zh-CN" altLang="en-US" sz="1200">
                <a:latin typeface="等线" panose="02010600030101010101" pitchFamily="2" charset="-122"/>
                <a:ea typeface="等线" panose="02010600030101010101" pitchFamily="2" charset="-122"/>
              </a:rPr>
              <a:t>为是否是后台线程，默认为</a:t>
            </a:r>
            <a:r>
              <a:rPr lang="en-US" altLang="zh-CN" sz="1200">
                <a:latin typeface="等线" panose="02010600030101010101" pitchFamily="2" charset="-122"/>
                <a:ea typeface="等线" panose="02010600030101010101" pitchFamily="2" charset="-122"/>
              </a:rPr>
              <a:t>false</a:t>
            </a:r>
          </a:p>
          <a:p>
            <a:pPr marL="0" indent="0">
              <a:buNone/>
            </a:pPr>
            <a:r>
              <a:rPr lang="en-US" altLang="zh-CN" sz="1200">
                <a:latin typeface="等线" panose="02010600030101010101" pitchFamily="2" charset="-122"/>
                <a:ea typeface="等线" panose="02010600030101010101" pitchFamily="2" charset="-122"/>
              </a:rPr>
              <a:t>target</a:t>
            </a:r>
            <a:r>
              <a:rPr lang="zh-CN" altLang="en-US" sz="1200">
                <a:latin typeface="等线" panose="02010600030101010101" pitchFamily="2" charset="-122"/>
                <a:ea typeface="等线" panose="02010600030101010101" pitchFamily="2" charset="-122"/>
              </a:rPr>
              <a:t>为</a:t>
            </a:r>
            <a:r>
              <a:rPr lang="en-US" altLang="zh-CN" sz="1200">
                <a:latin typeface="等线" panose="02010600030101010101" pitchFamily="2" charset="-122"/>
                <a:ea typeface="等线" panose="02010600030101010101" pitchFamily="2" charset="-122"/>
              </a:rPr>
              <a:t>Runnable</a:t>
            </a:r>
            <a:r>
              <a:rPr lang="zh-CN" altLang="en-US" sz="1200">
                <a:latin typeface="等线" panose="02010600030101010101" pitchFamily="2" charset="-122"/>
                <a:ea typeface="等线" panose="02010600030101010101" pitchFamily="2" charset="-122"/>
              </a:rPr>
              <a:t>的实现类对象</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group</a:t>
            </a:r>
            <a:r>
              <a:rPr lang="zh-CN" altLang="en-US" sz="1200">
                <a:latin typeface="等线" panose="02010600030101010101" pitchFamily="2" charset="-122"/>
                <a:ea typeface="等线" panose="02010600030101010101" pitchFamily="2" charset="-122"/>
              </a:rPr>
              <a:t>为一个</a:t>
            </a:r>
            <a:r>
              <a:rPr lang="en-US" altLang="zh-CN" sz="1200">
                <a:latin typeface="等线" panose="02010600030101010101" pitchFamily="2" charset="-122"/>
                <a:ea typeface="等线" panose="02010600030101010101" pitchFamily="2" charset="-122"/>
              </a:rPr>
              <a:t>ThreadGroup</a:t>
            </a:r>
            <a:r>
              <a:rPr lang="zh-CN" altLang="en-US" sz="1200">
                <a:latin typeface="等线" panose="02010600030101010101" pitchFamily="2" charset="-122"/>
                <a:ea typeface="等线" panose="02010600030101010101" pitchFamily="2" charset="-122"/>
              </a:rPr>
              <a:t>，表示所属线程组，一个线程必然有所属线程组</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stackSize</a:t>
            </a:r>
            <a:r>
              <a:rPr lang="zh-CN" altLang="en-US" sz="1200">
                <a:latin typeface="等线" panose="02010600030101010101" pitchFamily="2" charset="-122"/>
                <a:ea typeface="等线" panose="02010600030101010101" pitchFamily="2" charset="-122"/>
              </a:rPr>
              <a:t>：预期堆栈大小，不指定默认为</a:t>
            </a:r>
            <a:r>
              <a:rPr lang="en-US" altLang="zh-CN" sz="1200">
                <a:latin typeface="等线" panose="02010600030101010101" pitchFamily="2" charset="-122"/>
                <a:ea typeface="等线" panose="02010600030101010101" pitchFamily="2" charset="-122"/>
              </a:rPr>
              <a:t>0</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0</a:t>
            </a:r>
            <a:r>
              <a:rPr lang="zh-CN" altLang="en-US" sz="1200">
                <a:latin typeface="等线" panose="02010600030101010101" pitchFamily="2" charset="-122"/>
                <a:ea typeface="等线" panose="02010600030101010101" pitchFamily="2" charset="-122"/>
              </a:rPr>
              <a:t>代表忽略这个属性。与</a:t>
            </a:r>
            <a:r>
              <a:rPr lang="en-US" altLang="zh-CN" sz="1200">
                <a:latin typeface="等线" panose="02010600030101010101" pitchFamily="2" charset="-122"/>
                <a:ea typeface="等线" panose="02010600030101010101" pitchFamily="2" charset="-122"/>
              </a:rPr>
              <a:t>JVM</a:t>
            </a:r>
            <a:r>
              <a:rPr lang="zh-CN" altLang="en-US" sz="1200">
                <a:latin typeface="等线" panose="02010600030101010101" pitchFamily="2" charset="-122"/>
                <a:ea typeface="等线" panose="02010600030101010101" pitchFamily="2" charset="-122"/>
              </a:rPr>
              <a:t>平台相关，不建议使用该属性</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MIN_PRIORITY</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1</a:t>
            </a:r>
            <a:r>
              <a:rPr lang="zh-CN" altLang="en-US" sz="1200">
                <a:latin typeface="等线" panose="02010600030101010101" pitchFamily="2" charset="-122"/>
                <a:ea typeface="等线" panose="02010600030101010101" pitchFamily="2" charset="-122"/>
              </a:rPr>
              <a:t>，最低优先级</a:t>
            </a:r>
          </a:p>
          <a:p>
            <a:pPr marL="0" indent="0">
              <a:buNone/>
            </a:pPr>
            <a:r>
              <a:rPr lang="en-US" altLang="zh-CN" sz="1200">
                <a:latin typeface="等线" panose="02010600030101010101" pitchFamily="2" charset="-122"/>
                <a:ea typeface="等线" panose="02010600030101010101" pitchFamily="2" charset="-122"/>
              </a:rPr>
              <a:t>NORM_PRIORITY</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5</a:t>
            </a:r>
            <a:r>
              <a:rPr lang="zh-CN" altLang="en-US" sz="1200">
                <a:latin typeface="等线" panose="02010600030101010101" pitchFamily="2" charset="-122"/>
                <a:ea typeface="等线" panose="02010600030101010101" pitchFamily="2" charset="-122"/>
              </a:rPr>
              <a:t>，普通优先级</a:t>
            </a:r>
          </a:p>
          <a:p>
            <a:pPr marL="0" indent="0">
              <a:buNone/>
            </a:pPr>
            <a:r>
              <a:rPr lang="en-US" altLang="zh-CN" sz="1200">
                <a:latin typeface="等线" panose="02010600030101010101" pitchFamily="2" charset="-122"/>
                <a:ea typeface="等线" panose="02010600030101010101" pitchFamily="2" charset="-122"/>
              </a:rPr>
              <a:t>MAX_PRIORITY</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10</a:t>
            </a:r>
            <a:r>
              <a:rPr lang="zh-CN" altLang="en-US" sz="1200">
                <a:latin typeface="等线" panose="02010600030101010101" pitchFamily="2" charset="-122"/>
                <a:ea typeface="等线" panose="02010600030101010101" pitchFamily="2" charset="-122"/>
              </a:rPr>
              <a:t>，最高优先级</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currentThread()</a:t>
            </a:r>
            <a:r>
              <a:rPr lang="zh-CN" altLang="en-US" sz="1200">
                <a:latin typeface="等线" panose="02010600030101010101" pitchFamily="2" charset="-122"/>
                <a:ea typeface="等线" panose="02010600030101010101" pitchFamily="2" charset="-122"/>
              </a:rPr>
              <a:t>是一个</a:t>
            </a:r>
            <a:r>
              <a:rPr lang="en-US" altLang="zh-CN" sz="1200">
                <a:latin typeface="等线" panose="02010600030101010101" pitchFamily="2" charset="-122"/>
                <a:ea typeface="等线" panose="02010600030101010101" pitchFamily="2" charset="-122"/>
              </a:rPr>
              <a:t>native</a:t>
            </a:r>
            <a:r>
              <a:rPr lang="zh-CN" altLang="en-US" sz="1200">
                <a:latin typeface="等线" panose="02010600030101010101" pitchFamily="2" charset="-122"/>
                <a:ea typeface="等线" panose="02010600030101010101" pitchFamily="2" charset="-122"/>
              </a:rPr>
              <a:t>方法，返回当前线程对象的引用</a:t>
            </a:r>
            <a:endParaRPr lang="en-US" altLang="zh-CN" sz="12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p>
        </p:txBody>
      </p:sp>
      <p:pic>
        <p:nvPicPr>
          <p:cNvPr id="2" name="图片 1"/>
          <p:cNvPicPr>
            <a:picLocks noChangeAspect="1"/>
          </p:cNvPicPr>
          <p:nvPr/>
        </p:nvPicPr>
        <p:blipFill>
          <a:blip r:embed="rId2"/>
          <a:stretch>
            <a:fillRect/>
          </a:stretch>
        </p:blipFill>
        <p:spPr>
          <a:xfrm>
            <a:off x="6162675" y="752475"/>
            <a:ext cx="2981325" cy="610552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学生演示文稿</Template>
  <TotalTime>0</TotalTime>
  <Words>19481</Words>
  <Application>Microsoft Office PowerPoint</Application>
  <PresentationFormat>全屏显示(4:3)</PresentationFormat>
  <Paragraphs>775</Paragraphs>
  <Slides>137</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137</vt:i4>
      </vt:variant>
    </vt:vector>
  </HeadingPairs>
  <TitlesOfParts>
    <vt:vector size="147" baseType="lpstr">
      <vt:lpstr>等线</vt:lpstr>
      <vt:lpstr>Arial</vt:lpstr>
      <vt:lpstr>Calibri</vt:lpstr>
      <vt:lpstr>Consolas</vt:lpstr>
      <vt:lpstr>Tw Cen MT</vt:lpstr>
      <vt:lpstr>Wingdings</vt:lpstr>
      <vt:lpstr>Wingdings 2</vt:lpstr>
      <vt:lpstr>中性</vt:lpstr>
      <vt:lpstr>包装程序外壳对象</vt:lpstr>
      <vt:lpstr>程序包</vt:lpstr>
      <vt:lpstr>注意，在此PPT内所提到的Java均指sun公司Java，所有的虚拟机都指的是sun公司的hotspot虚拟机，除非有特殊说明的地方会标注出来。</vt:lpstr>
      <vt:lpstr>Java运行机制</vt:lpstr>
      <vt:lpstr>Java执行过程</vt:lpstr>
      <vt:lpstr>Java ClassLoader（类加载器）介绍</vt:lpstr>
      <vt:lpstr>Java ClassLoader（类加载器）介绍</vt:lpstr>
      <vt:lpstr>Java ClassLoader（类加载器）介绍</vt:lpstr>
      <vt:lpstr>Java ClassLoader（类加载器）介绍</vt:lpstr>
      <vt:lpstr>Java ClassLoader（类加载器）介绍</vt:lpstr>
      <vt:lpstr>Java Object类</vt:lpstr>
      <vt:lpstr>Java Object类</vt:lpstr>
      <vt:lpstr>Java Object类</vt:lpstr>
      <vt:lpstr>Java Object类</vt:lpstr>
      <vt:lpstr>Java Object类</vt:lpstr>
      <vt:lpstr>Object、Class和自定义类关系</vt:lpstr>
      <vt:lpstr>JVM内存模型</vt:lpstr>
      <vt:lpstr>JVM 常量池</vt:lpstr>
      <vt:lpstr>JVM 常量池</vt:lpstr>
      <vt:lpstr>JVM 常量池</vt:lpstr>
      <vt:lpstr>Java修饰符</vt:lpstr>
      <vt:lpstr>Java修饰符</vt:lpstr>
      <vt:lpstr>Java修饰符</vt:lpstr>
      <vt:lpstr>Java修饰符</vt:lpstr>
      <vt:lpstr>Java happens-before原则</vt:lpstr>
      <vt:lpstr>Java自动装箱、拆箱</vt:lpstr>
      <vt:lpstr>Java foreach遍历</vt:lpstr>
      <vt:lpstr>Java变长参数</vt:lpstr>
      <vt:lpstr>Java静态分派与动态分派</vt:lpstr>
      <vt:lpstr>Java静态分派与动态分派</vt:lpstr>
      <vt:lpstr>Java多态</vt:lpstr>
      <vt:lpstr>Java多态</vt:lpstr>
      <vt:lpstr>Java多态</vt:lpstr>
      <vt:lpstr>Java泛型与类型擦除</vt:lpstr>
      <vt:lpstr>Java泛型与类型擦除</vt:lpstr>
      <vt:lpstr>Java泛型与类型擦除</vt:lpstr>
      <vt:lpstr>Java反射</vt:lpstr>
      <vt:lpstr>Java创建对象几种方式</vt:lpstr>
      <vt:lpstr>Java值传递与引用传递</vt:lpstr>
      <vt:lpstr>Java异常处理</vt:lpstr>
      <vt:lpstr>Java异常处理</vt:lpstr>
      <vt:lpstr>Java try/catch/finally执行顺序问题</vt:lpstr>
      <vt:lpstr>Java语句块执行顺序</vt:lpstr>
      <vt:lpstr>Java Unsafe类</vt:lpstr>
      <vt:lpstr>PowerPoint 演示文稿</vt:lpstr>
      <vt:lpstr>Java CAS机制</vt:lpstr>
      <vt:lpstr>Java集合框架</vt:lpstr>
      <vt:lpstr>Java集合框架</vt:lpstr>
      <vt:lpstr>Java集合框架——Iterator接口</vt:lpstr>
      <vt:lpstr>Java集合框架——Collection接口</vt:lpstr>
      <vt:lpstr>Java集合框架——AbstractCollection</vt:lpstr>
      <vt:lpstr>Java集合框架——List</vt:lpstr>
      <vt:lpstr>Java集合框架——AbstractList</vt:lpstr>
      <vt:lpstr>Java集合框架——ArrayList</vt:lpstr>
      <vt:lpstr>Java集合框架——LinkedList</vt:lpstr>
      <vt:lpstr>Java集合框架——Vector</vt:lpstr>
      <vt:lpstr>Java集合框架——Stack</vt:lpstr>
      <vt:lpstr>Java集合框架——AbstractMap</vt:lpstr>
      <vt:lpstr>Java集合框架——HashMap</vt:lpstr>
      <vt:lpstr>Java集合框架——LinkedHashMap</vt:lpstr>
      <vt:lpstr>Java集合框架——Hashtable</vt:lpstr>
      <vt:lpstr>Java集合框架——TreeMap</vt:lpstr>
      <vt:lpstr>Java集合框架——TreeMap</vt:lpstr>
      <vt:lpstr>Java集合框架——TreeMap</vt:lpstr>
      <vt:lpstr>Java集合框架——TreeMap</vt:lpstr>
      <vt:lpstr>Java集合框架——TreeMap</vt:lpstr>
      <vt:lpstr>Java集合框架——TreeMap</vt:lpstr>
      <vt:lpstr>Java集合框架——TreeMap</vt:lpstr>
      <vt:lpstr>Java集合框架——TreeMap</vt:lpstr>
      <vt:lpstr>Java集合框架——TreeMap</vt:lpstr>
      <vt:lpstr>Java集合框架——TreeMap</vt:lpstr>
      <vt:lpstr>Java集合框架——TreeMap</vt:lpstr>
      <vt:lpstr>Java集合框架——TreeMap</vt:lpstr>
      <vt:lpstr>Java集合框架——TreeMap</vt:lpstr>
      <vt:lpstr>Java集合框架——WeakHashMap</vt:lpstr>
      <vt:lpstr>Java集合框架——SortedMap</vt:lpstr>
      <vt:lpstr>Java集合框架——EnumMap</vt:lpstr>
      <vt:lpstr>Java集合框架——Queue</vt:lpstr>
      <vt:lpstr>Java集合框架——AbstractQueue</vt:lpstr>
      <vt:lpstr>Java集合框架——PriorityQueue</vt:lpstr>
      <vt:lpstr>Java集合框架——Deque</vt:lpstr>
      <vt:lpstr>Java集合框架——ArrayDeque</vt:lpstr>
      <vt:lpstr>Java集合框架——Set</vt:lpstr>
      <vt:lpstr>Java集合框架——AbstractSet</vt:lpstr>
      <vt:lpstr>Java集合框架——HashSet</vt:lpstr>
      <vt:lpstr>Java集合框架——LinkedHashSet</vt:lpstr>
      <vt:lpstr>Java集合框架——EnumSet</vt:lpstr>
      <vt:lpstr>Java集合框架——JumboEnumSet</vt:lpstr>
      <vt:lpstr>Java集合框架——RegularEnumSet</vt:lpstr>
      <vt:lpstr>Java集合框架——SortedSet</vt:lpstr>
      <vt:lpstr>Java集合框架——TreeSet</vt:lpstr>
      <vt:lpstr>Java并发——BlockingQueue</vt:lpstr>
      <vt:lpstr>Java并发——BlockingQueue</vt:lpstr>
      <vt:lpstr>Java并发——ArrayBlockingQueue</vt:lpstr>
      <vt:lpstr>Java并发——LinkedBlockingQueue</vt:lpstr>
      <vt:lpstr>Java并发——DelayQueue</vt:lpstr>
      <vt:lpstr>Java并发——ConcurrentMap</vt:lpstr>
      <vt:lpstr>Java并发——ConcurrentHashMap（基于Java1.7）</vt:lpstr>
      <vt:lpstr>Java并发——ConcurrentHashMap（基于Java1.7）</vt:lpstr>
      <vt:lpstr>Java并发——ConcurrentHashMap（基于Java1.8）</vt:lpstr>
      <vt:lpstr>Java线程与锁</vt:lpstr>
      <vt:lpstr>Java线程与锁</vt:lpstr>
      <vt:lpstr>Java线程与锁——Condition</vt:lpstr>
      <vt:lpstr>Java线程与锁——Lock</vt:lpstr>
      <vt:lpstr>Java线程与锁——AbstractQueuedSynchronizer</vt:lpstr>
      <vt:lpstr>Java线程与锁——ReentrantLock</vt:lpstr>
      <vt:lpstr>Java线程与锁——ReentrantReadWriteLock</vt:lpstr>
      <vt:lpstr>Java线程与锁——ReentrantReadWriteLock</vt:lpstr>
      <vt:lpstr>Java线程与锁——StampedLock</vt:lpstr>
      <vt:lpstr>Java线程与锁——CountDownLatch</vt:lpstr>
      <vt:lpstr>Java线程与锁——Semaphore</vt:lpstr>
      <vt:lpstr>Java线程与锁——CyclicBarrier</vt:lpstr>
      <vt:lpstr>Java线程与锁——线程安全</vt:lpstr>
      <vt:lpstr>Java线程池</vt:lpstr>
      <vt:lpstr>Java线程池——Runnable、Callable与Future</vt:lpstr>
      <vt:lpstr>Java线程池——Runnable、Callable与Future</vt:lpstr>
      <vt:lpstr>Java线程池——ExecutorService</vt:lpstr>
      <vt:lpstr>Java线程池——ExecutorService</vt:lpstr>
      <vt:lpstr>Java线程池——ExecutorService</vt:lpstr>
      <vt:lpstr>Java线程池——AbstractExecutorService</vt:lpstr>
      <vt:lpstr>Java线程池——ScheduledExecutorService</vt:lpstr>
      <vt:lpstr>Java线程池——ThreadPoolExecutor</vt:lpstr>
      <vt:lpstr>Java线程池——ThreadPoolExecutor</vt:lpstr>
      <vt:lpstr>Java线程池——ThreadPoolExecutor</vt:lpstr>
      <vt:lpstr>Java线程池——ScheduledThreadPoolExecutor</vt:lpstr>
      <vt:lpstr>Java线程池——ScheduledThreadPoolExecutor</vt:lpstr>
      <vt:lpstr>Java线程池——ForkJoinPool</vt:lpstr>
      <vt:lpstr>Java线程池——Executors</vt:lpstr>
      <vt:lpstr>Java线程池——Executors</vt:lpstr>
      <vt:lpstr>Java线程池——Executors</vt:lpstr>
      <vt:lpstr>Java线程池——Executors</vt:lpstr>
      <vt:lpstr>Java线程池——网络IO</vt:lpstr>
      <vt:lpstr>Java——lambda表达式</vt:lpstr>
      <vt:lpstr>Java——lambda表达式</vt:lpstr>
      <vt:lpstr>Java——lambda表达式</vt:lpstr>
      <vt:lpstr>Java——lambda表达式</vt:lpstr>
      <vt:lpstr>Java双冒号操作符</vt:lpstr>
      <vt:lpstr>Java双冒号操作符</vt:lpstr>
      <vt:lpstr>Java线程池——流式计算</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cp:revision>
  <dcterms:created xsi:type="dcterms:W3CDTF">2018-12-26T03:14:56Z</dcterms:created>
  <dcterms:modified xsi:type="dcterms:W3CDTF">2019-03-26T15:59:10Z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TC101671259990</vt:lpwstr>
  </property>
  <property fmtid="{D5CDD505-2E9C-101B-9397-08002B2CF9AE}" pid="3" name="KSOProductBuildVer">
    <vt:lpwstr>2052-10.1.0.6757</vt:lpwstr>
  </property>
</Properties>
</file>