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4"/>
  </p:sldMasterIdLst>
  <p:notesMasterIdLst>
    <p:notesMasterId r:id="rId34"/>
  </p:notesMasterIdLst>
  <p:handoutMasterIdLst>
    <p:handoutMasterId r:id="rId35"/>
  </p:handoutMasterIdLst>
  <p:sldIdLst>
    <p:sldId id="256" r:id="rId5"/>
    <p:sldId id="272" r:id="rId6"/>
    <p:sldId id="295" r:id="rId7"/>
    <p:sldId id="265" r:id="rId8"/>
    <p:sldId id="275" r:id="rId9"/>
    <p:sldId id="276" r:id="rId10"/>
    <p:sldId id="291" r:id="rId11"/>
    <p:sldId id="292" r:id="rId12"/>
    <p:sldId id="293" r:id="rId13"/>
    <p:sldId id="294" r:id="rId14"/>
    <p:sldId id="297" r:id="rId15"/>
    <p:sldId id="296" r:id="rId16"/>
    <p:sldId id="298" r:id="rId17"/>
    <p:sldId id="301" r:id="rId18"/>
    <p:sldId id="299" r:id="rId19"/>
    <p:sldId id="300" r:id="rId20"/>
    <p:sldId id="302" r:id="rId21"/>
    <p:sldId id="283" r:id="rId22"/>
    <p:sldId id="284" r:id="rId23"/>
    <p:sldId id="285" r:id="rId24"/>
    <p:sldId id="307" r:id="rId25"/>
    <p:sldId id="303" r:id="rId26"/>
    <p:sldId id="304" r:id="rId27"/>
    <p:sldId id="305" r:id="rId28"/>
    <p:sldId id="306" r:id="rId29"/>
    <p:sldId id="287" r:id="rId30"/>
    <p:sldId id="309" r:id="rId31"/>
    <p:sldId id="310" r:id="rId32"/>
    <p:sldId id="311" r:id="rId33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294" autoAdjust="0"/>
  </p:normalViewPr>
  <p:slideViewPr>
    <p:cSldViewPr snapToGrid="0">
      <p:cViewPr varScale="1">
        <p:scale>
          <a:sx n="91" d="100"/>
          <a:sy n="91" d="100"/>
        </p:scale>
        <p:origin x="540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29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17FBAEA-E6C2-4F9C-838B-82C8CC86B438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2018年11月8日</a:t>
            </a:fld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BAE14B8-3CC9-472D-9BC5-A84D80684DE2}" type="slidenum"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D9ECDE0-A932-4488-BADD-31E4128A15DC}" type="datetime2">
              <a:rPr lang="zh-CN" altLang="en-US" smtClean="0"/>
              <a:pPr/>
              <a:t>2018年11月8日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FB667E1-E601-4AAF-B95C-B25720D70A6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8996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0303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18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24FA-5C7C-4531-9508-4EC93CD99CFC}" type="datetime2">
              <a:rPr lang="zh-CN" altLang="en-US" noProof="0" smtClean="0"/>
              <a:t>2018年11月8日</a:t>
            </a:fld>
            <a:endParaRPr lang="zh-CN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altLang="en-US" noProof="0" smtClean="0"/>
              <a:t>添加页脚</a:t>
            </a:r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6096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363D-0C7D-41F4-A2BF-AE2C58D4C4B8}" type="datetime2">
              <a:rPr lang="zh-CN" altLang="en-US" noProof="0" smtClean="0"/>
              <a:t>2018年11月8日</a:t>
            </a:fld>
            <a:endParaRPr lang="zh-CN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noProof="0" smtClean="0"/>
              <a:t>添加页脚</a:t>
            </a:r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3780052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9B8F-ED0D-441B-93B5-73E5ADEC8F7A}" type="datetime2">
              <a:rPr lang="zh-CN" altLang="en-US" noProof="0" smtClean="0"/>
              <a:t>2018年11月8日</a:t>
            </a:fld>
            <a:endParaRPr lang="zh-CN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altLang="en-US" noProof="0" smtClean="0"/>
              <a:t>添加页脚</a:t>
            </a:r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08608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F333-CAF4-47F4-B609-248F94A8651D}" type="datetime2">
              <a:rPr lang="zh-CN" altLang="en-US" noProof="0" smtClean="0"/>
              <a:t>2018年11月8日</a:t>
            </a:fld>
            <a:endParaRPr lang="zh-CN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altLang="en-US" noProof="0" smtClean="0"/>
              <a:t>添加页脚</a:t>
            </a:r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08346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7592-0418-4392-9461-A3A685A5B954}" type="datetime2">
              <a:rPr lang="zh-CN" altLang="en-US" noProof="0" smtClean="0"/>
              <a:t>2018年11月8日</a:t>
            </a:fld>
            <a:endParaRPr lang="zh-CN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altLang="en-US" noProof="0" smtClean="0"/>
              <a:t>添加页脚</a:t>
            </a:r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D06EF73-9DB8-4763-865F-2F88181A473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3481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B7073-0DB1-4EA3-896B-0F08756C7633}" type="datetime2">
              <a:rPr lang="zh-CN" altLang="en-US" noProof="0" smtClean="0"/>
              <a:t>2018年11月8日</a:t>
            </a:fld>
            <a:endParaRPr lang="zh-CN" alt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altLang="en-US" noProof="0" smtClean="0"/>
              <a:t>添加页脚</a:t>
            </a:r>
            <a:endParaRPr lang="zh-CN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6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D6F9-0026-4B86-A9C0-C993048D8C42}" type="datetime2">
              <a:rPr lang="zh-CN" altLang="en-US" noProof="0" smtClean="0"/>
              <a:t>2018年11月8日</a:t>
            </a:fld>
            <a:endParaRPr lang="zh-CN" alt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altLang="en-US" noProof="0" smtClean="0"/>
              <a:t>添加页脚</a:t>
            </a:r>
            <a:endParaRPr lang="zh-CN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1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0462-7A6E-4803-9749-C3B78B31BD60}" type="datetime2">
              <a:rPr lang="zh-CN" altLang="en-US" noProof="0" smtClean="0"/>
              <a:t>2018年11月8日</a:t>
            </a:fld>
            <a:endParaRPr lang="zh-CN" alt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altLang="en-US" noProof="0" smtClean="0"/>
              <a:t>添加页脚</a:t>
            </a:r>
            <a:endParaRPr lang="zh-CN" alt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97956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363D-0C7D-41F4-A2BF-AE2C58D4C4B8}" type="datetime2">
              <a:rPr lang="zh-CN" altLang="en-US" noProof="0" smtClean="0"/>
              <a:t>2018年11月8日</a:t>
            </a:fld>
            <a:endParaRPr lang="zh-CN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noProof="0" smtClean="0"/>
              <a:t>添加页脚</a:t>
            </a:r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8093386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363D-0C7D-41F4-A2BF-AE2C58D4C4B8}" type="datetime2">
              <a:rPr lang="zh-CN" altLang="en-US" noProof="0" smtClean="0"/>
              <a:t>2018年11月8日</a:t>
            </a:fld>
            <a:endParaRPr lang="zh-CN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noProof="0" smtClean="0"/>
              <a:t>添加页脚</a:t>
            </a:r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9243150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D98363D-0C7D-41F4-A2BF-AE2C58D4C4B8}" type="datetime2">
              <a:rPr lang="zh-CN" altLang="en-US" noProof="0" smtClean="0"/>
              <a:t>2018年11月8日</a:t>
            </a:fld>
            <a:endParaRPr lang="zh-CN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noProof="0" smtClean="0"/>
              <a:t>添加页脚</a:t>
            </a:r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9AD5-F248-4919-864A-CFD76CC027D6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7458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 smtClean="0"/>
              <a:t>Java</a:t>
            </a:r>
            <a:r>
              <a:rPr lang="zh-CN" altLang="en-US" dirty="0" smtClean="0"/>
              <a:t>线程池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6AEEE395-6AB4-41F5-B390-BCD2F124F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648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ScheduledExecutorService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BCABC66-DAE9-4D18-A5DF-990713ACB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8740"/>
            <a:ext cx="8892540" cy="5234940"/>
          </a:xfrm>
        </p:spPr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ScheduledExecutorService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是一个接口，继承自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ExecutorService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接口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" indent="0">
              <a:buNone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前面两个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schedule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方法表示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在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timeout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时间后执行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任务一次。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" indent="0">
              <a:buNone/>
            </a:pP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scheduleAtFixedRate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(command,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initialDelay,period,unit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方法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：循环执行任务，第一次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在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initialDelay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时间后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执行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command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任务</a:t>
            </a: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开始</a:t>
            </a:r>
            <a:r>
              <a:rPr lang="zh-CN" altLang="en-US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执行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时刻立即计时，每次执行间隔为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period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如果任务执行遇到异常，就会取消后续执行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" indent="0">
              <a:buNone/>
            </a:pP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" indent="0">
              <a:buNone/>
            </a:pP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scheduleWithFixedDelay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(command,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initialDelay,delay,unit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方法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循环执行任务，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第一次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在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initialDelay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时间后执行，任务</a:t>
            </a: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执行结束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之后开始计时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，继续等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delay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时间再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重复执行，如果任务执行遇到异常，就会取消后续执行。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F33FE5F-7495-469C-8226-6E8A00F8D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2075" y="1465352"/>
            <a:ext cx="32099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7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64323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原码、补码、反码分析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0" y="643233"/>
            <a:ext cx="1219199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机器数都是二进制，分为符号位和数值位，符号位为二进制最前面一位，也称作最高位，</a:t>
            </a:r>
            <a:r>
              <a:rPr lang="en-US" altLang="zh-CN" dirty="0"/>
              <a:t> 0</a:t>
            </a:r>
            <a:r>
              <a:rPr lang="zh-CN" altLang="en-US" dirty="0"/>
              <a:t>表示正数，</a:t>
            </a:r>
            <a:r>
              <a:rPr lang="en-US" altLang="zh-CN" dirty="0"/>
              <a:t>1</a:t>
            </a:r>
            <a:r>
              <a:rPr lang="zh-CN" altLang="en-US" dirty="0"/>
              <a:t>表示</a:t>
            </a:r>
            <a:r>
              <a:rPr lang="zh-CN" altLang="en-US" dirty="0" smtClean="0"/>
              <a:t>负数，符号位永远都不会变的；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原码：直接将数值换成二进制，如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的二进制为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/>
              <a:t>000 0000 0000 0000 0000 0000 0000 0111</a:t>
            </a:r>
            <a:r>
              <a:rPr lang="zh-CN" altLang="en-US" dirty="0" smtClean="0"/>
              <a:t>，最高位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/>
              <a:t>符号位，表示正数，同样的，</a:t>
            </a:r>
            <a:r>
              <a:rPr lang="en-US" altLang="zh-CN" dirty="0" smtClean="0"/>
              <a:t>-7</a:t>
            </a:r>
            <a:r>
              <a:rPr lang="zh-CN" altLang="en-US" dirty="0" smtClean="0"/>
              <a:t>的原码就是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的原码最高位设为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，即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000 </a:t>
            </a:r>
            <a:r>
              <a:rPr lang="en-US" altLang="zh-CN" dirty="0"/>
              <a:t>0000 0000 0000 0000 0000 0000 </a:t>
            </a:r>
            <a:r>
              <a:rPr lang="en-US" altLang="zh-CN" dirty="0" smtClean="0"/>
              <a:t>0111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反码：对于正数来说，反码和原码一致，对于负数来说，反码是原码按位取反；</a:t>
            </a:r>
            <a:endParaRPr lang="en-US" altLang="zh-CN" dirty="0" smtClean="0"/>
          </a:p>
          <a:p>
            <a:r>
              <a:rPr lang="zh-CN" altLang="en-US" dirty="0" smtClean="0"/>
              <a:t>如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的反码和原码都是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000 0000 0000 0000 0000 0000 0000 </a:t>
            </a:r>
            <a:r>
              <a:rPr lang="en-US" altLang="zh-CN" dirty="0" smtClean="0"/>
              <a:t>0111</a:t>
            </a:r>
            <a:r>
              <a:rPr lang="zh-CN" altLang="en-US" dirty="0" smtClean="0"/>
              <a:t>，而</a:t>
            </a:r>
            <a:r>
              <a:rPr lang="en-US" altLang="zh-CN" dirty="0" smtClean="0"/>
              <a:t>-7</a:t>
            </a:r>
            <a:r>
              <a:rPr lang="zh-CN" altLang="en-US" dirty="0" smtClean="0"/>
              <a:t>的反码是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111 </a:t>
            </a:r>
            <a:r>
              <a:rPr lang="en-US" altLang="zh-CN" dirty="0"/>
              <a:t>1111 1111 1111 1111 1111 1111 </a:t>
            </a:r>
            <a:r>
              <a:rPr lang="en-US" altLang="zh-CN" dirty="0" smtClean="0"/>
              <a:t>1</a:t>
            </a:r>
            <a:r>
              <a:rPr lang="en-US" altLang="zh-CN" dirty="0" smtClean="0">
                <a:solidFill>
                  <a:srgbClr val="FF0000"/>
                </a:solidFill>
              </a:rPr>
              <a:t>000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补码：对于正数来说，补码和原码一致，对于负数来说，补码</a:t>
            </a:r>
            <a:r>
              <a:rPr lang="en-US" altLang="zh-CN" dirty="0" smtClean="0"/>
              <a:t>=</a:t>
            </a:r>
            <a:r>
              <a:rPr lang="zh-CN" altLang="en-US" dirty="0" smtClean="0"/>
              <a:t>反码</a:t>
            </a:r>
            <a:r>
              <a:rPr lang="en-US" altLang="zh-CN" dirty="0" smtClean="0"/>
              <a:t>+1</a:t>
            </a:r>
          </a:p>
          <a:p>
            <a:r>
              <a:rPr lang="zh-CN" altLang="en-US" dirty="0"/>
              <a:t>如</a:t>
            </a:r>
            <a:r>
              <a:rPr lang="en-US" altLang="zh-CN" dirty="0"/>
              <a:t>7</a:t>
            </a:r>
            <a:r>
              <a:rPr lang="zh-CN" altLang="en-US" dirty="0" smtClean="0"/>
              <a:t>的补码和</a:t>
            </a:r>
            <a:r>
              <a:rPr lang="zh-CN" altLang="en-US" dirty="0"/>
              <a:t>原码都是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000 0000 0000 0000 0000 0000 0000 </a:t>
            </a:r>
            <a:r>
              <a:rPr lang="en-US" altLang="zh-CN" dirty="0" smtClean="0"/>
              <a:t>0111</a:t>
            </a:r>
            <a:r>
              <a:rPr lang="zh-CN" altLang="en-US" dirty="0" smtClean="0"/>
              <a:t>，</a:t>
            </a:r>
            <a:r>
              <a:rPr lang="zh-CN" altLang="en-US" dirty="0"/>
              <a:t>而</a:t>
            </a:r>
            <a:r>
              <a:rPr lang="en-US" altLang="zh-CN" dirty="0"/>
              <a:t>-7</a:t>
            </a:r>
            <a:r>
              <a:rPr lang="zh-CN" altLang="en-US" dirty="0"/>
              <a:t>的反码是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111 1111 1111 1111 1111 1111 1111 1</a:t>
            </a:r>
            <a:r>
              <a:rPr lang="en-US" altLang="zh-CN" dirty="0">
                <a:solidFill>
                  <a:srgbClr val="FF0000"/>
                </a:solidFill>
              </a:rPr>
              <a:t>000 </a:t>
            </a:r>
            <a:r>
              <a:rPr lang="zh-CN" altLang="en-US" dirty="0" smtClean="0"/>
              <a:t>，所以</a:t>
            </a:r>
            <a:r>
              <a:rPr lang="en-US" altLang="zh-CN" dirty="0" smtClean="0"/>
              <a:t>-7</a:t>
            </a:r>
            <a:r>
              <a:rPr lang="zh-CN" altLang="en-US" dirty="0" smtClean="0"/>
              <a:t>的补码为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111 1111 1111 1111 1111 1111 1111 </a:t>
            </a:r>
            <a:r>
              <a:rPr lang="en-US" altLang="zh-CN" dirty="0" smtClean="0"/>
              <a:t>1</a:t>
            </a:r>
            <a:r>
              <a:rPr lang="en-US" altLang="zh-CN" dirty="0" smtClean="0">
                <a:solidFill>
                  <a:srgbClr val="FF0000"/>
                </a:solidFill>
              </a:rPr>
              <a:t>001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计算机里面存储的二进制数都是以补码的形式存储的，从数学计算角度，</a:t>
            </a:r>
            <a:r>
              <a:rPr lang="zh-CN" altLang="en-US" dirty="0"/>
              <a:t>如</a:t>
            </a:r>
            <a:r>
              <a:rPr lang="en-US" altLang="zh-CN" dirty="0"/>
              <a:t>-7+7 = 0</a:t>
            </a:r>
            <a:r>
              <a:rPr lang="zh-CN" altLang="en-US" dirty="0"/>
              <a:t>，</a:t>
            </a:r>
            <a:r>
              <a:rPr lang="zh-CN" altLang="en-US" dirty="0" smtClean="0"/>
              <a:t>如果使用原码相加，通过原码按位加操作会变成：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000 0000 0000 0000 0000 0000 0000 </a:t>
            </a:r>
            <a:r>
              <a:rPr lang="en-US" altLang="zh-CN" dirty="0" smtClean="0"/>
              <a:t>1110</a:t>
            </a:r>
            <a:r>
              <a:rPr lang="zh-CN" altLang="en-US" dirty="0" smtClean="0"/>
              <a:t>（但是这并不是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的原码），对于机器来说会造成计算错误。</a:t>
            </a:r>
            <a:endParaRPr lang="en-US" altLang="zh-CN" dirty="0" smtClean="0"/>
          </a:p>
          <a:p>
            <a:r>
              <a:rPr lang="zh-CN" altLang="en-US" dirty="0" smtClean="0"/>
              <a:t>而通过补码计算就不会出现这种错误，如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的补码和</a:t>
            </a:r>
            <a:r>
              <a:rPr lang="en-US" altLang="zh-CN" dirty="0" smtClean="0"/>
              <a:t>-7</a:t>
            </a:r>
            <a:r>
              <a:rPr lang="zh-CN" altLang="en-US" dirty="0" smtClean="0"/>
              <a:t>的补码相加：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000 0000 0000 0000 0000 0000 0000 </a:t>
            </a:r>
            <a:r>
              <a:rPr lang="en-US" altLang="zh-CN" dirty="0" smtClean="0"/>
              <a:t>0111 +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111 1111 1111 1111 1111 1111 1111 </a:t>
            </a:r>
            <a:r>
              <a:rPr lang="en-US" altLang="zh-CN" dirty="0" smtClean="0"/>
              <a:t>1</a:t>
            </a:r>
            <a:r>
              <a:rPr lang="en-US" altLang="zh-CN" dirty="0" smtClean="0">
                <a:solidFill>
                  <a:srgbClr val="FF0000"/>
                </a:solidFill>
              </a:rPr>
              <a:t>001</a:t>
            </a:r>
            <a:r>
              <a:rPr lang="zh-CN" altLang="en-US" dirty="0" smtClean="0"/>
              <a:t>等价于下方的加法：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000 0000 0000 0000 0000 0000 0000 </a:t>
            </a:r>
            <a:r>
              <a:rPr lang="en-US" altLang="zh-CN" dirty="0" smtClean="0"/>
              <a:t>0001 </a:t>
            </a:r>
            <a:r>
              <a:rPr lang="en-US" altLang="zh-CN" dirty="0"/>
              <a:t>+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111 1111 1111 1111 1111 1111 1111 </a:t>
            </a:r>
            <a:r>
              <a:rPr lang="en-US" altLang="zh-CN" dirty="0" smtClean="0"/>
              <a:t>1</a:t>
            </a:r>
            <a:r>
              <a:rPr lang="en-US" altLang="zh-CN" dirty="0" smtClean="0">
                <a:solidFill>
                  <a:srgbClr val="FF0000"/>
                </a:solidFill>
              </a:rPr>
              <a:t>111</a:t>
            </a:r>
            <a:r>
              <a:rPr lang="zh-CN" altLang="en-US" dirty="0" smtClean="0"/>
              <a:t>，这样加起来最前面一位会进位，也就是变成</a:t>
            </a:r>
            <a:r>
              <a:rPr lang="en-US" altLang="zh-CN" dirty="0" smtClean="0"/>
              <a:t>33</a:t>
            </a:r>
            <a:r>
              <a:rPr lang="zh-CN" altLang="en-US" dirty="0" smtClean="0"/>
              <a:t>位的二进制数</a:t>
            </a:r>
            <a:r>
              <a:rPr lang="en-US" altLang="zh-CN" dirty="0" smtClean="0"/>
              <a:t>0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/>
              <a:t>000 </a:t>
            </a:r>
            <a:r>
              <a:rPr lang="en-US" altLang="zh-CN" dirty="0"/>
              <a:t>0000 0000 0000 0000 0000 0000 </a:t>
            </a:r>
            <a:r>
              <a:rPr lang="en-US" altLang="zh-CN" dirty="0" smtClean="0"/>
              <a:t>0000</a:t>
            </a:r>
            <a:r>
              <a:rPr lang="zh-CN" altLang="en-US" dirty="0" smtClean="0"/>
              <a:t>，但计算机仅能使用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位，所以这里会截断成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000 0000 0000 0000 0000 0000 0000 </a:t>
            </a:r>
            <a:r>
              <a:rPr lang="en-US" altLang="zh-CN" dirty="0" smtClean="0"/>
              <a:t>0000</a:t>
            </a:r>
            <a:r>
              <a:rPr lang="zh-CN" altLang="en-US" dirty="0" smtClean="0"/>
              <a:t>，这样就是</a:t>
            </a:r>
            <a:r>
              <a:rPr lang="en-US" altLang="zh-CN" dirty="0" smtClean="0"/>
              <a:t>+0</a:t>
            </a:r>
            <a:r>
              <a:rPr lang="zh-CN" altLang="en-US" dirty="0" smtClean="0"/>
              <a:t>的补码了，从位运算角度也能得到正确结果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其实</a:t>
            </a:r>
            <a:r>
              <a:rPr lang="en-US" altLang="zh-CN" dirty="0" smtClean="0"/>
              <a:t>0</a:t>
            </a:r>
            <a:r>
              <a:rPr lang="zh-CN" altLang="en-US" dirty="0" smtClean="0"/>
              <a:t>也是分正</a:t>
            </a:r>
            <a:r>
              <a:rPr lang="en-US" altLang="zh-CN" dirty="0" smtClean="0"/>
              <a:t>0</a:t>
            </a:r>
            <a:r>
              <a:rPr lang="zh-CN" altLang="en-US" dirty="0" smtClean="0"/>
              <a:t>和负</a:t>
            </a:r>
            <a:r>
              <a:rPr lang="en-US" altLang="zh-CN" dirty="0" smtClean="0"/>
              <a:t>0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2305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924911" y="0"/>
            <a:ext cx="10515600" cy="643233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ThreadPoolExecutor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源码分析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0" y="607695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这里需要注意</a:t>
            </a:r>
            <a:r>
              <a:rPr lang="en-US" altLang="zh-CN" dirty="0" smtClean="0"/>
              <a:t>RUNNING</a:t>
            </a:r>
            <a:r>
              <a:rPr lang="zh-CN" altLang="en-US" dirty="0" smtClean="0"/>
              <a:t>是一个负数，补码表示为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110 0000 0000 0000 0000 0000 0000 0000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2.CAPACITY</a:t>
            </a:r>
            <a:r>
              <a:rPr lang="zh-CN" altLang="en-US" dirty="0" smtClean="0"/>
              <a:t>是一个正数，补码为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/>
              <a:t>001 </a:t>
            </a:r>
            <a:r>
              <a:rPr lang="en-US" altLang="zh-CN" dirty="0"/>
              <a:t>1111 1111 1111 1111 1111 1111 </a:t>
            </a:r>
            <a:r>
              <a:rPr lang="en-US" altLang="zh-CN" dirty="0" smtClean="0"/>
              <a:t>1111</a:t>
            </a:r>
            <a:r>
              <a:rPr lang="zh-CN" altLang="en-US" dirty="0" smtClean="0"/>
              <a:t>，反码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/>
              <a:t>110 </a:t>
            </a:r>
            <a:r>
              <a:rPr lang="en-US" altLang="zh-CN" dirty="0"/>
              <a:t>0000 0000 0000 0000 0000 0000 0000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781050"/>
            <a:ext cx="983932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6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924911" y="0"/>
            <a:ext cx="10515600" cy="643233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ThreadPoolExecutor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源码分析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661" y="643233"/>
            <a:ext cx="1061085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8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924911" y="0"/>
            <a:ext cx="10515600" cy="643233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RejectedExecutionHandler</a:t>
            </a:r>
            <a:r>
              <a:rPr lang="zh-CN" altLang="en-US" dirty="0" smtClean="0"/>
              <a:t>拒绝策略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05" y="525517"/>
            <a:ext cx="11562926" cy="633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924911" y="0"/>
            <a:ext cx="10515600" cy="64323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Worker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源码分析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88" y="643233"/>
            <a:ext cx="11152381" cy="5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5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924911" y="0"/>
            <a:ext cx="10515600" cy="643233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ThreadPoolExecutor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源码分析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18" y="577473"/>
            <a:ext cx="11877216" cy="628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3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924911" y="0"/>
            <a:ext cx="10515600" cy="643233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ThreadPoolExecutor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源码分析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52" y="1690905"/>
            <a:ext cx="11038095" cy="3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3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6AEEE395-6AB4-41F5-B390-BCD2F124F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648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ThreadPoolExecutor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BCABC66-DAE9-4D18-A5DF-990713ACB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656" y="1040525"/>
            <a:ext cx="12034344" cy="5817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线程池的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corePoolSize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指的是线程池初始容量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线程池的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maximumPoolSize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指的是线程池最大容量，如果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corePoolSize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大于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maximumPoolSize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则会抛出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IllegalArgumentException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如果任务队列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workerQueue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满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了，此刻再有任务添加进来，线程数会慢慢增加到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maximumPoolSize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，到达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maximumPoolSize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后，此刻如果任务队列还是满的并且还有新任务添加进来，则会触发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reject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操作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只有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在超出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corePoolSize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的线程在空闲时才会被销毁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corePoolSize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内的线程是一直存在的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ThreadPoolExecutor</a:t>
            </a: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有可能造成任务大量堆积，因为有可能</a:t>
            </a:r>
            <a:r>
              <a:rPr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CPU</a:t>
            </a: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处理速度跟不上任务创建的速度</a:t>
            </a:r>
            <a:endParaRPr lang="en-US" altLang="zh-CN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结合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加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了注释的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源码更容易理解：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893291"/>
              </p:ext>
            </p:extLst>
          </p:nvPr>
        </p:nvGraphicFramePr>
        <p:xfrm>
          <a:off x="5778172" y="5767661"/>
          <a:ext cx="124618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" name="包装程序外壳对象" showAsIcon="1" r:id="rId3" imgW="1245600" imgH="479880" progId="Package">
                  <p:embed/>
                </p:oleObj>
              </mc:Choice>
              <mc:Fallback>
                <p:oleObj name="包装程序外壳对象" showAsIcon="1" r:id="rId3" imgW="1245600" imgH="479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78172" y="5767661"/>
                        <a:ext cx="1246188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807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6AEEE395-6AB4-41F5-B390-BCD2F124F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648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ScheduledThreadPoolExecutor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BCABC66-DAE9-4D18-A5DF-990713ACB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98483"/>
            <a:ext cx="12192000" cy="58595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ScheduledThreadPoolExecutor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继承自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ThreadPoolExecutor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，实现了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ScheduledExecutorService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接口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ScheduledThreadPoolExecutor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ThreadPoolExecutor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都维护了一个任务队列，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其任务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队列是一个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DelayedWorkQueue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类型的阻塞队列，和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DelayQueue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类似，只不过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DelayedWorkQueue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使用的是堆排序。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维护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了一个内部类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ScheduledFutureTask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，代表一个任务。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ScheduledFutureTask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内部类有以下几个参数：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sequenceNumber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是逐渐递增的，代表任务序列号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time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下一次任务的执行时间，单位：纳秒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period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如果是正数，那么对应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fixed-rate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方式调用，如果是负数代表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fixed-delay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调用，如果是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代表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该任务不需要重复执行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ScheduledThreadPoolExecutor</a:t>
            </a:r>
            <a:r>
              <a:rPr lang="zh-CN" altLang="en-US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沿用了父类的</a:t>
            </a:r>
            <a:r>
              <a:rPr lang="en-US" altLang="zh-CN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Worker</a:t>
            </a:r>
            <a:r>
              <a:rPr lang="zh-CN" altLang="en-US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线程创建机制。</a:t>
            </a:r>
            <a:endParaRPr lang="en-US" altLang="zh-CN" dirty="0" smtClean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22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6AEEE395-6AB4-41F5-B390-BCD2F124F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358" y="280987"/>
            <a:ext cx="8153400" cy="48768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Runnable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Callable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与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Future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BCABC66-DAE9-4D18-A5DF-990713ACB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2500"/>
            <a:ext cx="8921806" cy="5826672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Runnable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是一个接口，只有一个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run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方法，其子类实现可以用作线程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Callable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也是一个接口，有一个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call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方法，实现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Callable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接口的子类能返回数据；而实现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Runnable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接口的子类不能返回数据；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Future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是一个接口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Future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可以来接收多线程的执行结果。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" indent="0">
              <a:buNone/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cancel(bool)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用于取消一个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任务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" indent="0">
              <a:buNone/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）如果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取消任务成功则返回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true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" indent="0">
              <a:buNone/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）如果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取消任务失败则返回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false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" indent="0">
              <a:buNone/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）如果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任务执行完成，那么不管传入参数是什么，该方法都返回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false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" indent="0">
              <a:buNone/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）如果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任务正在执行，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若参数设置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为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true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，则返回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true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若参数设置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为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false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，则返回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false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" indent="0">
              <a:buNone/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）如果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任务还没有执行，则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无论参数为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true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还是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false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，肯定返回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true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8F614F-FA8E-4F01-9C3B-89C3501DC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806" y="952500"/>
            <a:ext cx="3162300" cy="6381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DE5E467-2D1C-4700-93AF-715209D4F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125" y="2732361"/>
            <a:ext cx="3143250" cy="12573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1ED1285-0E42-4017-AF4B-B4D72FE97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3500" y="1774508"/>
            <a:ext cx="31908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8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6AEEE395-6AB4-41F5-B390-BCD2F124F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055" y="0"/>
            <a:ext cx="10226565" cy="990600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ScheduledThreadPoolExecutor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执行过程分析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BCABC66-DAE9-4D18-A5DF-990713ACB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09297"/>
            <a:ext cx="12192000" cy="604870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任务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入队的时候会按照任务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RunnableScheduledFuture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ScheduledFutureTask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time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1970-0-0 00:00:00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的纳秒偏移量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从小到大来排序，底层是通过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DelayedWorkQueue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offer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方法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每次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从队列通过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poll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或者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take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方法取出第一个任务，取出后会调整堆结构。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3.decorateTask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方法其实本身啥事不干，就把传入的参数返回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4.delayedExecute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是核心方法，该方法调用了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ensurePrestart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方法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5.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ensurePrestart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方法是父类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ThreadPoolExecutor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的方法，是用来启动一个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worker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任务的，前面我们知道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worker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启动本质上是执行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runWorker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方法，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runWorker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方法会循环调用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getTask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方法，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getTask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方法会调用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workQueue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take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方法或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poll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方法（该方法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ScheduledThreadPoolExecutor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里面是一个需要等待固定时间才能返回的方法），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getTask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方法返回的是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Runnable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对象，</a:t>
            </a: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这代表一个任务，并不是线程，因为</a:t>
            </a:r>
            <a:r>
              <a:rPr lang="en-US" altLang="zh-CN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runWorker</a:t>
            </a: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是直接调用</a:t>
            </a:r>
            <a:r>
              <a:rPr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Runnable</a:t>
            </a: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对象的</a:t>
            </a:r>
            <a:r>
              <a:rPr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run</a:t>
            </a:r>
            <a:r>
              <a:rPr lang="zh-CN" altLang="en-US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方法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6.ScheduledThreadPoolExecutor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的任务是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ScheduledFutureTask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ScheduledFutureTask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本质上也是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Runnable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，所以此时执行的是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ScheduledFutureTask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run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方法，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run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又会继续调用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ensurePrestart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方法，所以就在此处无限制的循环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执行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205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924911" y="0"/>
            <a:ext cx="10515600" cy="643233"/>
          </a:xfrm>
        </p:spPr>
        <p:txBody>
          <a:bodyPr>
            <a:normAutofit fontScale="90000"/>
          </a:bodyPr>
          <a:lstStyle/>
          <a:p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ScheduledThreadPoolExecutor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源码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分析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3" y="744082"/>
            <a:ext cx="6923809" cy="234285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3" y="3396463"/>
            <a:ext cx="6590476" cy="2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2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924911" y="0"/>
            <a:ext cx="10515600" cy="643233"/>
          </a:xfrm>
        </p:spPr>
        <p:txBody>
          <a:bodyPr>
            <a:normAutofit fontScale="90000"/>
          </a:bodyPr>
          <a:lstStyle/>
          <a:p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ScheduledThreadPoolExecutor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源码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分析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3" y="744082"/>
            <a:ext cx="6923809" cy="234285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3" y="3396463"/>
            <a:ext cx="6590476" cy="2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8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924911" y="0"/>
            <a:ext cx="10515600" cy="643233"/>
          </a:xfrm>
        </p:spPr>
        <p:txBody>
          <a:bodyPr>
            <a:normAutofit fontScale="90000"/>
          </a:bodyPr>
          <a:lstStyle/>
          <a:p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ScheduledThreadPoolExecutor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源码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分析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3" y="561938"/>
            <a:ext cx="6055875" cy="30746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2" y="3754388"/>
            <a:ext cx="6055875" cy="309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6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924911" y="0"/>
            <a:ext cx="10515600" cy="643233"/>
          </a:xfrm>
        </p:spPr>
        <p:txBody>
          <a:bodyPr>
            <a:normAutofit fontScale="90000"/>
          </a:bodyPr>
          <a:lstStyle/>
          <a:p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ScheduledThreadPoolExecutor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源码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分析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72" y="643233"/>
            <a:ext cx="6600000" cy="273333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72" y="3980503"/>
            <a:ext cx="4095238" cy="1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0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924911" y="0"/>
            <a:ext cx="10515600" cy="643233"/>
          </a:xfrm>
        </p:spPr>
        <p:txBody>
          <a:bodyPr>
            <a:normAutofit fontScale="90000"/>
          </a:bodyPr>
          <a:lstStyle/>
          <a:p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ScheduledFutureTask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源码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分析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72" y="643233"/>
            <a:ext cx="6885714" cy="13333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72" y="1976566"/>
            <a:ext cx="5923809" cy="232380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72" y="4521375"/>
            <a:ext cx="6352381" cy="191428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725103" y="643233"/>
            <a:ext cx="41831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前面提到任务提交到线程池是将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ScheduledFutureTask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类型的任务放入到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workQueue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ensurePrestart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本质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上是起了一个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线程不断从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workQueue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取出任务执行，此处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run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方法会有一个判断，如果是那种需要循环执行的任务，则运行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reExecutePeriodic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重新把自己添加到队列等待下次调度。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5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6AEEE395-6AB4-41F5-B390-BCD2F124F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263" y="141784"/>
            <a:ext cx="8153400" cy="9906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Executors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BCABC66-DAE9-4D18-A5DF-990713ACB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490" y="1597572"/>
            <a:ext cx="6039835" cy="5260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Executors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是一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个快速创建线程池的工具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类，内部维护的基本上都是静态方法或者静态内部类，构造函数是私有的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注意：不推荐使用</a:t>
            </a:r>
            <a:r>
              <a:rPr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Executors</a:t>
            </a: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创建线程</a:t>
            </a:r>
            <a:r>
              <a:rPr lang="zh-CN" altLang="en-US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池</a:t>
            </a:r>
            <a:endParaRPr lang="en-US" altLang="zh-CN" dirty="0" smtClean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7A9A2E-50A1-4585-8BE7-9DEB35641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326" y="1556792"/>
            <a:ext cx="311467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1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6AEEE395-6AB4-41F5-B390-BCD2F124F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263" y="141784"/>
            <a:ext cx="8153400" cy="9906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Executors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63" y="998227"/>
            <a:ext cx="8933333" cy="11619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57263" y="2160132"/>
            <a:ext cx="10373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newFixedThreadPool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是创建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固定容量的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线程池，不过该方法的任务队列是一个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LinkedBlockingQueue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LinkedBlockingQueue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默认构造函数会设置初始化容量为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Integer.MAX_VALUE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，如果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任务堆积过多会造成内存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溢出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63" y="3187880"/>
            <a:ext cx="8561905" cy="134285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7263" y="4750676"/>
            <a:ext cx="10373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newWorkStealingPool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本质上是生成一个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ForkJoinPool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ForkJoinPool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可以从其他线程的任务队列里面偷取任务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执行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998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6AEEE395-6AB4-41F5-B390-BCD2F124F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263" y="141784"/>
            <a:ext cx="8153400" cy="9906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Executors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57263" y="2160132"/>
            <a:ext cx="10373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newCachedThreadPool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是创建一个最少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个线程，最多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Integer.MAX_VALUE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的线程池，每个线程最大空闲存活时间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60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秒，这就有可能造成在任务多的情况下创建过多线程，会导致系统性能急剧下降，并有可能造成内存溢出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4406" y="3988769"/>
            <a:ext cx="10373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newScheduledThreadPool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创建一个固定长度线程池，支持定时及周期性任务执行，同样的最大线程数是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Integer.MAX_VALUE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，而且任务队列的长度最大值也是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Integer.MAX_VALUE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，有可能造成任务大量堆积而出现内存溢出。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06" y="965066"/>
            <a:ext cx="8504762" cy="114285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06" y="3155163"/>
            <a:ext cx="10114286" cy="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9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6AEEE395-6AB4-41F5-B390-BCD2F124F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263" y="141784"/>
            <a:ext cx="8153400" cy="9906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Executors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57263" y="2160132"/>
            <a:ext cx="10373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callable(Runnable)/ callable(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Runnable,T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方法本质上是将一些非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callable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对象封装成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callable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对象，底层用的是适配器模式，将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Runnable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封装成一个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RunnableAdapter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63" y="988224"/>
            <a:ext cx="8228571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9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6AEEE395-6AB4-41F5-B390-BCD2F124F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358" y="280987"/>
            <a:ext cx="8153400" cy="48768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Runnable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Callable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与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Future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BCABC66-DAE9-4D18-A5DF-990713ACB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2500"/>
            <a:ext cx="8921806" cy="582667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isCancelled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表示任务是否被取消成功，如果在任务正常完成前被取消成功，则返回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true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</a:p>
          <a:p>
            <a:pPr marL="45720" indent="0">
              <a:buNone/>
            </a:pP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isDone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方法表示任务是否执行完成，任务正常执行完成、被取消、抛出异常都代表任务完成，所以返回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true</a:t>
            </a:r>
          </a:p>
          <a:p>
            <a:pPr marL="4572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get()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方法用来获取执行结果，这个方法会阻塞线程，一直等到任务执行完毕才返回；如果任务被取消、被中断、任务主动抛出异常都会导致该方法抛出异常</a:t>
            </a:r>
          </a:p>
          <a:p>
            <a:pPr marL="4572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get(long timeout,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TimeUnit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unit)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用来获取执行结果，如果在指定时间内，还没获取到结果，</a:t>
            </a: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就抛出超时异常（百度查到的资料都说是指定时间内没有获取到结果就返回</a:t>
            </a:r>
            <a:r>
              <a:rPr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null</a:t>
            </a: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，这是错误的，是误导开发者的），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如果任务被取消、被中断、任务主动抛出异常、执行超时都会导致该方法抛出异常。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8F614F-FA8E-4F01-9C3B-89C3501DC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806" y="952500"/>
            <a:ext cx="3162300" cy="6381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DE5E467-2D1C-4700-93AF-715209D4F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125" y="2732361"/>
            <a:ext cx="3143250" cy="12573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1ED1285-0E42-4017-AF4B-B4D72FE97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3500" y="1774508"/>
            <a:ext cx="31908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295400" y="68580"/>
            <a:ext cx="9509760" cy="791527"/>
          </a:xfrm>
        </p:spPr>
        <p:txBody>
          <a:bodyPr rtlCol="0"/>
          <a:lstStyle/>
          <a:p>
            <a:pPr algn="ctr" rtl="0"/>
            <a:r>
              <a:rPr lang="zh-CN" altLang="en-US" dirty="0" smtClean="0"/>
              <a:t>类继承关系</a:t>
            </a:r>
            <a:endParaRPr lang="zh-cn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050" y="860107"/>
            <a:ext cx="6529387" cy="572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6AEEE395-6AB4-41F5-B390-BCD2F124F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358" y="280987"/>
            <a:ext cx="8153400" cy="48768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Executor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BCABC66-DAE9-4D18-A5DF-990713ACB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8667"/>
            <a:ext cx="7292340" cy="570833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Executor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是一个接口，只有一个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execute(Runnable command)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方法，参数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command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表示需要执行的任务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C396ABF-1782-4C9E-9CC2-DDF6D4A94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598" y="868680"/>
            <a:ext cx="31242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6AEEE395-6AB4-41F5-B390-BCD2F124F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648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ExecutorService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BCABC66-DAE9-4D18-A5DF-990713ACB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8740"/>
            <a:ext cx="8892540" cy="5234940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ExecutorService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是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一个接口，表示线程池的抽象，继承自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Executor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接口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" indent="0">
              <a:buNone/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shutdown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方法：平滑的关闭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ExecutorService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，当此方法被调用时，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ExecutorService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停止接收新的任务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并且等待已经提交的任务（包含正在执行的任务和工作队列中未执行的任务）执行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完成。当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所有任务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执行完毕，线程池即被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关闭。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" indent="0">
              <a:buNone/>
            </a:pP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shutdownNow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方法：强制关闭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ExecutorService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，它将取消所有运行中的任务和在工作队列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中未执行的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任务，这个方法返回一个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List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列表，列表中返回的是等待在工作队列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中未执行的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任务。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" indent="0">
              <a:buNone/>
            </a:pP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awaitTermination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方法：这个方法有两个参数，一个是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timeout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即超时时间，另一个是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unit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即时间单位。在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timeout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超时时间内如果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ExecutorService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成功关闭则返回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true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，否则返回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false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，如果执行过程中被中断则会抛出异常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35BF1F6-07C1-4347-9079-0181288F8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275" y="1219200"/>
            <a:ext cx="31337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6AEEE395-6AB4-41F5-B390-BCD2F124F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648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ExecutorService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BCABC66-DAE9-4D18-A5DF-990713ACB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8740"/>
            <a:ext cx="8892540" cy="523494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submit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方法：三个方法都是将任务提交至线程池运行。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" indent="0">
              <a:buNone/>
            </a:pP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invokeAll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(tasks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方法：执行所有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task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，返回一个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List&lt;Future&gt;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列表，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Future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列表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与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tasks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在顺序上是一一对应的关系，任务被执行完会立即返回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；如果调用该方法所在的线程被中断，会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导致正在执行的任务和未执行的任务全部取消，同时会抛出异常（</a:t>
            </a: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百度上好多文章说是中断后立即返回，其实不是立即返回，而是抛出异常，很多文章这样误导开发者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；通过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Future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列表，我们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无法确定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每个任务到底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是正常执行完成还是被取消。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" indent="0">
              <a:buNone/>
            </a:pP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invokeAll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tasks,timeout,unit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方法：同上，如果所有任务在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timeout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超时时间内没有执行完成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则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正在执行的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任务全部被中断并抛出异常，未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执行的任务全部取消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35BF1F6-07C1-4347-9079-0181288F8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275" y="1219200"/>
            <a:ext cx="31337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3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6AEEE395-6AB4-41F5-B390-BCD2F124F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648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ExecutorService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BCABC66-DAE9-4D18-A5DF-990713ACB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8740"/>
            <a:ext cx="8892540" cy="523494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invokeAny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(tasks)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方法：任意一个任务执行完成该方法立即返回，剩下所有未完成和未执行的任务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会被中断。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如果调用该方法所在的线程被中断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则剩下所有未完成和未执行的任务会取消。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ntasks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维护未提交的任务数，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active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维护已提交未结束的任务数。内部使用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ExecutorCompletionService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维护已完成的任务。如果没有任务成功结束，则返回捕获的最后一个异常。第一个任务是必将被执行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的（</a:t>
            </a:r>
            <a:r>
              <a:rPr lang="zh-CN" altLang="en-US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不一定执行成功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），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其他任务按照迭代器顺序一个个执行。</a:t>
            </a:r>
          </a:p>
          <a:p>
            <a:pPr marL="45720" indent="0">
              <a:buNone/>
            </a:pP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invokeAny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tasks,timeout,unit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方法：与上述方法类似，在超时时间内没有任何一个任务执行完成，则抛出超时异常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35BF1F6-07C1-4347-9079-0181288F8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275" y="1219200"/>
            <a:ext cx="31337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3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6AEEE395-6AB4-41F5-B390-BCD2F124F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648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AbstractExecutorService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BCABC66-DAE9-4D18-A5DF-990713ACB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8740"/>
            <a:ext cx="8892540" cy="523494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AbstractExecutorService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是一个抽象类，实现了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ExecutorService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的一些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方法（</a:t>
            </a:r>
            <a:r>
              <a:rPr lang="zh-CN" altLang="en-US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注意并不是全部方法，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因为抽象类从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ExecutorService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继承的抽象方法并不强制必须有具体实现）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" indent="0">
              <a:buNone/>
            </a:pP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注意这几个</a:t>
            </a:r>
            <a:r>
              <a:rPr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submit</a:t>
            </a: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方法，这几个方法本质上都是将任务封装成一个</a:t>
            </a:r>
            <a:r>
              <a:rPr lang="en-US" altLang="zh-CN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FutureTask</a:t>
            </a: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，然后再将将任务提交至</a:t>
            </a:r>
            <a:r>
              <a:rPr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execute</a:t>
            </a: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方法，</a:t>
            </a:r>
            <a:r>
              <a:rPr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execute</a:t>
            </a:r>
            <a:r>
              <a:rPr lang="zh-CN" altLang="en-US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是异步执行任务，</a:t>
            </a: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最后返回一个</a:t>
            </a:r>
            <a:r>
              <a:rPr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Future</a:t>
            </a: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对象，可以通过</a:t>
            </a:r>
            <a:r>
              <a:rPr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Future</a:t>
            </a: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get</a:t>
            </a: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方法获取任务执行</a:t>
            </a:r>
            <a:r>
              <a:rPr lang="zh-CN" altLang="en-US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结果。</a:t>
            </a:r>
            <a:endParaRPr lang="en-US" altLang="zh-CN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9F37191-876D-4D92-84FA-D9FC05414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700" y="1348740"/>
            <a:ext cx="31623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0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0B0D886-CB8D-4564-A797-C05BC7D513A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积分</Template>
  <TotalTime>931</TotalTime>
  <Words>2358</Words>
  <Application>Microsoft Office PowerPoint</Application>
  <PresentationFormat>宽屏</PresentationFormat>
  <Paragraphs>107</Paragraphs>
  <Slides>29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等线</vt:lpstr>
      <vt:lpstr>宋体</vt:lpstr>
      <vt:lpstr>微软雅黑</vt:lpstr>
      <vt:lpstr>Calibri</vt:lpstr>
      <vt:lpstr>Calibri Light</vt:lpstr>
      <vt:lpstr>Wingdings 2</vt:lpstr>
      <vt:lpstr>HDOfficeLightV0</vt:lpstr>
      <vt:lpstr>程序包</vt:lpstr>
      <vt:lpstr>Java线程池</vt:lpstr>
      <vt:lpstr>Runnable、Callable与Future</vt:lpstr>
      <vt:lpstr>Runnable、Callable与Future</vt:lpstr>
      <vt:lpstr>类继承关系</vt:lpstr>
      <vt:lpstr>Executor</vt:lpstr>
      <vt:lpstr>ExecutorService</vt:lpstr>
      <vt:lpstr>ExecutorService</vt:lpstr>
      <vt:lpstr>ExecutorService</vt:lpstr>
      <vt:lpstr>AbstractExecutorService</vt:lpstr>
      <vt:lpstr>ScheduledExecutorService</vt:lpstr>
      <vt:lpstr>原码、补码、反码分析</vt:lpstr>
      <vt:lpstr>ThreadPoolExecutor源码分析</vt:lpstr>
      <vt:lpstr>ThreadPoolExecutor源码分析</vt:lpstr>
      <vt:lpstr>RejectedExecutionHandler拒绝策略</vt:lpstr>
      <vt:lpstr>Worker源码分析</vt:lpstr>
      <vt:lpstr>ThreadPoolExecutor源码分析</vt:lpstr>
      <vt:lpstr>ThreadPoolExecutor源码分析</vt:lpstr>
      <vt:lpstr>ThreadPoolExecutor</vt:lpstr>
      <vt:lpstr>ScheduledThreadPoolExecutor</vt:lpstr>
      <vt:lpstr>ScheduledThreadPoolExecutor执行过程分析</vt:lpstr>
      <vt:lpstr>ScheduledThreadPoolExecutor源码分析</vt:lpstr>
      <vt:lpstr>ScheduledThreadPoolExecutor源码分析</vt:lpstr>
      <vt:lpstr>ScheduledThreadPoolExecutor源码分析</vt:lpstr>
      <vt:lpstr>ScheduledThreadPoolExecutor源码分析</vt:lpstr>
      <vt:lpstr>ScheduledFutureTask源码分析</vt:lpstr>
      <vt:lpstr>Executors</vt:lpstr>
      <vt:lpstr>Executors</vt:lpstr>
      <vt:lpstr>Executors</vt:lpstr>
      <vt:lpstr>Executors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Java线程池</dc:title>
  <dc:creator>z15132</dc:creator>
  <cp:lastModifiedBy>z15132</cp:lastModifiedBy>
  <cp:revision>123</cp:revision>
  <dcterms:created xsi:type="dcterms:W3CDTF">2018-11-06T06:00:36Z</dcterms:created>
  <dcterms:modified xsi:type="dcterms:W3CDTF">2018-11-08T06:33:15Z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