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79" r:id="rId4"/>
    <p:sldId id="265" r:id="rId5"/>
    <p:sldId id="280" r:id="rId6"/>
    <p:sldId id="281" r:id="rId7"/>
    <p:sldId id="277" r:id="rId8"/>
    <p:sldId id="278" r:id="rId9"/>
  </p:sldIdLst>
  <p:sldSz cx="9144000" cy="5143500" type="screen16x9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621" autoAdjust="0"/>
  </p:normalViewPr>
  <p:slideViewPr>
    <p:cSldViewPr>
      <p:cViewPr varScale="1">
        <p:scale>
          <a:sx n="151" d="100"/>
          <a:sy n="151" d="100"/>
        </p:scale>
        <p:origin x="45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A8ADFD5B-A66C-449C-B6E8-FB716D07777D}" type="datetimeFigureOut">
              <a:pPr/>
              <a:t>2018/10/12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CA5D3BF3-D352-46FC-8343-31F56E6730EA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84680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5728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9373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82388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250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0131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013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latinLnBrk="0">
              <a:buNone/>
              <a:defRPr lang="zh-CN" sz="2800">
                <a:solidFill>
                  <a:srgbClr val="FFFFFF"/>
                </a:solidFill>
              </a:defRPr>
            </a:lvl1pPr>
            <a:lvl2pPr marL="457200" indent="0" algn="ctr" latinLnBrk="0">
              <a:buNone/>
            </a:lvl2pPr>
            <a:lvl3pPr marL="914400" indent="0" algn="ctr" latinLnBrk="0">
              <a:buNone/>
            </a:lvl3pPr>
            <a:lvl4pPr marL="1371600" indent="0" algn="ctr" latinLnBrk="0">
              <a:buNone/>
            </a:lvl4pPr>
            <a:lvl5pPr marL="1828800" indent="0" algn="ctr" latinLnBrk="0">
              <a:buNone/>
            </a:lvl5pPr>
            <a:lvl6pPr marL="2286000" indent="0" algn="ctr" latinLnBrk="0">
              <a:buNone/>
            </a:lvl6pPr>
            <a:lvl7pPr marL="2743200" indent="0" algn="ctr" latinLnBrk="0">
              <a:buNone/>
            </a:lvl7pPr>
            <a:lvl8pPr marL="3200400" indent="0" algn="ctr" latinLnBrk="0">
              <a:buNone/>
            </a:lvl8pPr>
            <a:lvl9pPr marL="3657600" indent="0" algn="ctr" latinLnBrk="0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latinLnBrk="0">
              <a:defRPr lang="zh-CN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altLang="zh-CN">
                <a:solidFill>
                  <a:srgbClr val="FFFFFF"/>
                </a:solidFill>
              </a:rPr>
              <a:pPr algn="ctr"/>
              <a:t>10/12/2018</a:t>
            </a:fld>
            <a:endParaRPr lang="zh-CN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latinLnBrk="0">
              <a:defRPr lang="zh-CN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zh-CN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zh-CN">
                <a:solidFill>
                  <a:schemeClr val="tx2"/>
                </a:solidFill>
              </a:rPr>
              <a:pPr/>
              <a:t>‹#›</a:t>
            </a:fld>
            <a:endParaRPr lang="zh-CN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latinLnBrk="0">
              <a:defRPr lang="zh-CN" cap="all" baseline="0"/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pPr/>
              <a:t>2018/10/12</a:t>
            </a:fld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zh-CN" sz="1400" b="1">
                <a:solidFill>
                  <a:srgbClr val="FFFFFF"/>
                </a:solidFill>
              </a:rPr>
              <a:pPr algn="ctr"/>
              <a:t>‹#›</a:t>
            </a:fld>
            <a:endParaRPr lang="zh-CN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latinLnBrk="0">
              <a:buNone/>
              <a:defRPr lang="zh-CN" sz="2800">
                <a:solidFill>
                  <a:schemeClr val="tx2"/>
                </a:solidFill>
              </a:defRPr>
            </a:lvl1pPr>
            <a:lvl2pPr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latinLnBrk="0">
              <a:buNone/>
              <a:defRPr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pPr/>
              <a:t>2018/10/12</a:t>
            </a:fld>
            <a:endParaRPr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latinLnBrk="0">
              <a:defRPr lang="zh-CN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zh-CN" sz="2400" b="1">
                <a:solidFill>
                  <a:srgbClr val="FFFFFF"/>
                </a:solidFill>
              </a:rPr>
              <a:pPr algn="ctr"/>
              <a:t>‹#›</a:t>
            </a:fld>
            <a:endParaRPr lang="zh-CN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pPr/>
              <a:t>2018/10/12</a:t>
            </a:fld>
            <a:endParaRPr 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zh-CN" sz="1400" b="1">
                <a:solidFill>
                  <a:srgbClr val="FFFFFF"/>
                </a:solidFill>
              </a:rPr>
              <a:pPr algn="ctr"/>
              <a:t>‹#›</a:t>
            </a:fld>
            <a:endParaRPr 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latinLnBrk="0">
              <a:defRPr lang="zh-CN"/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pPr/>
              <a:t>2018/10/12</a:t>
            </a:fld>
            <a:endParaRPr lang="zh-C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zh-CN" sz="1400" b="1">
                <a:solidFill>
                  <a:srgbClr val="FFFFFF"/>
                </a:solidFill>
              </a:rPr>
              <a:pPr algn="ctr"/>
              <a:t>‹#›</a:t>
            </a:fld>
            <a:endParaRPr 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latinLnBrk="0">
              <a:buFontTx/>
              <a:buNone/>
              <a:defRPr lang="zh-CN"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latinLnBrk="0">
              <a:buFontTx/>
              <a:buNone/>
              <a:defRPr lang="zh-CN"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pPr/>
              <a:t>2018/10/12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zh-CN">
                <a:solidFill>
                  <a:srgbClr val="FFFFFF"/>
                </a:solidFill>
              </a:rPr>
              <a:pPr/>
              <a:t>‹#›</a:t>
            </a:fld>
            <a:endParaRPr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pPr/>
              <a:t>2018/10/12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zh-CN">
                <a:solidFill>
                  <a:schemeClr val="tx2"/>
                </a:solidFill>
              </a:rPr>
              <a:pPr/>
              <a:t>‹#›</a:t>
            </a:fld>
            <a:endParaRPr 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latinLnBrk="0">
              <a:buNone/>
              <a:defRPr lang="zh-CN" sz="4200" b="0"/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pPr/>
              <a:t>2018/10/12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zh-CN">
                <a:solidFill>
                  <a:srgbClr val="FFFFFF"/>
                </a:solidFill>
              </a:rPr>
              <a:pPr/>
              <a:t>‹#›</a:t>
            </a:fld>
            <a:endParaRPr lang="zh-CN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zh-CN" sz="1800"/>
            </a:lvl1pPr>
            <a:lvl2pPr latinLnBrk="0">
              <a:buNone/>
              <a:defRPr lang="zh-CN" sz="1200"/>
            </a:lvl2pPr>
            <a:lvl3pPr latinLnBrk="0">
              <a:buNone/>
              <a:defRPr lang="zh-CN" sz="1000"/>
            </a:lvl3pPr>
            <a:lvl4pPr latinLnBrk="0">
              <a:buNone/>
              <a:defRPr lang="zh-CN" sz="900"/>
            </a:lvl4pPr>
            <a:lvl5pPr latinLnBrk="0">
              <a:buNone/>
              <a:defRPr lang="zh-CN" sz="900"/>
            </a:lvl5pPr>
            <a:extLst/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latinLnBrk="0">
              <a:buNone/>
              <a:defRPr lang="zh-CN" sz="3200"/>
            </a:lvl1pPr>
            <a:extLst/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latinLnBrk="0">
              <a:buFontTx/>
              <a:buNone/>
              <a:defRPr lang="zh-CN" sz="1700"/>
            </a:lvl1pPr>
            <a:lvl2pPr latinLnBrk="0">
              <a:buFontTx/>
              <a:buNone/>
              <a:defRPr lang="zh-CN" sz="1200"/>
            </a:lvl2pPr>
            <a:lvl3pPr latinLnBrk="0">
              <a:buFontTx/>
              <a:buNone/>
              <a:defRPr lang="zh-CN" sz="1000"/>
            </a:lvl3pPr>
            <a:lvl4pPr latinLnBrk="0">
              <a:buFontTx/>
              <a:buNone/>
              <a:defRPr lang="zh-CN" sz="900"/>
            </a:lvl4pPr>
            <a:lvl5pPr latinLnBrk="0">
              <a:buFontTx/>
              <a:buNone/>
              <a:defRPr lang="zh-CN" sz="900"/>
            </a:lvl5pPr>
            <a:extLst/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latinLnBrk="0">
              <a:buNone/>
              <a:defRPr lang="zh-CN"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pPr/>
              <a:t>2018/10/12</a:t>
            </a:fld>
            <a:endParaRPr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latinLnBrk="0">
              <a:defRPr lang="zh-CN" sz="2800"/>
            </a:lvl1pPr>
            <a:extLst/>
          </a:lstStyle>
          <a:p>
            <a:pPr algn="ctr"/>
            <a:fld id="{8F82E0A0-C266-4798-8C8F-B9F91E9DA37E}" type="slidenum">
              <a:rPr lang="zh-CN" sz="2800" b="1">
                <a:solidFill>
                  <a:srgbClr val="FFFFFF"/>
                </a:solidFill>
              </a:rPr>
              <a:pPr algn="ctr"/>
              <a:t>‹#›</a:t>
            </a:fld>
            <a:endParaRPr lang="zh-CN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endParaRPr lang="zh-C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zh-CN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2018/10/12</a:t>
            </a:fld>
            <a:endParaRPr lang="zh-CN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zh-CN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zh-CN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zh-CN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zh-CN" sz="1400" b="1">
                <a:solidFill>
                  <a:srgbClr val="FFFFFF"/>
                </a:solidFill>
              </a:rPr>
              <a:pPr algn="ctr"/>
              <a:t>‹#›</a:t>
            </a:fld>
            <a:endParaRPr lang="zh-CN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lang="zh-CN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zh-CN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zh-CN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  <a:ea typeface="仿宋" panose="02010609060101010101" pitchFamily="49" charset="-122"/>
              </a:rPr>
              <a:t>Zookeeper</a:t>
            </a:r>
            <a:endParaRPr lang="zh-CN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安装</a:t>
            </a:r>
            <a:r>
              <a:rPr lang="en-US" altLang="zh-CN" dirty="0">
                <a:latin typeface="Consolas" panose="020B0609020204030204" pitchFamily="49" charset="0"/>
              </a:rPr>
              <a:t>JDK</a:t>
            </a:r>
            <a:endParaRPr lang="zh-CN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0" y="1347614"/>
            <a:ext cx="9144000" cy="3795886"/>
          </a:xfrm>
        </p:spPr>
        <p:txBody>
          <a:bodyPr anchor="t">
            <a:normAutofit/>
          </a:bodyPr>
          <a:lstStyle/>
          <a:p>
            <a:pPr marL="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1.</a:t>
            </a:r>
            <a:r>
              <a:rPr lang="zh-CN" altLang="en-US" sz="1400" dirty="0">
                <a:latin typeface="Consolas" panose="020B0609020204030204" pitchFamily="49" charset="0"/>
              </a:rPr>
              <a:t>从</a:t>
            </a:r>
            <a:r>
              <a:rPr lang="en-US" altLang="zh-CN" sz="1400" dirty="0">
                <a:latin typeface="Consolas" panose="020B0609020204030204" pitchFamily="49" charset="0"/>
              </a:rPr>
              <a:t>Oracle</a:t>
            </a:r>
            <a:r>
              <a:rPr lang="zh-CN" altLang="en-US" sz="1400" dirty="0">
                <a:latin typeface="Consolas" panose="020B0609020204030204" pitchFamily="49" charset="0"/>
              </a:rPr>
              <a:t>官网下载</a:t>
            </a:r>
            <a:r>
              <a:rPr lang="en-US" altLang="zh-CN" sz="1400" dirty="0" err="1">
                <a:latin typeface="Consolas" panose="020B0609020204030204" pitchFamily="49" charset="0"/>
              </a:rPr>
              <a:t>jdk</a:t>
            </a:r>
            <a:r>
              <a:rPr lang="zh-CN" altLang="en-US" sz="1400" dirty="0">
                <a:latin typeface="Consolas" panose="020B0609020204030204" pitchFamily="49" charset="0"/>
              </a:rPr>
              <a:t>的</a:t>
            </a:r>
            <a:r>
              <a:rPr lang="en-US" altLang="zh-CN" sz="1400" dirty="0">
                <a:latin typeface="Consolas" panose="020B0609020204030204" pitchFamily="49" charset="0"/>
              </a:rPr>
              <a:t>rpm</a:t>
            </a:r>
            <a:r>
              <a:rPr lang="zh-CN" altLang="en-US" sz="1400" dirty="0">
                <a:latin typeface="Consolas" panose="020B0609020204030204" pitchFamily="49" charset="0"/>
              </a:rPr>
              <a:t>包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2.</a:t>
            </a:r>
            <a:r>
              <a:rPr lang="zh-CN" altLang="en-US" sz="1400" dirty="0">
                <a:latin typeface="Consolas" panose="020B0609020204030204" pitchFamily="49" charset="0"/>
              </a:rPr>
              <a:t>执行</a:t>
            </a:r>
            <a:r>
              <a:rPr lang="en-US" altLang="zh-CN" sz="1400" dirty="0">
                <a:latin typeface="Consolas" panose="020B0609020204030204" pitchFamily="49" charset="0"/>
              </a:rPr>
              <a:t>rpm -</a:t>
            </a:r>
            <a:r>
              <a:rPr lang="en-US" altLang="zh-CN" sz="1400" dirty="0" err="1">
                <a:latin typeface="Consolas" panose="020B0609020204030204" pitchFamily="49" charset="0"/>
              </a:rPr>
              <a:t>ivh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jdk-xxx.rpm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3.</a:t>
            </a:r>
            <a:r>
              <a:rPr lang="zh-CN" altLang="en-US" sz="1400" dirty="0">
                <a:latin typeface="Consolas" panose="020B0609020204030204" pitchFamily="49" charset="0"/>
              </a:rPr>
              <a:t>配置环境变量，在</a:t>
            </a:r>
            <a:r>
              <a:rPr lang="en-US" altLang="zh-CN" sz="1400" dirty="0">
                <a:latin typeface="Consolas" panose="020B0609020204030204" pitchFamily="49" charset="0"/>
              </a:rPr>
              <a:t>/</a:t>
            </a:r>
            <a:r>
              <a:rPr lang="en-US" altLang="zh-CN" sz="1400" dirty="0" err="1">
                <a:latin typeface="Consolas" panose="020B0609020204030204" pitchFamily="49" charset="0"/>
              </a:rPr>
              <a:t>etc</a:t>
            </a:r>
            <a:r>
              <a:rPr lang="en-US" altLang="zh-CN" sz="1400" dirty="0">
                <a:latin typeface="Consolas" panose="020B0609020204030204" pitchFamily="49" charset="0"/>
              </a:rPr>
              <a:t>/profile</a:t>
            </a:r>
            <a:r>
              <a:rPr lang="zh-CN" altLang="en-US" sz="1400" dirty="0">
                <a:latin typeface="Consolas" panose="020B0609020204030204" pitchFamily="49" charset="0"/>
              </a:rPr>
              <a:t>中加入以下环境变量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export JAVA_HOME=/</a:t>
            </a:r>
            <a:r>
              <a:rPr lang="en-US" altLang="zh-CN" sz="1400" dirty="0" err="1">
                <a:latin typeface="Consolas" panose="020B0609020204030204" pitchFamily="49" charset="0"/>
              </a:rPr>
              <a:t>usr</a:t>
            </a:r>
            <a:r>
              <a:rPr lang="en-US" altLang="zh-CN" sz="1400" dirty="0">
                <a:latin typeface="Consolas" panose="020B0609020204030204" pitchFamily="49" charset="0"/>
              </a:rPr>
              <a:t>/java/jdk1.8.0_181-amd64</a:t>
            </a:r>
          </a:p>
          <a:p>
            <a:pPr marL="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export CLASSPATH=.:$JAVA_HOME/</a:t>
            </a:r>
            <a:r>
              <a:rPr lang="en-US" altLang="zh-CN" sz="1400" dirty="0" err="1">
                <a:latin typeface="Consolas" panose="020B0609020204030204" pitchFamily="49" charset="0"/>
              </a:rPr>
              <a:t>jre</a:t>
            </a:r>
            <a:r>
              <a:rPr lang="en-US" altLang="zh-CN" sz="1400" dirty="0">
                <a:latin typeface="Consolas" panose="020B0609020204030204" pitchFamily="49" charset="0"/>
              </a:rPr>
              <a:t>/lib/rt.jar:$JAVA_HOME/lib/dt.jar:$JAVA_HOME/lib/tools.jar</a:t>
            </a:r>
          </a:p>
          <a:p>
            <a:pPr marL="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export PATH=$PATH:$JAVA_HOME/bin</a:t>
            </a:r>
          </a:p>
          <a:p>
            <a:pPr marL="0" lvl="1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安装</a:t>
            </a:r>
            <a:r>
              <a:rPr lang="en-US" altLang="zh-CN" dirty="0">
                <a:latin typeface="Consolas" panose="020B0609020204030204" pitchFamily="49" charset="0"/>
              </a:rPr>
              <a:t>Zookeeper</a:t>
            </a:r>
            <a:endParaRPr lang="zh-CN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0" y="1347614"/>
            <a:ext cx="9144000" cy="3795886"/>
          </a:xfrm>
        </p:spPr>
        <p:txBody>
          <a:bodyPr anchor="t">
            <a:normAutofit fontScale="92500" lnSpcReduction="20000"/>
          </a:bodyPr>
          <a:lstStyle/>
          <a:p>
            <a:pPr marL="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1.</a:t>
            </a:r>
            <a:r>
              <a:rPr lang="zh-CN" altLang="en-US" sz="1400" dirty="0">
                <a:latin typeface="Consolas" panose="020B0609020204030204" pitchFamily="49" charset="0"/>
              </a:rPr>
              <a:t>从</a:t>
            </a:r>
            <a:r>
              <a:rPr lang="en-US" altLang="zh-CN" sz="1400" dirty="0">
                <a:latin typeface="Consolas" panose="020B0609020204030204" pitchFamily="49" charset="0"/>
              </a:rPr>
              <a:t>Zookeeper</a:t>
            </a:r>
            <a:r>
              <a:rPr lang="zh-CN" altLang="en-US" sz="1400" dirty="0">
                <a:latin typeface="Consolas" panose="020B0609020204030204" pitchFamily="49" charset="0"/>
              </a:rPr>
              <a:t>官网下载</a:t>
            </a:r>
            <a:r>
              <a:rPr lang="en-US" altLang="zh-CN" sz="1400" dirty="0">
                <a:latin typeface="Consolas" panose="020B0609020204030204" pitchFamily="49" charset="0"/>
              </a:rPr>
              <a:t>zookeeper</a:t>
            </a:r>
            <a:r>
              <a:rPr lang="zh-CN" altLang="en-US" sz="1400" dirty="0">
                <a:latin typeface="Consolas" panose="020B0609020204030204" pitchFamily="49" charset="0"/>
              </a:rPr>
              <a:t>压缩包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2.</a:t>
            </a:r>
            <a:r>
              <a:rPr lang="zh-CN" altLang="en-US" sz="1400" dirty="0">
                <a:latin typeface="Consolas" panose="020B0609020204030204" pitchFamily="49" charset="0"/>
              </a:rPr>
              <a:t>执行</a:t>
            </a:r>
            <a:r>
              <a:rPr lang="en-US" altLang="zh-CN" sz="1400" dirty="0">
                <a:latin typeface="Consolas" panose="020B0609020204030204" pitchFamily="49" charset="0"/>
              </a:rPr>
              <a:t>tar –</a:t>
            </a:r>
            <a:r>
              <a:rPr lang="en-US" altLang="zh-CN" sz="1400" dirty="0" err="1">
                <a:latin typeface="Consolas" panose="020B0609020204030204" pitchFamily="49" charset="0"/>
              </a:rPr>
              <a:t>zxvf</a:t>
            </a:r>
            <a:r>
              <a:rPr lang="en-US" altLang="zh-CN" sz="1400" dirty="0">
                <a:latin typeface="Consolas" panose="020B0609020204030204" pitchFamily="49" charset="0"/>
              </a:rPr>
              <a:t> zookeeper-xxx.tar.gz</a:t>
            </a:r>
          </a:p>
          <a:p>
            <a:pPr marL="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3.</a:t>
            </a:r>
            <a:r>
              <a:rPr lang="zh-CN" altLang="en-US" sz="1400" dirty="0">
                <a:latin typeface="Consolas" panose="020B0609020204030204" pitchFamily="49" charset="0"/>
              </a:rPr>
              <a:t>拷贝三份</a:t>
            </a:r>
            <a:r>
              <a:rPr lang="en-US" altLang="zh-CN" sz="1400" dirty="0">
                <a:latin typeface="Consolas" panose="020B0609020204030204" pitchFamily="49" charset="0"/>
              </a:rPr>
              <a:t>zookeeper</a:t>
            </a:r>
            <a:r>
              <a:rPr lang="zh-CN" altLang="en-US" sz="1400" dirty="0">
                <a:latin typeface="Consolas" panose="020B0609020204030204" pitchFamily="49" charset="0"/>
              </a:rPr>
              <a:t>解压出来的目录为</a:t>
            </a:r>
            <a:r>
              <a:rPr lang="en-US" altLang="zh-CN" sz="1400" dirty="0">
                <a:latin typeface="Consolas" panose="020B0609020204030204" pitchFamily="49" charset="0"/>
              </a:rPr>
              <a:t>zookeeper1/2/3</a:t>
            </a:r>
            <a:r>
              <a:rPr lang="zh-CN" altLang="en-US" sz="1400" dirty="0">
                <a:latin typeface="Consolas" panose="020B0609020204030204" pitchFamily="49" charset="0"/>
              </a:rPr>
              <a:t>，在</a:t>
            </a:r>
            <a:r>
              <a:rPr lang="en-US" altLang="zh-CN" sz="1400" dirty="0">
                <a:latin typeface="Consolas" panose="020B0609020204030204" pitchFamily="49" charset="0"/>
              </a:rPr>
              <a:t>zookeeper1/2/3</a:t>
            </a:r>
            <a:r>
              <a:rPr lang="zh-CN" altLang="en-US" sz="1400" dirty="0">
                <a:latin typeface="Consolas" panose="020B0609020204030204" pitchFamily="49" charset="0"/>
              </a:rPr>
              <a:t>路径下创建</a:t>
            </a:r>
            <a:r>
              <a:rPr lang="en-US" altLang="zh-CN" sz="1400" dirty="0">
                <a:latin typeface="Consolas" panose="020B0609020204030204" pitchFamily="49" charset="0"/>
              </a:rPr>
              <a:t>data</a:t>
            </a:r>
            <a:r>
              <a:rPr lang="zh-CN" altLang="en-US" sz="1400" dirty="0">
                <a:latin typeface="Consolas" panose="020B0609020204030204" pitchFamily="49" charset="0"/>
              </a:rPr>
              <a:t>和</a:t>
            </a:r>
            <a:r>
              <a:rPr lang="en-US" altLang="zh-CN" sz="1400" dirty="0">
                <a:latin typeface="Consolas" panose="020B0609020204030204" pitchFamily="49" charset="0"/>
              </a:rPr>
              <a:t>log</a:t>
            </a:r>
            <a:r>
              <a:rPr lang="zh-CN" altLang="en-US" sz="1400" dirty="0">
                <a:latin typeface="Consolas" panose="020B0609020204030204" pitchFamily="49" charset="0"/>
              </a:rPr>
              <a:t>目录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4.</a:t>
            </a:r>
            <a:r>
              <a:rPr lang="zh-CN" altLang="en-US" sz="1400" dirty="0">
                <a:latin typeface="Consolas" panose="020B0609020204030204" pitchFamily="49" charset="0"/>
              </a:rPr>
              <a:t>配置每个</a:t>
            </a:r>
            <a:r>
              <a:rPr lang="en-US" altLang="zh-CN" sz="1400" dirty="0">
                <a:latin typeface="Consolas" panose="020B0609020204030204" pitchFamily="49" charset="0"/>
              </a:rPr>
              <a:t>zookeeper1/conf/</a:t>
            </a:r>
            <a:r>
              <a:rPr lang="en-US" altLang="zh-CN" sz="1400" dirty="0" err="1">
                <a:latin typeface="Consolas" panose="020B0609020204030204" pitchFamily="49" charset="0"/>
              </a:rPr>
              <a:t>zoo.cfg</a:t>
            </a:r>
            <a:r>
              <a:rPr lang="zh-CN" altLang="en-US" sz="1400" dirty="0">
                <a:latin typeface="Consolas" panose="020B0609020204030204" pitchFamily="49" charset="0"/>
              </a:rPr>
              <a:t>，</a:t>
            </a:r>
            <a:r>
              <a:rPr lang="en-US" altLang="zh-CN" sz="1400" dirty="0">
                <a:latin typeface="Consolas" panose="020B0609020204030204" pitchFamily="49" charset="0"/>
              </a:rPr>
              <a:t>zookeeper2/conf/</a:t>
            </a:r>
            <a:r>
              <a:rPr lang="en-US" altLang="zh-CN" sz="1400" dirty="0" err="1">
                <a:latin typeface="Consolas" panose="020B0609020204030204" pitchFamily="49" charset="0"/>
              </a:rPr>
              <a:t>zoo.cfg</a:t>
            </a:r>
            <a:r>
              <a:rPr lang="zh-CN" altLang="en-US" sz="1400" dirty="0">
                <a:latin typeface="Consolas" panose="020B0609020204030204" pitchFamily="49" charset="0"/>
              </a:rPr>
              <a:t>，</a:t>
            </a:r>
            <a:r>
              <a:rPr lang="en-US" altLang="zh-CN" sz="1400" dirty="0">
                <a:latin typeface="Consolas" panose="020B0609020204030204" pitchFamily="49" charset="0"/>
              </a:rPr>
              <a:t>zookeeper3/conf/</a:t>
            </a:r>
            <a:r>
              <a:rPr lang="en-US" altLang="zh-CN" sz="1400" dirty="0" err="1">
                <a:latin typeface="Consolas" panose="020B0609020204030204" pitchFamily="49" charset="0"/>
              </a:rPr>
              <a:t>zoo.cfg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400" dirty="0" err="1">
                <a:latin typeface="Consolas" panose="020B0609020204030204" pitchFamily="49" charset="0"/>
              </a:rPr>
              <a:t>tickTime</a:t>
            </a:r>
            <a:r>
              <a:rPr lang="en-US" altLang="zh-CN" sz="1400" dirty="0">
                <a:latin typeface="Consolas" panose="020B0609020204030204" pitchFamily="49" charset="0"/>
              </a:rPr>
              <a:t>=2000</a:t>
            </a:r>
          </a:p>
          <a:p>
            <a:pPr marL="0" lvl="1" indent="0">
              <a:buNone/>
            </a:pPr>
            <a:r>
              <a:rPr lang="en-US" altLang="zh-CN" sz="1400" dirty="0" err="1">
                <a:latin typeface="Consolas" panose="020B0609020204030204" pitchFamily="49" charset="0"/>
              </a:rPr>
              <a:t>initLimit</a:t>
            </a:r>
            <a:r>
              <a:rPr lang="en-US" altLang="zh-CN" sz="1400" dirty="0">
                <a:latin typeface="Consolas" panose="020B0609020204030204" pitchFamily="49" charset="0"/>
              </a:rPr>
              <a:t>=10</a:t>
            </a:r>
          </a:p>
          <a:p>
            <a:pPr marL="0" lvl="1" indent="0">
              <a:buNone/>
            </a:pPr>
            <a:r>
              <a:rPr lang="en-US" altLang="zh-CN" sz="1400" dirty="0" err="1">
                <a:latin typeface="Consolas" panose="020B0609020204030204" pitchFamily="49" charset="0"/>
              </a:rPr>
              <a:t>syncLimit</a:t>
            </a:r>
            <a:r>
              <a:rPr lang="en-US" altLang="zh-CN" sz="1400" dirty="0">
                <a:latin typeface="Consolas" panose="020B0609020204030204" pitchFamily="49" charset="0"/>
              </a:rPr>
              <a:t>=5</a:t>
            </a:r>
          </a:p>
          <a:p>
            <a:pPr marL="0" lvl="1" indent="0">
              <a:buNone/>
            </a:pPr>
            <a:r>
              <a:rPr lang="en-US" altLang="zh-CN" sz="1400" dirty="0" err="1">
                <a:latin typeface="Consolas" panose="020B0609020204030204" pitchFamily="49" charset="0"/>
              </a:rPr>
              <a:t>dataDir</a:t>
            </a:r>
            <a:r>
              <a:rPr lang="en-US" altLang="zh-CN" sz="1400" dirty="0">
                <a:latin typeface="Consolas" panose="020B0609020204030204" pitchFamily="49" charset="0"/>
              </a:rPr>
              <a:t>=/root/zookeeper1/data</a:t>
            </a:r>
          </a:p>
          <a:p>
            <a:pPr marL="0" lvl="1" indent="0">
              <a:buNone/>
            </a:pPr>
            <a:r>
              <a:rPr lang="en-US" altLang="zh-CN" sz="1400" dirty="0" err="1">
                <a:latin typeface="Consolas" panose="020B0609020204030204" pitchFamily="49" charset="0"/>
              </a:rPr>
              <a:t>dataLogDir</a:t>
            </a:r>
            <a:r>
              <a:rPr lang="en-US" altLang="zh-CN" sz="1400" dirty="0">
                <a:latin typeface="Consolas" panose="020B0609020204030204" pitchFamily="49" charset="0"/>
              </a:rPr>
              <a:t>=/root/zookeeper1/log</a:t>
            </a:r>
          </a:p>
          <a:p>
            <a:pPr marL="0" lvl="1" indent="0">
              <a:buNone/>
            </a:pPr>
            <a:r>
              <a:rPr lang="en-US" altLang="zh-CN" sz="1400" dirty="0" err="1">
                <a:latin typeface="Consolas" panose="020B0609020204030204" pitchFamily="49" charset="0"/>
              </a:rPr>
              <a:t>clientPort</a:t>
            </a:r>
            <a:r>
              <a:rPr lang="en-US" altLang="zh-CN" sz="1400" dirty="0">
                <a:latin typeface="Consolas" panose="020B0609020204030204" pitchFamily="49" charset="0"/>
              </a:rPr>
              <a:t>=2181</a:t>
            </a:r>
          </a:p>
          <a:p>
            <a:pPr marL="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server.0=192.168.1.30:2888:3888</a:t>
            </a:r>
          </a:p>
          <a:p>
            <a:pPr marL="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server.1=192.168.1.30:2889:3889</a:t>
            </a:r>
          </a:p>
          <a:p>
            <a:pPr marL="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server.2=192.168.1.30:2890:3890</a:t>
            </a:r>
          </a:p>
          <a:p>
            <a:pPr marL="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5.</a:t>
            </a:r>
            <a:r>
              <a:rPr lang="zh-CN" altLang="en-US" sz="1400" dirty="0">
                <a:latin typeface="Consolas" panose="020B0609020204030204" pitchFamily="49" charset="0"/>
              </a:rPr>
              <a:t>在每个</a:t>
            </a:r>
            <a:r>
              <a:rPr lang="en-US" altLang="zh-CN" sz="1400" dirty="0">
                <a:latin typeface="Consolas" panose="020B0609020204030204" pitchFamily="49" charset="0"/>
              </a:rPr>
              <a:t>zookeeper</a:t>
            </a:r>
            <a:r>
              <a:rPr lang="zh-CN" altLang="en-US" sz="1400" dirty="0">
                <a:latin typeface="Consolas" panose="020B0609020204030204" pitchFamily="49" charset="0"/>
              </a:rPr>
              <a:t>下面</a:t>
            </a:r>
            <a:r>
              <a:rPr lang="en-US" altLang="zh-CN" sz="1400" dirty="0">
                <a:latin typeface="Consolas" panose="020B0609020204030204" pitchFamily="49" charset="0"/>
              </a:rPr>
              <a:t>data</a:t>
            </a:r>
            <a:r>
              <a:rPr lang="zh-CN" altLang="en-US" sz="1400" dirty="0">
                <a:latin typeface="Consolas" panose="020B0609020204030204" pitchFamily="49" charset="0"/>
              </a:rPr>
              <a:t>目录创建一个</a:t>
            </a:r>
            <a:r>
              <a:rPr lang="en-US" altLang="zh-CN" sz="1400" dirty="0" err="1">
                <a:latin typeface="Consolas" panose="020B0609020204030204" pitchFamily="49" charset="0"/>
              </a:rPr>
              <a:t>myid</a:t>
            </a:r>
            <a:r>
              <a:rPr lang="zh-CN" altLang="en-US" sz="1400" dirty="0">
                <a:latin typeface="Consolas" panose="020B0609020204030204" pitchFamily="49" charset="0"/>
              </a:rPr>
              <a:t>文本文件，</a:t>
            </a:r>
            <a:r>
              <a:rPr lang="en-US" altLang="zh-CN" sz="1400" dirty="0" err="1">
                <a:latin typeface="Consolas" panose="020B0609020204030204" pitchFamily="49" charset="0"/>
              </a:rPr>
              <a:t>myid</a:t>
            </a:r>
            <a:r>
              <a:rPr lang="zh-CN" altLang="en-US" sz="1400" dirty="0">
                <a:latin typeface="Consolas" panose="020B0609020204030204" pitchFamily="49" charset="0"/>
              </a:rPr>
              <a:t>内容为上述</a:t>
            </a:r>
            <a:r>
              <a:rPr lang="en-US" altLang="zh-CN" sz="1400" dirty="0">
                <a:latin typeface="Consolas" panose="020B0609020204030204" pitchFamily="49" charset="0"/>
              </a:rPr>
              <a:t>server.</a:t>
            </a:r>
            <a:r>
              <a:rPr lang="zh-CN" altLang="en-US" sz="1400" dirty="0">
                <a:latin typeface="Consolas" panose="020B0609020204030204" pitchFamily="49" charset="0"/>
              </a:rPr>
              <a:t>后面的数字，对应</a:t>
            </a:r>
            <a:r>
              <a:rPr lang="en-US" altLang="zh-CN" sz="1400" dirty="0">
                <a:latin typeface="Consolas" panose="020B0609020204030204" pitchFamily="49" charset="0"/>
              </a:rPr>
              <a:t>0/1/2</a:t>
            </a:r>
          </a:p>
          <a:p>
            <a:pPr marL="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6.</a:t>
            </a:r>
            <a:r>
              <a:rPr lang="zh-CN" altLang="en-US" sz="1400" dirty="0">
                <a:latin typeface="Consolas" panose="020B0609020204030204" pitchFamily="49" charset="0"/>
              </a:rPr>
              <a:t>使用</a:t>
            </a:r>
            <a:r>
              <a:rPr lang="en-US" altLang="zh-CN" sz="1400" dirty="0">
                <a:latin typeface="Consolas" panose="020B0609020204030204" pitchFamily="49" charset="0"/>
              </a:rPr>
              <a:t>zookeeper</a:t>
            </a:r>
            <a:r>
              <a:rPr lang="zh-CN" altLang="en-US" sz="1400" dirty="0">
                <a:latin typeface="Consolas" panose="020B0609020204030204" pitchFamily="49" charset="0"/>
              </a:rPr>
              <a:t>路径下面的</a:t>
            </a:r>
            <a:r>
              <a:rPr lang="en-US" altLang="zh-CN" sz="1400" dirty="0">
                <a:latin typeface="Consolas" panose="020B0609020204030204" pitchFamily="49" charset="0"/>
              </a:rPr>
              <a:t>bin/zkServer.sh start</a:t>
            </a:r>
            <a:r>
              <a:rPr lang="zh-CN" altLang="en-US" sz="1400" dirty="0">
                <a:latin typeface="Consolas" panose="020B0609020204030204" pitchFamily="49" charset="0"/>
              </a:rPr>
              <a:t>启动没一个</a:t>
            </a:r>
            <a:r>
              <a:rPr lang="en-US" altLang="zh-CN" sz="1400" dirty="0">
                <a:latin typeface="Consolas" panose="020B0609020204030204" pitchFamily="49" charset="0"/>
              </a:rPr>
              <a:t>zookeeper</a:t>
            </a:r>
          </a:p>
          <a:p>
            <a:pPr marL="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7.</a:t>
            </a:r>
            <a:r>
              <a:rPr lang="zh-CN" altLang="en-US" sz="1400" dirty="0">
                <a:latin typeface="Consolas" panose="020B0609020204030204" pitchFamily="49" charset="0"/>
              </a:rPr>
              <a:t>自此</a:t>
            </a:r>
            <a:r>
              <a:rPr lang="en-US" altLang="zh-CN" sz="1400" dirty="0">
                <a:latin typeface="Consolas" panose="020B0609020204030204" pitchFamily="49" charset="0"/>
              </a:rPr>
              <a:t>zookeeper</a:t>
            </a:r>
            <a:r>
              <a:rPr lang="zh-CN" altLang="en-US" sz="1400" dirty="0">
                <a:latin typeface="Consolas" panose="020B0609020204030204" pitchFamily="49" charset="0"/>
              </a:rPr>
              <a:t>集群部署成功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6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Watcher</a:t>
            </a:r>
            <a:r>
              <a:rPr lang="zh-CN" altLang="en-US" dirty="0">
                <a:latin typeface="Consolas" panose="020B0609020204030204" pitchFamily="49" charset="0"/>
              </a:rPr>
              <a:t>和</a:t>
            </a:r>
            <a:r>
              <a:rPr lang="en-US" altLang="zh-CN" dirty="0" err="1">
                <a:latin typeface="Consolas" panose="020B0609020204030204" pitchFamily="49" charset="0"/>
              </a:rPr>
              <a:t>AsyncCallback</a:t>
            </a:r>
            <a:r>
              <a:rPr lang="zh-CN" altLang="en-US" dirty="0">
                <a:latin typeface="Consolas" panose="020B0609020204030204" pitchFamily="49" charset="0"/>
              </a:rPr>
              <a:t>机制</a:t>
            </a:r>
            <a:endParaRPr lang="zh-CN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0" y="1347614"/>
            <a:ext cx="3707904" cy="3795886"/>
          </a:xfrm>
        </p:spPr>
        <p:txBody>
          <a:bodyPr anchor="t">
            <a:normAutofit fontScale="77500" lnSpcReduction="20000"/>
          </a:bodyPr>
          <a:lstStyle/>
          <a:p>
            <a:pPr marL="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1.</a:t>
            </a:r>
            <a:r>
              <a:rPr lang="zh-CN" altLang="en-US" sz="1400" dirty="0">
                <a:latin typeface="Consolas" panose="020B0609020204030204" pitchFamily="49" charset="0"/>
              </a:rPr>
              <a:t>每个</a:t>
            </a:r>
            <a:r>
              <a:rPr lang="en-US" altLang="zh-CN" sz="1400" dirty="0">
                <a:latin typeface="Consolas" panose="020B0609020204030204" pitchFamily="49" charset="0"/>
              </a:rPr>
              <a:t>zookeeper</a:t>
            </a:r>
            <a:r>
              <a:rPr lang="zh-CN" altLang="en-US" sz="1400" dirty="0">
                <a:latin typeface="Consolas" panose="020B0609020204030204" pitchFamily="49" charset="0"/>
              </a:rPr>
              <a:t>对象有一个</a:t>
            </a:r>
            <a:r>
              <a:rPr lang="en-US" altLang="zh-CN" sz="1400" dirty="0" err="1">
                <a:latin typeface="Consolas" panose="020B0609020204030204" pitchFamily="49" charset="0"/>
              </a:rPr>
              <a:t>watchManager</a:t>
            </a:r>
            <a:r>
              <a:rPr lang="zh-CN" altLang="en-US" sz="1400" dirty="0">
                <a:latin typeface="Consolas" panose="020B0609020204030204" pitchFamily="49" charset="0"/>
              </a:rPr>
              <a:t>对象和</a:t>
            </a:r>
            <a:r>
              <a:rPr lang="en-US" altLang="zh-CN" sz="1400" dirty="0" err="1">
                <a:latin typeface="Consolas" panose="020B0609020204030204" pitchFamily="49" charset="0"/>
              </a:rPr>
              <a:t>ClientCnxn</a:t>
            </a:r>
            <a:r>
              <a:rPr lang="zh-CN" altLang="en-US" sz="1400" dirty="0">
                <a:latin typeface="Consolas" panose="020B0609020204030204" pitchFamily="49" charset="0"/>
              </a:rPr>
              <a:t>对象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2.watchManager</a:t>
            </a:r>
            <a:r>
              <a:rPr lang="zh-CN" altLang="en-US" sz="1400" dirty="0">
                <a:latin typeface="Consolas" panose="020B0609020204030204" pitchFamily="49" charset="0"/>
              </a:rPr>
              <a:t>有四个属性：</a:t>
            </a:r>
            <a:r>
              <a:rPr lang="en-US" altLang="zh-CN" sz="1400" dirty="0" err="1">
                <a:latin typeface="Consolas" panose="020B0609020204030204" pitchFamily="49" charset="0"/>
              </a:rPr>
              <a:t>dataWatches</a:t>
            </a:r>
            <a:r>
              <a:rPr lang="en-US" altLang="zh-CN" sz="1400" dirty="0">
                <a:latin typeface="Consolas" panose="020B0609020204030204" pitchFamily="49" charset="0"/>
              </a:rPr>
              <a:t>/</a:t>
            </a:r>
            <a:r>
              <a:rPr lang="en-US" altLang="zh-CN" sz="1400" dirty="0" err="1">
                <a:latin typeface="Consolas" panose="020B0609020204030204" pitchFamily="49" charset="0"/>
              </a:rPr>
              <a:t>existWatches</a:t>
            </a:r>
            <a:r>
              <a:rPr lang="en-US" altLang="zh-CN" sz="1400" dirty="0">
                <a:latin typeface="Consolas" panose="020B0609020204030204" pitchFamily="49" charset="0"/>
              </a:rPr>
              <a:t>/</a:t>
            </a:r>
            <a:r>
              <a:rPr lang="en-US" altLang="zh-CN" sz="1400" dirty="0" err="1">
                <a:latin typeface="Consolas" panose="020B0609020204030204" pitchFamily="49" charset="0"/>
              </a:rPr>
              <a:t>childWatches</a:t>
            </a:r>
            <a:r>
              <a:rPr lang="en-US" altLang="zh-CN" sz="1400" dirty="0">
                <a:latin typeface="Consolas" panose="020B0609020204030204" pitchFamily="49" charset="0"/>
              </a:rPr>
              <a:t>/</a:t>
            </a:r>
            <a:r>
              <a:rPr lang="en-US" altLang="zh-CN" sz="1400" dirty="0" err="1">
                <a:latin typeface="Consolas" panose="020B0609020204030204" pitchFamily="49" charset="0"/>
              </a:rPr>
              <a:t>defaultWatcher</a:t>
            </a:r>
            <a:r>
              <a:rPr lang="zh-CN" altLang="en-US" sz="1400" dirty="0">
                <a:latin typeface="Consolas" panose="020B0609020204030204" pitchFamily="49" charset="0"/>
              </a:rPr>
              <a:t>，前面</a:t>
            </a:r>
            <a:r>
              <a:rPr lang="en-US" altLang="zh-CN" sz="1400" dirty="0">
                <a:latin typeface="Consolas" panose="020B0609020204030204" pitchFamily="49" charset="0"/>
              </a:rPr>
              <a:t>3</a:t>
            </a:r>
            <a:r>
              <a:rPr lang="zh-CN" altLang="en-US" sz="1400" dirty="0">
                <a:latin typeface="Consolas" panose="020B0609020204030204" pitchFamily="49" charset="0"/>
              </a:rPr>
              <a:t>个</a:t>
            </a:r>
            <a:r>
              <a:rPr lang="en-US" altLang="zh-CN" sz="1400" dirty="0">
                <a:latin typeface="Consolas" panose="020B0609020204030204" pitchFamily="49" charset="0"/>
              </a:rPr>
              <a:t>Watches</a:t>
            </a:r>
            <a:r>
              <a:rPr lang="zh-CN" altLang="en-US" sz="1400" dirty="0">
                <a:latin typeface="Consolas" panose="020B0609020204030204" pitchFamily="49" charset="0"/>
              </a:rPr>
              <a:t>都是</a:t>
            </a:r>
            <a:r>
              <a:rPr lang="en-US" altLang="zh-CN" sz="1400" dirty="0">
                <a:latin typeface="Consolas" panose="020B0609020204030204" pitchFamily="49" charset="0"/>
              </a:rPr>
              <a:t>Map&lt;</a:t>
            </a:r>
            <a:r>
              <a:rPr lang="en-US" altLang="zh-CN" sz="1400" dirty="0" err="1">
                <a:latin typeface="Consolas" panose="020B0609020204030204" pitchFamily="49" charset="0"/>
              </a:rPr>
              <a:t>String,Set</a:t>
            </a:r>
            <a:r>
              <a:rPr lang="en-US" altLang="zh-CN" sz="1400" dirty="0">
                <a:latin typeface="Consolas" panose="020B0609020204030204" pitchFamily="49" charset="0"/>
              </a:rPr>
              <a:t>&lt;Watcher&gt;&gt;</a:t>
            </a:r>
            <a:r>
              <a:rPr lang="zh-CN" altLang="en-US" sz="1400" dirty="0">
                <a:latin typeface="Consolas" panose="020B0609020204030204" pitchFamily="49" charset="0"/>
              </a:rPr>
              <a:t>对象，</a:t>
            </a:r>
            <a:r>
              <a:rPr lang="en-US" altLang="zh-CN" sz="1400" dirty="0">
                <a:latin typeface="Consolas" panose="020B0609020204030204" pitchFamily="49" charset="0"/>
              </a:rPr>
              <a:t>key</a:t>
            </a:r>
            <a:r>
              <a:rPr lang="zh-CN" altLang="en-US" sz="1400" dirty="0">
                <a:latin typeface="Consolas" panose="020B0609020204030204" pitchFamily="49" charset="0"/>
              </a:rPr>
              <a:t>为</a:t>
            </a:r>
            <a:r>
              <a:rPr lang="en-US" altLang="zh-CN" sz="1400" dirty="0">
                <a:latin typeface="Consolas" panose="020B0609020204030204" pitchFamily="49" charset="0"/>
              </a:rPr>
              <a:t>path</a:t>
            </a:r>
            <a:r>
              <a:rPr lang="zh-CN" altLang="en-US" sz="1400" dirty="0">
                <a:latin typeface="Consolas" panose="020B0609020204030204" pitchFamily="49" charset="0"/>
              </a:rPr>
              <a:t>，</a:t>
            </a:r>
            <a:r>
              <a:rPr lang="en-US" altLang="zh-CN" sz="1400" dirty="0">
                <a:latin typeface="Consolas" panose="020B0609020204030204" pitchFamily="49" charset="0"/>
              </a:rPr>
              <a:t>value</a:t>
            </a:r>
            <a:r>
              <a:rPr lang="zh-CN" altLang="en-US" sz="1400" dirty="0">
                <a:latin typeface="Consolas" panose="020B0609020204030204" pitchFamily="49" charset="0"/>
              </a:rPr>
              <a:t>为注册在这个</a:t>
            </a:r>
            <a:r>
              <a:rPr lang="en-US" altLang="zh-CN" sz="1400" dirty="0">
                <a:latin typeface="Consolas" panose="020B0609020204030204" pitchFamily="49" charset="0"/>
              </a:rPr>
              <a:t>path</a:t>
            </a:r>
            <a:r>
              <a:rPr lang="zh-CN" altLang="en-US" sz="1400" dirty="0">
                <a:latin typeface="Consolas" panose="020B0609020204030204" pitchFamily="49" charset="0"/>
              </a:rPr>
              <a:t>上面的</a:t>
            </a:r>
            <a:r>
              <a:rPr lang="en-US" altLang="zh-CN" sz="1400" dirty="0">
                <a:latin typeface="Consolas" panose="020B0609020204030204" pitchFamily="49" charset="0"/>
              </a:rPr>
              <a:t>Watcher</a:t>
            </a:r>
            <a:r>
              <a:rPr lang="zh-CN" altLang="en-US" sz="1400" dirty="0">
                <a:latin typeface="Consolas" panose="020B0609020204030204" pitchFamily="49" charset="0"/>
              </a:rPr>
              <a:t>，而</a:t>
            </a:r>
            <a:r>
              <a:rPr lang="en-US" altLang="zh-CN" sz="1400" dirty="0" err="1">
                <a:latin typeface="Consolas" panose="020B0609020204030204" pitchFamily="49" charset="0"/>
              </a:rPr>
              <a:t>defaultWatcher</a:t>
            </a:r>
            <a:r>
              <a:rPr lang="zh-CN" altLang="en-US" sz="1400" dirty="0">
                <a:latin typeface="Consolas" panose="020B0609020204030204" pitchFamily="49" charset="0"/>
              </a:rPr>
              <a:t>是</a:t>
            </a:r>
            <a:r>
              <a:rPr lang="en-US" altLang="zh-CN" sz="1400" dirty="0">
                <a:latin typeface="Consolas" panose="020B0609020204030204" pitchFamily="49" charset="0"/>
              </a:rPr>
              <a:t>zookeeper</a:t>
            </a:r>
            <a:r>
              <a:rPr lang="zh-CN" altLang="en-US" sz="1400" dirty="0">
                <a:latin typeface="Consolas" panose="020B0609020204030204" pitchFamily="49" charset="0"/>
              </a:rPr>
              <a:t>构造方法执行时创建的</a:t>
            </a:r>
            <a:r>
              <a:rPr lang="en-US" altLang="zh-CN" sz="1400" dirty="0">
                <a:latin typeface="Consolas" panose="020B0609020204030204" pitchFamily="49" charset="0"/>
              </a:rPr>
              <a:t>Watcher</a:t>
            </a:r>
            <a:r>
              <a:rPr lang="zh-CN" altLang="en-US" sz="1400" dirty="0">
                <a:latin typeface="Consolas" panose="020B0609020204030204" pitchFamily="49" charset="0"/>
              </a:rPr>
              <a:t>对象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3.ClientCnxn</a:t>
            </a:r>
            <a:r>
              <a:rPr lang="zh-CN" altLang="en-US" sz="1400" dirty="0">
                <a:latin typeface="Consolas" panose="020B0609020204030204" pitchFamily="49" charset="0"/>
              </a:rPr>
              <a:t>对象拥有几个比较重要属性：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1)</a:t>
            </a:r>
            <a:r>
              <a:rPr lang="en-US" altLang="zh-CN" sz="1400" dirty="0" err="1">
                <a:latin typeface="Consolas" panose="020B0609020204030204" pitchFamily="49" charset="0"/>
              </a:rPr>
              <a:t>sendThread</a:t>
            </a:r>
            <a:r>
              <a:rPr lang="zh-CN" altLang="en-US" sz="1400" dirty="0">
                <a:latin typeface="Consolas" panose="020B0609020204030204" pitchFamily="49" charset="0"/>
              </a:rPr>
              <a:t>有一个</a:t>
            </a:r>
            <a:r>
              <a:rPr lang="en-US" altLang="zh-CN" sz="1400" dirty="0" err="1">
                <a:latin typeface="Consolas" panose="020B0609020204030204" pitchFamily="49" charset="0"/>
              </a:rPr>
              <a:t>ClientCnxnSocket</a:t>
            </a:r>
            <a:r>
              <a:rPr lang="zh-CN" altLang="en-US" sz="1400" dirty="0">
                <a:latin typeface="Consolas" panose="020B0609020204030204" pitchFamily="49" charset="0"/>
              </a:rPr>
              <a:t>，默认是</a:t>
            </a:r>
            <a:r>
              <a:rPr lang="en-US" altLang="zh-CN" sz="1400" dirty="0" err="1">
                <a:latin typeface="Consolas" panose="020B0609020204030204" pitchFamily="49" charset="0"/>
              </a:rPr>
              <a:t>ClientCnxnSocketNIO</a:t>
            </a:r>
            <a:r>
              <a:rPr lang="zh-CN" altLang="en-US" sz="1400" dirty="0">
                <a:latin typeface="Consolas" panose="020B0609020204030204" pitchFamily="49" charset="0"/>
              </a:rPr>
              <a:t>，线程主要负责通过</a:t>
            </a:r>
            <a:r>
              <a:rPr lang="en-US" altLang="zh-CN" sz="1400" dirty="0">
                <a:latin typeface="Consolas" panose="020B0609020204030204" pitchFamily="49" charset="0"/>
              </a:rPr>
              <a:t>select</a:t>
            </a:r>
            <a:r>
              <a:rPr lang="zh-CN" altLang="en-US" sz="1400" dirty="0">
                <a:latin typeface="Consolas" panose="020B0609020204030204" pitchFamily="49" charset="0"/>
              </a:rPr>
              <a:t>轮询判断是否有</a:t>
            </a:r>
            <a:r>
              <a:rPr lang="en-US" altLang="zh-CN" sz="1400" dirty="0">
                <a:latin typeface="Consolas" panose="020B0609020204030204" pitchFamily="49" charset="0"/>
              </a:rPr>
              <a:t>socket</a:t>
            </a:r>
            <a:r>
              <a:rPr lang="zh-CN" altLang="en-US" sz="1400" dirty="0">
                <a:latin typeface="Consolas" panose="020B0609020204030204" pitchFamily="49" charset="0"/>
              </a:rPr>
              <a:t>准备好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latin typeface="Consolas" panose="020B0609020204030204" pitchFamily="49" charset="0"/>
              </a:rPr>
              <a:t>详情参考</a:t>
            </a:r>
            <a:r>
              <a:rPr lang="en-US" altLang="zh-CN" sz="1400" dirty="0" err="1">
                <a:latin typeface="Consolas" panose="020B0609020204030204" pitchFamily="49" charset="0"/>
              </a:rPr>
              <a:t>ClientCnxnSocketNIO</a:t>
            </a:r>
            <a:r>
              <a:rPr lang="zh-CN" altLang="en-US" sz="1400" dirty="0">
                <a:latin typeface="Consolas" panose="020B0609020204030204" pitchFamily="49" charset="0"/>
              </a:rPr>
              <a:t>的</a:t>
            </a:r>
            <a:r>
              <a:rPr lang="en-US" altLang="zh-CN" sz="1400" dirty="0" err="1">
                <a:latin typeface="Consolas" panose="020B0609020204030204" pitchFamily="49" charset="0"/>
              </a:rPr>
              <a:t>doTransport</a:t>
            </a:r>
            <a:r>
              <a:rPr lang="zh-CN" altLang="en-US" sz="1400" dirty="0">
                <a:latin typeface="Consolas" panose="020B0609020204030204" pitchFamily="49" charset="0"/>
              </a:rPr>
              <a:t>方法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  <a:r>
              <a:rPr lang="zh-CN" altLang="en-US" sz="1400" dirty="0">
                <a:latin typeface="Consolas" panose="020B0609020204030204" pitchFamily="49" charset="0"/>
              </a:rPr>
              <a:t>，如果能读就读，能写就写。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zh-CN" altLang="en-US" sz="1400" dirty="0">
                <a:latin typeface="Consolas" panose="020B0609020204030204" pitchFamily="49" charset="0"/>
              </a:rPr>
              <a:t>如果</a:t>
            </a:r>
            <a:r>
              <a:rPr lang="en-US" altLang="zh-CN" sz="1400" dirty="0">
                <a:latin typeface="Consolas" panose="020B0609020204030204" pitchFamily="49" charset="0"/>
              </a:rPr>
              <a:t>socket</a:t>
            </a:r>
            <a:r>
              <a:rPr lang="zh-CN" altLang="en-US" sz="1400" dirty="0">
                <a:latin typeface="Consolas" panose="020B0609020204030204" pitchFamily="49" charset="0"/>
              </a:rPr>
              <a:t>准备好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写</a:t>
            </a:r>
            <a:r>
              <a:rPr lang="zh-CN" altLang="en-US" sz="1400" dirty="0">
                <a:latin typeface="Consolas" panose="020B0609020204030204" pitchFamily="49" charset="0"/>
              </a:rPr>
              <a:t>，就从</a:t>
            </a:r>
            <a:r>
              <a:rPr lang="en-US" altLang="zh-CN" sz="1400" dirty="0" err="1">
                <a:latin typeface="Consolas" panose="020B0609020204030204" pitchFamily="49" charset="0"/>
              </a:rPr>
              <a:t>outgoingQueue</a:t>
            </a:r>
            <a:r>
              <a:rPr lang="zh-CN" altLang="en-US" sz="1400" dirty="0">
                <a:latin typeface="Consolas" panose="020B0609020204030204" pitchFamily="49" charset="0"/>
              </a:rPr>
              <a:t>获取</a:t>
            </a:r>
            <a:r>
              <a:rPr lang="en-US" altLang="zh-CN" sz="1400" dirty="0">
                <a:latin typeface="Consolas" panose="020B0609020204030204" pitchFamily="49" charset="0"/>
              </a:rPr>
              <a:t>packet, </a:t>
            </a:r>
            <a:r>
              <a:rPr lang="zh-CN" altLang="en-US" sz="1400" dirty="0">
                <a:latin typeface="Consolas" panose="020B0609020204030204" pitchFamily="49" charset="0"/>
              </a:rPr>
              <a:t>将</a:t>
            </a:r>
            <a:r>
              <a:rPr lang="en-US" altLang="zh-CN" sz="1400" dirty="0">
                <a:latin typeface="Consolas" panose="020B0609020204030204" pitchFamily="49" charset="0"/>
              </a:rPr>
              <a:t>packet</a:t>
            </a:r>
            <a:r>
              <a:rPr lang="zh-CN" altLang="en-US" sz="1400" dirty="0">
                <a:latin typeface="Consolas" panose="020B0609020204030204" pitchFamily="49" charset="0"/>
              </a:rPr>
              <a:t>发送到服务端，发送完毕之后就将</a:t>
            </a:r>
            <a:r>
              <a:rPr lang="en-US" altLang="zh-CN" sz="1400" dirty="0">
                <a:latin typeface="Consolas" panose="020B0609020204030204" pitchFamily="49" charset="0"/>
              </a:rPr>
              <a:t>packet</a:t>
            </a:r>
            <a:r>
              <a:rPr lang="zh-CN" altLang="en-US" sz="1400" dirty="0">
                <a:latin typeface="Consolas" panose="020B0609020204030204" pitchFamily="49" charset="0"/>
              </a:rPr>
              <a:t>从</a:t>
            </a:r>
            <a:r>
              <a:rPr lang="en-US" altLang="zh-CN" sz="1400" dirty="0" err="1">
                <a:latin typeface="Consolas" panose="020B0609020204030204" pitchFamily="49" charset="0"/>
              </a:rPr>
              <a:t>outgoingQueue</a:t>
            </a:r>
            <a:r>
              <a:rPr lang="zh-CN" altLang="en-US" sz="1400" dirty="0">
                <a:latin typeface="Consolas" panose="020B0609020204030204" pitchFamily="49" charset="0"/>
              </a:rPr>
              <a:t>移除，最后将</a:t>
            </a:r>
            <a:r>
              <a:rPr lang="en-US" altLang="zh-CN" sz="1400" dirty="0">
                <a:latin typeface="Consolas" panose="020B0609020204030204" pitchFamily="49" charset="0"/>
              </a:rPr>
              <a:t>packet</a:t>
            </a:r>
            <a:r>
              <a:rPr lang="zh-CN" altLang="en-US" sz="1400" dirty="0">
                <a:latin typeface="Consolas" panose="020B0609020204030204" pitchFamily="49" charset="0"/>
              </a:rPr>
              <a:t>加入到</a:t>
            </a:r>
            <a:r>
              <a:rPr lang="en-US" altLang="zh-CN" sz="1400" dirty="0" err="1">
                <a:latin typeface="Consolas" panose="020B0609020204030204" pitchFamily="49" charset="0"/>
              </a:rPr>
              <a:t>pendingQueue</a:t>
            </a:r>
            <a:r>
              <a:rPr lang="zh-CN" altLang="en-US" sz="1400" dirty="0">
                <a:latin typeface="Consolas" panose="020B0609020204030204" pitchFamily="49" charset="0"/>
              </a:rPr>
              <a:t>；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zh-CN" altLang="en-US" sz="1400" dirty="0">
                <a:latin typeface="Consolas" panose="020B0609020204030204" pitchFamily="49" charset="0"/>
              </a:rPr>
              <a:t>如果准备好读，收到响应后</a:t>
            </a:r>
            <a:r>
              <a:rPr lang="en-US" altLang="zh-CN" sz="1400" dirty="0">
                <a:latin typeface="Consolas" panose="020B0609020204030204" pitchFamily="49" charset="0"/>
              </a:rPr>
              <a:t>packet</a:t>
            </a:r>
            <a:r>
              <a:rPr lang="zh-CN" altLang="en-US" sz="1400" dirty="0">
                <a:latin typeface="Consolas" panose="020B0609020204030204" pitchFamily="49" charset="0"/>
              </a:rPr>
              <a:t>从</a:t>
            </a:r>
            <a:r>
              <a:rPr lang="en-US" altLang="zh-CN" sz="1400" dirty="0" err="1">
                <a:latin typeface="Consolas" panose="020B0609020204030204" pitchFamily="49" charset="0"/>
              </a:rPr>
              <a:t>pendingQueue</a:t>
            </a:r>
            <a:r>
              <a:rPr lang="zh-CN" altLang="en-US" sz="1400" dirty="0">
                <a:latin typeface="Consolas" panose="020B0609020204030204" pitchFamily="49" charset="0"/>
              </a:rPr>
              <a:t>移除，最后执行</a:t>
            </a:r>
            <a:r>
              <a:rPr lang="en-US" altLang="zh-CN" sz="1400" dirty="0" err="1">
                <a:latin typeface="Consolas" panose="020B0609020204030204" pitchFamily="49" charset="0"/>
              </a:rPr>
              <a:t>finishPacket</a:t>
            </a:r>
            <a:r>
              <a:rPr lang="zh-CN" altLang="en-US" sz="1400" dirty="0">
                <a:latin typeface="Consolas" panose="020B0609020204030204" pitchFamily="49" charset="0"/>
              </a:rPr>
              <a:t>方法，</a:t>
            </a:r>
            <a:r>
              <a:rPr lang="en-US" altLang="zh-CN" sz="1400" dirty="0" err="1">
                <a:latin typeface="Consolas" panose="020B0609020204030204" pitchFamily="49" charset="0"/>
              </a:rPr>
              <a:t>finishPacket</a:t>
            </a:r>
            <a:r>
              <a:rPr lang="zh-CN" altLang="en-US" sz="1400" dirty="0">
                <a:latin typeface="Consolas" panose="020B0609020204030204" pitchFamily="49" charset="0"/>
              </a:rPr>
              <a:t>执行了一个判断，如果</a:t>
            </a:r>
            <a:r>
              <a:rPr lang="en-US" altLang="zh-CN" sz="1400" dirty="0">
                <a:latin typeface="Consolas" panose="020B0609020204030204" pitchFamily="49" charset="0"/>
              </a:rPr>
              <a:t>packet</a:t>
            </a:r>
            <a:r>
              <a:rPr lang="zh-CN" altLang="en-US" sz="1400" dirty="0">
                <a:latin typeface="Consolas" panose="020B0609020204030204" pitchFamily="49" charset="0"/>
              </a:rPr>
              <a:t>没有</a:t>
            </a:r>
            <a:r>
              <a:rPr lang="en-US" altLang="zh-CN" sz="1400" dirty="0">
                <a:latin typeface="Consolas" panose="020B0609020204030204" pitchFamily="49" charset="0"/>
              </a:rPr>
              <a:t>callback</a:t>
            </a:r>
            <a:r>
              <a:rPr lang="zh-CN" altLang="en-US" sz="1400" dirty="0">
                <a:latin typeface="Consolas" panose="020B0609020204030204" pitchFamily="49" charset="0"/>
              </a:rPr>
              <a:t>，那就代表用的是普通</a:t>
            </a:r>
            <a:r>
              <a:rPr lang="en-US" altLang="zh-CN" sz="1400" dirty="0">
                <a:latin typeface="Consolas" panose="020B0609020204030204" pitchFamily="49" charset="0"/>
              </a:rPr>
              <a:t>Watcher</a:t>
            </a:r>
            <a:r>
              <a:rPr lang="zh-CN" altLang="en-US" sz="1400" dirty="0">
                <a:latin typeface="Consolas" panose="020B0609020204030204" pitchFamily="49" charset="0"/>
              </a:rPr>
              <a:t>监听的，如果有</a:t>
            </a:r>
            <a:r>
              <a:rPr lang="en-US" altLang="zh-CN" sz="1400" dirty="0">
                <a:latin typeface="Consolas" panose="020B0609020204030204" pitchFamily="49" charset="0"/>
              </a:rPr>
              <a:t>callback</a:t>
            </a:r>
            <a:r>
              <a:rPr lang="zh-CN" altLang="en-US" sz="1400" dirty="0">
                <a:latin typeface="Consolas" panose="020B0609020204030204" pitchFamily="49" charset="0"/>
              </a:rPr>
              <a:t>，那么就把这个</a:t>
            </a:r>
            <a:r>
              <a:rPr lang="en-US" altLang="zh-CN" sz="1400" dirty="0">
                <a:latin typeface="Consolas" panose="020B0609020204030204" pitchFamily="49" charset="0"/>
              </a:rPr>
              <a:t>packet</a:t>
            </a:r>
            <a:r>
              <a:rPr lang="zh-CN" altLang="en-US" sz="1400" dirty="0">
                <a:latin typeface="Consolas" panose="020B0609020204030204" pitchFamily="49" charset="0"/>
              </a:rPr>
              <a:t>放到</a:t>
            </a:r>
            <a:r>
              <a:rPr lang="en-US" altLang="zh-CN" sz="1400" dirty="0" err="1">
                <a:latin typeface="Consolas" panose="020B0609020204030204" pitchFamily="49" charset="0"/>
              </a:rPr>
              <a:t>eventThread</a:t>
            </a:r>
            <a:r>
              <a:rPr lang="zh-CN" altLang="en-US" sz="1400" dirty="0">
                <a:latin typeface="Consolas" panose="020B0609020204030204" pitchFamily="49" charset="0"/>
              </a:rPr>
              <a:t>的</a:t>
            </a:r>
            <a:r>
              <a:rPr lang="en-US" altLang="zh-CN" sz="1400" dirty="0" err="1">
                <a:latin typeface="Consolas" panose="020B0609020204030204" pitchFamily="49" charset="0"/>
              </a:rPr>
              <a:t>waitingEvents</a:t>
            </a:r>
            <a:r>
              <a:rPr lang="zh-CN" altLang="en-US" sz="1400" dirty="0">
                <a:latin typeface="Consolas" panose="020B0609020204030204" pitchFamily="49" charset="0"/>
              </a:rPr>
              <a:t>队列中处理。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  <p:pic>
        <p:nvPicPr>
          <p:cNvPr id="5" name="j0314068.jpg"/>
          <p:cNvPicPr>
            <a:picLocks noGrp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26" y="1537295"/>
            <a:ext cx="5392674" cy="3606205"/>
          </a:xfrm>
        </p:spPr>
      </p:pic>
    </p:spTree>
    <p:extLst>
      <p:ext uri="{BB962C8B-B14F-4D97-AF65-F5344CB8AC3E}">
        <p14:creationId xmlns:p14="http://schemas.microsoft.com/office/powerpoint/2010/main" val="85807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Watcher</a:t>
            </a:r>
            <a:r>
              <a:rPr lang="zh-CN" altLang="en-US" dirty="0">
                <a:latin typeface="Consolas" panose="020B0609020204030204" pitchFamily="49" charset="0"/>
              </a:rPr>
              <a:t>和</a:t>
            </a:r>
            <a:r>
              <a:rPr lang="en-US" altLang="zh-CN" dirty="0" err="1">
                <a:latin typeface="Consolas" panose="020B0609020204030204" pitchFamily="49" charset="0"/>
              </a:rPr>
              <a:t>AsyncCallback</a:t>
            </a:r>
            <a:r>
              <a:rPr lang="zh-CN" altLang="en-US" dirty="0">
                <a:latin typeface="Consolas" panose="020B0609020204030204" pitchFamily="49" charset="0"/>
              </a:rPr>
              <a:t>机制</a:t>
            </a:r>
            <a:endParaRPr lang="zh-CN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0" y="1347614"/>
            <a:ext cx="3707904" cy="3795886"/>
          </a:xfrm>
        </p:spPr>
        <p:txBody>
          <a:bodyPr anchor="t">
            <a:normAutofit fontScale="92500" lnSpcReduction="20000"/>
          </a:bodyPr>
          <a:lstStyle/>
          <a:p>
            <a:pPr marL="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(2)</a:t>
            </a:r>
            <a:r>
              <a:rPr lang="en-US" altLang="zh-CN" sz="1400" dirty="0" err="1">
                <a:latin typeface="Consolas" panose="020B0609020204030204" pitchFamily="49" charset="0"/>
              </a:rPr>
              <a:t>eventThread</a:t>
            </a:r>
            <a:r>
              <a:rPr lang="zh-CN" altLang="en-US" sz="1400" dirty="0">
                <a:latin typeface="Consolas" panose="020B0609020204030204" pitchFamily="49" charset="0"/>
              </a:rPr>
              <a:t>有一个无限循环，不断从</a:t>
            </a:r>
            <a:r>
              <a:rPr lang="en-US" altLang="zh-CN" sz="1400" dirty="0" err="1">
                <a:latin typeface="Consolas" panose="020B0609020204030204" pitchFamily="49" charset="0"/>
              </a:rPr>
              <a:t>waitingEvents</a:t>
            </a:r>
            <a:r>
              <a:rPr lang="zh-CN" altLang="en-US" sz="1400" dirty="0">
                <a:latin typeface="Consolas" panose="020B0609020204030204" pitchFamily="49" charset="0"/>
              </a:rPr>
              <a:t>取出</a:t>
            </a:r>
            <a:r>
              <a:rPr lang="en-US" altLang="zh-CN" sz="1400" dirty="0" err="1">
                <a:latin typeface="Consolas" panose="020B0609020204030204" pitchFamily="49" charset="0"/>
              </a:rPr>
              <a:t>WatcherSetEventPair</a:t>
            </a:r>
            <a:r>
              <a:rPr lang="zh-CN" altLang="en-US" sz="1400" dirty="0">
                <a:latin typeface="Consolas" panose="020B0609020204030204" pitchFamily="49" charset="0"/>
              </a:rPr>
              <a:t>或者</a:t>
            </a:r>
            <a:r>
              <a:rPr lang="en-US" altLang="zh-CN" sz="1400" dirty="0">
                <a:latin typeface="Consolas" panose="020B0609020204030204" pitchFamily="49" charset="0"/>
              </a:rPr>
              <a:t>Packet</a:t>
            </a:r>
            <a:r>
              <a:rPr lang="zh-CN" altLang="en-US" sz="1400" dirty="0">
                <a:latin typeface="Consolas" panose="020B0609020204030204" pitchFamily="49" charset="0"/>
              </a:rPr>
              <a:t>进行处理。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(3)</a:t>
            </a:r>
            <a:r>
              <a:rPr lang="en-US" altLang="zh-CN" sz="1400" dirty="0" err="1">
                <a:latin typeface="Consolas" panose="020B0609020204030204" pitchFamily="49" charset="0"/>
              </a:rPr>
              <a:t>pendingQueue</a:t>
            </a:r>
            <a:r>
              <a:rPr lang="zh-CN" altLang="en-US" sz="1400" dirty="0">
                <a:latin typeface="Consolas" panose="020B0609020204030204" pitchFamily="49" charset="0"/>
              </a:rPr>
              <a:t>主要存放发送到</a:t>
            </a:r>
            <a:r>
              <a:rPr lang="en-US" altLang="zh-CN" sz="1400" dirty="0">
                <a:latin typeface="Consolas" panose="020B0609020204030204" pitchFamily="49" charset="0"/>
              </a:rPr>
              <a:t>zookeeper</a:t>
            </a:r>
            <a:r>
              <a:rPr lang="zh-CN" altLang="en-US" sz="1400" dirty="0">
                <a:latin typeface="Consolas" panose="020B0609020204030204" pitchFamily="49" charset="0"/>
              </a:rPr>
              <a:t>服务器的</a:t>
            </a:r>
            <a:r>
              <a:rPr lang="en-US" altLang="zh-CN" sz="1400" dirty="0">
                <a:latin typeface="Consolas" panose="020B0609020204030204" pitchFamily="49" charset="0"/>
              </a:rPr>
              <a:t>packet</a:t>
            </a:r>
            <a:r>
              <a:rPr lang="zh-CN" altLang="en-US" sz="1400" dirty="0">
                <a:latin typeface="Consolas" panose="020B0609020204030204" pitchFamily="49" charset="0"/>
              </a:rPr>
              <a:t>对象，</a:t>
            </a:r>
            <a:r>
              <a:rPr lang="en-US" altLang="zh-CN" sz="1400" dirty="0" err="1">
                <a:latin typeface="Consolas" panose="020B0609020204030204" pitchFamily="49" charset="0"/>
              </a:rPr>
              <a:t>sendThread</a:t>
            </a:r>
            <a:r>
              <a:rPr lang="zh-CN" altLang="en-US" sz="1400" dirty="0">
                <a:latin typeface="Consolas" panose="020B0609020204030204" pitchFamily="49" charset="0"/>
              </a:rPr>
              <a:t>执行</a:t>
            </a:r>
            <a:r>
              <a:rPr lang="en-US" altLang="zh-CN" sz="1400" dirty="0" err="1">
                <a:latin typeface="Consolas" panose="020B0609020204030204" pitchFamily="49" charset="0"/>
              </a:rPr>
              <a:t>readResponse</a:t>
            </a:r>
            <a:r>
              <a:rPr lang="zh-CN" altLang="en-US" sz="1400" dirty="0">
                <a:latin typeface="Consolas" panose="020B0609020204030204" pitchFamily="49" charset="0"/>
              </a:rPr>
              <a:t>读取数据操作的时候，会从</a:t>
            </a:r>
            <a:r>
              <a:rPr lang="en-US" altLang="zh-CN" sz="1400" dirty="0" err="1">
                <a:latin typeface="Consolas" panose="020B0609020204030204" pitchFamily="49" charset="0"/>
              </a:rPr>
              <a:t>pendingQueue</a:t>
            </a:r>
            <a:r>
              <a:rPr lang="zh-CN" altLang="en-US" sz="1400" dirty="0">
                <a:latin typeface="Consolas" panose="020B0609020204030204" pitchFamily="49" charset="0"/>
              </a:rPr>
              <a:t>取出元素，并且执行</a:t>
            </a:r>
            <a:r>
              <a:rPr lang="en-US" altLang="zh-CN" sz="1400" dirty="0" err="1">
                <a:latin typeface="Consolas" panose="020B0609020204030204" pitchFamily="49" charset="0"/>
              </a:rPr>
              <a:t>finishPacket</a:t>
            </a:r>
            <a:r>
              <a:rPr lang="zh-CN" altLang="en-US" sz="1400" dirty="0">
                <a:latin typeface="Consolas" panose="020B0609020204030204" pitchFamily="49" charset="0"/>
              </a:rPr>
              <a:t>方法，</a:t>
            </a:r>
            <a:r>
              <a:rPr lang="en-US" altLang="zh-CN" sz="1400" dirty="0" err="1">
                <a:latin typeface="Consolas" panose="020B0609020204030204" pitchFamily="49" charset="0"/>
              </a:rPr>
              <a:t>finishPacket</a:t>
            </a:r>
            <a:r>
              <a:rPr lang="zh-CN" altLang="en-US" sz="1400" dirty="0">
                <a:latin typeface="Consolas" panose="020B0609020204030204" pitchFamily="49" charset="0"/>
              </a:rPr>
              <a:t>方法会判断如果是普通</a:t>
            </a:r>
            <a:r>
              <a:rPr lang="en-US" altLang="zh-CN" sz="1400" dirty="0">
                <a:latin typeface="Consolas" panose="020B0609020204030204" pitchFamily="49" charset="0"/>
              </a:rPr>
              <a:t>Watcher</a:t>
            </a:r>
            <a:r>
              <a:rPr lang="zh-CN" altLang="en-US" sz="1400" dirty="0">
                <a:latin typeface="Consolas" panose="020B0609020204030204" pitchFamily="49" charset="0"/>
              </a:rPr>
              <a:t>，则马上</a:t>
            </a:r>
            <a:r>
              <a:rPr lang="en-US" altLang="zh-CN" sz="1400" dirty="0" err="1">
                <a:latin typeface="Consolas" panose="020B0609020204030204" pitchFamily="49" charset="0"/>
              </a:rPr>
              <a:t>packet.notifyAll</a:t>
            </a:r>
            <a:r>
              <a:rPr lang="zh-CN" altLang="en-US" sz="1400" dirty="0">
                <a:latin typeface="Consolas" panose="020B0609020204030204" pitchFamily="49" charset="0"/>
              </a:rPr>
              <a:t>解锁前面等待的线程，如果是</a:t>
            </a:r>
            <a:r>
              <a:rPr lang="en-US" altLang="zh-CN" sz="1400" dirty="0">
                <a:latin typeface="Consolas" panose="020B0609020204030204" pitchFamily="49" charset="0"/>
              </a:rPr>
              <a:t>callback</a:t>
            </a:r>
            <a:r>
              <a:rPr lang="zh-CN" altLang="en-US" sz="1400" dirty="0">
                <a:latin typeface="Consolas" panose="020B0609020204030204" pitchFamily="49" charset="0"/>
              </a:rPr>
              <a:t>类型，则放到</a:t>
            </a:r>
            <a:r>
              <a:rPr lang="en-US" altLang="zh-CN" sz="1400" dirty="0" err="1">
                <a:latin typeface="Consolas" panose="020B0609020204030204" pitchFamily="49" charset="0"/>
              </a:rPr>
              <a:t>eventThread</a:t>
            </a:r>
            <a:r>
              <a:rPr lang="zh-CN" altLang="en-US" sz="1400" dirty="0">
                <a:latin typeface="Consolas" panose="020B0609020204030204" pitchFamily="49" charset="0"/>
              </a:rPr>
              <a:t>的</a:t>
            </a:r>
            <a:r>
              <a:rPr lang="en-US" altLang="zh-CN" sz="1400" dirty="0" err="1">
                <a:latin typeface="Consolas" panose="020B0609020204030204" pitchFamily="49" charset="0"/>
              </a:rPr>
              <a:t>waitingEvents</a:t>
            </a:r>
            <a:r>
              <a:rPr lang="zh-CN" altLang="en-US" sz="1400" dirty="0">
                <a:latin typeface="Consolas" panose="020B0609020204030204" pitchFamily="49" charset="0"/>
              </a:rPr>
              <a:t>中处理。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(4)</a:t>
            </a:r>
            <a:r>
              <a:rPr lang="en-US" altLang="zh-CN" sz="1400" dirty="0" err="1">
                <a:latin typeface="Consolas" panose="020B0609020204030204" pitchFamily="49" charset="0"/>
              </a:rPr>
              <a:t>outgoingQueue</a:t>
            </a:r>
            <a:r>
              <a:rPr lang="zh-CN" altLang="en-US" sz="1400" dirty="0">
                <a:latin typeface="Consolas" panose="020B0609020204030204" pitchFamily="49" charset="0"/>
              </a:rPr>
              <a:t>主要是存放</a:t>
            </a:r>
            <a:r>
              <a:rPr lang="en-US" altLang="zh-CN" sz="1400" dirty="0">
                <a:latin typeface="Consolas" panose="020B0609020204030204" pitchFamily="49" charset="0"/>
              </a:rPr>
              <a:t>zookeeper</a:t>
            </a:r>
            <a:r>
              <a:rPr lang="zh-CN" altLang="en-US" sz="1400" dirty="0">
                <a:latin typeface="Consolas" panose="020B0609020204030204" pitchFamily="49" charset="0"/>
              </a:rPr>
              <a:t>执行</a:t>
            </a:r>
            <a:r>
              <a:rPr lang="en-US" altLang="zh-CN" sz="1400" dirty="0">
                <a:latin typeface="Consolas" panose="020B0609020204030204" pitchFamily="49" charset="0"/>
              </a:rPr>
              <a:t>exists/</a:t>
            </a:r>
            <a:r>
              <a:rPr lang="en-US" altLang="zh-CN" sz="1400" dirty="0" err="1">
                <a:latin typeface="Consolas" panose="020B0609020204030204" pitchFamily="49" charset="0"/>
              </a:rPr>
              <a:t>getData</a:t>
            </a:r>
            <a:r>
              <a:rPr lang="en-US" altLang="zh-CN" sz="1400" dirty="0">
                <a:latin typeface="Consolas" panose="020B0609020204030204" pitchFamily="49" charset="0"/>
              </a:rPr>
              <a:t>/</a:t>
            </a:r>
            <a:r>
              <a:rPr lang="en-US" altLang="zh-CN" sz="1400" dirty="0" err="1">
                <a:latin typeface="Consolas" panose="020B0609020204030204" pitchFamily="49" charset="0"/>
              </a:rPr>
              <a:t>getChildren</a:t>
            </a:r>
            <a:r>
              <a:rPr lang="zh-CN" altLang="en-US" sz="1400" dirty="0">
                <a:latin typeface="Consolas" panose="020B0609020204030204" pitchFamily="49" charset="0"/>
              </a:rPr>
              <a:t>方法时生成的</a:t>
            </a:r>
            <a:r>
              <a:rPr lang="en-US" altLang="zh-CN" sz="1400" dirty="0">
                <a:latin typeface="Consolas" panose="020B0609020204030204" pitchFamily="49" charset="0"/>
              </a:rPr>
              <a:t>packet</a:t>
            </a:r>
            <a:r>
              <a:rPr lang="zh-CN" altLang="en-US" sz="1400" dirty="0">
                <a:latin typeface="Consolas" panose="020B0609020204030204" pitchFamily="49" charset="0"/>
              </a:rPr>
              <a:t>，当</a:t>
            </a:r>
            <a:r>
              <a:rPr lang="en-US" altLang="zh-CN" sz="1400" dirty="0">
                <a:latin typeface="Consolas" panose="020B0609020204030204" pitchFamily="49" charset="0"/>
              </a:rPr>
              <a:t>packet</a:t>
            </a:r>
            <a:r>
              <a:rPr lang="zh-CN" altLang="en-US" sz="1400" dirty="0">
                <a:latin typeface="Consolas" panose="020B0609020204030204" pitchFamily="49" charset="0"/>
              </a:rPr>
              <a:t>加入到</a:t>
            </a:r>
            <a:r>
              <a:rPr lang="en-US" altLang="zh-CN" sz="1400" dirty="0" err="1">
                <a:latin typeface="Consolas" panose="020B0609020204030204" pitchFamily="49" charset="0"/>
              </a:rPr>
              <a:t>outgoingQueue</a:t>
            </a:r>
            <a:r>
              <a:rPr lang="zh-CN" altLang="en-US" sz="1400" dirty="0">
                <a:latin typeface="Consolas" panose="020B0609020204030204" pitchFamily="49" charset="0"/>
              </a:rPr>
              <a:t>时，此刻</a:t>
            </a:r>
            <a:r>
              <a:rPr lang="en-US" altLang="zh-CN" sz="1400" dirty="0">
                <a:latin typeface="Consolas" panose="020B0609020204030204" pitchFamily="49" charset="0"/>
              </a:rPr>
              <a:t>packet</a:t>
            </a:r>
            <a:r>
              <a:rPr lang="zh-CN" altLang="en-US" sz="1400" dirty="0">
                <a:latin typeface="Consolas" panose="020B0609020204030204" pitchFamily="49" charset="0"/>
              </a:rPr>
              <a:t>还未发送，所以此刻会不断循环给</a:t>
            </a:r>
            <a:r>
              <a:rPr lang="en-US" altLang="zh-CN" sz="1400" dirty="0" err="1">
                <a:latin typeface="Consolas" panose="020B0609020204030204" pitchFamily="49" charset="0"/>
              </a:rPr>
              <a:t>packet.wait</a:t>
            </a:r>
            <a:r>
              <a:rPr lang="zh-CN" altLang="en-US" sz="1400" dirty="0">
                <a:latin typeface="Consolas" panose="020B0609020204030204" pitchFamily="49" charset="0"/>
              </a:rPr>
              <a:t>加锁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latin typeface="Consolas" panose="020B0609020204030204" pitchFamily="49" charset="0"/>
              </a:rPr>
              <a:t>详见</a:t>
            </a:r>
            <a:r>
              <a:rPr lang="en-US" altLang="zh-CN" sz="1400" dirty="0" err="1">
                <a:latin typeface="Consolas" panose="020B0609020204030204" pitchFamily="49" charset="0"/>
              </a:rPr>
              <a:t>ClientCnxn</a:t>
            </a:r>
            <a:r>
              <a:rPr lang="zh-CN" altLang="en-US" sz="1400" dirty="0">
                <a:latin typeface="Consolas" panose="020B0609020204030204" pitchFamily="49" charset="0"/>
              </a:rPr>
              <a:t>的</a:t>
            </a:r>
            <a:r>
              <a:rPr lang="en-US" altLang="zh-CN" sz="1400" dirty="0" err="1">
                <a:latin typeface="Consolas" panose="020B0609020204030204" pitchFamily="49" charset="0"/>
              </a:rPr>
              <a:t>submitRequest</a:t>
            </a:r>
            <a:r>
              <a:rPr lang="zh-CN" altLang="en-US" sz="1400" dirty="0">
                <a:latin typeface="Consolas" panose="020B0609020204030204" pitchFamily="49" charset="0"/>
              </a:rPr>
              <a:t>方法，因为默认</a:t>
            </a:r>
            <a:r>
              <a:rPr lang="en-US" altLang="zh-CN" sz="1400" dirty="0">
                <a:latin typeface="Consolas" panose="020B0609020204030204" pitchFamily="49" charset="0"/>
              </a:rPr>
              <a:t>packet</a:t>
            </a:r>
            <a:r>
              <a:rPr lang="zh-CN" altLang="en-US" sz="1400" dirty="0">
                <a:latin typeface="Consolas" panose="020B0609020204030204" pitchFamily="49" charset="0"/>
              </a:rPr>
              <a:t>的</a:t>
            </a:r>
            <a:r>
              <a:rPr lang="en-US" altLang="zh-CN" sz="1400" dirty="0">
                <a:latin typeface="Consolas" panose="020B0609020204030204" pitchFamily="49" charset="0"/>
              </a:rPr>
              <a:t>finish</a:t>
            </a:r>
            <a:r>
              <a:rPr lang="zh-CN" altLang="en-US" sz="1400" dirty="0">
                <a:latin typeface="Consolas" panose="020B0609020204030204" pitchFamily="49" charset="0"/>
              </a:rPr>
              <a:t>属性为</a:t>
            </a:r>
            <a:r>
              <a:rPr lang="en-US" altLang="zh-CN" sz="1400" dirty="0">
                <a:latin typeface="Consolas" panose="020B0609020204030204" pitchFamily="49" charset="0"/>
              </a:rPr>
              <a:t>false)</a:t>
            </a:r>
            <a:r>
              <a:rPr lang="zh-CN" altLang="en-US" sz="1400" dirty="0">
                <a:latin typeface="Consolas" panose="020B0609020204030204" pitchFamily="49" charset="0"/>
              </a:rPr>
              <a:t>，等到</a:t>
            </a:r>
            <a:r>
              <a:rPr lang="en-US" altLang="zh-CN" sz="1400" dirty="0" err="1">
                <a:latin typeface="Consolas" panose="020B0609020204030204" pitchFamily="49" charset="0"/>
              </a:rPr>
              <a:t>doIO</a:t>
            </a:r>
            <a:r>
              <a:rPr lang="zh-CN" altLang="en-US" sz="1400" dirty="0">
                <a:latin typeface="Consolas" panose="020B0609020204030204" pitchFamily="49" charset="0"/>
              </a:rPr>
              <a:t>发数据给</a:t>
            </a:r>
            <a:r>
              <a:rPr lang="en-US" altLang="zh-CN" sz="1400" dirty="0">
                <a:latin typeface="Consolas" panose="020B0609020204030204" pitchFamily="49" charset="0"/>
              </a:rPr>
              <a:t>zookeeper</a:t>
            </a:r>
            <a:r>
              <a:rPr lang="zh-CN" altLang="en-US" sz="1400" dirty="0">
                <a:latin typeface="Consolas" panose="020B0609020204030204" pitchFamily="49" charset="0"/>
              </a:rPr>
              <a:t>服务器完成之后，则</a:t>
            </a:r>
            <a:r>
              <a:rPr lang="en-US" altLang="zh-CN" sz="1400" dirty="0" err="1">
                <a:latin typeface="Consolas" panose="020B0609020204030204" pitchFamily="49" charset="0"/>
              </a:rPr>
              <a:t>outgoingQueue</a:t>
            </a:r>
            <a:r>
              <a:rPr lang="zh-CN" altLang="en-US" sz="1400" dirty="0">
                <a:latin typeface="Consolas" panose="020B0609020204030204" pitchFamily="49" charset="0"/>
              </a:rPr>
              <a:t>会移除该</a:t>
            </a:r>
            <a:r>
              <a:rPr lang="en-US" altLang="zh-CN" sz="1400" dirty="0">
                <a:latin typeface="Consolas" panose="020B0609020204030204" pitchFamily="49" charset="0"/>
              </a:rPr>
              <a:t>packet</a:t>
            </a:r>
            <a:r>
              <a:rPr lang="zh-CN" altLang="en-US" sz="1400" dirty="0">
                <a:latin typeface="Consolas" panose="020B0609020204030204" pitchFamily="49" charset="0"/>
              </a:rPr>
              <a:t>，并且把</a:t>
            </a:r>
            <a:r>
              <a:rPr lang="en-US" altLang="zh-CN" sz="1400" dirty="0">
                <a:latin typeface="Consolas" panose="020B0609020204030204" pitchFamily="49" charset="0"/>
              </a:rPr>
              <a:t>packet</a:t>
            </a:r>
            <a:r>
              <a:rPr lang="zh-CN" altLang="en-US" sz="1400" dirty="0">
                <a:latin typeface="Consolas" panose="020B0609020204030204" pitchFamily="49" charset="0"/>
              </a:rPr>
              <a:t>放入</a:t>
            </a:r>
            <a:r>
              <a:rPr lang="en-US" altLang="zh-CN" sz="1400" dirty="0" err="1">
                <a:latin typeface="Consolas" panose="020B0609020204030204" pitchFamily="49" charset="0"/>
              </a:rPr>
              <a:t>pendingQueue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  <p:pic>
        <p:nvPicPr>
          <p:cNvPr id="5" name="j0314068.jpg"/>
          <p:cNvPicPr>
            <a:picLocks noGrp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26" y="1537295"/>
            <a:ext cx="5392674" cy="3606205"/>
          </a:xfrm>
        </p:spPr>
      </p:pic>
    </p:spTree>
    <p:extLst>
      <p:ext uri="{BB962C8B-B14F-4D97-AF65-F5344CB8AC3E}">
        <p14:creationId xmlns:p14="http://schemas.microsoft.com/office/powerpoint/2010/main" val="176956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Watcher</a:t>
            </a:r>
            <a:r>
              <a:rPr lang="zh-CN" altLang="en-US" dirty="0">
                <a:latin typeface="Consolas" panose="020B0609020204030204" pitchFamily="49" charset="0"/>
              </a:rPr>
              <a:t>和</a:t>
            </a:r>
            <a:r>
              <a:rPr lang="en-US" altLang="zh-CN" dirty="0" err="1">
                <a:latin typeface="Consolas" panose="020B0609020204030204" pitchFamily="49" charset="0"/>
              </a:rPr>
              <a:t>AsyncCallback</a:t>
            </a:r>
            <a:r>
              <a:rPr lang="zh-CN" altLang="en-US" dirty="0">
                <a:latin typeface="Consolas" panose="020B0609020204030204" pitchFamily="49" charset="0"/>
              </a:rPr>
              <a:t>机制</a:t>
            </a:r>
            <a:endParaRPr lang="zh-CN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0" y="1347614"/>
            <a:ext cx="3707904" cy="3795886"/>
          </a:xfrm>
        </p:spPr>
        <p:txBody>
          <a:bodyPr anchor="t">
            <a:normAutofit fontScale="92500"/>
          </a:bodyPr>
          <a:lstStyle/>
          <a:p>
            <a:pPr marL="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4.</a:t>
            </a:r>
            <a:r>
              <a:rPr lang="zh-CN" altLang="en-US" sz="1400" dirty="0">
                <a:latin typeface="Consolas" panose="020B0609020204030204" pitchFamily="49" charset="0"/>
              </a:rPr>
              <a:t>其中</a:t>
            </a:r>
            <a:r>
              <a:rPr lang="en-US" altLang="zh-CN" sz="1400" dirty="0" err="1">
                <a:latin typeface="Consolas" panose="020B0609020204030204" pitchFamily="49" charset="0"/>
              </a:rPr>
              <a:t>finishPacket</a:t>
            </a:r>
            <a:r>
              <a:rPr lang="zh-CN" altLang="en-US" sz="1400" dirty="0">
                <a:latin typeface="Consolas" panose="020B0609020204030204" pitchFamily="49" charset="0"/>
              </a:rPr>
              <a:t>方法需要执行</a:t>
            </a:r>
            <a:r>
              <a:rPr lang="en-US" altLang="zh-CN" sz="1400" dirty="0" err="1">
                <a:latin typeface="Consolas" panose="020B0609020204030204" pitchFamily="49" charset="0"/>
              </a:rPr>
              <a:t>packet.watchRegistration.register</a:t>
            </a:r>
            <a:r>
              <a:rPr lang="zh-CN" altLang="en-US" sz="1400" dirty="0">
                <a:latin typeface="Consolas" panose="020B0609020204030204" pitchFamily="49" charset="0"/>
              </a:rPr>
              <a:t>方法，这会把</a:t>
            </a:r>
            <a:r>
              <a:rPr lang="en-US" altLang="zh-CN" sz="1400" dirty="0" err="1">
                <a:latin typeface="Consolas" panose="020B0609020204030204" pitchFamily="49" charset="0"/>
              </a:rPr>
              <a:t>watchRegistration</a:t>
            </a:r>
            <a:r>
              <a:rPr lang="zh-CN" altLang="en-US" sz="1400" dirty="0">
                <a:latin typeface="Consolas" panose="020B0609020204030204" pitchFamily="49" charset="0"/>
              </a:rPr>
              <a:t>内部的</a:t>
            </a:r>
            <a:r>
              <a:rPr lang="en-US" altLang="zh-CN" sz="1400" dirty="0">
                <a:latin typeface="Consolas" panose="020B0609020204030204" pitchFamily="49" charset="0"/>
              </a:rPr>
              <a:t>watcher</a:t>
            </a:r>
            <a:r>
              <a:rPr lang="zh-CN" altLang="en-US" sz="1400" dirty="0">
                <a:latin typeface="Consolas" panose="020B0609020204030204" pitchFamily="49" charset="0"/>
              </a:rPr>
              <a:t>对象加入到对应的</a:t>
            </a:r>
            <a:r>
              <a:rPr lang="en-US" altLang="zh-CN" sz="1400" dirty="0">
                <a:latin typeface="Consolas" panose="020B0609020204030204" pitchFamily="49" charset="0"/>
              </a:rPr>
              <a:t>watches</a:t>
            </a:r>
            <a:r>
              <a:rPr lang="zh-CN" altLang="en-US" sz="1400" dirty="0">
                <a:latin typeface="Consolas" panose="020B0609020204030204" pitchFamily="49" charset="0"/>
              </a:rPr>
              <a:t>中，而</a:t>
            </a:r>
            <a:r>
              <a:rPr lang="en-US" altLang="zh-CN" sz="1400" dirty="0">
                <a:latin typeface="Consolas" panose="020B0609020204030204" pitchFamily="49" charset="0"/>
              </a:rPr>
              <a:t>watches</a:t>
            </a:r>
            <a:r>
              <a:rPr lang="zh-CN" altLang="en-US" sz="1400" dirty="0">
                <a:latin typeface="Consolas" panose="020B0609020204030204" pitchFamily="49" charset="0"/>
              </a:rPr>
              <a:t>对应的是</a:t>
            </a:r>
            <a:r>
              <a:rPr lang="en-US" altLang="zh-CN" sz="1400" dirty="0" err="1">
                <a:latin typeface="Consolas" panose="020B0609020204030204" pitchFamily="49" charset="0"/>
              </a:rPr>
              <a:t>getWatches</a:t>
            </a:r>
            <a:r>
              <a:rPr lang="zh-CN" altLang="en-US" sz="1400" dirty="0">
                <a:latin typeface="Consolas" panose="020B0609020204030204" pitchFamily="49" charset="0"/>
              </a:rPr>
              <a:t>方法，该方法本质上是返回</a:t>
            </a:r>
            <a:r>
              <a:rPr lang="en-US" altLang="zh-CN" sz="1400" dirty="0" err="1">
                <a:latin typeface="Consolas" panose="020B0609020204030204" pitchFamily="49" charset="0"/>
              </a:rPr>
              <a:t>ZKWatchManager</a:t>
            </a:r>
            <a:r>
              <a:rPr lang="zh-CN" altLang="en-US" sz="1400" dirty="0">
                <a:latin typeface="Consolas" panose="020B0609020204030204" pitchFamily="49" charset="0"/>
              </a:rPr>
              <a:t>的</a:t>
            </a:r>
            <a:r>
              <a:rPr lang="en-US" altLang="zh-CN" sz="1400" dirty="0">
                <a:latin typeface="Consolas" panose="020B0609020204030204" pitchFamily="49" charset="0"/>
              </a:rPr>
              <a:t>3</a:t>
            </a:r>
            <a:r>
              <a:rPr lang="zh-CN" altLang="en-US" sz="1400" dirty="0">
                <a:latin typeface="Consolas" panose="020B0609020204030204" pitchFamily="49" charset="0"/>
              </a:rPr>
              <a:t>个属性</a:t>
            </a:r>
            <a:r>
              <a:rPr lang="en-US" altLang="zh-CN" sz="1400" dirty="0" err="1">
                <a:latin typeface="Consolas" panose="020B0609020204030204" pitchFamily="49" charset="0"/>
              </a:rPr>
              <a:t>dataWatches</a:t>
            </a:r>
            <a:r>
              <a:rPr lang="en-US" altLang="zh-CN" sz="1400" dirty="0">
                <a:latin typeface="Consolas" panose="020B0609020204030204" pitchFamily="49" charset="0"/>
              </a:rPr>
              <a:t>/</a:t>
            </a:r>
            <a:r>
              <a:rPr lang="en-US" altLang="zh-CN" sz="1400" dirty="0" err="1">
                <a:latin typeface="Consolas" panose="020B0609020204030204" pitchFamily="49" charset="0"/>
              </a:rPr>
              <a:t>existWatches</a:t>
            </a:r>
            <a:r>
              <a:rPr lang="en-US" altLang="zh-CN" sz="1400" dirty="0">
                <a:latin typeface="Consolas" panose="020B0609020204030204" pitchFamily="49" charset="0"/>
              </a:rPr>
              <a:t>/</a:t>
            </a:r>
            <a:r>
              <a:rPr lang="en-US" altLang="zh-CN" sz="1400" dirty="0" err="1">
                <a:latin typeface="Consolas" panose="020B0609020204030204" pitchFamily="49" charset="0"/>
              </a:rPr>
              <a:t>childWatches</a:t>
            </a:r>
            <a:r>
              <a:rPr lang="zh-CN" altLang="en-US" sz="1400" dirty="0">
                <a:latin typeface="Consolas" panose="020B0609020204030204" pitchFamily="49" charset="0"/>
              </a:rPr>
              <a:t>。所以需要注意一点，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watcher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加入到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ZKWatchManager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是在收到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response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之后。</a:t>
            </a:r>
            <a:endParaRPr lang="en-US" altLang="zh-CN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5.sendThread</a:t>
            </a:r>
            <a:r>
              <a:rPr lang="zh-CN" altLang="en-US" sz="1400" dirty="0">
                <a:latin typeface="Consolas" panose="020B0609020204030204" pitchFamily="49" charset="0"/>
              </a:rPr>
              <a:t>的</a:t>
            </a:r>
            <a:r>
              <a:rPr lang="en-US" altLang="zh-CN" sz="1400" dirty="0" err="1">
                <a:latin typeface="Consolas" panose="020B0609020204030204" pitchFamily="49" charset="0"/>
              </a:rPr>
              <a:t>readResponse</a:t>
            </a:r>
            <a:r>
              <a:rPr lang="zh-CN" altLang="en-US" sz="1400" dirty="0">
                <a:latin typeface="Consolas" panose="020B0609020204030204" pitchFamily="49" charset="0"/>
              </a:rPr>
              <a:t>方法收到服务器端的数据的时候，需要做判断，有可能是事件通知，也有可能是普通的数据，如果是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事件通知</a:t>
            </a:r>
            <a:r>
              <a:rPr lang="zh-CN" altLang="en-US" sz="1400" dirty="0">
                <a:latin typeface="Consolas" panose="020B0609020204030204" pitchFamily="49" charset="0"/>
              </a:rPr>
              <a:t>，那么会把事件添加到</a:t>
            </a:r>
            <a:r>
              <a:rPr lang="en-US" altLang="zh-CN" sz="1400" dirty="0" err="1">
                <a:latin typeface="Consolas" panose="020B0609020204030204" pitchFamily="49" charset="0"/>
              </a:rPr>
              <a:t>eventThread</a:t>
            </a:r>
            <a:r>
              <a:rPr lang="zh-CN" altLang="en-US" sz="1400" dirty="0">
                <a:latin typeface="Consolas" panose="020B0609020204030204" pitchFamily="49" charset="0"/>
              </a:rPr>
              <a:t>的</a:t>
            </a:r>
            <a:r>
              <a:rPr lang="en-US" altLang="zh-CN" sz="1400" dirty="0" err="1">
                <a:latin typeface="Consolas" panose="020B0609020204030204" pitchFamily="49" charset="0"/>
              </a:rPr>
              <a:t>waitingEvents</a:t>
            </a:r>
            <a:r>
              <a:rPr lang="zh-CN" altLang="en-US" sz="1400" dirty="0">
                <a:latin typeface="Consolas" panose="020B0609020204030204" pitchFamily="49" charset="0"/>
              </a:rPr>
              <a:t>队列中，而且</a:t>
            </a:r>
            <a:r>
              <a:rPr lang="en-US" altLang="zh-CN" sz="1400" dirty="0" err="1">
                <a:latin typeface="Consolas" panose="020B0609020204030204" pitchFamily="49" charset="0"/>
              </a:rPr>
              <a:t>eventThread</a:t>
            </a:r>
            <a:r>
              <a:rPr lang="zh-CN" altLang="en-US" sz="1400" dirty="0">
                <a:latin typeface="Consolas" panose="020B0609020204030204" pitchFamily="49" charset="0"/>
              </a:rPr>
              <a:t>是一个不断处理</a:t>
            </a:r>
            <a:r>
              <a:rPr lang="en-US" altLang="zh-CN" sz="1400" dirty="0" err="1">
                <a:latin typeface="Consolas" panose="020B0609020204030204" pitchFamily="49" charset="0"/>
              </a:rPr>
              <a:t>waitingEvents</a:t>
            </a:r>
            <a:r>
              <a:rPr lang="zh-CN" altLang="en-US" sz="1400" dirty="0">
                <a:latin typeface="Consolas" panose="020B0609020204030204" pitchFamily="49" charset="0"/>
              </a:rPr>
              <a:t>队列中的元素；如果是普通的数据，那么直接封装成</a:t>
            </a:r>
            <a:r>
              <a:rPr lang="en-US" altLang="zh-CN" sz="1400" dirty="0">
                <a:latin typeface="Consolas" panose="020B0609020204030204" pitchFamily="49" charset="0"/>
              </a:rPr>
              <a:t>packet</a:t>
            </a:r>
            <a:r>
              <a:rPr lang="zh-CN" altLang="en-US" sz="1400" dirty="0">
                <a:latin typeface="Consolas" panose="020B0609020204030204" pitchFamily="49" charset="0"/>
              </a:rPr>
              <a:t>的</a:t>
            </a:r>
            <a:r>
              <a:rPr lang="en-US" altLang="zh-CN" sz="1400" dirty="0">
                <a:latin typeface="Consolas" panose="020B0609020204030204" pitchFamily="49" charset="0"/>
              </a:rPr>
              <a:t>response</a:t>
            </a:r>
            <a:r>
              <a:rPr lang="zh-CN" altLang="en-US" sz="1400" dirty="0">
                <a:latin typeface="Consolas" panose="020B0609020204030204" pitchFamily="49" charset="0"/>
              </a:rPr>
              <a:t>，所以最终我们的</a:t>
            </a:r>
            <a:r>
              <a:rPr lang="en-US" altLang="zh-CN" sz="1400" dirty="0">
                <a:latin typeface="Consolas" panose="020B0609020204030204" pitchFamily="49" charset="0"/>
              </a:rPr>
              <a:t>watcher</a:t>
            </a:r>
            <a:r>
              <a:rPr lang="zh-CN" altLang="en-US" sz="1400" dirty="0">
                <a:latin typeface="Consolas" panose="020B0609020204030204" pitchFamily="49" charset="0"/>
              </a:rPr>
              <a:t>是在</a:t>
            </a:r>
            <a:r>
              <a:rPr lang="en-US" altLang="zh-CN" sz="1400" dirty="0" err="1">
                <a:latin typeface="Consolas" panose="020B0609020204030204" pitchFamily="49" charset="0"/>
              </a:rPr>
              <a:t>eventThread</a:t>
            </a:r>
            <a:r>
              <a:rPr lang="zh-CN" altLang="en-US" sz="1400" dirty="0">
                <a:latin typeface="Consolas" panose="020B0609020204030204" pitchFamily="49" charset="0"/>
              </a:rPr>
              <a:t>中触发执行的。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  <p:pic>
        <p:nvPicPr>
          <p:cNvPr id="5" name="j0314068.jpg"/>
          <p:cNvPicPr>
            <a:picLocks noGrp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26" y="1537295"/>
            <a:ext cx="5392674" cy="3606205"/>
          </a:xfrm>
        </p:spPr>
      </p:pic>
    </p:spTree>
    <p:extLst>
      <p:ext uri="{BB962C8B-B14F-4D97-AF65-F5344CB8AC3E}">
        <p14:creationId xmlns:p14="http://schemas.microsoft.com/office/powerpoint/2010/main" val="198056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Zookeeper</a:t>
            </a:r>
            <a:r>
              <a:rPr lang="zh-CN" altLang="en-US" dirty="0">
                <a:latin typeface="Consolas" panose="020B0609020204030204" pitchFamily="49" charset="0"/>
              </a:rPr>
              <a:t>基础</a:t>
            </a:r>
            <a:endParaRPr lang="zh-CN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0" y="1352549"/>
            <a:ext cx="9144000" cy="3790951"/>
          </a:xfrm>
        </p:spPr>
        <p:txBody>
          <a:bodyPr anchor="t">
            <a:normAutofit/>
          </a:bodyPr>
          <a:lstStyle/>
          <a:p>
            <a:pPr marL="0" lvl="1" indent="0"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1.Zookeeper</a:t>
            </a:r>
            <a:r>
              <a:rPr lang="zh-CN" altLang="en-US" sz="1100" dirty="0">
                <a:latin typeface="Consolas" panose="020B0609020204030204" pitchFamily="49" charset="0"/>
              </a:rPr>
              <a:t>几种类型的</a:t>
            </a:r>
            <a:r>
              <a:rPr lang="en-US" altLang="zh-CN" sz="1100" dirty="0" err="1">
                <a:latin typeface="Consolas" panose="020B0609020204030204" pitchFamily="49" charset="0"/>
              </a:rPr>
              <a:t>znode</a:t>
            </a:r>
            <a:r>
              <a:rPr lang="zh-CN" altLang="en-US" sz="1100" dirty="0">
                <a:latin typeface="Consolas" panose="020B0609020204030204" pitchFamily="49" charset="0"/>
              </a:rPr>
              <a:t>，分别是：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 dirty="0" err="1">
                <a:latin typeface="Consolas" panose="020B0609020204030204" pitchFamily="49" charset="0"/>
              </a:rPr>
              <a:t>CreateMode.PERSISTENT</a:t>
            </a:r>
            <a:r>
              <a:rPr lang="en-US" altLang="zh-CN" sz="1100" dirty="0">
                <a:latin typeface="Consolas" panose="020B0609020204030204" pitchFamily="49" charset="0"/>
              </a:rPr>
              <a:t>:</a:t>
            </a:r>
            <a:r>
              <a:rPr lang="zh-CN" altLang="en-US" sz="1100" dirty="0">
                <a:latin typeface="Consolas" panose="020B0609020204030204" pitchFamily="49" charset="0"/>
              </a:rPr>
              <a:t>持久节点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 dirty="0" err="1">
                <a:latin typeface="Consolas" panose="020B0609020204030204" pitchFamily="49" charset="0"/>
              </a:rPr>
              <a:t>CreateMode.PERSISTENT_SEQUENTIAL</a:t>
            </a:r>
            <a:r>
              <a:rPr lang="en-US" altLang="zh-CN" sz="1100" dirty="0">
                <a:latin typeface="Consolas" panose="020B0609020204030204" pitchFamily="49" charset="0"/>
              </a:rPr>
              <a:t>:</a:t>
            </a:r>
            <a:r>
              <a:rPr lang="zh-CN" altLang="en-US" sz="1100" dirty="0">
                <a:latin typeface="Consolas" panose="020B0609020204030204" pitchFamily="49" charset="0"/>
              </a:rPr>
              <a:t>持久的顺序节点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 dirty="0" err="1">
                <a:latin typeface="Consolas" panose="020B0609020204030204" pitchFamily="49" charset="0"/>
              </a:rPr>
              <a:t>CreateMode.EPHEMERAL</a:t>
            </a:r>
            <a:r>
              <a:rPr lang="en-US" altLang="zh-CN" sz="1100" dirty="0">
                <a:latin typeface="Consolas" panose="020B0609020204030204" pitchFamily="49" charset="0"/>
              </a:rPr>
              <a:t>:</a:t>
            </a:r>
            <a:r>
              <a:rPr lang="zh-CN" altLang="en-US" sz="1100" dirty="0">
                <a:latin typeface="Consolas" panose="020B0609020204030204" pitchFamily="49" charset="0"/>
              </a:rPr>
              <a:t>临时节点（客户端断开连接就会自动被服务器清除）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 dirty="0" err="1">
                <a:latin typeface="Consolas" panose="020B0609020204030204" pitchFamily="49" charset="0"/>
              </a:rPr>
              <a:t>CreateMode.EPHEMERAL_SEQUENTIAL</a:t>
            </a:r>
            <a:r>
              <a:rPr lang="en-US" altLang="zh-CN" sz="1100" dirty="0">
                <a:latin typeface="Consolas" panose="020B0609020204030204" pitchFamily="49" charset="0"/>
              </a:rPr>
              <a:t>:</a:t>
            </a:r>
            <a:r>
              <a:rPr lang="zh-CN" altLang="en-US" sz="1100" dirty="0">
                <a:latin typeface="Consolas" panose="020B0609020204030204" pitchFamily="49" charset="0"/>
              </a:rPr>
              <a:t>临时的顺序节点（客户端断开连接就会自动被服务器清除）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2.Zookeeper</a:t>
            </a:r>
            <a:r>
              <a:rPr lang="zh-CN" altLang="en-US" sz="1100" dirty="0">
                <a:latin typeface="Consolas" panose="020B0609020204030204" pitchFamily="49" charset="0"/>
              </a:rPr>
              <a:t>客户端连接的那个服务器故障，那么</a:t>
            </a:r>
            <a:r>
              <a:rPr lang="en-US" altLang="zh-CN" sz="1100" dirty="0">
                <a:latin typeface="Consolas" panose="020B0609020204030204" pitchFamily="49" charset="0"/>
              </a:rPr>
              <a:t>zookeeper</a:t>
            </a:r>
            <a:r>
              <a:rPr lang="zh-CN" altLang="en-US" sz="1100" dirty="0">
                <a:latin typeface="Consolas" panose="020B0609020204030204" pitchFamily="49" charset="0"/>
              </a:rPr>
              <a:t>客户端会自动选择下一个服务器重连，如果在</a:t>
            </a:r>
            <a:r>
              <a:rPr lang="en-US" altLang="zh-CN" sz="1100" dirty="0">
                <a:latin typeface="Consolas" panose="020B0609020204030204" pitchFamily="49" charset="0"/>
              </a:rPr>
              <a:t>2</a:t>
            </a:r>
            <a:r>
              <a:rPr lang="zh-CN" altLang="en-US" sz="1100" dirty="0">
                <a:latin typeface="Consolas" panose="020B0609020204030204" pitchFamily="49" charset="0"/>
              </a:rPr>
              <a:t>次</a:t>
            </a:r>
            <a:r>
              <a:rPr lang="en-US" altLang="zh-CN" sz="1100" dirty="0">
                <a:latin typeface="Consolas" panose="020B0609020204030204" pitchFamily="49" charset="0"/>
              </a:rPr>
              <a:t>session</a:t>
            </a:r>
            <a:r>
              <a:rPr lang="zh-CN" altLang="en-US" sz="1100" dirty="0">
                <a:latin typeface="Consolas" panose="020B0609020204030204" pitchFamily="49" charset="0"/>
              </a:rPr>
              <a:t>超时时间内重连上，那么状态会变成</a:t>
            </a:r>
            <a:r>
              <a:rPr lang="en-US" altLang="zh-CN" sz="1100" dirty="0">
                <a:latin typeface="Consolas" panose="020B0609020204030204" pitchFamily="49" charset="0"/>
              </a:rPr>
              <a:t>CONNECTED</a:t>
            </a:r>
            <a:r>
              <a:rPr lang="zh-CN" altLang="en-US" sz="1100" dirty="0">
                <a:latin typeface="Consolas" panose="020B0609020204030204" pitchFamily="49" charset="0"/>
              </a:rPr>
              <a:t>；如果在</a:t>
            </a:r>
            <a:r>
              <a:rPr lang="en-US" altLang="zh-CN" sz="1100" dirty="0">
                <a:latin typeface="Consolas" panose="020B0609020204030204" pitchFamily="49" charset="0"/>
              </a:rPr>
              <a:t>2</a:t>
            </a:r>
            <a:r>
              <a:rPr lang="zh-CN" altLang="en-US" sz="1100" dirty="0">
                <a:latin typeface="Consolas" panose="020B0609020204030204" pitchFamily="49" charset="0"/>
              </a:rPr>
              <a:t>次</a:t>
            </a:r>
            <a:r>
              <a:rPr lang="en-US" altLang="zh-CN" sz="1100" dirty="0">
                <a:latin typeface="Consolas" panose="020B0609020204030204" pitchFamily="49" charset="0"/>
              </a:rPr>
              <a:t>session</a:t>
            </a:r>
            <a:r>
              <a:rPr lang="zh-CN" altLang="en-US" sz="1100" dirty="0">
                <a:latin typeface="Consolas" panose="020B0609020204030204" pitchFamily="49" charset="0"/>
              </a:rPr>
              <a:t>超时时间之后再连接上服务器，那么会变成</a:t>
            </a:r>
            <a:r>
              <a:rPr lang="en-US" altLang="zh-CN" sz="1100" dirty="0">
                <a:latin typeface="Consolas" panose="020B0609020204030204" pitchFamily="49" charset="0"/>
              </a:rPr>
              <a:t>EXPIRED</a:t>
            </a:r>
            <a:r>
              <a:rPr lang="zh-CN" altLang="en-US" sz="1100" dirty="0">
                <a:latin typeface="Consolas" panose="020B0609020204030204" pitchFamily="49" charset="0"/>
              </a:rPr>
              <a:t>，服务端其实已经对该回话进行了会话清理的操作，因此在此连接上的会话将被视为非法会话，临时节点与</a:t>
            </a:r>
            <a:r>
              <a:rPr lang="en-US" altLang="zh-CN" sz="1100" dirty="0">
                <a:latin typeface="Consolas" panose="020B0609020204030204" pitchFamily="49" charset="0"/>
              </a:rPr>
              <a:t>session</a:t>
            </a:r>
            <a:r>
              <a:rPr lang="zh-CN" altLang="en-US" sz="1100" dirty="0">
                <a:latin typeface="Consolas" panose="020B0609020204030204" pitchFamily="49" charset="0"/>
              </a:rPr>
              <a:t>绑定的，如果</a:t>
            </a:r>
            <a:r>
              <a:rPr lang="en-US" altLang="zh-CN" sz="1100" dirty="0">
                <a:latin typeface="Consolas" panose="020B0609020204030204" pitchFamily="49" charset="0"/>
              </a:rPr>
              <a:t>session</a:t>
            </a:r>
            <a:r>
              <a:rPr lang="zh-CN" altLang="en-US" sz="1100" dirty="0">
                <a:latin typeface="Consolas" panose="020B0609020204030204" pitchFamily="49" charset="0"/>
              </a:rPr>
              <a:t>在</a:t>
            </a:r>
            <a:r>
              <a:rPr lang="en-US" altLang="zh-CN" sz="1100" dirty="0">
                <a:latin typeface="Consolas" panose="020B0609020204030204" pitchFamily="49" charset="0"/>
              </a:rPr>
              <a:t>2</a:t>
            </a:r>
            <a:r>
              <a:rPr lang="zh-CN" altLang="en-US" sz="1100" dirty="0">
                <a:latin typeface="Consolas" panose="020B0609020204030204" pitchFamily="49" charset="0"/>
              </a:rPr>
              <a:t>次超时时间内没有重连，服务端会清理这些临时节点。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3.</a:t>
            </a:r>
            <a:r>
              <a:rPr lang="zh-CN" altLang="en-US" sz="1100" dirty="0">
                <a:latin typeface="Consolas" panose="020B0609020204030204" pitchFamily="49" charset="0"/>
              </a:rPr>
              <a:t>顺序节点会在节点后面加一个长度为</a:t>
            </a:r>
            <a:r>
              <a:rPr lang="en-US" altLang="zh-CN" sz="1100" dirty="0">
                <a:latin typeface="Consolas" panose="020B0609020204030204" pitchFamily="49" charset="0"/>
              </a:rPr>
              <a:t>10</a:t>
            </a:r>
            <a:r>
              <a:rPr lang="zh-CN" altLang="en-US" sz="1100" dirty="0">
                <a:latin typeface="Consolas" panose="020B0609020204030204" pitchFamily="49" charset="0"/>
              </a:rPr>
              <a:t>的后缀，需要注意临时节点是没有子节点的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4.Watcher</a:t>
            </a:r>
            <a:r>
              <a:rPr lang="zh-CN" altLang="en-US" sz="1100" dirty="0">
                <a:latin typeface="Consolas" panose="020B0609020204030204" pitchFamily="49" charset="0"/>
              </a:rPr>
              <a:t>和</a:t>
            </a:r>
            <a:r>
              <a:rPr lang="en-US" altLang="zh-CN" sz="1100" dirty="0" err="1">
                <a:latin typeface="Consolas" panose="020B0609020204030204" pitchFamily="49" charset="0"/>
              </a:rPr>
              <a:t>AsyncCallback</a:t>
            </a:r>
            <a:r>
              <a:rPr lang="zh-CN" altLang="en-US" sz="1100" dirty="0">
                <a:latin typeface="Consolas" panose="020B0609020204030204" pitchFamily="49" charset="0"/>
              </a:rPr>
              <a:t>区别就是：</a:t>
            </a:r>
            <a:r>
              <a:rPr lang="en-US" altLang="zh-CN" sz="1100" dirty="0">
                <a:latin typeface="Consolas" panose="020B0609020204030204" pitchFamily="49" charset="0"/>
              </a:rPr>
              <a:t>Watcher</a:t>
            </a:r>
            <a:r>
              <a:rPr lang="zh-CN" altLang="en-US" sz="1100" dirty="0">
                <a:latin typeface="Consolas" panose="020B0609020204030204" pitchFamily="49" charset="0"/>
              </a:rPr>
              <a:t>是</a:t>
            </a:r>
            <a:r>
              <a:rPr lang="en-US" altLang="zh-CN" sz="1100" dirty="0" err="1">
                <a:latin typeface="Consolas" panose="020B0609020204030204" pitchFamily="49" charset="0"/>
              </a:rPr>
              <a:t>sendThread</a:t>
            </a:r>
            <a:r>
              <a:rPr lang="zh-CN" altLang="en-US" sz="1100" dirty="0">
                <a:latin typeface="Consolas" panose="020B0609020204030204" pitchFamily="49" charset="0"/>
              </a:rPr>
              <a:t>收到</a:t>
            </a:r>
            <a:r>
              <a:rPr lang="en-US" altLang="zh-CN" sz="1100" dirty="0">
                <a:latin typeface="Consolas" panose="020B0609020204030204" pitchFamily="49" charset="0"/>
              </a:rPr>
              <a:t>zookeeper</a:t>
            </a:r>
            <a:r>
              <a:rPr lang="zh-CN" altLang="en-US" sz="1100" dirty="0">
                <a:latin typeface="Consolas" panose="020B0609020204030204" pitchFamily="49" charset="0"/>
              </a:rPr>
              <a:t>服务器发送回来的事件通知，然后反序列化成</a:t>
            </a:r>
            <a:r>
              <a:rPr lang="en-US" altLang="zh-CN" sz="1100" dirty="0" err="1">
                <a:latin typeface="Consolas" panose="020B0609020204030204" pitchFamily="49" charset="0"/>
              </a:rPr>
              <a:t>WatcherEvent</a:t>
            </a:r>
            <a:r>
              <a:rPr lang="zh-CN" altLang="en-US" sz="1100" dirty="0">
                <a:latin typeface="Consolas" panose="020B0609020204030204" pitchFamily="49" charset="0"/>
              </a:rPr>
              <a:t>，然后</a:t>
            </a:r>
            <a:r>
              <a:rPr lang="en-US" altLang="zh-CN" sz="1100" dirty="0" err="1">
                <a:latin typeface="Consolas" panose="020B0609020204030204" pitchFamily="49" charset="0"/>
              </a:rPr>
              <a:t>WatcherEvent</a:t>
            </a:r>
            <a:r>
              <a:rPr lang="zh-CN" altLang="en-US" sz="1100" dirty="0">
                <a:latin typeface="Consolas" panose="020B0609020204030204" pitchFamily="49" charset="0"/>
              </a:rPr>
              <a:t>转换成</a:t>
            </a:r>
            <a:r>
              <a:rPr lang="en-US" altLang="zh-CN" sz="1100" dirty="0" err="1">
                <a:latin typeface="Consolas" panose="020B0609020204030204" pitchFamily="49" charset="0"/>
              </a:rPr>
              <a:t>WatchedEvent</a:t>
            </a:r>
            <a:r>
              <a:rPr lang="zh-CN" altLang="en-US" sz="1100" dirty="0">
                <a:latin typeface="Consolas" panose="020B0609020204030204" pitchFamily="49" charset="0"/>
              </a:rPr>
              <a:t>，最后加入到</a:t>
            </a:r>
            <a:r>
              <a:rPr lang="en-US" altLang="zh-CN" sz="1100" dirty="0" err="1">
                <a:latin typeface="Consolas" panose="020B0609020204030204" pitchFamily="49" charset="0"/>
              </a:rPr>
              <a:t>eventThread</a:t>
            </a:r>
            <a:r>
              <a:rPr lang="zh-CN" altLang="en-US" sz="1100" dirty="0">
                <a:latin typeface="Consolas" panose="020B0609020204030204" pitchFamily="49" charset="0"/>
              </a:rPr>
              <a:t>的</a:t>
            </a:r>
            <a:r>
              <a:rPr lang="en-US" altLang="zh-CN" sz="1100" dirty="0" err="1">
                <a:latin typeface="Consolas" panose="020B0609020204030204" pitchFamily="49" charset="0"/>
              </a:rPr>
              <a:t>waitingEvents</a:t>
            </a:r>
            <a:r>
              <a:rPr lang="zh-CN" altLang="en-US" sz="1100" dirty="0">
                <a:latin typeface="Consolas" panose="020B0609020204030204" pitchFamily="49" charset="0"/>
              </a:rPr>
              <a:t>队列中，而</a:t>
            </a:r>
            <a:r>
              <a:rPr lang="en-US" altLang="zh-CN" sz="1100" dirty="0" err="1">
                <a:latin typeface="Consolas" panose="020B0609020204030204" pitchFamily="49" charset="0"/>
              </a:rPr>
              <a:t>eventThread</a:t>
            </a:r>
            <a:r>
              <a:rPr lang="zh-CN" altLang="en-US" sz="1100" dirty="0">
                <a:latin typeface="Consolas" panose="020B0609020204030204" pitchFamily="49" charset="0"/>
              </a:rPr>
              <a:t>有一个</a:t>
            </a:r>
            <a:r>
              <a:rPr lang="en-US" altLang="zh-CN" sz="1100" dirty="0">
                <a:latin typeface="Consolas" panose="020B0609020204030204" pitchFamily="49" charset="0"/>
              </a:rPr>
              <a:t>while</a:t>
            </a:r>
            <a:r>
              <a:rPr lang="zh-CN" altLang="en-US" sz="1100" dirty="0">
                <a:latin typeface="Consolas" panose="020B0609020204030204" pitchFamily="49" charset="0"/>
              </a:rPr>
              <a:t>循环不断处理</a:t>
            </a:r>
            <a:r>
              <a:rPr lang="en-US" altLang="zh-CN" sz="1100" dirty="0" err="1">
                <a:latin typeface="Consolas" panose="020B0609020204030204" pitchFamily="49" charset="0"/>
              </a:rPr>
              <a:t>WatchedEvent</a:t>
            </a:r>
            <a:r>
              <a:rPr lang="zh-CN" altLang="en-US" sz="1100" dirty="0">
                <a:latin typeface="Consolas" panose="020B0609020204030204" pitchFamily="49" charset="0"/>
              </a:rPr>
              <a:t>对应的</a:t>
            </a:r>
            <a:r>
              <a:rPr lang="en-US" altLang="zh-CN" sz="1100" dirty="0">
                <a:latin typeface="Consolas" panose="020B0609020204030204" pitchFamily="49" charset="0"/>
              </a:rPr>
              <a:t>watchers</a:t>
            </a:r>
            <a:r>
              <a:rPr lang="zh-CN" altLang="en-US" sz="1100" dirty="0">
                <a:latin typeface="Consolas" panose="020B0609020204030204" pitchFamily="49" charset="0"/>
              </a:rPr>
              <a:t>；而</a:t>
            </a:r>
            <a:r>
              <a:rPr lang="en-US" altLang="zh-CN" sz="1100" dirty="0" err="1">
                <a:latin typeface="Consolas" panose="020B0609020204030204" pitchFamily="49" charset="0"/>
              </a:rPr>
              <a:t>AsyncCallback</a:t>
            </a:r>
            <a:r>
              <a:rPr lang="zh-CN" altLang="en-US" sz="1100" dirty="0">
                <a:latin typeface="Consolas" panose="020B0609020204030204" pitchFamily="49" charset="0"/>
              </a:rPr>
              <a:t>是客户端发送完成</a:t>
            </a:r>
            <a:r>
              <a:rPr lang="en-US" altLang="zh-CN" sz="1100" dirty="0">
                <a:latin typeface="Consolas" panose="020B0609020204030204" pitchFamily="49" charset="0"/>
              </a:rPr>
              <a:t>packet</a:t>
            </a:r>
            <a:r>
              <a:rPr lang="zh-CN" altLang="en-US" sz="1100" dirty="0">
                <a:latin typeface="Consolas" panose="020B0609020204030204" pitchFamily="49" charset="0"/>
              </a:rPr>
              <a:t>之后，</a:t>
            </a:r>
            <a:r>
              <a:rPr lang="en-US" altLang="zh-CN" sz="1100" dirty="0">
                <a:latin typeface="Consolas" panose="020B0609020204030204" pitchFamily="49" charset="0"/>
              </a:rPr>
              <a:t>packet</a:t>
            </a:r>
            <a:r>
              <a:rPr lang="zh-CN" altLang="en-US" sz="1100" dirty="0">
                <a:latin typeface="Consolas" panose="020B0609020204030204" pitchFamily="49" charset="0"/>
              </a:rPr>
              <a:t>加入到</a:t>
            </a:r>
            <a:r>
              <a:rPr lang="en-US" altLang="zh-CN" sz="1100" dirty="0" err="1">
                <a:latin typeface="Consolas" panose="020B0609020204030204" pitchFamily="49" charset="0"/>
              </a:rPr>
              <a:t>pendingQueue</a:t>
            </a:r>
            <a:r>
              <a:rPr lang="zh-CN" altLang="en-US" sz="1100" dirty="0">
                <a:latin typeface="Consolas" panose="020B0609020204030204" pitchFamily="49" charset="0"/>
              </a:rPr>
              <a:t>，等到收到服务器发送回来的数据，接着会把</a:t>
            </a:r>
            <a:r>
              <a:rPr lang="en-US" altLang="zh-CN" sz="1100" dirty="0">
                <a:latin typeface="Consolas" panose="020B0609020204030204" pitchFamily="49" charset="0"/>
              </a:rPr>
              <a:t>packet</a:t>
            </a:r>
            <a:r>
              <a:rPr lang="zh-CN" altLang="en-US" sz="1100" dirty="0">
                <a:latin typeface="Consolas" panose="020B0609020204030204" pitchFamily="49" charset="0"/>
              </a:rPr>
              <a:t>加入到</a:t>
            </a:r>
            <a:r>
              <a:rPr lang="en-US" altLang="zh-CN" sz="1100" dirty="0" err="1">
                <a:latin typeface="Consolas" panose="020B0609020204030204" pitchFamily="49" charset="0"/>
              </a:rPr>
              <a:t>waitingEvents</a:t>
            </a:r>
            <a:r>
              <a:rPr lang="zh-CN" altLang="en-US" sz="1100" dirty="0">
                <a:latin typeface="Consolas" panose="020B0609020204030204" pitchFamily="49" charset="0"/>
              </a:rPr>
              <a:t>，然后</a:t>
            </a:r>
            <a:r>
              <a:rPr lang="en-US" altLang="zh-CN" sz="1100" dirty="0" err="1">
                <a:latin typeface="Consolas" panose="020B0609020204030204" pitchFamily="49" charset="0"/>
              </a:rPr>
              <a:t>eventThread</a:t>
            </a:r>
            <a:r>
              <a:rPr lang="zh-CN" altLang="en-US" sz="1100" dirty="0">
                <a:latin typeface="Consolas" panose="020B0609020204030204" pitchFamily="49" charset="0"/>
              </a:rPr>
              <a:t>的</a:t>
            </a:r>
            <a:r>
              <a:rPr lang="en-US" altLang="zh-CN" sz="1100" dirty="0">
                <a:latin typeface="Consolas" panose="020B0609020204030204" pitchFamily="49" charset="0"/>
              </a:rPr>
              <a:t>while</a:t>
            </a:r>
            <a:r>
              <a:rPr lang="zh-CN" altLang="en-US" sz="1100" dirty="0">
                <a:latin typeface="Consolas" panose="020B0609020204030204" pitchFamily="49" charset="0"/>
              </a:rPr>
              <a:t>循环不断处理</a:t>
            </a:r>
            <a:r>
              <a:rPr lang="en-US" altLang="zh-CN" sz="1100" dirty="0">
                <a:latin typeface="Consolas" panose="020B0609020204030204" pitchFamily="49" charset="0"/>
              </a:rPr>
              <a:t>packet</a:t>
            </a:r>
            <a:r>
              <a:rPr lang="zh-CN" altLang="en-US" sz="1100" dirty="0">
                <a:latin typeface="Consolas" panose="020B0609020204030204" pitchFamily="49" charset="0"/>
              </a:rPr>
              <a:t>对应的</a:t>
            </a:r>
            <a:r>
              <a:rPr lang="en-US" altLang="zh-CN" sz="1100" dirty="0">
                <a:latin typeface="Consolas" panose="020B0609020204030204" pitchFamily="49" charset="0"/>
              </a:rPr>
              <a:t>callback</a:t>
            </a:r>
            <a:r>
              <a:rPr lang="zh-CN" altLang="en-US" sz="1100" dirty="0">
                <a:latin typeface="Consolas" panose="020B0609020204030204" pitchFamily="49" charset="0"/>
              </a:rPr>
              <a:t>，所以两者区别就是</a:t>
            </a:r>
            <a:r>
              <a:rPr lang="en-US" altLang="zh-CN" sz="1100" dirty="0">
                <a:latin typeface="Consolas" panose="020B0609020204030204" pitchFamily="49" charset="0"/>
              </a:rPr>
              <a:t>Watcher</a:t>
            </a:r>
            <a:r>
              <a:rPr lang="zh-CN" altLang="en-US" sz="1100" dirty="0">
                <a:latin typeface="Consolas" panose="020B0609020204030204" pitchFamily="49" charset="0"/>
              </a:rPr>
              <a:t>是处理服务器发过来的事件，而</a:t>
            </a:r>
            <a:r>
              <a:rPr lang="en-US" altLang="zh-CN" sz="1100" dirty="0" err="1">
                <a:latin typeface="Consolas" panose="020B0609020204030204" pitchFamily="49" charset="0"/>
              </a:rPr>
              <a:t>AsyncCallback</a:t>
            </a:r>
            <a:r>
              <a:rPr lang="zh-CN" altLang="en-US" sz="1100">
                <a:latin typeface="Consolas" panose="020B0609020204030204" pitchFamily="49" charset="0"/>
              </a:rPr>
              <a:t>是处理服务器发回来的数据。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endParaRPr lang="en-US" altLang="zh-CN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71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Zookeeper</a:t>
            </a:r>
            <a:r>
              <a:rPr lang="zh-CN" altLang="en-US" dirty="0">
                <a:latin typeface="Consolas" panose="020B0609020204030204" pitchFamily="49" charset="0"/>
              </a:rPr>
              <a:t>基础</a:t>
            </a:r>
            <a:endParaRPr lang="zh-CN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0" y="1352549"/>
            <a:ext cx="9144000" cy="3790951"/>
          </a:xfrm>
        </p:spPr>
        <p:txBody>
          <a:bodyPr anchor="t">
            <a:normAutofit/>
          </a:bodyPr>
          <a:lstStyle/>
          <a:p>
            <a:pPr marL="0" lvl="1" indent="0"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5.Znode</a:t>
            </a:r>
            <a:r>
              <a:rPr lang="zh-CN" altLang="en-US" sz="1100" dirty="0">
                <a:latin typeface="Consolas" panose="020B0609020204030204" pitchFamily="49" charset="0"/>
              </a:rPr>
              <a:t>基本属性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 dirty="0" err="1">
                <a:latin typeface="Consolas" panose="020B0609020204030204" pitchFamily="49" charset="0"/>
              </a:rPr>
              <a:t>czxid</a:t>
            </a:r>
            <a:r>
              <a:rPr lang="en-US" altLang="zh-CN" sz="1100" dirty="0">
                <a:latin typeface="Consolas" panose="020B0609020204030204" pitchFamily="49" charset="0"/>
              </a:rPr>
              <a:t>	</a:t>
            </a:r>
            <a:r>
              <a:rPr lang="zh-CN" altLang="en-US" sz="1100" dirty="0">
                <a:latin typeface="Consolas" panose="020B0609020204030204" pitchFamily="49" charset="0"/>
              </a:rPr>
              <a:t>创建</a:t>
            </a:r>
            <a:r>
              <a:rPr lang="en-US" altLang="zh-CN" sz="1100" dirty="0" err="1">
                <a:latin typeface="Consolas" panose="020B0609020204030204" pitchFamily="49" charset="0"/>
              </a:rPr>
              <a:t>znode</a:t>
            </a:r>
            <a:r>
              <a:rPr lang="zh-CN" altLang="en-US" sz="1100" dirty="0">
                <a:latin typeface="Consolas" panose="020B0609020204030204" pitchFamily="49" charset="0"/>
              </a:rPr>
              <a:t>的</a:t>
            </a:r>
            <a:r>
              <a:rPr lang="en-US" altLang="zh-CN" sz="1100" dirty="0" err="1">
                <a:latin typeface="Consolas" panose="020B0609020204030204" pitchFamily="49" charset="0"/>
              </a:rPr>
              <a:t>zxid</a:t>
            </a:r>
            <a:r>
              <a:rPr lang="zh-CN" altLang="en-US" sz="1100" dirty="0">
                <a:latin typeface="Consolas" panose="020B0609020204030204" pitchFamily="49" charset="0"/>
              </a:rPr>
              <a:t>，</a:t>
            </a:r>
            <a:r>
              <a:rPr lang="en-US" altLang="zh-CN" sz="1100" dirty="0" err="1">
                <a:latin typeface="Consolas" panose="020B0609020204030204" pitchFamily="49" charset="0"/>
              </a:rPr>
              <a:t>zxid</a:t>
            </a:r>
            <a:r>
              <a:rPr lang="zh-CN" altLang="en-US" sz="1100" dirty="0">
                <a:latin typeface="Consolas" panose="020B0609020204030204" pitchFamily="49" charset="0"/>
              </a:rPr>
              <a:t>严格递增，能够表示事务发生的时间先后，</a:t>
            </a:r>
            <a:r>
              <a:rPr lang="en-US" altLang="zh-CN" sz="1100" dirty="0" err="1">
                <a:latin typeface="Consolas" panose="020B0609020204030204" pitchFamily="49" charset="0"/>
              </a:rPr>
              <a:t>zxid</a:t>
            </a:r>
            <a:r>
              <a:rPr lang="zh-CN" altLang="en-US" sz="1100" dirty="0">
                <a:latin typeface="Consolas" panose="020B0609020204030204" pitchFamily="49" charset="0"/>
              </a:rPr>
              <a:t>越大表示发生时间越靠后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 dirty="0" err="1">
                <a:latin typeface="Consolas" panose="020B0609020204030204" pitchFamily="49" charset="0"/>
              </a:rPr>
              <a:t>mzxid</a:t>
            </a:r>
            <a:r>
              <a:rPr lang="en-US" altLang="zh-CN" sz="1100" dirty="0">
                <a:latin typeface="Consolas" panose="020B0609020204030204" pitchFamily="49" charset="0"/>
              </a:rPr>
              <a:t>	</a:t>
            </a:r>
            <a:r>
              <a:rPr lang="zh-CN" altLang="en-US" sz="1100" dirty="0">
                <a:latin typeface="Consolas" panose="020B0609020204030204" pitchFamily="49" charset="0"/>
              </a:rPr>
              <a:t>最近一次修改</a:t>
            </a:r>
            <a:r>
              <a:rPr lang="en-US" altLang="zh-CN" sz="1100" dirty="0" err="1">
                <a:latin typeface="Consolas" panose="020B0609020204030204" pitchFamily="49" charset="0"/>
              </a:rPr>
              <a:t>znode</a:t>
            </a:r>
            <a:r>
              <a:rPr lang="zh-CN" altLang="en-US" sz="1100" dirty="0">
                <a:latin typeface="Consolas" panose="020B0609020204030204" pitchFamily="49" charset="0"/>
              </a:rPr>
              <a:t>的</a:t>
            </a:r>
            <a:r>
              <a:rPr lang="en-US" altLang="zh-CN" sz="1100" dirty="0" err="1">
                <a:latin typeface="Consolas" panose="020B0609020204030204" pitchFamily="49" charset="0"/>
              </a:rPr>
              <a:t>zxid</a:t>
            </a:r>
            <a:r>
              <a:rPr lang="en-US" altLang="zh-CN" sz="1100" dirty="0">
                <a:latin typeface="Consolas" panose="020B0609020204030204" pitchFamily="49" charset="0"/>
              </a:rPr>
              <a:t>(</a:t>
            </a:r>
            <a:r>
              <a:rPr lang="zh-CN" altLang="en-US" sz="1100" dirty="0">
                <a:latin typeface="Consolas" panose="020B0609020204030204" pitchFamily="49" charset="0"/>
              </a:rPr>
              <a:t>创建、删除、</a:t>
            </a:r>
            <a:r>
              <a:rPr lang="en-US" altLang="zh-CN" sz="1100" dirty="0">
                <a:latin typeface="Consolas" panose="020B0609020204030204" pitchFamily="49" charset="0"/>
              </a:rPr>
              <a:t>set</a:t>
            </a:r>
            <a:r>
              <a:rPr lang="zh-CN" altLang="en-US" sz="1100" dirty="0">
                <a:latin typeface="Consolas" panose="020B0609020204030204" pitchFamily="49" charset="0"/>
              </a:rPr>
              <a:t>直系子节点、</a:t>
            </a:r>
            <a:r>
              <a:rPr lang="en-US" altLang="zh-CN" sz="1100" dirty="0">
                <a:latin typeface="Consolas" panose="020B0609020204030204" pitchFamily="49" charset="0"/>
              </a:rPr>
              <a:t>set</a:t>
            </a:r>
            <a:r>
              <a:rPr lang="zh-CN" altLang="en-US" sz="1100" dirty="0">
                <a:latin typeface="Consolas" panose="020B0609020204030204" pitchFamily="49" charset="0"/>
              </a:rPr>
              <a:t>自身节点都会计数</a:t>
            </a:r>
            <a:r>
              <a:rPr lang="en-US" altLang="zh-CN" sz="1100" dirty="0">
                <a:latin typeface="Consolas" panose="020B0609020204030204" pitchFamily="49" charset="0"/>
              </a:rPr>
              <a:t>)</a:t>
            </a:r>
          </a:p>
          <a:p>
            <a:pPr marL="0" lvl="1" indent="0">
              <a:buNone/>
            </a:pPr>
            <a:r>
              <a:rPr lang="en-US" altLang="zh-CN" sz="1100" dirty="0" err="1">
                <a:latin typeface="Consolas" panose="020B0609020204030204" pitchFamily="49" charset="0"/>
              </a:rPr>
              <a:t>pzxid</a:t>
            </a:r>
            <a:r>
              <a:rPr lang="en-US" altLang="zh-CN" sz="1100" dirty="0">
                <a:latin typeface="Consolas" panose="020B0609020204030204" pitchFamily="49" charset="0"/>
              </a:rPr>
              <a:t>	</a:t>
            </a:r>
            <a:r>
              <a:rPr lang="zh-CN" altLang="en-US" sz="1100" dirty="0">
                <a:latin typeface="Consolas" panose="020B0609020204030204" pitchFamily="49" charset="0"/>
              </a:rPr>
              <a:t>最近一次修改子节点的</a:t>
            </a:r>
            <a:r>
              <a:rPr lang="en-US" altLang="zh-CN" sz="1100" dirty="0" err="1">
                <a:latin typeface="Consolas" panose="020B0609020204030204" pitchFamily="49" charset="0"/>
              </a:rPr>
              <a:t>zxid</a:t>
            </a:r>
            <a:r>
              <a:rPr lang="en-US" altLang="zh-CN" sz="1100" dirty="0">
                <a:latin typeface="Consolas" panose="020B0609020204030204" pitchFamily="49" charset="0"/>
              </a:rPr>
              <a:t>(</a:t>
            </a:r>
            <a:r>
              <a:rPr lang="zh-CN" altLang="en-US" sz="1100" dirty="0">
                <a:latin typeface="Consolas" panose="020B0609020204030204" pitchFamily="49" charset="0"/>
              </a:rPr>
              <a:t>创建、删除直系子节点都会计数，</a:t>
            </a:r>
            <a:r>
              <a:rPr lang="en-US" altLang="zh-CN" sz="1100" dirty="0">
                <a:latin typeface="Consolas" panose="020B0609020204030204" pitchFamily="49" charset="0"/>
              </a:rPr>
              <a:t>set</a:t>
            </a:r>
            <a:r>
              <a:rPr lang="zh-CN" altLang="en-US" sz="1100" dirty="0">
                <a:latin typeface="Consolas" panose="020B0609020204030204" pitchFamily="49" charset="0"/>
              </a:rPr>
              <a:t>子节点不会计数</a:t>
            </a:r>
            <a:r>
              <a:rPr lang="en-US" altLang="zh-CN" sz="1100" dirty="0">
                <a:latin typeface="Consolas" panose="020B0609020204030204" pitchFamily="49" charset="0"/>
              </a:rPr>
              <a:t>)</a:t>
            </a:r>
          </a:p>
          <a:p>
            <a:pPr marL="0" lvl="1" indent="0">
              <a:buNone/>
            </a:pPr>
            <a:r>
              <a:rPr lang="en-US" altLang="zh-CN" sz="1100" dirty="0" err="1">
                <a:latin typeface="Consolas" panose="020B0609020204030204" pitchFamily="49" charset="0"/>
              </a:rPr>
              <a:t>ctime</a:t>
            </a:r>
            <a:r>
              <a:rPr lang="en-US" altLang="zh-CN" sz="1100" dirty="0">
                <a:latin typeface="Consolas" panose="020B0609020204030204" pitchFamily="49" charset="0"/>
              </a:rPr>
              <a:t>	</a:t>
            </a:r>
            <a:r>
              <a:rPr lang="zh-CN" altLang="en-US" sz="1100" dirty="0">
                <a:latin typeface="Consolas" panose="020B0609020204030204" pitchFamily="49" charset="0"/>
              </a:rPr>
              <a:t>创建</a:t>
            </a:r>
            <a:r>
              <a:rPr lang="en-US" altLang="zh-CN" sz="1100" dirty="0" err="1">
                <a:latin typeface="Consolas" panose="020B0609020204030204" pitchFamily="49" charset="0"/>
              </a:rPr>
              <a:t>znode</a:t>
            </a:r>
            <a:r>
              <a:rPr lang="zh-CN" altLang="en-US" sz="1100" dirty="0">
                <a:latin typeface="Consolas" panose="020B0609020204030204" pitchFamily="49" charset="0"/>
              </a:rPr>
              <a:t>的时间，单位毫秒</a:t>
            </a:r>
          </a:p>
          <a:p>
            <a:pPr marL="0" lvl="1" indent="0">
              <a:buNone/>
            </a:pPr>
            <a:r>
              <a:rPr lang="en-US" altLang="zh-CN" sz="1100" dirty="0" err="1">
                <a:latin typeface="Consolas" panose="020B0609020204030204" pitchFamily="49" charset="0"/>
              </a:rPr>
              <a:t>mtime</a:t>
            </a:r>
            <a:r>
              <a:rPr lang="en-US" altLang="zh-CN" sz="1100" dirty="0">
                <a:latin typeface="Consolas" panose="020B0609020204030204" pitchFamily="49" charset="0"/>
              </a:rPr>
              <a:t>	</a:t>
            </a:r>
            <a:r>
              <a:rPr lang="zh-CN" altLang="en-US" sz="1100" dirty="0">
                <a:latin typeface="Consolas" panose="020B0609020204030204" pitchFamily="49" charset="0"/>
              </a:rPr>
              <a:t>最近一次修改</a:t>
            </a:r>
            <a:r>
              <a:rPr lang="en-US" altLang="zh-CN" sz="1100" dirty="0" err="1">
                <a:latin typeface="Consolas" panose="020B0609020204030204" pitchFamily="49" charset="0"/>
              </a:rPr>
              <a:t>znode</a:t>
            </a:r>
            <a:r>
              <a:rPr lang="zh-CN" altLang="en-US" sz="1100" dirty="0">
                <a:latin typeface="Consolas" panose="020B0609020204030204" pitchFamily="49" charset="0"/>
              </a:rPr>
              <a:t>的时间，单位毫秒</a:t>
            </a:r>
          </a:p>
          <a:p>
            <a:pPr marL="0" lvl="1" indent="0"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version	</a:t>
            </a:r>
            <a:r>
              <a:rPr lang="zh-CN" altLang="en-US" sz="1100" dirty="0">
                <a:latin typeface="Consolas" panose="020B0609020204030204" pitchFamily="49" charset="0"/>
              </a:rPr>
              <a:t>修改</a:t>
            </a:r>
            <a:r>
              <a:rPr lang="en-US" altLang="zh-CN" sz="1100" dirty="0" err="1">
                <a:latin typeface="Consolas" panose="020B0609020204030204" pitchFamily="49" charset="0"/>
              </a:rPr>
              <a:t>znode</a:t>
            </a:r>
            <a:r>
              <a:rPr lang="zh-CN" altLang="en-US" sz="1100" dirty="0">
                <a:latin typeface="Consolas" panose="020B0609020204030204" pitchFamily="49" charset="0"/>
              </a:rPr>
              <a:t>的次数</a:t>
            </a:r>
          </a:p>
          <a:p>
            <a:pPr marL="0" lvl="1" indent="0">
              <a:buNone/>
            </a:pPr>
            <a:r>
              <a:rPr lang="en-US" altLang="zh-CN" sz="1100" dirty="0" err="1">
                <a:latin typeface="Consolas" panose="020B0609020204030204" pitchFamily="49" charset="0"/>
              </a:rPr>
              <a:t>cversion</a:t>
            </a:r>
            <a:r>
              <a:rPr lang="en-US" altLang="zh-CN" sz="1100" dirty="0">
                <a:latin typeface="Consolas" panose="020B0609020204030204" pitchFamily="49" charset="0"/>
              </a:rPr>
              <a:t>	</a:t>
            </a:r>
            <a:r>
              <a:rPr lang="zh-CN" altLang="en-US" sz="1100" dirty="0">
                <a:latin typeface="Consolas" panose="020B0609020204030204" pitchFamily="49" charset="0"/>
              </a:rPr>
              <a:t>修改子节点的次数</a:t>
            </a:r>
            <a:r>
              <a:rPr lang="en-US" altLang="zh-CN" sz="1100" dirty="0">
                <a:latin typeface="Consolas" panose="020B0609020204030204" pitchFamily="49" charset="0"/>
              </a:rPr>
              <a:t>(</a:t>
            </a:r>
            <a:r>
              <a:rPr lang="zh-CN" altLang="en-US" sz="1100" dirty="0">
                <a:latin typeface="Consolas" panose="020B0609020204030204" pitchFamily="49" charset="0"/>
              </a:rPr>
              <a:t>创建、删除直系子节点都会计数，</a:t>
            </a:r>
            <a:r>
              <a:rPr lang="en-US" altLang="zh-CN" sz="1100" dirty="0">
                <a:latin typeface="Consolas" panose="020B0609020204030204" pitchFamily="49" charset="0"/>
              </a:rPr>
              <a:t>set</a:t>
            </a:r>
            <a:r>
              <a:rPr lang="zh-CN" altLang="en-US" sz="1100" dirty="0">
                <a:latin typeface="Consolas" panose="020B0609020204030204" pitchFamily="49" charset="0"/>
              </a:rPr>
              <a:t>子节点不会计数</a:t>
            </a:r>
            <a:r>
              <a:rPr lang="en-US" altLang="zh-CN" sz="1100" dirty="0">
                <a:latin typeface="Consolas" panose="020B0609020204030204" pitchFamily="49" charset="0"/>
              </a:rPr>
              <a:t>)</a:t>
            </a:r>
          </a:p>
          <a:p>
            <a:pPr marL="0" lvl="1" indent="0"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aversion	</a:t>
            </a:r>
            <a:r>
              <a:rPr lang="zh-CN" altLang="en-US" sz="1100" dirty="0">
                <a:latin typeface="Consolas" panose="020B0609020204030204" pitchFamily="49" charset="0"/>
              </a:rPr>
              <a:t>该</a:t>
            </a:r>
            <a:r>
              <a:rPr lang="en-US" altLang="zh-CN" sz="1100" dirty="0" err="1">
                <a:latin typeface="Consolas" panose="020B0609020204030204" pitchFamily="49" charset="0"/>
              </a:rPr>
              <a:t>znode</a:t>
            </a:r>
            <a:r>
              <a:rPr lang="zh-CN" altLang="en-US" sz="1100" dirty="0">
                <a:latin typeface="Consolas" panose="020B0609020204030204" pitchFamily="49" charset="0"/>
              </a:rPr>
              <a:t>的</a:t>
            </a:r>
            <a:r>
              <a:rPr lang="en-US" altLang="zh-CN" sz="1100" dirty="0">
                <a:latin typeface="Consolas" panose="020B0609020204030204" pitchFamily="49" charset="0"/>
              </a:rPr>
              <a:t>ACL</a:t>
            </a:r>
            <a:r>
              <a:rPr lang="zh-CN" altLang="en-US" sz="1100" dirty="0">
                <a:latin typeface="Consolas" panose="020B0609020204030204" pitchFamily="49" charset="0"/>
              </a:rPr>
              <a:t>修改次数</a:t>
            </a:r>
          </a:p>
          <a:p>
            <a:pPr marL="0" lvl="1" indent="0">
              <a:buNone/>
            </a:pPr>
            <a:r>
              <a:rPr lang="en-US" altLang="zh-CN" sz="1100" dirty="0" err="1">
                <a:latin typeface="Consolas" panose="020B0609020204030204" pitchFamily="49" charset="0"/>
              </a:rPr>
              <a:t>ephemeralOwner</a:t>
            </a:r>
            <a:r>
              <a:rPr lang="en-US" altLang="zh-CN" sz="1100" dirty="0">
                <a:latin typeface="Consolas" panose="020B0609020204030204" pitchFamily="49" charset="0"/>
              </a:rPr>
              <a:t>	</a:t>
            </a:r>
            <a:r>
              <a:rPr lang="zh-CN" altLang="en-US" sz="1100" dirty="0">
                <a:latin typeface="Consolas" panose="020B0609020204030204" pitchFamily="49" charset="0"/>
              </a:rPr>
              <a:t>临时</a:t>
            </a:r>
            <a:r>
              <a:rPr lang="en-US" altLang="zh-CN" sz="1100" dirty="0" err="1">
                <a:latin typeface="Consolas" panose="020B0609020204030204" pitchFamily="49" charset="0"/>
              </a:rPr>
              <a:t>znode</a:t>
            </a:r>
            <a:r>
              <a:rPr lang="zh-CN" altLang="en-US" sz="1100" dirty="0">
                <a:latin typeface="Consolas" panose="020B0609020204030204" pitchFamily="49" charset="0"/>
              </a:rPr>
              <a:t>节点的</a:t>
            </a:r>
            <a:r>
              <a:rPr lang="en-US" altLang="zh-CN" sz="1100" dirty="0">
                <a:latin typeface="Consolas" panose="020B0609020204030204" pitchFamily="49" charset="0"/>
              </a:rPr>
              <a:t>session id</a:t>
            </a:r>
            <a:r>
              <a:rPr lang="zh-CN" altLang="en-US" sz="1100" dirty="0">
                <a:latin typeface="Consolas" panose="020B0609020204030204" pitchFamily="49" charset="0"/>
              </a:rPr>
              <a:t>，如果不是临时节点，值为</a:t>
            </a:r>
            <a:r>
              <a:rPr lang="en-US" altLang="zh-CN" sz="1100" dirty="0">
                <a:latin typeface="Consolas" panose="020B0609020204030204" pitchFamily="49" charset="0"/>
              </a:rPr>
              <a:t>0</a:t>
            </a:r>
            <a:r>
              <a:rPr lang="zh-CN" altLang="en-US" sz="1100" dirty="0">
                <a:latin typeface="Consolas" panose="020B0609020204030204" pitchFamily="49" charset="0"/>
              </a:rPr>
              <a:t>；如果是临时节点，值为</a:t>
            </a:r>
            <a:r>
              <a:rPr lang="en-US" altLang="zh-CN" sz="1100" dirty="0" err="1">
                <a:latin typeface="Consolas" panose="020B0609020204030204" pitchFamily="49" charset="0"/>
              </a:rPr>
              <a:t>sessionID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 dirty="0" err="1">
                <a:latin typeface="Consolas" panose="020B0609020204030204" pitchFamily="49" charset="0"/>
              </a:rPr>
              <a:t>dataLength</a:t>
            </a:r>
            <a:r>
              <a:rPr lang="en-US" altLang="zh-CN" sz="1100" dirty="0">
                <a:latin typeface="Consolas" panose="020B0609020204030204" pitchFamily="49" charset="0"/>
              </a:rPr>
              <a:t>	</a:t>
            </a:r>
            <a:r>
              <a:rPr lang="en-US" altLang="zh-CN" sz="1100" dirty="0" err="1">
                <a:latin typeface="Consolas" panose="020B0609020204030204" pitchFamily="49" charset="0"/>
              </a:rPr>
              <a:t>znode</a:t>
            </a:r>
            <a:r>
              <a:rPr lang="zh-CN" altLang="en-US" sz="1100" dirty="0">
                <a:latin typeface="Consolas" panose="020B0609020204030204" pitchFamily="49" charset="0"/>
              </a:rPr>
              <a:t>携带的数据长度，单位字节</a:t>
            </a:r>
          </a:p>
          <a:p>
            <a:pPr marL="0" lvl="1" indent="0">
              <a:buNone/>
            </a:pPr>
            <a:r>
              <a:rPr lang="en-US" altLang="zh-CN" sz="1100" dirty="0" err="1">
                <a:latin typeface="Consolas" panose="020B0609020204030204" pitchFamily="49" charset="0"/>
              </a:rPr>
              <a:t>numChildren</a:t>
            </a:r>
            <a:r>
              <a:rPr lang="en-US" altLang="zh-CN" sz="1100" dirty="0">
                <a:latin typeface="Consolas" panose="020B0609020204030204" pitchFamily="49" charset="0"/>
              </a:rPr>
              <a:t>	</a:t>
            </a:r>
            <a:r>
              <a:rPr lang="zh-CN" altLang="en-US" sz="1100" dirty="0">
                <a:latin typeface="Consolas" panose="020B0609020204030204" pitchFamily="49" charset="0"/>
              </a:rPr>
              <a:t>直系子节点的数量</a:t>
            </a:r>
            <a:r>
              <a:rPr lang="en-US" altLang="zh-CN" sz="1100" dirty="0">
                <a:latin typeface="Consolas" panose="020B0609020204030204" pitchFamily="49" charset="0"/>
              </a:rPr>
              <a:t>(</a:t>
            </a:r>
            <a:r>
              <a:rPr lang="zh-CN" altLang="en-US" sz="1100" dirty="0">
                <a:latin typeface="Consolas" panose="020B0609020204030204" pitchFamily="49" charset="0"/>
              </a:rPr>
              <a:t>不会递归计算孙节点</a:t>
            </a:r>
            <a:r>
              <a:rPr lang="en-US" altLang="zh-CN" sz="11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7696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1149</Words>
  <Application>Microsoft Office PowerPoint</Application>
  <PresentationFormat>全屏显示(16:9)</PresentationFormat>
  <Paragraphs>69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仿宋</vt:lpstr>
      <vt:lpstr>华文仿宋</vt:lpstr>
      <vt:lpstr>宋体</vt:lpstr>
      <vt:lpstr>Arial</vt:lpstr>
      <vt:lpstr>Calibri</vt:lpstr>
      <vt:lpstr>Consolas</vt:lpstr>
      <vt:lpstr>Tw Cen MT</vt:lpstr>
      <vt:lpstr>Wingdings</vt:lpstr>
      <vt:lpstr>Wingdings 2</vt:lpstr>
      <vt:lpstr>WidescreenPresentation16x9</vt:lpstr>
      <vt:lpstr>Zookeeper</vt:lpstr>
      <vt:lpstr>安装JDK</vt:lpstr>
      <vt:lpstr>安装Zookeeper</vt:lpstr>
      <vt:lpstr>Watcher和AsyncCallback机制</vt:lpstr>
      <vt:lpstr>Watcher和AsyncCallback机制</vt:lpstr>
      <vt:lpstr>Watcher和AsyncCallback机制</vt:lpstr>
      <vt:lpstr>Zookeeper基础</vt:lpstr>
      <vt:lpstr>Zookeeper基础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2018-07-07T02:35:33Z</dcterms:created>
  <dcterms:modified xsi:type="dcterms:W3CDTF">2018-10-12T15:53:35Z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</Properties>
</file>