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7" r:id="rId4"/>
    <p:sldId id="266" r:id="rId5"/>
    <p:sldId id="268" r:id="rId6"/>
    <p:sldId id="265" r:id="rId7"/>
    <p:sldId id="271" r:id="rId8"/>
    <p:sldId id="272" r:id="rId9"/>
    <p:sldId id="273" r:id="rId10"/>
    <p:sldId id="274" r:id="rId11"/>
    <p:sldId id="276" r:id="rId12"/>
    <p:sldId id="277" r:id="rId13"/>
    <p:sldId id="278" r:id="rId14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621" autoAdjust="0"/>
  </p:normalViewPr>
  <p:slideViewPr>
    <p:cSldViewPr>
      <p:cViewPr>
        <p:scale>
          <a:sx n="130" d="100"/>
          <a:sy n="130" d="100"/>
        </p:scale>
        <p:origin x="-222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pPr/>
              <a:t>2018/7/17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8468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6769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508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013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013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247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675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438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937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1223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257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42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latinLnBrk="0">
              <a:buNone/>
              <a:defRPr lang="zh-CN" sz="2800">
                <a:solidFill>
                  <a:srgbClr val="FFFFFF"/>
                </a:solidFill>
              </a:defRPr>
            </a:lvl1pPr>
            <a:lvl2pPr marL="457200" indent="0" algn="ctr" latinLnBrk="0">
              <a:buNone/>
            </a:lvl2pPr>
            <a:lvl3pPr marL="914400" indent="0" algn="ctr" latinLnBrk="0">
              <a:buNone/>
            </a:lvl3pPr>
            <a:lvl4pPr marL="1371600" indent="0" algn="ctr" latinLnBrk="0">
              <a:buNone/>
            </a:lvl4pPr>
            <a:lvl5pPr marL="1828800" indent="0" algn="ctr" latinLnBrk="0">
              <a:buNone/>
            </a:lvl5pPr>
            <a:lvl6pPr marL="2286000" indent="0" algn="ctr" latinLnBrk="0">
              <a:buNone/>
            </a:lvl6pPr>
            <a:lvl7pPr marL="2743200" indent="0" algn="ctr" latinLnBrk="0">
              <a:buNone/>
            </a:lvl7pPr>
            <a:lvl8pPr marL="3200400" indent="0" algn="ctr" latinLnBrk="0">
              <a:buNone/>
            </a:lvl8pPr>
            <a:lvl9pPr marL="3657600" indent="0" algn="ctr" latinLnBrk="0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latinLnBrk="0">
              <a:defRPr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altLang="zh-CN">
                <a:solidFill>
                  <a:srgbClr val="FFFFFF"/>
                </a:solidFill>
              </a:rPr>
              <a:pPr algn="ctr"/>
              <a:t>7/17/2018</a:t>
            </a:fld>
            <a:endParaRPr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latinLnBrk="0">
              <a:defRPr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zh-CN">
                <a:solidFill>
                  <a:schemeClr val="tx2"/>
                </a:solidFill>
              </a:rPr>
              <a:pPr/>
              <a:t>‹#›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latinLnBrk="0">
              <a:defRPr lang="zh-CN" cap="all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2018/7/17</a:t>
            </a:fld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latinLnBrk="0">
              <a:buNone/>
              <a:defRPr lang="zh-CN" sz="2800">
                <a:solidFill>
                  <a:schemeClr val="tx2"/>
                </a:solidFill>
              </a:defRPr>
            </a:lvl1pPr>
            <a:lvl2pPr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latinLnBrk="0">
              <a:buNone/>
              <a:defRPr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2018/7/17</a:t>
            </a:fld>
            <a:endParaRPr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latinLnBrk="0">
              <a:defRPr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zh-CN" sz="2400" b="1">
                <a:solidFill>
                  <a:srgbClr val="FFFFFF"/>
                </a:solidFill>
              </a:rPr>
              <a:pPr algn="ctr"/>
              <a:t>‹#›</a:t>
            </a:fld>
            <a:endParaRPr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2018/7/17</a:t>
            </a:fld>
            <a:endParaRPr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latinLnBrk="0">
              <a:defRPr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2018/7/17</a:t>
            </a:fld>
            <a:endParaRPr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latinLnBrk="0">
              <a:buFontTx/>
              <a:buNone/>
              <a:defRPr lang="zh-CN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latinLnBrk="0">
              <a:buFontTx/>
              <a:buNone/>
              <a:defRPr lang="zh-CN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2018/7/17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2018/7/17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zh-CN">
                <a:solidFill>
                  <a:schemeClr val="tx2"/>
                </a:solidFill>
              </a:rPr>
              <a:pPr/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latinLnBrk="0">
              <a:buNone/>
              <a:defRPr lang="zh-CN" sz="4200" b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2018/7/17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zh-CN" sz="1800"/>
            </a:lvl1pPr>
            <a:lvl2pPr latinLnBrk="0">
              <a:buNone/>
              <a:defRPr lang="zh-CN" sz="1200"/>
            </a:lvl2pPr>
            <a:lvl3pPr latinLnBrk="0">
              <a:buNone/>
              <a:defRPr lang="zh-CN" sz="1000"/>
            </a:lvl3pPr>
            <a:lvl4pPr latinLnBrk="0">
              <a:buNone/>
              <a:defRPr lang="zh-CN" sz="900"/>
            </a:lvl4pPr>
            <a:lvl5pPr latinLnBrk="0">
              <a:buNone/>
              <a:defRPr lang="zh-CN" sz="9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latinLnBrk="0">
              <a:buNone/>
              <a:defRPr lang="zh-CN" sz="3200"/>
            </a:lvl1pPr>
            <a:extLst/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latinLnBrk="0">
              <a:buFontTx/>
              <a:buNone/>
              <a:defRPr lang="zh-CN" sz="1700"/>
            </a:lvl1pPr>
            <a:lvl2pPr latinLnBrk="0">
              <a:buFontTx/>
              <a:buNone/>
              <a:defRPr lang="zh-CN" sz="1200"/>
            </a:lvl2pPr>
            <a:lvl3pPr latinLnBrk="0">
              <a:buFontTx/>
              <a:buNone/>
              <a:defRPr lang="zh-CN" sz="1000"/>
            </a:lvl3pPr>
            <a:lvl4pPr latinLnBrk="0">
              <a:buFontTx/>
              <a:buNone/>
              <a:defRPr lang="zh-CN" sz="900"/>
            </a:lvl4pPr>
            <a:lvl5pPr latinLnBrk="0">
              <a:buFontTx/>
              <a:buNone/>
              <a:defRPr lang="zh-CN" sz="9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latinLnBrk="0">
              <a:buNone/>
              <a:defRPr lang="zh-CN"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2018/7/17</a:t>
            </a:fld>
            <a:endParaRPr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latinLnBrk="0">
              <a:defRPr lang="zh-CN" sz="2800"/>
            </a:lvl1pPr>
            <a:extLst/>
          </a:lstStyle>
          <a:p>
            <a:pPr algn="ctr"/>
            <a:fld id="{8F82E0A0-C266-4798-8C8F-B9F91E9DA37E}" type="slidenum">
              <a:rPr lang="zh-CN" sz="2800" b="1">
                <a:solidFill>
                  <a:srgbClr val="FFFFFF"/>
                </a:solidFill>
              </a:rPr>
              <a:pPr algn="ctr"/>
              <a:t>‹#›</a:t>
            </a:fld>
            <a:endParaRPr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endParaRPr lang="zh-C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2018/7/17</a:t>
            </a:fld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M</a:t>
            </a:r>
            <a:r>
              <a:rPr lang="en-US" altLang="zh-CN" cap="none">
                <a:latin typeface="Consolas" panose="020B0609020204030204" pitchFamily="49" charset="0"/>
              </a:rPr>
              <a:t>ongo</a:t>
            </a:r>
            <a:r>
              <a:rPr lang="en-US" altLang="zh-CN">
                <a:latin typeface="Consolas" panose="020B0609020204030204" pitchFamily="49" charset="0"/>
              </a:rPr>
              <a:t>DB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集群部署</a:t>
            </a:r>
            <a:r>
              <a:rPr lang="en-US" altLang="zh-CN">
                <a:latin typeface="Consolas" panose="020B0609020204030204" pitchFamily="49" charset="0"/>
              </a:rPr>
              <a:t>shard2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6733456" cy="3790951"/>
          </a:xfrm>
        </p:spPr>
        <p:txBody>
          <a:bodyPr anchor="t">
            <a:normAutofit fontScale="92500"/>
          </a:bodyPr>
          <a:lstStyle/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提供三台主机：</a:t>
            </a:r>
            <a:r>
              <a:rPr lang="en-US" altLang="zh-CN" sz="1100">
                <a:latin typeface="Consolas" panose="020B0609020204030204" pitchFamily="49" charset="0"/>
              </a:rPr>
              <a:t>192.168.1.29/192.168.1.30/192.168.1.31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1.vim</a:t>
            </a:r>
            <a:r>
              <a:rPr lang="zh-CN" altLang="en-US" sz="1100">
                <a:latin typeface="Consolas" panose="020B0609020204030204" pitchFamily="49" charset="0"/>
              </a:rPr>
              <a:t> </a:t>
            </a:r>
            <a:r>
              <a:rPr lang="en-US" altLang="zh-CN" sz="1100">
                <a:latin typeface="Consolas" panose="020B0609020204030204" pitchFamily="49" charset="0"/>
              </a:rPr>
              <a:t>/etc/mongod.conf</a:t>
            </a:r>
            <a:r>
              <a:rPr lang="zh-CN" altLang="en-US" sz="1100">
                <a:latin typeface="Consolas" panose="020B0609020204030204" pitchFamily="49" charset="0"/>
              </a:rPr>
              <a:t>设置为右边的配置，</a:t>
            </a:r>
            <a:r>
              <a:rPr lang="en-US" altLang="zh-CN" sz="1100">
                <a:latin typeface="Consolas" panose="020B0609020204030204" pitchFamily="49" charset="0"/>
              </a:rPr>
              <a:t>clusterRole</a:t>
            </a:r>
            <a:r>
              <a:rPr lang="zh-CN" altLang="en-US" sz="1100">
                <a:latin typeface="Consolas" panose="020B0609020204030204" pitchFamily="49" charset="0"/>
              </a:rPr>
              <a:t>必须是</a:t>
            </a:r>
            <a:r>
              <a:rPr lang="en-US" altLang="zh-CN" sz="1100">
                <a:latin typeface="Consolas" panose="020B0609020204030204" pitchFamily="49" charset="0"/>
              </a:rPr>
              <a:t>shardsvr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2.</a:t>
            </a:r>
            <a:r>
              <a:rPr lang="zh-CN" altLang="en-US" sz="1100">
                <a:latin typeface="Consolas" panose="020B0609020204030204" pitchFamily="49" charset="0"/>
              </a:rPr>
              <a:t>将</a:t>
            </a:r>
            <a:r>
              <a:rPr lang="en-US" altLang="zh-CN" sz="1100">
                <a:latin typeface="Consolas" panose="020B0609020204030204" pitchFamily="49" charset="0"/>
              </a:rPr>
              <a:t>selinux</a:t>
            </a:r>
            <a:r>
              <a:rPr lang="zh-CN" altLang="en-US" sz="1100">
                <a:latin typeface="Consolas" panose="020B0609020204030204" pitchFamily="49" charset="0"/>
              </a:rPr>
              <a:t>设置为</a:t>
            </a:r>
            <a:r>
              <a:rPr lang="en-US" altLang="zh-CN" sz="1100">
                <a:latin typeface="Consolas" panose="020B0609020204030204" pitchFamily="49" charset="0"/>
              </a:rPr>
              <a:t>Permissive,</a:t>
            </a:r>
            <a:r>
              <a:rPr lang="zh-CN" altLang="en-US" sz="1100">
                <a:latin typeface="Consolas" panose="020B0609020204030204" pitchFamily="49" charset="0"/>
              </a:rPr>
              <a:t>否则无法启动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3.keyFile</a:t>
            </a:r>
            <a:r>
              <a:rPr lang="zh-CN" altLang="en-US" sz="1100">
                <a:latin typeface="Consolas" panose="020B0609020204030204" pitchFamily="49" charset="0"/>
              </a:rPr>
              <a:t>是一个文本文件，用来给副本集之间认证，手写随机字符串即可，文件上传到所有主机，必须保证该文件权限为</a:t>
            </a:r>
            <a:r>
              <a:rPr lang="en-US" altLang="zh-CN" sz="1100">
                <a:latin typeface="Consolas" panose="020B0609020204030204" pitchFamily="49" charset="0"/>
              </a:rPr>
              <a:t>400</a:t>
            </a:r>
            <a:r>
              <a:rPr lang="zh-CN" altLang="en-US" sz="1100">
                <a:latin typeface="Consolas" panose="020B0609020204030204" pitchFamily="49" charset="0"/>
              </a:rPr>
              <a:t>或者</a:t>
            </a:r>
            <a:r>
              <a:rPr lang="en-US" altLang="zh-CN" sz="1100">
                <a:latin typeface="Consolas" panose="020B0609020204030204" pitchFamily="49" charset="0"/>
              </a:rPr>
              <a:t>600</a:t>
            </a:r>
            <a:r>
              <a:rPr lang="zh-CN" altLang="en-US" sz="1100">
                <a:latin typeface="Consolas" panose="020B0609020204030204" pitchFamily="49" charset="0"/>
              </a:rPr>
              <a:t>，并且必须让</a:t>
            </a:r>
            <a:r>
              <a:rPr lang="en-US" altLang="zh-CN" sz="1100">
                <a:latin typeface="Consolas" panose="020B0609020204030204" pitchFamily="49" charset="0"/>
              </a:rPr>
              <a:t>mongod</a:t>
            </a:r>
            <a:r>
              <a:rPr lang="zh-CN" altLang="en-US" sz="1100">
                <a:latin typeface="Consolas" panose="020B0609020204030204" pitchFamily="49" charset="0"/>
              </a:rPr>
              <a:t>用户有访问权限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4.</a:t>
            </a:r>
            <a:r>
              <a:rPr lang="zh-CN" altLang="en-US" sz="1100">
                <a:latin typeface="Consolas" panose="020B0609020204030204" pitchFamily="49" charset="0"/>
              </a:rPr>
              <a:t>执行</a:t>
            </a:r>
            <a:r>
              <a:rPr lang="en-US" altLang="zh-CN" sz="1100">
                <a:latin typeface="Consolas" panose="020B0609020204030204" pitchFamily="49" charset="0"/>
              </a:rPr>
              <a:t>systemctl start mongod.service</a:t>
            </a:r>
            <a:r>
              <a:rPr lang="zh-CN" altLang="en-US" sz="1100">
                <a:latin typeface="Consolas" panose="020B0609020204030204" pitchFamily="49" charset="0"/>
              </a:rPr>
              <a:t>启动三台主机的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5.</a:t>
            </a:r>
            <a:r>
              <a:rPr lang="zh-CN" altLang="en-US" sz="1100">
                <a:latin typeface="Consolas" panose="020B0609020204030204" pitchFamily="49" charset="0"/>
              </a:rPr>
              <a:t>此时由于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启用了</a:t>
            </a:r>
            <a:r>
              <a:rPr lang="en-US" altLang="zh-CN" sz="1100">
                <a:latin typeface="Consolas" panose="020B0609020204030204" pitchFamily="49" charset="0"/>
              </a:rPr>
              <a:t>auth</a:t>
            </a:r>
            <a:r>
              <a:rPr lang="zh-CN" altLang="en-US" sz="1100">
                <a:latin typeface="Consolas" panose="020B0609020204030204" pitchFamily="49" charset="0"/>
              </a:rPr>
              <a:t>认证，但是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是全新启动并且无任何数据，也无任何密码，那么这时候可以</a:t>
            </a:r>
            <a:r>
              <a:rPr lang="zh-CN" altLang="en-US" sz="1100">
                <a:solidFill>
                  <a:srgbClr val="FF0000"/>
                </a:solidFill>
                <a:latin typeface="Consolas" panose="020B0609020204030204" pitchFamily="49" charset="0"/>
              </a:rPr>
              <a:t>免密码</a:t>
            </a:r>
            <a:r>
              <a:rPr lang="zh-CN" altLang="en-US" sz="1100">
                <a:latin typeface="Consolas" panose="020B0609020204030204" pitchFamily="49" charset="0"/>
              </a:rPr>
              <a:t>创建管理员账号，通过如下命令可以创建管理员账号密码：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由于副本集没有</a:t>
            </a:r>
            <a:r>
              <a:rPr lang="en-US" altLang="zh-CN" sz="1100">
                <a:latin typeface="Consolas" panose="020B0609020204030204" pitchFamily="49" charset="0"/>
              </a:rPr>
              <a:t>Primary</a:t>
            </a:r>
            <a:r>
              <a:rPr lang="zh-CN" altLang="en-US" sz="1100">
                <a:latin typeface="Consolas" panose="020B0609020204030204" pitchFamily="49" charset="0"/>
              </a:rPr>
              <a:t>是无法写数据的，所以必须先执行</a:t>
            </a:r>
            <a:r>
              <a:rPr lang="en-US" altLang="zh-CN" sz="1100">
                <a:latin typeface="Consolas" panose="020B0609020204030204" pitchFamily="49" charset="0"/>
              </a:rPr>
              <a:t>rs.initiate</a:t>
            </a:r>
            <a:r>
              <a:rPr lang="zh-CN" altLang="en-US" sz="1100">
                <a:latin typeface="Consolas" panose="020B0609020204030204" pitchFamily="49" charset="0"/>
              </a:rPr>
              <a:t>等待选举出主节点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>
                <a:latin typeface="Consolas" panose="020B0609020204030204" pitchFamily="49" charset="0"/>
              </a:rPr>
              <a:t> --eval 'rs.initiate({_id:"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rs2</a:t>
            </a:r>
            <a:r>
              <a:rPr lang="en-US" altLang="zh-CN" sz="1100">
                <a:latin typeface="Consolas" panose="020B0609020204030204" pitchFamily="49" charset="0"/>
              </a:rPr>
              <a:t>",members:[{ _id:0,host:"192.168.1.29:27017"}]})'</a:t>
            </a: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选举出主节点后，然后在主节点上面执行</a:t>
            </a:r>
            <a:r>
              <a:rPr lang="en-US" altLang="zh-CN" sz="1100">
                <a:latin typeface="Consolas" panose="020B0609020204030204" pitchFamily="49" charset="0"/>
              </a:rPr>
              <a:t>createUser</a:t>
            </a:r>
            <a:r>
              <a:rPr lang="zh-CN" altLang="en-US" sz="1100">
                <a:latin typeface="Consolas" panose="020B0609020204030204" pitchFamily="49" charset="0"/>
              </a:rPr>
              <a:t>操作，用户账号密码信息也会会同步到其他</a:t>
            </a:r>
            <a:r>
              <a:rPr lang="en-US" altLang="zh-CN" sz="1100">
                <a:latin typeface="Consolas" panose="020B0609020204030204" pitchFamily="49" charset="0"/>
              </a:rPr>
              <a:t>Secondary</a:t>
            </a:r>
            <a:r>
              <a:rPr lang="zh-CN" altLang="en-US" sz="1100">
                <a:latin typeface="Consolas" panose="020B0609020204030204" pitchFamily="49" charset="0"/>
              </a:rPr>
              <a:t>节点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>
                <a:latin typeface="Consolas" panose="020B0609020204030204" pitchFamily="49" charset="0"/>
              </a:rPr>
              <a:t> --eval 'db.createUser({user:"root",pwd:"root",roles:[{role:"root",db:"admin"}]})'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6.</a:t>
            </a:r>
            <a:r>
              <a:rPr lang="zh-CN" altLang="en-US" sz="1100">
                <a:latin typeface="Consolas" panose="020B0609020204030204" pitchFamily="49" charset="0"/>
              </a:rPr>
              <a:t>创建密码以后就只能通过账号密码登陆了，如下命令：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admin –u root –p root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7.</a:t>
            </a:r>
            <a:r>
              <a:rPr lang="zh-CN" altLang="en-US" sz="1100">
                <a:latin typeface="Consolas" panose="020B0609020204030204" pitchFamily="49" charset="0"/>
              </a:rPr>
              <a:t>最后执行</a:t>
            </a:r>
            <a:r>
              <a:rPr lang="en-US" altLang="zh-CN" sz="1100">
                <a:latin typeface="Consolas" panose="020B0609020204030204" pitchFamily="49" charset="0"/>
              </a:rPr>
              <a:t>rs.add</a:t>
            </a:r>
            <a:r>
              <a:rPr lang="zh-CN" altLang="en-US" sz="1100">
                <a:latin typeface="Consolas" panose="020B0609020204030204" pitchFamily="49" charset="0"/>
              </a:rPr>
              <a:t>将其余节点添加到</a:t>
            </a:r>
            <a:r>
              <a:rPr lang="en-US" altLang="zh-CN" sz="1100">
                <a:latin typeface="Consolas" panose="020B0609020204030204" pitchFamily="49" charset="0"/>
              </a:rPr>
              <a:t>Primary</a:t>
            </a:r>
            <a:r>
              <a:rPr lang="zh-CN" altLang="en-US" sz="1100">
                <a:latin typeface="Consolas" panose="020B0609020204030204" pitchFamily="49" charset="0"/>
              </a:rPr>
              <a:t>，注意此刻就需要账号密码登录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mongo admin –u root –p root </a:t>
            </a:r>
            <a:r>
              <a:rPr lang="en-US" altLang="zh-CN" sz="1100">
                <a:latin typeface="Consolas" panose="020B0609020204030204" pitchFamily="49" charset="0"/>
              </a:rPr>
              <a:t>--eval 'rs.add("192.168.1.30:27017")'</a:t>
            </a: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mongo admin –u root –p root --eval 'rs.add("192.168.1.31:27017")'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215270D-64F8-4AAF-9044-BC9402E23D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33456" y="1358898"/>
            <a:ext cx="2410544" cy="373948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systemLog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destination: file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logAppend</a:t>
            </a:r>
            <a:r>
              <a:rPr lang="en-US" altLang="zh-CN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path: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/log/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/mongod.log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storage: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dbPath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/lib/mongo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journal: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enabled: true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processManagement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fork: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pidFilePath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/run/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mongod.pid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net: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port: 27017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bindIp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127.0.0.1,192.168.1.29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security: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authorization: enabled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keyFile</a:t>
            </a:r>
            <a:r>
              <a:rPr lang="en-US" altLang="zh-CN" dirty="0">
                <a:latin typeface="Consolas" panose="020B0609020204030204" pitchFamily="49" charset="0"/>
              </a:rPr>
              <a:t>: /home/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/key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replication: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replSetName</a:t>
            </a:r>
            <a:r>
              <a:rPr lang="en-US" altLang="zh-CN" dirty="0">
                <a:latin typeface="Consolas" panose="020B0609020204030204" pitchFamily="49" charset="0"/>
              </a:rPr>
              <a:t>: rs2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sharding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clusterRole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shardsvr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1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集群部署</a:t>
            </a:r>
            <a:r>
              <a:rPr lang="en-US" altLang="zh-CN">
                <a:latin typeface="Consolas" panose="020B0609020204030204" pitchFamily="49" charset="0"/>
              </a:rPr>
              <a:t>mongos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6733456" cy="3790951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提供两台主机：</a:t>
            </a:r>
            <a:r>
              <a:rPr lang="en-US" altLang="zh-CN" sz="1100">
                <a:latin typeface="Consolas" panose="020B0609020204030204" pitchFamily="49" charset="0"/>
              </a:rPr>
              <a:t>192.168.1.20/192.168.1.21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1.</a:t>
            </a:r>
            <a:r>
              <a:rPr lang="zh-CN" altLang="en-US" sz="1100">
                <a:latin typeface="Consolas" panose="020B0609020204030204" pitchFamily="49" charset="0"/>
              </a:rPr>
              <a:t>由于通过</a:t>
            </a:r>
            <a:r>
              <a:rPr lang="en-US" altLang="zh-CN" sz="1100">
                <a:latin typeface="Consolas" panose="020B0609020204030204" pitchFamily="49" charset="0"/>
              </a:rPr>
              <a:t>rpm</a:t>
            </a:r>
            <a:r>
              <a:rPr lang="zh-CN" altLang="en-US" sz="1100">
                <a:latin typeface="Consolas" panose="020B0609020204030204" pitchFamily="49" charset="0"/>
              </a:rPr>
              <a:t>安装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只有一个</a:t>
            </a:r>
            <a:r>
              <a:rPr lang="en-US" altLang="zh-CN" sz="1100">
                <a:latin typeface="Consolas" panose="020B0609020204030204" pitchFamily="49" charset="0"/>
              </a:rPr>
              <a:t>mongod.service</a:t>
            </a:r>
            <a:r>
              <a:rPr lang="zh-CN" altLang="en-US" sz="1100">
                <a:latin typeface="Consolas" panose="020B0609020204030204" pitchFamily="49" charset="0"/>
              </a:rPr>
              <a:t>，并没有</a:t>
            </a:r>
            <a:r>
              <a:rPr lang="en-US" altLang="zh-CN" sz="1100">
                <a:latin typeface="Consolas" panose="020B0609020204030204" pitchFamily="49" charset="0"/>
              </a:rPr>
              <a:t>mongos.service</a:t>
            </a:r>
            <a:r>
              <a:rPr lang="zh-CN" altLang="en-US" sz="1100">
                <a:latin typeface="Consolas" panose="020B0609020204030204" pitchFamily="49" charset="0"/>
              </a:rPr>
              <a:t>，所以需要对原有的</a:t>
            </a:r>
            <a:r>
              <a:rPr lang="en-US" altLang="zh-CN" sz="1100">
                <a:latin typeface="Consolas" panose="020B0609020204030204" pitchFamily="49" charset="0"/>
              </a:rPr>
              <a:t>mongod.service</a:t>
            </a:r>
            <a:r>
              <a:rPr lang="zh-CN" altLang="en-US" sz="1100">
                <a:latin typeface="Consolas" panose="020B0609020204030204" pitchFamily="49" charset="0"/>
              </a:rPr>
              <a:t>进行改造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2.mv /usr/lib/systemd/system/mongod.service /usr/lib/systemd/system/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mongos</a:t>
            </a:r>
            <a:r>
              <a:rPr lang="en-US" altLang="zh-CN" sz="1100">
                <a:latin typeface="Consolas" panose="020B0609020204030204" pitchFamily="49" charset="0"/>
              </a:rPr>
              <a:t>.service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3.vim /usr/lib/systemd/system/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mongos</a:t>
            </a:r>
            <a:r>
              <a:rPr lang="en-US" altLang="zh-CN" sz="1100">
                <a:latin typeface="Consolas" panose="020B0609020204030204" pitchFamily="49" charset="0"/>
              </a:rPr>
              <a:t>.service</a:t>
            </a:r>
            <a:r>
              <a:rPr lang="zh-CN" altLang="en-US" sz="1100">
                <a:latin typeface="Consolas" panose="020B0609020204030204" pitchFamily="49" charset="0"/>
              </a:rPr>
              <a:t>将</a:t>
            </a:r>
            <a:r>
              <a:rPr lang="en-US" altLang="zh-CN" sz="1100">
                <a:latin typeface="Consolas" panose="020B0609020204030204" pitchFamily="49" charset="0"/>
              </a:rPr>
              <a:t>ExecStart=/usr/bin/mongod $OPTIONS</a:t>
            </a:r>
            <a:r>
              <a:rPr lang="zh-CN" altLang="en-US" sz="1100">
                <a:latin typeface="Consolas" panose="020B0609020204030204" pitchFamily="49" charset="0"/>
              </a:rPr>
              <a:t>改成</a:t>
            </a:r>
            <a:r>
              <a:rPr lang="en-US" altLang="zh-CN" sz="1100">
                <a:latin typeface="Consolas" panose="020B0609020204030204" pitchFamily="49" charset="0"/>
              </a:rPr>
              <a:t>ExecStart=/usr/bin/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mongos</a:t>
            </a:r>
            <a:r>
              <a:rPr lang="en-US" altLang="zh-CN" sz="1100">
                <a:latin typeface="Consolas" panose="020B0609020204030204" pitchFamily="49" charset="0"/>
              </a:rPr>
              <a:t> $OPTIONS</a:t>
            </a:r>
            <a:r>
              <a:rPr lang="zh-CN" altLang="en-US" sz="1100">
                <a:latin typeface="Consolas" panose="020B0609020204030204" pitchFamily="49" charset="0"/>
              </a:rPr>
              <a:t>，其余不变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4.vim</a:t>
            </a:r>
            <a:r>
              <a:rPr lang="zh-CN" altLang="en-US" sz="1100">
                <a:latin typeface="Consolas" panose="020B0609020204030204" pitchFamily="49" charset="0"/>
              </a:rPr>
              <a:t> </a:t>
            </a:r>
            <a:r>
              <a:rPr lang="en-US" altLang="zh-CN" sz="1100">
                <a:latin typeface="Consolas" panose="020B0609020204030204" pitchFamily="49" charset="0"/>
              </a:rPr>
              <a:t>/etc/mongod.conf</a:t>
            </a:r>
            <a:r>
              <a:rPr lang="zh-CN" altLang="en-US" sz="1100">
                <a:latin typeface="Consolas" panose="020B0609020204030204" pitchFamily="49" charset="0"/>
              </a:rPr>
              <a:t>将其修改为右边配置，两台</a:t>
            </a:r>
            <a:r>
              <a:rPr lang="en-US" altLang="zh-CN" sz="1100">
                <a:latin typeface="Consolas" panose="020B0609020204030204" pitchFamily="49" charset="0"/>
              </a:rPr>
              <a:t>mongos</a:t>
            </a:r>
            <a:r>
              <a:rPr lang="zh-CN" altLang="en-US" sz="1100">
                <a:latin typeface="Consolas" panose="020B0609020204030204" pitchFamily="49" charset="0"/>
              </a:rPr>
              <a:t>配置文件都一样只不过</a:t>
            </a:r>
            <a:r>
              <a:rPr lang="en-US" altLang="zh-CN" sz="1100">
                <a:latin typeface="Consolas" panose="020B0609020204030204" pitchFamily="49" charset="0"/>
              </a:rPr>
              <a:t>bindIp</a:t>
            </a:r>
            <a:r>
              <a:rPr lang="zh-CN" altLang="en-US" sz="1100">
                <a:latin typeface="Consolas" panose="020B0609020204030204" pitchFamily="49" charset="0"/>
              </a:rPr>
              <a:t>不一样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注意</a:t>
            </a:r>
            <a:r>
              <a:rPr lang="en-US" altLang="zh-CN" sz="1100">
                <a:latin typeface="Consolas" panose="020B0609020204030204" pitchFamily="49" charset="0"/>
              </a:rPr>
              <a:t>mongos</a:t>
            </a:r>
            <a:r>
              <a:rPr lang="zh-CN" altLang="en-US" sz="1100">
                <a:latin typeface="Consolas" panose="020B0609020204030204" pitchFamily="49" charset="0"/>
              </a:rPr>
              <a:t>不需要存储数据，所以</a:t>
            </a:r>
            <a:r>
              <a:rPr lang="en-US" altLang="zh-CN" sz="1100">
                <a:latin typeface="Consolas" panose="020B0609020204030204" pitchFamily="49" charset="0"/>
              </a:rPr>
              <a:t>storage</a:t>
            </a:r>
            <a:r>
              <a:rPr lang="zh-CN" altLang="en-US" sz="1100">
                <a:latin typeface="Consolas" panose="020B0609020204030204" pitchFamily="49" charset="0"/>
              </a:rPr>
              <a:t>部分不需要，但是需要配置</a:t>
            </a:r>
            <a:r>
              <a:rPr lang="en-US" altLang="zh-CN" sz="1100">
                <a:latin typeface="Consolas" panose="020B0609020204030204" pitchFamily="49" charset="0"/>
              </a:rPr>
              <a:t>configDB</a:t>
            </a:r>
            <a:r>
              <a:rPr lang="zh-CN" altLang="en-US" sz="1100">
                <a:latin typeface="Consolas" panose="020B0609020204030204" pitchFamily="49" charset="0"/>
              </a:rPr>
              <a:t>，因为</a:t>
            </a:r>
            <a:r>
              <a:rPr lang="en-US" altLang="zh-CN" sz="1100">
                <a:latin typeface="Consolas" panose="020B0609020204030204" pitchFamily="49" charset="0"/>
              </a:rPr>
              <a:t>mongos</a:t>
            </a:r>
            <a:r>
              <a:rPr lang="zh-CN" altLang="en-US" sz="1100">
                <a:latin typeface="Consolas" panose="020B0609020204030204" pitchFamily="49" charset="0"/>
              </a:rPr>
              <a:t>需要在启动时连接</a:t>
            </a:r>
            <a:r>
              <a:rPr lang="en-US" altLang="zh-CN" sz="1100">
                <a:latin typeface="Consolas" panose="020B0609020204030204" pitchFamily="49" charset="0"/>
              </a:rPr>
              <a:t>config</a:t>
            </a:r>
            <a:r>
              <a:rPr lang="zh-CN" altLang="en-US" sz="1100">
                <a:latin typeface="Consolas" panose="020B0609020204030204" pitchFamily="49" charset="0"/>
              </a:rPr>
              <a:t>节点，所以</a:t>
            </a:r>
            <a:r>
              <a:rPr lang="en-US" altLang="zh-CN" sz="1100">
                <a:latin typeface="Consolas" panose="020B0609020204030204" pitchFamily="49" charset="0"/>
              </a:rPr>
              <a:t>mongos</a:t>
            </a:r>
            <a:r>
              <a:rPr lang="zh-CN" altLang="en-US" sz="1100">
                <a:latin typeface="Consolas" panose="020B0609020204030204" pitchFamily="49" charset="0"/>
              </a:rPr>
              <a:t>登录密码用的就是</a:t>
            </a:r>
            <a:r>
              <a:rPr lang="en-US" altLang="zh-CN" sz="1100">
                <a:latin typeface="Consolas" panose="020B0609020204030204" pitchFamily="49" charset="0"/>
              </a:rPr>
              <a:t>config</a:t>
            </a:r>
            <a:r>
              <a:rPr lang="zh-CN" altLang="en-US" sz="1100">
                <a:latin typeface="Consolas" panose="020B0609020204030204" pitchFamily="49" charset="0"/>
              </a:rPr>
              <a:t>的登录密码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5.Systemctl start mongos.service</a:t>
            </a:r>
            <a:r>
              <a:rPr lang="zh-CN" altLang="en-US" sz="1100">
                <a:latin typeface="Consolas" panose="020B0609020204030204" pitchFamily="49" charset="0"/>
              </a:rPr>
              <a:t>启动两台主机的</a:t>
            </a:r>
            <a:r>
              <a:rPr lang="en-US" altLang="zh-CN" sz="1100">
                <a:latin typeface="Consolas" panose="020B0609020204030204" pitchFamily="49" charset="0"/>
              </a:rPr>
              <a:t>mongos</a:t>
            </a:r>
            <a:r>
              <a:rPr lang="zh-CN" altLang="en-US" sz="1100">
                <a:latin typeface="Consolas" panose="020B0609020204030204" pitchFamily="49" charset="0"/>
              </a:rPr>
              <a:t>服务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6.</a:t>
            </a:r>
            <a:r>
              <a:rPr lang="zh-CN" altLang="en-US" sz="1100">
                <a:latin typeface="Consolas" panose="020B0609020204030204" pitchFamily="49" charset="0"/>
              </a:rPr>
              <a:t>使用</a:t>
            </a:r>
            <a:r>
              <a:rPr lang="en-US" altLang="zh-CN" sz="1100">
                <a:latin typeface="Consolas" panose="020B0609020204030204" pitchFamily="49" charset="0"/>
              </a:rPr>
              <a:t>mongo admin –u root –p root</a:t>
            </a:r>
            <a:r>
              <a:rPr lang="zh-CN" altLang="en-US" sz="1100">
                <a:latin typeface="Consolas" panose="020B0609020204030204" pitchFamily="49" charset="0"/>
              </a:rPr>
              <a:t>登录</a:t>
            </a:r>
            <a:r>
              <a:rPr lang="en-US" altLang="zh-CN" sz="1100">
                <a:latin typeface="Consolas" panose="020B0609020204030204" pitchFamily="49" charset="0"/>
              </a:rPr>
              <a:t>mongos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7.</a:t>
            </a:r>
            <a:r>
              <a:rPr lang="zh-CN" altLang="en-US" sz="1100">
                <a:latin typeface="Consolas" panose="020B0609020204030204" pitchFamily="49" charset="0"/>
              </a:rPr>
              <a:t>执行</a:t>
            </a:r>
            <a:r>
              <a:rPr lang="en-US" altLang="zh-CN" sz="1100">
                <a:latin typeface="Consolas" panose="020B0609020204030204" pitchFamily="49" charset="0"/>
              </a:rPr>
              <a:t>sh.addShard('rs1/192.168.1.26:27017,192.168.1.27:27017,192.168.1.28:27017')</a:t>
            </a: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sh.addShard(</a:t>
            </a:r>
            <a:r>
              <a:rPr lang="en-US" altLang="zh-CN" sz="1100">
                <a:latin typeface="Consolas" panose="020B0609020204030204" pitchFamily="49" charset="0"/>
              </a:rPr>
              <a:t>'</a:t>
            </a:r>
            <a:r>
              <a:rPr lang="nl-NL" altLang="zh-CN" sz="1100">
                <a:latin typeface="Consolas" panose="020B0609020204030204" pitchFamily="49" charset="0"/>
              </a:rPr>
              <a:t>rs2/192.168.1.29:27017,192.168.1.30:27017,192.168.1.31:27017')</a:t>
            </a:r>
            <a:r>
              <a:rPr lang="zh-CN" altLang="en-US" sz="1100">
                <a:latin typeface="Consolas" panose="020B0609020204030204" pitchFamily="49" charset="0"/>
              </a:rPr>
              <a:t>分别将</a:t>
            </a:r>
            <a:r>
              <a:rPr lang="en-US" altLang="zh-CN" sz="1100">
                <a:latin typeface="Consolas" panose="020B0609020204030204" pitchFamily="49" charset="0"/>
              </a:rPr>
              <a:t>shard1</a:t>
            </a:r>
            <a:r>
              <a:rPr lang="zh-CN" altLang="en-US" sz="1100">
                <a:latin typeface="Consolas" panose="020B0609020204030204" pitchFamily="49" charset="0"/>
              </a:rPr>
              <a:t>和</a:t>
            </a:r>
            <a:r>
              <a:rPr lang="en-US" altLang="zh-CN" sz="1100">
                <a:latin typeface="Consolas" panose="020B0609020204030204" pitchFamily="49" charset="0"/>
              </a:rPr>
              <a:t>shard2</a:t>
            </a:r>
            <a:r>
              <a:rPr lang="zh-CN" altLang="en-US" sz="1100">
                <a:latin typeface="Consolas" panose="020B0609020204030204" pitchFamily="49" charset="0"/>
              </a:rPr>
              <a:t>两组分片添加到集群里面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8.</a:t>
            </a:r>
            <a:r>
              <a:rPr lang="zh-CN" altLang="en-US" sz="1100">
                <a:latin typeface="Consolas" panose="020B0609020204030204" pitchFamily="49" charset="0"/>
              </a:rPr>
              <a:t>到此集群安装完成，通过</a:t>
            </a:r>
            <a:r>
              <a:rPr lang="en-US" altLang="zh-CN" sz="1100">
                <a:latin typeface="Consolas" panose="020B0609020204030204" pitchFamily="49" charset="0"/>
              </a:rPr>
              <a:t>sh.status()</a:t>
            </a:r>
            <a:r>
              <a:rPr lang="zh-CN" altLang="en-US" sz="1100">
                <a:latin typeface="Consolas" panose="020B0609020204030204" pitchFamily="49" charset="0"/>
              </a:rPr>
              <a:t>可以查看到所有</a:t>
            </a:r>
            <a:r>
              <a:rPr lang="en-US" altLang="zh-CN" sz="1100">
                <a:latin typeface="Consolas" panose="020B0609020204030204" pitchFamily="49" charset="0"/>
              </a:rPr>
              <a:t>shard</a:t>
            </a:r>
            <a:r>
              <a:rPr lang="zh-CN" altLang="en-US" sz="1100">
                <a:latin typeface="Consolas" panose="020B0609020204030204" pitchFamily="49" charset="0"/>
              </a:rPr>
              <a:t>信息</a:t>
            </a:r>
            <a:endParaRPr lang="nl-NL" altLang="zh-CN" sz="1100"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215270D-64F8-4AAF-9044-BC9402E23D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33456" y="1358898"/>
            <a:ext cx="2410544" cy="3739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00" dirty="0" err="1">
                <a:latin typeface="Consolas" panose="020B0609020204030204" pitchFamily="49" charset="0"/>
              </a:rPr>
              <a:t>systemLog</a:t>
            </a:r>
            <a:r>
              <a:rPr lang="en-US" altLang="zh-CN" sz="7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destination: file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</a:t>
            </a:r>
            <a:r>
              <a:rPr lang="en-US" altLang="zh-CN" sz="700" dirty="0" err="1">
                <a:latin typeface="Consolas" panose="020B0609020204030204" pitchFamily="49" charset="0"/>
              </a:rPr>
              <a:t>logAppend</a:t>
            </a:r>
            <a:r>
              <a:rPr lang="en-US" altLang="zh-CN" sz="700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path: /</a:t>
            </a:r>
            <a:r>
              <a:rPr lang="en-US" altLang="zh-CN" sz="700" dirty="0" err="1">
                <a:latin typeface="Consolas" panose="020B0609020204030204" pitchFamily="49" charset="0"/>
              </a:rPr>
              <a:t>var</a:t>
            </a:r>
            <a:r>
              <a:rPr lang="en-US" altLang="zh-CN" sz="700" dirty="0">
                <a:latin typeface="Consolas" panose="020B0609020204030204" pitchFamily="49" charset="0"/>
              </a:rPr>
              <a:t>/log/</a:t>
            </a:r>
            <a:r>
              <a:rPr lang="en-US" altLang="zh-CN" sz="700" dirty="0" err="1">
                <a:latin typeface="Consolas" panose="020B0609020204030204" pitchFamily="49" charset="0"/>
              </a:rPr>
              <a:t>mongodb</a:t>
            </a:r>
            <a:r>
              <a:rPr lang="en-US" altLang="zh-CN" sz="700" dirty="0">
                <a:latin typeface="Consolas" panose="020B0609020204030204" pitchFamily="49" charset="0"/>
              </a:rPr>
              <a:t>/mongod.log</a:t>
            </a:r>
          </a:p>
          <a:p>
            <a:pPr marL="0" indent="0">
              <a:buNone/>
            </a:pPr>
            <a:r>
              <a:rPr lang="en-US" altLang="zh-CN" sz="700" dirty="0" err="1">
                <a:latin typeface="Consolas" panose="020B0609020204030204" pitchFamily="49" charset="0"/>
              </a:rPr>
              <a:t>processManagement</a:t>
            </a:r>
            <a:r>
              <a:rPr lang="en-US" altLang="zh-CN" sz="7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fork: true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</a:t>
            </a:r>
            <a:r>
              <a:rPr lang="en-US" altLang="zh-CN" sz="700" dirty="0" err="1">
                <a:latin typeface="Consolas" panose="020B0609020204030204" pitchFamily="49" charset="0"/>
              </a:rPr>
              <a:t>pidFilePath</a:t>
            </a:r>
            <a:r>
              <a:rPr lang="en-US" altLang="zh-CN" sz="700" dirty="0">
                <a:latin typeface="Consolas" panose="020B0609020204030204" pitchFamily="49" charset="0"/>
              </a:rPr>
              <a:t>: /</a:t>
            </a:r>
            <a:r>
              <a:rPr lang="en-US" altLang="zh-CN" sz="700" dirty="0" err="1">
                <a:latin typeface="Consolas" panose="020B0609020204030204" pitchFamily="49" charset="0"/>
              </a:rPr>
              <a:t>var</a:t>
            </a:r>
            <a:r>
              <a:rPr lang="en-US" altLang="zh-CN" sz="700" dirty="0">
                <a:latin typeface="Consolas" panose="020B0609020204030204" pitchFamily="49" charset="0"/>
              </a:rPr>
              <a:t>/run/</a:t>
            </a:r>
            <a:r>
              <a:rPr lang="en-US" altLang="zh-CN" sz="700" dirty="0" err="1">
                <a:latin typeface="Consolas" panose="020B0609020204030204" pitchFamily="49" charset="0"/>
              </a:rPr>
              <a:t>mongodb</a:t>
            </a:r>
            <a:r>
              <a:rPr lang="en-US" altLang="zh-CN" sz="700" dirty="0">
                <a:latin typeface="Consolas" panose="020B0609020204030204" pitchFamily="49" charset="0"/>
              </a:rPr>
              <a:t>/</a:t>
            </a:r>
            <a:r>
              <a:rPr lang="en-US" altLang="zh-CN" sz="700" dirty="0" err="1">
                <a:latin typeface="Consolas" panose="020B0609020204030204" pitchFamily="49" charset="0"/>
              </a:rPr>
              <a:t>mongod.pid</a:t>
            </a:r>
            <a:endParaRPr lang="en-US" altLang="zh-CN" sz="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net: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port: 27017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</a:t>
            </a:r>
            <a:r>
              <a:rPr lang="en-US" altLang="zh-CN" sz="700" dirty="0" err="1">
                <a:latin typeface="Consolas" panose="020B0609020204030204" pitchFamily="49" charset="0"/>
              </a:rPr>
              <a:t>bindIp</a:t>
            </a:r>
            <a:r>
              <a:rPr lang="en-US" altLang="zh-CN" sz="700" dirty="0">
                <a:latin typeface="Consolas" panose="020B0609020204030204" pitchFamily="49" charset="0"/>
              </a:rPr>
              <a:t>: </a:t>
            </a:r>
            <a:r>
              <a:rPr lang="en-US" altLang="zh-CN" sz="700" dirty="0" smtClean="0">
                <a:latin typeface="Consolas" panose="020B0609020204030204" pitchFamily="49" charset="0"/>
              </a:rPr>
              <a:t>127.0.0.1,192.168.1.20</a:t>
            </a:r>
            <a:endParaRPr lang="en-US" altLang="zh-CN" sz="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security: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</a:t>
            </a:r>
            <a:r>
              <a:rPr lang="en-US" altLang="zh-CN" sz="700" dirty="0" err="1">
                <a:latin typeface="Consolas" panose="020B0609020204030204" pitchFamily="49" charset="0"/>
              </a:rPr>
              <a:t>keyFile</a:t>
            </a:r>
            <a:r>
              <a:rPr lang="en-US" altLang="zh-CN" sz="700" dirty="0">
                <a:latin typeface="Consolas" panose="020B0609020204030204" pitchFamily="49" charset="0"/>
              </a:rPr>
              <a:t>: /home/</a:t>
            </a:r>
            <a:r>
              <a:rPr lang="en-US" altLang="zh-CN" sz="700" dirty="0" err="1">
                <a:latin typeface="Consolas" panose="020B0609020204030204" pitchFamily="49" charset="0"/>
              </a:rPr>
              <a:t>mongodb</a:t>
            </a:r>
            <a:r>
              <a:rPr lang="en-US" altLang="zh-CN" sz="700" dirty="0">
                <a:latin typeface="Consolas" panose="020B0609020204030204" pitchFamily="49" charset="0"/>
              </a:rPr>
              <a:t>/key</a:t>
            </a:r>
          </a:p>
          <a:p>
            <a:pPr marL="0" indent="0">
              <a:buNone/>
            </a:pPr>
            <a:r>
              <a:rPr lang="en-US" altLang="zh-CN" sz="700" dirty="0" err="1" smtClean="0">
                <a:latin typeface="Consolas" panose="020B0609020204030204" pitchFamily="49" charset="0"/>
              </a:rPr>
              <a:t>sharding</a:t>
            </a:r>
            <a:r>
              <a:rPr lang="en-US" altLang="zh-CN" sz="7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700" dirty="0">
                <a:latin typeface="Consolas" panose="020B0609020204030204" pitchFamily="49" charset="0"/>
              </a:rPr>
              <a:t>  </a:t>
            </a:r>
            <a:r>
              <a:rPr lang="en-US" altLang="zh-CN" sz="700" dirty="0" err="1">
                <a:latin typeface="Consolas" panose="020B0609020204030204" pitchFamily="49" charset="0"/>
              </a:rPr>
              <a:t>configDB</a:t>
            </a:r>
            <a:r>
              <a:rPr lang="en-US" altLang="zh-CN" sz="700" dirty="0">
                <a:latin typeface="Consolas" panose="020B0609020204030204" pitchFamily="49" charset="0"/>
              </a:rPr>
              <a:t>: rs0/192.168.1.23:27017, 192.168.1.24:27017, 192.168.1.25:27017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6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MongoDB</a:t>
            </a:r>
            <a:r>
              <a:rPr lang="zh-CN" altLang="en-US">
                <a:latin typeface="Consolas" panose="020B0609020204030204" pitchFamily="49" charset="0"/>
              </a:rPr>
              <a:t>配置调优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9144000" cy="3790951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1.</a:t>
            </a:r>
            <a:r>
              <a:rPr lang="zh-CN" altLang="en-US" sz="1100">
                <a:latin typeface="Consolas" panose="020B0609020204030204" pitchFamily="49" charset="0"/>
              </a:rPr>
              <a:t>禁用</a:t>
            </a:r>
            <a:r>
              <a:rPr lang="en-US" altLang="zh-CN" sz="1100">
                <a:latin typeface="Consolas" panose="020B0609020204030204" pitchFamily="49" charset="0"/>
              </a:rPr>
              <a:t>transparent hugepages</a:t>
            </a:r>
            <a:r>
              <a:rPr lang="zh-CN" altLang="en-US" sz="1100">
                <a:latin typeface="Consolas" panose="020B0609020204030204" pitchFamily="49" charset="0"/>
              </a:rPr>
              <a:t>，</a:t>
            </a:r>
            <a:r>
              <a:rPr lang="en-US" altLang="zh-CN" sz="1100">
                <a:latin typeface="Consolas" panose="020B0609020204030204" pitchFamily="49" charset="0"/>
              </a:rPr>
              <a:t>Linux</a:t>
            </a:r>
            <a:r>
              <a:rPr lang="zh-CN" altLang="en-US" sz="1100">
                <a:latin typeface="Consolas" panose="020B0609020204030204" pitchFamily="49" charset="0"/>
              </a:rPr>
              <a:t>内存分页一般是</a:t>
            </a:r>
            <a:r>
              <a:rPr lang="en-US" altLang="zh-CN" sz="1100">
                <a:latin typeface="Consolas" panose="020B0609020204030204" pitchFamily="49" charset="0"/>
              </a:rPr>
              <a:t>4096</a:t>
            </a:r>
            <a:r>
              <a:rPr lang="zh-CN" altLang="en-US" sz="1100">
                <a:latin typeface="Consolas" panose="020B0609020204030204" pitchFamily="49" charset="0"/>
              </a:rPr>
              <a:t>，即</a:t>
            </a:r>
            <a:r>
              <a:rPr lang="en-US" altLang="zh-CN" sz="1100">
                <a:latin typeface="Consolas" panose="020B0609020204030204" pitchFamily="49" charset="0"/>
              </a:rPr>
              <a:t>4KB</a:t>
            </a:r>
            <a:r>
              <a:rPr lang="zh-CN" altLang="en-US" sz="1100">
                <a:latin typeface="Consolas" panose="020B0609020204030204" pitchFamily="49" charset="0"/>
              </a:rPr>
              <a:t>，但是</a:t>
            </a:r>
            <a:r>
              <a:rPr lang="en-US" altLang="zh-CN" sz="1100">
                <a:latin typeface="Consolas" panose="020B0609020204030204" pitchFamily="49" charset="0"/>
              </a:rPr>
              <a:t>Linux2.6</a:t>
            </a:r>
            <a:r>
              <a:rPr lang="zh-CN" altLang="en-US" sz="1100">
                <a:latin typeface="Consolas" panose="020B0609020204030204" pitchFamily="49" charset="0"/>
              </a:rPr>
              <a:t>开始引入了大内存分页，变成了</a:t>
            </a:r>
            <a:r>
              <a:rPr lang="en-US" altLang="zh-CN" sz="1100">
                <a:latin typeface="Consolas" panose="020B0609020204030204" pitchFamily="49" charset="0"/>
              </a:rPr>
              <a:t>2MB</a:t>
            </a:r>
            <a:r>
              <a:rPr lang="zh-CN" altLang="en-US" sz="1100">
                <a:latin typeface="Consolas" panose="020B0609020204030204" pitchFamily="49" charset="0"/>
              </a:rPr>
              <a:t>，大内存分页会降低某些程序的性能，所以需要禁用</a:t>
            </a:r>
            <a:r>
              <a:rPr lang="en-US" altLang="zh-CN" sz="1100">
                <a:latin typeface="Consolas" panose="020B0609020204030204" pitchFamily="49" charset="0"/>
              </a:rPr>
              <a:t>transparent hugepages</a:t>
            </a:r>
            <a:r>
              <a:rPr lang="zh-CN" altLang="en-US" sz="1100">
                <a:latin typeface="Consolas" panose="020B0609020204030204" pitchFamily="49" charset="0"/>
              </a:rPr>
              <a:t>，据我所知</a:t>
            </a:r>
            <a:r>
              <a:rPr lang="en-US" altLang="zh-CN" sz="1100">
                <a:latin typeface="Consolas" panose="020B0609020204030204" pitchFamily="49" charset="0"/>
              </a:rPr>
              <a:t>MySQL</a:t>
            </a:r>
            <a:r>
              <a:rPr lang="zh-CN" altLang="en-US" sz="1100">
                <a:latin typeface="Consolas" panose="020B0609020204030204" pitchFamily="49" charset="0"/>
              </a:rPr>
              <a:t>、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、</a:t>
            </a:r>
            <a:r>
              <a:rPr lang="en-US" altLang="zh-CN" sz="1100">
                <a:latin typeface="Consolas" panose="020B0609020204030204" pitchFamily="49" charset="0"/>
              </a:rPr>
              <a:t>Redis</a:t>
            </a:r>
            <a:r>
              <a:rPr lang="zh-CN" altLang="en-US" sz="1100">
                <a:latin typeface="Consolas" panose="020B0609020204030204" pitchFamily="49" charset="0"/>
              </a:rPr>
              <a:t>都是需要禁用</a:t>
            </a:r>
            <a:r>
              <a:rPr lang="en-US" altLang="zh-CN" sz="1100">
                <a:latin typeface="Consolas" panose="020B0609020204030204" pitchFamily="49" charset="0"/>
              </a:rPr>
              <a:t>transparent hugepages</a:t>
            </a: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具体如何禁用</a:t>
            </a:r>
            <a:r>
              <a:rPr lang="en-US" altLang="zh-CN" sz="1100">
                <a:latin typeface="Consolas" panose="020B0609020204030204" pitchFamily="49" charset="0"/>
              </a:rPr>
              <a:t>transparent hugepages</a:t>
            </a:r>
            <a:r>
              <a:rPr lang="zh-CN" altLang="en-US" sz="1100">
                <a:latin typeface="Consolas" panose="020B0609020204030204" pitchFamily="49" charset="0"/>
              </a:rPr>
              <a:t>请参考</a:t>
            </a:r>
            <a:r>
              <a:rPr lang="en-US" altLang="zh-CN" sz="1100">
                <a:latin typeface="Consolas" panose="020B0609020204030204" pitchFamily="49" charset="0"/>
              </a:rPr>
              <a:t>https://docs.mongodb.com/manual/tutorial/transparent-huge-pages/</a:t>
            </a: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2</a:t>
            </a:r>
            <a:r>
              <a:rPr lang="en-US" altLang="zh-CN" sz="1100">
                <a:latin typeface="Consolas" panose="020B0609020204030204" pitchFamily="49" charset="0"/>
              </a:rPr>
              <a:t>.</a:t>
            </a:r>
            <a:r>
              <a:rPr lang="zh-CN" altLang="en-US" sz="1100">
                <a:latin typeface="Consolas" panose="020B0609020204030204" pitchFamily="49" charset="0"/>
              </a:rPr>
              <a:t>禁用</a:t>
            </a:r>
            <a:r>
              <a:rPr lang="en-US" altLang="zh-CN" sz="1100">
                <a:latin typeface="Consolas" panose="020B0609020204030204" pitchFamily="49" charset="0"/>
              </a:rPr>
              <a:t>NUMA</a:t>
            </a:r>
            <a:r>
              <a:rPr lang="zh-CN" altLang="en-US" sz="1100">
                <a:latin typeface="Consolas" panose="020B0609020204030204" pitchFamily="49" charset="0"/>
              </a:rPr>
              <a:t>，详情请参考如下链接：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https://docs.mongodb.com/manual/administration/production-checklist-operations/#operating-system-configuration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https://docs.mongodb.com/manual/administration/production-notes/#production-numa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3.</a:t>
            </a:r>
            <a:r>
              <a:rPr lang="zh-CN" altLang="en-US" sz="1100">
                <a:latin typeface="Consolas" panose="020B0609020204030204" pitchFamily="49" charset="0"/>
              </a:rPr>
              <a:t>使用</a:t>
            </a:r>
            <a:r>
              <a:rPr lang="en-US" altLang="zh-CN" sz="1100">
                <a:latin typeface="Consolas" panose="020B0609020204030204" pitchFamily="49" charset="0"/>
              </a:rPr>
              <a:t>RAID</a:t>
            </a:r>
            <a:r>
              <a:rPr lang="zh-CN" altLang="en-US" sz="1100">
                <a:latin typeface="Consolas" panose="020B0609020204030204" pitchFamily="49" charset="0"/>
              </a:rPr>
              <a:t>或</a:t>
            </a:r>
            <a:r>
              <a:rPr lang="en-US" altLang="zh-CN" sz="1100">
                <a:latin typeface="Consolas" panose="020B0609020204030204" pitchFamily="49" charset="0"/>
              </a:rPr>
              <a:t>SSD</a:t>
            </a:r>
            <a:r>
              <a:rPr lang="zh-CN" altLang="en-US" sz="1100">
                <a:latin typeface="Consolas" panose="020B0609020204030204" pitchFamily="49" charset="0"/>
              </a:rPr>
              <a:t>，</a:t>
            </a:r>
            <a:r>
              <a:rPr lang="en-US" altLang="zh-CN" sz="1100">
                <a:latin typeface="Consolas" panose="020B0609020204030204" pitchFamily="49" charset="0"/>
              </a:rPr>
              <a:t>SSD</a:t>
            </a:r>
            <a:r>
              <a:rPr lang="zh-CN" altLang="en-US" sz="1100">
                <a:latin typeface="Consolas" panose="020B0609020204030204" pitchFamily="49" charset="0"/>
              </a:rPr>
              <a:t>磁盘推荐使用</a:t>
            </a:r>
            <a:r>
              <a:rPr lang="en-US" altLang="zh-CN" sz="1100">
                <a:latin typeface="Consolas" panose="020B0609020204030204" pitchFamily="49" charset="0"/>
              </a:rPr>
              <a:t>noop</a:t>
            </a:r>
            <a:r>
              <a:rPr lang="zh-CN" altLang="en-US" sz="1100">
                <a:latin typeface="Consolas" panose="020B0609020204030204" pitchFamily="49" charset="0"/>
              </a:rPr>
              <a:t>或</a:t>
            </a:r>
            <a:r>
              <a:rPr lang="en-US" altLang="zh-CN" sz="1100">
                <a:latin typeface="Consolas" panose="020B0609020204030204" pitchFamily="49" charset="0"/>
              </a:rPr>
              <a:t>deadline</a:t>
            </a:r>
            <a:r>
              <a:rPr lang="zh-CN" altLang="en-US" sz="1100">
                <a:latin typeface="Consolas" panose="020B0609020204030204" pitchFamily="49" charset="0"/>
              </a:rPr>
              <a:t>调度策略，推荐使用</a:t>
            </a:r>
            <a:r>
              <a:rPr lang="en-US" altLang="zh-CN" sz="1100">
                <a:latin typeface="Consolas" panose="020B0609020204030204" pitchFamily="49" charset="0"/>
              </a:rPr>
              <a:t>XFS</a:t>
            </a:r>
            <a:r>
              <a:rPr lang="zh-CN" altLang="en-US" sz="1100">
                <a:latin typeface="Consolas" panose="020B0609020204030204" pitchFamily="49" charset="0"/>
              </a:rPr>
              <a:t>或</a:t>
            </a:r>
            <a:r>
              <a:rPr lang="en-US" altLang="zh-CN" sz="1100">
                <a:latin typeface="Consolas" panose="020B0609020204030204" pitchFamily="49" charset="0"/>
              </a:rPr>
              <a:t>Ext4</a:t>
            </a:r>
            <a:r>
              <a:rPr lang="zh-CN" altLang="en-US" sz="1100">
                <a:latin typeface="Consolas" panose="020B0609020204030204" pitchFamily="49" charset="0"/>
              </a:rPr>
              <a:t>格式，不过</a:t>
            </a:r>
            <a:r>
              <a:rPr lang="en-US" altLang="zh-CN" sz="1100">
                <a:latin typeface="Consolas" panose="020B0609020204030204" pitchFamily="49" charset="0"/>
              </a:rPr>
              <a:t>wiredTiger</a:t>
            </a:r>
            <a:r>
              <a:rPr lang="zh-CN" altLang="en-US" sz="1100">
                <a:latin typeface="Consolas" panose="020B0609020204030204" pitchFamily="49" charset="0"/>
              </a:rPr>
              <a:t>存储引擎使用</a:t>
            </a:r>
            <a:r>
              <a:rPr lang="en-US" altLang="zh-CN" sz="1100">
                <a:latin typeface="Consolas" panose="020B0609020204030204" pitchFamily="49" charset="0"/>
              </a:rPr>
              <a:t>XFS</a:t>
            </a:r>
            <a:r>
              <a:rPr lang="zh-CN" altLang="en-US" sz="1100">
                <a:latin typeface="Consolas" panose="020B0609020204030204" pitchFamily="49" charset="0"/>
              </a:rPr>
              <a:t>性能更好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4.</a:t>
            </a:r>
            <a:r>
              <a:rPr lang="zh-CN" altLang="en-US" sz="1100">
                <a:latin typeface="Consolas" panose="020B0609020204030204" pitchFamily="49" charset="0"/>
              </a:rPr>
              <a:t>调整系统</a:t>
            </a:r>
            <a:r>
              <a:rPr lang="en-US" altLang="zh-CN" sz="1100">
                <a:latin typeface="Consolas" panose="020B0609020204030204" pitchFamily="49" charset="0"/>
              </a:rPr>
              <a:t>ulimit</a:t>
            </a:r>
            <a:r>
              <a:rPr lang="zh-CN" altLang="en-US" sz="1100">
                <a:latin typeface="Consolas" panose="020B0609020204030204" pitchFamily="49" charset="0"/>
              </a:rPr>
              <a:t>，详情请参考：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https://docs.mongodb.com/manual/reference/ulimit/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5.</a:t>
            </a:r>
            <a:r>
              <a:rPr lang="zh-CN" altLang="en-US" sz="1100">
                <a:latin typeface="Consolas" panose="020B0609020204030204" pitchFamily="49" charset="0"/>
              </a:rPr>
              <a:t>数据目录</a:t>
            </a:r>
            <a:r>
              <a:rPr lang="en-US" altLang="zh-CN" sz="1100">
                <a:latin typeface="Consolas" panose="020B0609020204030204" pitchFamily="49" charset="0"/>
              </a:rPr>
              <a:t>mount</a:t>
            </a:r>
            <a:r>
              <a:rPr lang="zh-CN" altLang="en-US" sz="1100">
                <a:latin typeface="Consolas" panose="020B0609020204030204" pitchFamily="49" charset="0"/>
              </a:rPr>
              <a:t>到某个分区的时候使用</a:t>
            </a:r>
            <a:r>
              <a:rPr lang="en-US" altLang="zh-CN" sz="1100">
                <a:latin typeface="Consolas" panose="020B0609020204030204" pitchFamily="49" charset="0"/>
              </a:rPr>
              <a:t>noatime</a:t>
            </a:r>
            <a:r>
              <a:rPr lang="zh-CN" altLang="en-US" sz="1100">
                <a:latin typeface="Consolas" panose="020B0609020204030204" pitchFamily="49" charset="0"/>
              </a:rPr>
              <a:t>选项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6.</a:t>
            </a:r>
            <a:r>
              <a:rPr lang="zh-CN" altLang="en-US" sz="1100">
                <a:latin typeface="Consolas" panose="020B0609020204030204" pitchFamily="49" charset="0"/>
              </a:rPr>
              <a:t>调整</a:t>
            </a:r>
            <a:r>
              <a:rPr lang="en-US" altLang="zh-CN" sz="1100">
                <a:latin typeface="Consolas" panose="020B0609020204030204" pitchFamily="49" charset="0"/>
              </a:rPr>
              <a:t>Linux</a:t>
            </a:r>
            <a:r>
              <a:rPr lang="zh-CN" altLang="en-US" sz="1100">
                <a:latin typeface="Consolas" panose="020B0609020204030204" pitchFamily="49" charset="0"/>
              </a:rPr>
              <a:t>的</a:t>
            </a:r>
            <a:r>
              <a:rPr lang="en-US" altLang="zh-CN" sz="1100">
                <a:latin typeface="Consolas" panose="020B0609020204030204" pitchFamily="49" charset="0"/>
              </a:rPr>
              <a:t>tcp_keepalive_time</a:t>
            </a:r>
            <a:r>
              <a:rPr lang="zh-CN" altLang="en-US" sz="1100">
                <a:latin typeface="Consolas" panose="020B0609020204030204" pitchFamily="49" charset="0"/>
              </a:rPr>
              <a:t>为</a:t>
            </a:r>
            <a:r>
              <a:rPr lang="en-US" altLang="zh-CN" sz="1100">
                <a:latin typeface="Consolas" panose="020B0609020204030204" pitchFamily="49" charset="0"/>
              </a:rPr>
              <a:t>300</a:t>
            </a:r>
            <a:r>
              <a:rPr lang="zh-CN" altLang="en-US" sz="1100">
                <a:latin typeface="Consolas" panose="020B0609020204030204" pitchFamily="49" charset="0"/>
              </a:rPr>
              <a:t>，通过</a:t>
            </a:r>
            <a:r>
              <a:rPr lang="en-US" altLang="zh-CN" sz="1100">
                <a:latin typeface="Consolas" panose="020B0609020204030204" pitchFamily="49" charset="0"/>
              </a:rPr>
              <a:t>sysctl -a|grep tcp_keepalive_time</a:t>
            </a:r>
            <a:r>
              <a:rPr lang="zh-CN" altLang="en-US" sz="1100">
                <a:latin typeface="Consolas" panose="020B0609020204030204" pitchFamily="49" charset="0"/>
              </a:rPr>
              <a:t>或</a:t>
            </a:r>
            <a:r>
              <a:rPr lang="en-US" altLang="zh-CN" sz="1100">
                <a:latin typeface="Consolas" panose="020B0609020204030204" pitchFamily="49" charset="0"/>
              </a:rPr>
              <a:t>cat /proc/sys/net/ipv4/tcp_keepalive_time</a:t>
            </a:r>
            <a:r>
              <a:rPr lang="zh-CN" altLang="en-US" sz="1100">
                <a:latin typeface="Consolas" panose="020B0609020204030204" pitchFamily="49" charset="0"/>
              </a:rPr>
              <a:t>可以查看当前主机</a:t>
            </a:r>
            <a:r>
              <a:rPr lang="en-US" altLang="zh-CN" sz="1100">
                <a:latin typeface="Consolas" panose="020B0609020204030204" pitchFamily="49" charset="0"/>
              </a:rPr>
              <a:t>tcp_keepalive_time</a:t>
            </a:r>
            <a:r>
              <a:rPr lang="zh-CN" altLang="en-US" sz="1100">
                <a:latin typeface="Consolas" panose="020B0609020204030204" pitchFamily="49" charset="0"/>
              </a:rPr>
              <a:t>，通过</a:t>
            </a:r>
            <a:r>
              <a:rPr lang="en-US" altLang="zh-CN" sz="1100">
                <a:latin typeface="Consolas" panose="020B0609020204030204" pitchFamily="49" charset="0"/>
              </a:rPr>
              <a:t>sysctl -w net.ipv4.tcp_keepalive_time=300</a:t>
            </a:r>
            <a:r>
              <a:rPr lang="zh-CN" altLang="en-US" sz="1100">
                <a:latin typeface="Consolas" panose="020B0609020204030204" pitchFamily="49" charset="0"/>
              </a:rPr>
              <a:t>或者</a:t>
            </a:r>
            <a:r>
              <a:rPr lang="en-US" altLang="zh-CN" sz="1100">
                <a:latin typeface="Consolas" panose="020B0609020204030204" pitchFamily="49" charset="0"/>
              </a:rPr>
              <a:t>echo 300 &gt; /proc/sys/net/ipv4/tcp_keepalive_time</a:t>
            </a:r>
            <a:r>
              <a:rPr lang="zh-CN" altLang="en-US" sz="1100">
                <a:latin typeface="Consolas" panose="020B0609020204030204" pitchFamily="49" charset="0"/>
              </a:rPr>
              <a:t>，最后在</a:t>
            </a:r>
            <a:r>
              <a:rPr lang="en-US" altLang="zh-CN" sz="1100">
                <a:latin typeface="Consolas" panose="020B0609020204030204" pitchFamily="49" charset="0"/>
              </a:rPr>
              <a:t>/etc/sysctl.conf</a:t>
            </a:r>
            <a:r>
              <a:rPr lang="zh-CN" altLang="en-US" sz="1100">
                <a:latin typeface="Consolas" panose="020B0609020204030204" pitchFamily="49" charset="0"/>
              </a:rPr>
              <a:t>加上</a:t>
            </a:r>
            <a:r>
              <a:rPr lang="en-US" altLang="zh-CN" sz="1100">
                <a:latin typeface="Consolas" panose="020B0609020204030204" pitchFamily="49" charset="0"/>
              </a:rPr>
              <a:t>net.ipv4.tcp_keepalive_time=300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7.</a:t>
            </a:r>
            <a:r>
              <a:rPr lang="zh-CN" altLang="en-US" sz="1100">
                <a:latin typeface="Consolas" panose="020B0609020204030204" pitchFamily="49" charset="0"/>
              </a:rPr>
              <a:t>适当分配系统</a:t>
            </a:r>
            <a:r>
              <a:rPr lang="en-US" altLang="zh-CN" sz="1100">
                <a:latin typeface="Consolas" panose="020B0609020204030204" pitchFamily="49" charset="0"/>
              </a:rPr>
              <a:t>swap</a:t>
            </a:r>
            <a:r>
              <a:rPr lang="zh-CN" altLang="en-US" sz="1100">
                <a:latin typeface="Consolas" panose="020B0609020204030204" pitchFamily="49" charset="0"/>
              </a:rPr>
              <a:t>分区，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非常吃内存</a:t>
            </a:r>
            <a:r>
              <a:rPr lang="en-US" altLang="zh-CN" sz="1100">
                <a:latin typeface="Consolas" panose="020B0609020204030204" pitchFamily="49" charset="0"/>
              </a:rPr>
              <a:t>CPU</a:t>
            </a:r>
            <a:r>
              <a:rPr lang="zh-CN" altLang="en-US" sz="1100">
                <a:latin typeface="Consolas" panose="020B0609020204030204" pitchFamily="49" charset="0"/>
              </a:rPr>
              <a:t>资源，所以适当时候开启</a:t>
            </a:r>
            <a:r>
              <a:rPr lang="en-US" altLang="zh-CN" sz="1100">
                <a:latin typeface="Consolas" panose="020B0609020204030204" pitchFamily="49" charset="0"/>
              </a:rPr>
              <a:t>swap</a:t>
            </a:r>
            <a:r>
              <a:rPr lang="zh-CN" altLang="en-US" sz="1100">
                <a:latin typeface="Consolas" panose="020B0609020204030204" pitchFamily="49" charset="0"/>
              </a:rPr>
              <a:t>分区防止系统</a:t>
            </a:r>
            <a:r>
              <a:rPr lang="en-US" altLang="zh-CN" sz="1100">
                <a:latin typeface="Consolas" panose="020B0609020204030204" pitchFamily="49" charset="0"/>
              </a:rPr>
              <a:t>OOM killer</a:t>
            </a:r>
            <a:r>
              <a:rPr lang="zh-CN" altLang="en-US" sz="1100">
                <a:latin typeface="Consolas" panose="020B0609020204030204" pitchFamily="49" charset="0"/>
              </a:rPr>
              <a:t>杀死进程，系统默认内存使用一定比例后才会使用</a:t>
            </a:r>
            <a:r>
              <a:rPr lang="en-US" altLang="zh-CN" sz="1100">
                <a:latin typeface="Consolas" panose="020B0609020204030204" pitchFamily="49" charset="0"/>
              </a:rPr>
              <a:t>swap</a:t>
            </a:r>
            <a:r>
              <a:rPr lang="zh-CN" altLang="en-US" sz="1100">
                <a:latin typeface="Consolas" panose="020B0609020204030204" pitchFamily="49" charset="0"/>
              </a:rPr>
              <a:t>分区，通过</a:t>
            </a:r>
            <a:r>
              <a:rPr lang="en-US" altLang="zh-CN" sz="1100">
                <a:latin typeface="Consolas" panose="020B0609020204030204" pitchFamily="49" charset="0"/>
              </a:rPr>
              <a:t>cat /proc/sys/vm/swappiness</a:t>
            </a:r>
            <a:r>
              <a:rPr lang="zh-CN" altLang="en-US" sz="1100">
                <a:latin typeface="Consolas" panose="020B0609020204030204" pitchFamily="49" charset="0"/>
              </a:rPr>
              <a:t>查看，一般默认是</a:t>
            </a:r>
            <a:r>
              <a:rPr lang="en-US" altLang="zh-CN" sz="1100">
                <a:latin typeface="Consolas" panose="020B0609020204030204" pitchFamily="49" charset="0"/>
              </a:rPr>
              <a:t>30</a:t>
            </a:r>
            <a:r>
              <a:rPr lang="zh-CN" altLang="en-US" sz="1100">
                <a:latin typeface="Consolas" panose="020B0609020204030204" pitchFamily="49" charset="0"/>
              </a:rPr>
              <a:t>，表示系统剩下</a:t>
            </a:r>
            <a:r>
              <a:rPr lang="en-US" altLang="zh-CN" sz="1100">
                <a:latin typeface="Consolas" panose="020B0609020204030204" pitchFamily="49" charset="0"/>
              </a:rPr>
              <a:t>30%</a:t>
            </a:r>
            <a:r>
              <a:rPr lang="zh-CN" altLang="en-US" sz="1100">
                <a:latin typeface="Consolas" panose="020B0609020204030204" pitchFamily="49" charset="0"/>
              </a:rPr>
              <a:t>比例的内存时开始启用</a:t>
            </a:r>
            <a:r>
              <a:rPr lang="en-US" altLang="zh-CN" sz="1100">
                <a:latin typeface="Consolas" panose="020B0609020204030204" pitchFamily="49" charset="0"/>
              </a:rPr>
              <a:t>swap</a:t>
            </a:r>
            <a:r>
              <a:rPr lang="zh-CN" altLang="en-US" sz="1100">
                <a:latin typeface="Consolas" panose="020B0609020204030204" pitchFamily="49" charset="0"/>
              </a:rPr>
              <a:t>，我个人推荐设置成</a:t>
            </a:r>
            <a:r>
              <a:rPr lang="en-US" altLang="zh-CN" sz="1100">
                <a:latin typeface="Consolas" panose="020B0609020204030204" pitchFamily="49" charset="0"/>
              </a:rPr>
              <a:t>10</a:t>
            </a:r>
            <a:r>
              <a:rPr lang="zh-CN" altLang="en-US" sz="1100">
                <a:latin typeface="Consolas" panose="020B0609020204030204" pitchFamily="49" charset="0"/>
              </a:rPr>
              <a:t>，通过</a:t>
            </a:r>
            <a:r>
              <a:rPr lang="en-US" altLang="zh-CN" sz="1100">
                <a:latin typeface="Consolas" panose="020B0609020204030204" pitchFamily="49" charset="0"/>
              </a:rPr>
              <a:t>echo 10 &gt; /proc/sys/vm/swappiness</a:t>
            </a:r>
            <a:r>
              <a:rPr lang="zh-CN" altLang="en-US" sz="1100">
                <a:latin typeface="Consolas" panose="020B0609020204030204" pitchFamily="49" charset="0"/>
              </a:rPr>
              <a:t>或者</a:t>
            </a:r>
            <a:r>
              <a:rPr lang="en-US" altLang="zh-CN" sz="1100">
                <a:latin typeface="Consolas" panose="020B0609020204030204" pitchFamily="49" charset="0"/>
              </a:rPr>
              <a:t>sysctl -w vm.swappiness=10</a:t>
            </a:r>
            <a:r>
              <a:rPr lang="zh-CN" altLang="en-US" sz="1100">
                <a:latin typeface="Consolas" panose="020B0609020204030204" pitchFamily="49" charset="0"/>
              </a:rPr>
              <a:t>调整，最后在</a:t>
            </a:r>
            <a:r>
              <a:rPr lang="en-US" altLang="zh-CN" sz="1100">
                <a:latin typeface="Consolas" panose="020B0609020204030204" pitchFamily="49" charset="0"/>
              </a:rPr>
              <a:t>/etc/sysctl.conf</a:t>
            </a:r>
            <a:r>
              <a:rPr lang="zh-CN" altLang="en-US" sz="1100">
                <a:latin typeface="Consolas" panose="020B0609020204030204" pitchFamily="49" charset="0"/>
              </a:rPr>
              <a:t>加上</a:t>
            </a:r>
            <a:r>
              <a:rPr lang="en-US" altLang="zh-CN" sz="1100">
                <a:latin typeface="Consolas" panose="020B0609020204030204" pitchFamily="49" charset="0"/>
              </a:rPr>
              <a:t>vm.swappiness=10</a:t>
            </a:r>
          </a:p>
          <a:p>
            <a:pPr marL="0" lvl="1" indent="0">
              <a:buNone/>
            </a:pPr>
            <a:endParaRPr lang="en-US" altLang="zh-CN" sz="1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1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MongoDB</a:t>
            </a:r>
            <a:r>
              <a:rPr lang="zh-CN" altLang="en-US" dirty="0" smtClean="0">
                <a:latin typeface="Consolas" panose="020B0609020204030204" pitchFamily="49" charset="0"/>
              </a:rPr>
              <a:t>问题定位常用命令</a:t>
            </a:r>
            <a:endParaRPr lang="zh-CN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9144000" cy="3790951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1</a:t>
            </a:r>
            <a:r>
              <a:rPr lang="en-US" altLang="zh-CN" sz="1100" dirty="0" smtClean="0">
                <a:latin typeface="Consolas" panose="020B0609020204030204" pitchFamily="49" charset="0"/>
              </a:rPr>
              <a:t>.</a:t>
            </a:r>
            <a:r>
              <a:rPr lang="zh-CN" altLang="en-US" sz="1100" dirty="0" smtClean="0">
                <a:latin typeface="Consolas" panose="020B0609020204030204" pitchFamily="49" charset="0"/>
              </a:rPr>
              <a:t>通过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mongostat</a:t>
            </a:r>
            <a:r>
              <a:rPr lang="zh-CN" altLang="en-US" sz="1100" dirty="0" smtClean="0">
                <a:latin typeface="Consolas" panose="020B0609020204030204" pitchFamily="49" charset="0"/>
              </a:rPr>
              <a:t>工具查看系统输出的一些指标（包括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Qps</a:t>
            </a:r>
            <a:r>
              <a:rPr lang="en-US" altLang="zh-CN" sz="1100" dirty="0" smtClean="0">
                <a:latin typeface="Consolas" panose="020B0609020204030204" pitchFamily="49" charset="0"/>
              </a:rPr>
              <a:t>/query per second</a:t>
            </a:r>
            <a:r>
              <a:rPr lang="zh-CN" altLang="en-US" sz="1100" dirty="0" smtClean="0">
                <a:latin typeface="Consolas" panose="020B0609020204030204" pitchFamily="49" charset="0"/>
              </a:rPr>
              <a:t>，内存，网络</a:t>
            </a:r>
            <a:r>
              <a:rPr lang="en-US" altLang="zh-CN" sz="1100" dirty="0" smtClean="0">
                <a:latin typeface="Consolas" panose="020B0609020204030204" pitchFamily="49" charset="0"/>
              </a:rPr>
              <a:t>IO</a:t>
            </a:r>
            <a:r>
              <a:rPr lang="zh-CN" altLang="en-US" sz="1100" dirty="0" smtClean="0">
                <a:latin typeface="Consolas" panose="020B0609020204030204" pitchFamily="49" charset="0"/>
              </a:rPr>
              <a:t>等情况）</a:t>
            </a:r>
            <a:endParaRPr lang="en-US" altLang="zh-CN" sz="1100" dirty="0" smtClean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100" dirty="0" smtClean="0">
                <a:latin typeface="Consolas" panose="020B0609020204030204" pitchFamily="49" charset="0"/>
              </a:rPr>
              <a:t>具体用法请参考</a:t>
            </a:r>
            <a:r>
              <a:rPr lang="en-US" altLang="zh-CN" sz="1100" dirty="0">
                <a:latin typeface="Consolas" panose="020B0609020204030204" pitchFamily="49" charset="0"/>
              </a:rPr>
              <a:t>https://docs.mongodb.com/v3.6/reference/program/mongostat</a:t>
            </a:r>
            <a:r>
              <a:rPr lang="en-US" altLang="zh-CN" sz="1100" dirty="0" smtClean="0">
                <a:latin typeface="Consolas" panose="020B0609020204030204" pitchFamily="49" charset="0"/>
              </a:rPr>
              <a:t>/</a:t>
            </a:r>
          </a:p>
          <a:p>
            <a:pPr marL="0" lvl="1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2.</a:t>
            </a:r>
            <a:r>
              <a:rPr lang="zh-CN" altLang="en-US" sz="1100" dirty="0" smtClean="0">
                <a:latin typeface="Consolas" panose="020B0609020204030204" pitchFamily="49" charset="0"/>
              </a:rPr>
              <a:t>通过</a:t>
            </a:r>
            <a:r>
              <a:rPr lang="en-US" altLang="zh-CN" sz="1100" dirty="0" smtClean="0">
                <a:latin typeface="Consolas" panose="020B0609020204030204" pitchFamily="49" charset="0"/>
              </a:rPr>
              <a:t>top/free/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iostat</a:t>
            </a:r>
            <a:r>
              <a:rPr lang="zh-CN" altLang="en-US" sz="1100" dirty="0" smtClean="0">
                <a:latin typeface="Consolas" panose="020B0609020204030204" pitchFamily="49" charset="0"/>
              </a:rPr>
              <a:t>等系统命令查看具体</a:t>
            </a:r>
            <a:r>
              <a:rPr lang="en-US" altLang="zh-CN" sz="1100" dirty="0" smtClean="0">
                <a:latin typeface="Consolas" panose="020B0609020204030204" pitchFamily="49" charset="0"/>
              </a:rPr>
              <a:t>IO</a:t>
            </a:r>
            <a:r>
              <a:rPr lang="zh-CN" altLang="en-US" sz="1100" dirty="0" smtClean="0">
                <a:latin typeface="Consolas" panose="020B0609020204030204" pitchFamily="49" charset="0"/>
              </a:rPr>
              <a:t>情况</a:t>
            </a:r>
            <a:endParaRPr lang="en-US" altLang="zh-CN" sz="1100" dirty="0" smtClean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3.</a:t>
            </a:r>
            <a:r>
              <a:rPr lang="zh-CN" altLang="en-US" sz="1100" dirty="0">
                <a:latin typeface="Consolas" panose="020B0609020204030204" pitchFamily="49" charset="0"/>
              </a:rPr>
              <a:t>登录</a:t>
            </a:r>
            <a:r>
              <a:rPr lang="zh-CN" altLang="en-US" sz="1100" dirty="0" smtClean="0">
                <a:latin typeface="Consolas" panose="020B0609020204030204" pitchFamily="49" charset="0"/>
              </a:rPr>
              <a:t>到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mongodb</a:t>
            </a:r>
            <a:r>
              <a:rPr lang="zh-CN" altLang="en-US" sz="1100" dirty="0" smtClean="0">
                <a:latin typeface="Consolas" panose="020B0609020204030204" pitchFamily="49" charset="0"/>
              </a:rPr>
              <a:t>内部通过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db.serverStatus</a:t>
            </a:r>
            <a:r>
              <a:rPr lang="en-US" altLang="zh-CN" sz="1100" dirty="0" smtClean="0">
                <a:latin typeface="Consolas" panose="020B0609020204030204" pitchFamily="49" charset="0"/>
              </a:rPr>
              <a:t>()</a:t>
            </a:r>
            <a:r>
              <a:rPr lang="zh-CN" altLang="en-US" sz="1100" dirty="0" smtClean="0">
                <a:latin typeface="Consolas" panose="020B0609020204030204" pitchFamily="49" charset="0"/>
              </a:rPr>
              <a:t>输出一个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json</a:t>
            </a:r>
            <a:r>
              <a:rPr lang="zh-CN" altLang="en-US" sz="1100" dirty="0" smtClean="0">
                <a:latin typeface="Consolas" panose="020B0609020204030204" pitchFamily="49" charset="0"/>
              </a:rPr>
              <a:t>格式的系统指标，需重点关注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wiredTiger.cache</a:t>
            </a:r>
            <a:r>
              <a:rPr lang="zh-CN" altLang="en-US" sz="1100" dirty="0" smtClean="0">
                <a:latin typeface="Consolas" panose="020B0609020204030204" pitchFamily="49" charset="0"/>
              </a:rPr>
              <a:t>、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queryExcutor</a:t>
            </a:r>
            <a:r>
              <a:rPr lang="zh-CN" altLang="en-US" sz="1100" dirty="0" smtClean="0">
                <a:latin typeface="Consolas" panose="020B0609020204030204" pitchFamily="49" charset="0"/>
              </a:rPr>
              <a:t>、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extra_info</a:t>
            </a:r>
            <a:r>
              <a:rPr lang="zh-CN" altLang="en-US" sz="1100" dirty="0" smtClean="0">
                <a:latin typeface="Consolas" panose="020B0609020204030204" pitchFamily="49" charset="0"/>
              </a:rPr>
              <a:t>部分的输出内容，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queryExcutor.scanned</a:t>
            </a:r>
            <a:r>
              <a:rPr lang="zh-CN" altLang="en-US" sz="1100" dirty="0" smtClean="0">
                <a:latin typeface="Consolas" panose="020B0609020204030204" pitchFamily="49" charset="0"/>
              </a:rPr>
              <a:t>表示启动以来扫描的索引总数，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queryExcutor.scannedObjects</a:t>
            </a:r>
            <a:r>
              <a:rPr lang="zh-CN" altLang="en-US" sz="1100" dirty="0" smtClean="0">
                <a:latin typeface="Consolas" panose="020B0609020204030204" pitchFamily="49" charset="0"/>
              </a:rPr>
              <a:t>表示启动以来扫描的文档总数，如果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queryExcutor.scannedObjects</a:t>
            </a:r>
            <a:r>
              <a:rPr lang="zh-CN" altLang="en-US" sz="1100" dirty="0" smtClean="0">
                <a:latin typeface="Consolas" panose="020B0609020204030204" pitchFamily="49" charset="0"/>
              </a:rPr>
              <a:t>短期内增长速率过快说明这里使用了全表扫描；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extra_info</a:t>
            </a:r>
            <a:r>
              <a:rPr lang="zh-CN" altLang="en-US" sz="1100" dirty="0" smtClean="0">
                <a:latin typeface="Consolas" panose="020B0609020204030204" pitchFamily="49" charset="0"/>
              </a:rPr>
              <a:t>会输出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page_faults</a:t>
            </a:r>
            <a:r>
              <a:rPr lang="zh-CN" altLang="en-US" sz="1100" dirty="0" smtClean="0">
                <a:latin typeface="Consolas" panose="020B0609020204030204" pitchFamily="49" charset="0"/>
              </a:rPr>
              <a:t>信息，表示启动以来缺页中断总数，需评估一段时间内增长速率，一般系统表现不佳时急剧升高，说明此时查询的数据在缓存中没有命中，需要从磁盘里读取数据，会造成大量磁盘</a:t>
            </a:r>
            <a:r>
              <a:rPr lang="en-US" altLang="zh-CN" sz="1100" dirty="0" smtClean="0">
                <a:latin typeface="Consolas" panose="020B0609020204030204" pitchFamily="49" charset="0"/>
              </a:rPr>
              <a:t>IO</a:t>
            </a:r>
            <a:r>
              <a:rPr lang="zh-CN" altLang="en-US" sz="1100" dirty="0" smtClean="0">
                <a:latin typeface="Consolas" panose="020B0609020204030204" pitchFamily="49" charset="0"/>
              </a:rPr>
              <a:t>。</a:t>
            </a:r>
            <a:endParaRPr lang="en-US" altLang="zh-CN" sz="1100" dirty="0" smtClean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4.</a:t>
            </a:r>
            <a:r>
              <a:rPr lang="zh-CN" altLang="en-US" sz="1100" dirty="0" smtClean="0">
                <a:latin typeface="Consolas" panose="020B0609020204030204" pitchFamily="49" charset="0"/>
              </a:rPr>
              <a:t>通过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db.stats</a:t>
            </a:r>
            <a:r>
              <a:rPr lang="en-US" altLang="zh-CN" sz="1100" dirty="0" smtClean="0">
                <a:latin typeface="Consolas" panose="020B0609020204030204" pitchFamily="49" charset="0"/>
              </a:rPr>
              <a:t>()</a:t>
            </a:r>
            <a:r>
              <a:rPr lang="zh-CN" altLang="en-US" sz="1100" dirty="0" smtClean="0">
                <a:latin typeface="Consolas" panose="020B0609020204030204" pitchFamily="49" charset="0"/>
              </a:rPr>
              <a:t>查看</a:t>
            </a:r>
            <a:r>
              <a:rPr lang="en-US" altLang="zh-CN" sz="1100" dirty="0" smtClean="0">
                <a:latin typeface="Consolas" panose="020B0609020204030204" pitchFamily="49" charset="0"/>
              </a:rPr>
              <a:t>database</a:t>
            </a:r>
            <a:r>
              <a:rPr lang="zh-CN" altLang="en-US" sz="1100" dirty="0" smtClean="0">
                <a:latin typeface="Consolas" panose="020B0609020204030204" pitchFamily="49" charset="0"/>
              </a:rPr>
              <a:t>的某些指标，通过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db.getReplicationInfo</a:t>
            </a:r>
            <a:r>
              <a:rPr lang="en-US" altLang="zh-CN" sz="1100" dirty="0" smtClean="0">
                <a:latin typeface="Consolas" panose="020B0609020204030204" pitchFamily="49" charset="0"/>
              </a:rPr>
              <a:t>()</a:t>
            </a:r>
            <a:r>
              <a:rPr lang="zh-CN" altLang="en-US" sz="1100" dirty="0" smtClean="0">
                <a:latin typeface="Consolas" panose="020B0609020204030204" pitchFamily="49" charset="0"/>
              </a:rPr>
              <a:t>和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rs.printReplicationInfo</a:t>
            </a:r>
            <a:r>
              <a:rPr lang="en-US" altLang="zh-CN" sz="1100" dirty="0" smtClean="0">
                <a:latin typeface="Consolas" panose="020B0609020204030204" pitchFamily="49" charset="0"/>
              </a:rPr>
              <a:t>()</a:t>
            </a:r>
            <a:r>
              <a:rPr lang="zh-CN" altLang="en-US" sz="1100" dirty="0" smtClean="0">
                <a:latin typeface="Consolas" panose="020B0609020204030204" pitchFamily="49" charset="0"/>
              </a:rPr>
              <a:t>输出副本集之间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oplog</a:t>
            </a:r>
            <a:r>
              <a:rPr lang="zh-CN" altLang="en-US" sz="1100" dirty="0" smtClean="0">
                <a:latin typeface="Consolas" panose="020B0609020204030204" pitchFamily="49" charset="0"/>
              </a:rPr>
              <a:t>信息</a:t>
            </a:r>
            <a:endParaRPr lang="en-US" altLang="zh-CN" sz="1100" dirty="0" smtClean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5.</a:t>
            </a:r>
            <a:r>
              <a:rPr lang="zh-CN" altLang="en-US" sz="1100" dirty="0" smtClean="0">
                <a:latin typeface="Consolas" panose="020B0609020204030204" pitchFamily="49" charset="0"/>
              </a:rPr>
              <a:t>通过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db.currentOp</a:t>
            </a:r>
            <a:r>
              <a:rPr lang="en-US" altLang="zh-CN" sz="1100" dirty="0" smtClean="0">
                <a:latin typeface="Consolas" panose="020B0609020204030204" pitchFamily="49" charset="0"/>
              </a:rPr>
              <a:t>()</a:t>
            </a:r>
            <a:r>
              <a:rPr lang="zh-CN" altLang="en-US" sz="1100" dirty="0" smtClean="0">
                <a:latin typeface="Consolas" panose="020B0609020204030204" pitchFamily="49" charset="0"/>
              </a:rPr>
              <a:t>查看当前正在执行的一些任务，可以分析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planSummery</a:t>
            </a:r>
            <a:r>
              <a:rPr lang="zh-CN" altLang="en-US" sz="1100" dirty="0" smtClean="0">
                <a:latin typeface="Consolas" panose="020B0609020204030204" pitchFamily="49" charset="0"/>
              </a:rPr>
              <a:t>输出，详情请参考</a:t>
            </a:r>
            <a:r>
              <a:rPr lang="en-US" altLang="zh-CN" sz="1100" dirty="0">
                <a:latin typeface="Consolas" panose="020B0609020204030204" pitchFamily="49" charset="0"/>
              </a:rPr>
              <a:t>https://</a:t>
            </a:r>
            <a:r>
              <a:rPr lang="en-US" altLang="zh-CN" sz="1100" dirty="0" smtClean="0">
                <a:latin typeface="Consolas" panose="020B0609020204030204" pitchFamily="49" charset="0"/>
              </a:rPr>
              <a:t>docs.mongodb.com/v3.6/reference/method/db.currentOp</a:t>
            </a:r>
          </a:p>
          <a:p>
            <a:pPr marL="0" lvl="1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6.</a:t>
            </a:r>
            <a:r>
              <a:rPr lang="zh-CN" altLang="en-US" sz="1100" dirty="0" smtClean="0">
                <a:latin typeface="Consolas" panose="020B0609020204030204" pitchFamily="49" charset="0"/>
              </a:rPr>
              <a:t>通过</a:t>
            </a:r>
            <a:r>
              <a:rPr lang="en-US" altLang="zh-CN" sz="1100" dirty="0" err="1">
                <a:latin typeface="Consolas" panose="020B0609020204030204" pitchFamily="49" charset="0"/>
              </a:rPr>
              <a:t>db.getLastError</a:t>
            </a:r>
            <a:r>
              <a:rPr lang="en-US" altLang="zh-CN" sz="1100" dirty="0" smtClean="0">
                <a:latin typeface="Consolas" panose="020B0609020204030204" pitchFamily="49" charset="0"/>
              </a:rPr>
              <a:t>()</a:t>
            </a:r>
            <a:r>
              <a:rPr lang="zh-CN" altLang="en-US" sz="1100" dirty="0" smtClean="0">
                <a:latin typeface="Consolas" panose="020B0609020204030204" pitchFamily="49" charset="0"/>
              </a:rPr>
              <a:t>命令查看一些系统输出信息，具体用法请参考</a:t>
            </a:r>
            <a:r>
              <a:rPr lang="en-US" altLang="zh-CN" sz="1100" dirty="0" smtClean="0">
                <a:latin typeface="Consolas" panose="020B0609020204030204" pitchFamily="49" charset="0"/>
              </a:rPr>
              <a:t>https</a:t>
            </a:r>
            <a:r>
              <a:rPr lang="en-US" altLang="zh-CN" sz="1100" dirty="0">
                <a:latin typeface="Consolas" panose="020B0609020204030204" pitchFamily="49" charset="0"/>
              </a:rPr>
              <a:t>://</a:t>
            </a:r>
            <a:r>
              <a:rPr lang="en-US" altLang="zh-CN" sz="1100" dirty="0" smtClean="0">
                <a:latin typeface="Consolas" panose="020B0609020204030204" pitchFamily="49" charset="0"/>
              </a:rPr>
              <a:t>docs.mongodb.com/v3.6/reference/method/db.getLastError/index.html</a:t>
            </a:r>
          </a:p>
          <a:p>
            <a:pPr marL="0" lvl="1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7.admin</a:t>
            </a:r>
            <a:r>
              <a:rPr lang="zh-CN" altLang="en-US" sz="1100" dirty="0" smtClean="0">
                <a:latin typeface="Consolas" panose="020B0609020204030204" pitchFamily="49" charset="0"/>
              </a:rPr>
              <a:t>库下面的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system.profile</a:t>
            </a:r>
            <a:r>
              <a:rPr lang="zh-CN" altLang="en-US" sz="1100" dirty="0" smtClean="0">
                <a:latin typeface="Consolas" panose="020B0609020204030204" pitchFamily="49" charset="0"/>
              </a:rPr>
              <a:t>集合存储了慢日志信息，可以分析这个集合内部的各种查询慢日志，前提条件是必须让</a:t>
            </a:r>
            <a:r>
              <a:rPr lang="en-US" altLang="zh-CN" sz="1100" dirty="0" smtClean="0">
                <a:latin typeface="Consolas" panose="020B0609020204030204" pitchFamily="49" charset="0"/>
              </a:rPr>
              <a:t>MongoDB</a:t>
            </a:r>
            <a:r>
              <a:rPr lang="zh-CN" altLang="en-US" sz="1100" dirty="0" smtClean="0">
                <a:latin typeface="Consolas" panose="020B0609020204030204" pitchFamily="49" charset="0"/>
              </a:rPr>
              <a:t>开启慢日志记录才行</a:t>
            </a:r>
            <a:endParaRPr lang="en-US" altLang="zh-CN" sz="1100" dirty="0" smtClean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8.</a:t>
            </a:r>
            <a:r>
              <a:rPr lang="zh-CN" altLang="en-US" sz="1100" dirty="0" smtClean="0">
                <a:latin typeface="Consolas" panose="020B0609020204030204" pitchFamily="49" charset="0"/>
              </a:rPr>
              <a:t>配置文件各个具体参数请参考官方文档</a:t>
            </a:r>
            <a:r>
              <a:rPr lang="en-US" altLang="zh-CN" sz="1100" dirty="0">
                <a:latin typeface="Consolas" panose="020B0609020204030204" pitchFamily="49" charset="0"/>
              </a:rPr>
              <a:t>https://docs.mongodb.com/v3.6/reference/configuration-options/</a:t>
            </a:r>
          </a:p>
        </p:txBody>
      </p:sp>
    </p:spTree>
    <p:extLst>
      <p:ext uri="{BB962C8B-B14F-4D97-AF65-F5344CB8AC3E}">
        <p14:creationId xmlns:p14="http://schemas.microsoft.com/office/powerpoint/2010/main" val="7776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安装（以</a:t>
            </a:r>
            <a:r>
              <a:rPr lang="en-US" altLang="zh-CN">
                <a:latin typeface="Consolas" panose="020B0609020204030204" pitchFamily="49" charset="0"/>
              </a:rPr>
              <a:t>v3.6</a:t>
            </a:r>
            <a:r>
              <a:rPr lang="zh-CN" altLang="en-US">
                <a:latin typeface="Consolas" panose="020B0609020204030204" pitchFamily="49" charset="0"/>
              </a:rPr>
              <a:t>为例）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47614"/>
            <a:ext cx="9144000" cy="3795886"/>
          </a:xfrm>
        </p:spPr>
        <p:txBody>
          <a:bodyPr anchor="ctr">
            <a:normAutofit fontScale="55000" lnSpcReduction="20000"/>
          </a:bodyPr>
          <a:lstStyle/>
          <a:p>
            <a:pPr marL="0" lvl="1" indent="0">
              <a:buNone/>
            </a:pPr>
            <a:r>
              <a:rPr lang="zh-CN" altLang="en-US">
                <a:latin typeface="Consolas" panose="020B0609020204030204" pitchFamily="49" charset="0"/>
              </a:rPr>
              <a:t>方法一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1.vim /etc/yum.repos.d/mongodb-org-3.6.repo,</a:t>
            </a:r>
            <a:r>
              <a:rPr lang="zh-CN" altLang="en-US">
                <a:latin typeface="Consolas" panose="020B0609020204030204" pitchFamily="49" charset="0"/>
              </a:rPr>
              <a:t>将如下内容添加到文件内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[mongodb-org-3.6]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name=MongoDB Repository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baseurl=https://repo.mongodb.org/yum/redhat/$releasever/mongodb-org/3.6/x86_64/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gpgcheck=1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enabled=1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gpgkey=https://www.mongodb.org/static/pgp/server-3.6.asc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2.</a:t>
            </a:r>
            <a:r>
              <a:rPr lang="zh-CN" altLang="en-US">
                <a:latin typeface="Consolas" panose="020B0609020204030204" pitchFamily="49" charset="0"/>
              </a:rPr>
              <a:t>执行</a:t>
            </a:r>
            <a:r>
              <a:rPr lang="en-US" altLang="zh-CN">
                <a:latin typeface="Consolas" panose="020B0609020204030204" pitchFamily="49" charset="0"/>
              </a:rPr>
              <a:t>yum install -y mongodb-org</a:t>
            </a:r>
          </a:p>
          <a:p>
            <a:pPr marL="0" lvl="1" indent="0">
              <a:buNone/>
            </a:pPr>
            <a:endParaRPr lang="en-US" altLang="zh-CN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>
                <a:latin typeface="Consolas" panose="020B0609020204030204" pitchFamily="49" charset="0"/>
              </a:rPr>
              <a:t>方法二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1.</a:t>
            </a:r>
            <a:r>
              <a:rPr lang="zh-CN" altLang="en-US">
                <a:latin typeface="Consolas" panose="020B0609020204030204" pitchFamily="49" charset="0"/>
              </a:rPr>
              <a:t>浏览器进入上述</a:t>
            </a:r>
            <a:r>
              <a:rPr lang="en-US" altLang="zh-CN">
                <a:latin typeface="Consolas" panose="020B0609020204030204" pitchFamily="49" charset="0"/>
              </a:rPr>
              <a:t>baseurl</a:t>
            </a:r>
            <a:r>
              <a:rPr lang="zh-CN" altLang="en-US">
                <a:latin typeface="Consolas" panose="020B0609020204030204" pitchFamily="49" charset="0"/>
              </a:rPr>
              <a:t>对应的页面</a:t>
            </a:r>
            <a:r>
              <a:rPr lang="en-US" altLang="zh-CN">
                <a:latin typeface="Consolas" panose="020B0609020204030204" pitchFamily="49" charset="0"/>
              </a:rPr>
              <a:t>,$releasever</a:t>
            </a:r>
            <a:r>
              <a:rPr lang="zh-CN" altLang="en-US">
                <a:latin typeface="Consolas" panose="020B0609020204030204" pitchFamily="49" charset="0"/>
              </a:rPr>
              <a:t>替换为</a:t>
            </a:r>
            <a:r>
              <a:rPr lang="en-US" altLang="zh-CN">
                <a:latin typeface="Consolas" panose="020B0609020204030204" pitchFamily="49" charset="0"/>
              </a:rPr>
              <a:t>7</a:t>
            </a:r>
            <a:r>
              <a:rPr lang="zh-CN" altLang="en-US">
                <a:latin typeface="Consolas" panose="020B0609020204030204" pitchFamily="49" charset="0"/>
              </a:rPr>
              <a:t>将如下五个</a:t>
            </a:r>
            <a:r>
              <a:rPr lang="en-US" altLang="zh-CN">
                <a:latin typeface="Consolas" panose="020B0609020204030204" pitchFamily="49" charset="0"/>
              </a:rPr>
              <a:t>rpm</a:t>
            </a:r>
            <a:r>
              <a:rPr lang="zh-CN" altLang="en-US">
                <a:latin typeface="Consolas" panose="020B0609020204030204" pitchFamily="49" charset="0"/>
              </a:rPr>
              <a:t>包下载下来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mongodb-org/mongodb-org-server/mongodb-org-mongos/mongodb-org-shell/mongodb-org-tools</a:t>
            </a:r>
          </a:p>
          <a:p>
            <a:pPr marL="0"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2.</a:t>
            </a:r>
            <a:r>
              <a:rPr lang="zh-CN" altLang="en-US">
                <a:latin typeface="Consolas" panose="020B0609020204030204" pitchFamily="49" charset="0"/>
              </a:rPr>
              <a:t>执行</a:t>
            </a:r>
            <a:r>
              <a:rPr lang="en-US" altLang="zh-CN">
                <a:latin typeface="Consolas" panose="020B0609020204030204" pitchFamily="49" charset="0"/>
              </a:rPr>
              <a:t>rpm -ivh</a:t>
            </a:r>
            <a:r>
              <a:rPr lang="zh-CN" altLang="en-US">
                <a:latin typeface="Consolas" panose="020B0609020204030204" pitchFamily="49" charset="0"/>
              </a:rPr>
              <a:t>逐个安装</a:t>
            </a:r>
            <a:endParaRPr lang="zh-CN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单节点部署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51520" y="1352549"/>
            <a:ext cx="4392488" cy="3672841"/>
          </a:xfrm>
        </p:spPr>
        <p:txBody>
          <a:bodyPr anchor="t"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1.vim</a:t>
            </a:r>
            <a:r>
              <a:rPr lang="zh-CN" altLang="en-US" sz="1400">
                <a:latin typeface="Consolas" panose="020B0609020204030204" pitchFamily="49" charset="0"/>
              </a:rPr>
              <a:t> </a:t>
            </a:r>
            <a:r>
              <a:rPr lang="en-US" altLang="zh-CN" sz="1400">
                <a:latin typeface="Consolas" panose="020B0609020204030204" pitchFamily="49" charset="0"/>
              </a:rPr>
              <a:t>/etc/mongod.conf</a:t>
            </a:r>
            <a:r>
              <a:rPr lang="zh-CN" altLang="en-US" sz="1400">
                <a:latin typeface="Consolas" panose="020B0609020204030204" pitchFamily="49" charset="0"/>
              </a:rPr>
              <a:t>设置为右边的配置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2.</a:t>
            </a:r>
            <a:r>
              <a:rPr lang="zh-CN" altLang="en-US" sz="1400">
                <a:latin typeface="Consolas" panose="020B0609020204030204" pitchFamily="49" charset="0"/>
              </a:rPr>
              <a:t>执行</a:t>
            </a:r>
            <a:r>
              <a:rPr lang="en-US" altLang="zh-CN" sz="1400">
                <a:latin typeface="Consolas" panose="020B0609020204030204" pitchFamily="49" charset="0"/>
              </a:rPr>
              <a:t>systemctl start mongod.service</a:t>
            </a: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3.</a:t>
            </a:r>
            <a:r>
              <a:rPr lang="zh-CN" altLang="en-US" sz="1400">
                <a:latin typeface="Consolas" panose="020B0609020204030204" pitchFamily="49" charset="0"/>
              </a:rPr>
              <a:t>此时由于</a:t>
            </a:r>
            <a:r>
              <a:rPr lang="en-US" altLang="zh-CN" sz="1400">
                <a:latin typeface="Consolas" panose="020B0609020204030204" pitchFamily="49" charset="0"/>
              </a:rPr>
              <a:t>mongodb</a:t>
            </a:r>
            <a:r>
              <a:rPr lang="zh-CN" altLang="en-US" sz="1400">
                <a:latin typeface="Consolas" panose="020B0609020204030204" pitchFamily="49" charset="0"/>
              </a:rPr>
              <a:t>启用了</a:t>
            </a:r>
            <a:r>
              <a:rPr lang="en-US" altLang="zh-CN" sz="1400">
                <a:latin typeface="Consolas" panose="020B0609020204030204" pitchFamily="49" charset="0"/>
              </a:rPr>
              <a:t>auth</a:t>
            </a:r>
            <a:r>
              <a:rPr lang="zh-CN" altLang="en-US" sz="1400">
                <a:latin typeface="Consolas" panose="020B0609020204030204" pitchFamily="49" charset="0"/>
              </a:rPr>
              <a:t>认证，但是</a:t>
            </a:r>
            <a:r>
              <a:rPr lang="en-US" altLang="zh-CN" sz="1400">
                <a:latin typeface="Consolas" panose="020B0609020204030204" pitchFamily="49" charset="0"/>
              </a:rPr>
              <a:t>mongodb</a:t>
            </a:r>
            <a:r>
              <a:rPr lang="zh-CN" altLang="en-US" sz="1400">
                <a:latin typeface="Consolas" panose="020B0609020204030204" pitchFamily="49" charset="0"/>
              </a:rPr>
              <a:t>是全新启动并且无任何数据，也无任何密码，那么这时候可以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免密码</a:t>
            </a:r>
            <a:r>
              <a:rPr lang="zh-CN" altLang="en-US" sz="1400">
                <a:latin typeface="Consolas" panose="020B0609020204030204" pitchFamily="49" charset="0"/>
              </a:rPr>
              <a:t>创建管理员账号，通过如下命令可以创建管理员账号密码：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mongo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400">
                <a:latin typeface="Consolas" panose="020B0609020204030204" pitchFamily="49" charset="0"/>
              </a:rPr>
              <a:t> --eval 'db.createUser({user:"root",pwd:"root",roles:[{role:"root",db:"admin"}]})'</a:t>
            </a:r>
          </a:p>
          <a:p>
            <a:pPr marL="0" lvl="1" indent="0">
              <a:buNone/>
            </a:pPr>
            <a:r>
              <a:rPr lang="zh-CN" altLang="en-US" sz="1400">
                <a:latin typeface="Consolas" panose="020B0609020204030204" pitchFamily="49" charset="0"/>
              </a:rPr>
              <a:t>注意</a:t>
            </a:r>
            <a:r>
              <a:rPr lang="en-US" altLang="zh-CN" sz="1400">
                <a:latin typeface="Consolas" panose="020B0609020204030204" pitchFamily="49" charset="0"/>
              </a:rPr>
              <a:t>mongo</a:t>
            </a:r>
            <a:r>
              <a:rPr lang="zh-CN" altLang="en-US" sz="1400">
                <a:latin typeface="Consolas" panose="020B0609020204030204" pitchFamily="49" charset="0"/>
              </a:rPr>
              <a:t>后面跟的</a:t>
            </a:r>
            <a:r>
              <a:rPr lang="en-US" altLang="zh-CN" sz="1400">
                <a:latin typeface="Consolas" panose="020B0609020204030204" pitchFamily="49" charset="0"/>
              </a:rPr>
              <a:t>admin</a:t>
            </a:r>
            <a:r>
              <a:rPr lang="zh-CN" altLang="en-US" sz="1400">
                <a:latin typeface="Consolas" panose="020B0609020204030204" pitchFamily="49" charset="0"/>
              </a:rPr>
              <a:t>表示登录到</a:t>
            </a:r>
            <a:r>
              <a:rPr lang="en-US" altLang="zh-CN" sz="1400">
                <a:latin typeface="Consolas" panose="020B0609020204030204" pitchFamily="49" charset="0"/>
              </a:rPr>
              <a:t>admin</a:t>
            </a:r>
            <a:r>
              <a:rPr lang="zh-CN" altLang="en-US" sz="1400">
                <a:latin typeface="Consolas" panose="020B0609020204030204" pitchFamily="49" charset="0"/>
              </a:rPr>
              <a:t>这个</a:t>
            </a:r>
            <a:r>
              <a:rPr lang="en-US" altLang="zh-CN" sz="1400">
                <a:latin typeface="Consolas" panose="020B0609020204030204" pitchFamily="49" charset="0"/>
              </a:rPr>
              <a:t>database</a:t>
            </a:r>
            <a:r>
              <a:rPr lang="zh-CN" altLang="en-US" sz="1400">
                <a:latin typeface="Consolas" panose="020B0609020204030204" pitchFamily="49" charset="0"/>
              </a:rPr>
              <a:t>执行</a:t>
            </a:r>
            <a:r>
              <a:rPr lang="en-US" altLang="zh-CN" sz="1400">
                <a:latin typeface="Consolas" panose="020B0609020204030204" pitchFamily="49" charset="0"/>
              </a:rPr>
              <a:t>--eval</a:t>
            </a:r>
            <a:r>
              <a:rPr lang="zh-CN" altLang="en-US" sz="1400">
                <a:latin typeface="Consolas" panose="020B0609020204030204" pitchFamily="49" charset="0"/>
              </a:rPr>
              <a:t>后面的命令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4.</a:t>
            </a:r>
            <a:r>
              <a:rPr lang="zh-CN" altLang="en-US" sz="1400">
                <a:latin typeface="Consolas" panose="020B0609020204030204" pitchFamily="49" charset="0"/>
              </a:rPr>
              <a:t>创建密码以后就只能通过账号密码登陆了，如下命令：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mongo admin –u root –p root</a:t>
            </a: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5.</a:t>
            </a:r>
            <a:r>
              <a:rPr lang="zh-CN" altLang="en-US" sz="1400">
                <a:latin typeface="Consolas" panose="020B0609020204030204" pitchFamily="49" charset="0"/>
              </a:rPr>
              <a:t>为了避免管理员账号滥用带来的风险，建议给其他的</a:t>
            </a:r>
            <a:r>
              <a:rPr lang="en-US" altLang="zh-CN" sz="1400">
                <a:latin typeface="Consolas" panose="020B0609020204030204" pitchFamily="49" charset="0"/>
              </a:rPr>
              <a:t>database</a:t>
            </a:r>
            <a:r>
              <a:rPr lang="zh-CN" altLang="en-US" sz="1400">
                <a:latin typeface="Consolas" panose="020B0609020204030204" pitchFamily="49" charset="0"/>
              </a:rPr>
              <a:t>单独设置账号密码，并且权限不要设置太高，普通的写权限即可</a:t>
            </a:r>
            <a:endParaRPr lang="zh-CN" sz="1400"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215270D-64F8-4AAF-9044-BC9402E23D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systemLog: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destination: file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logAppend: true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path: /var/log/mongodb/mongod.log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storage: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dbPath: /var/lib/mongo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journal: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enabled: true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processManagement: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fork: true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pidFilePath: /var/run/mongodb/mongod.pid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net: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port: 27017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bindIp: 127.0.0.1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security: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authorization: enabled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4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副本集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36724"/>
            <a:ext cx="3886200" cy="3200400"/>
          </a:xfrm>
        </p:spPr>
        <p:txBody>
          <a:bodyPr anchor="t">
            <a:normAutofit lnSpcReduction="10000"/>
          </a:bodyPr>
          <a:lstStyle/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MongoDB</a:t>
            </a:r>
            <a:r>
              <a:rPr lang="zh-CN" altLang="en-US" sz="1400">
                <a:latin typeface="Consolas" panose="020B0609020204030204" pitchFamily="49" charset="0"/>
              </a:rPr>
              <a:t>副本集（</a:t>
            </a:r>
            <a:r>
              <a:rPr lang="en-US" altLang="zh-CN" sz="1400">
                <a:latin typeface="Consolas" panose="020B0609020204030204" pitchFamily="49" charset="0"/>
              </a:rPr>
              <a:t>Replica Set</a:t>
            </a:r>
            <a:r>
              <a:rPr lang="zh-CN" altLang="en-US" sz="1400">
                <a:latin typeface="Consolas" panose="020B0609020204030204" pitchFamily="49" charset="0"/>
              </a:rPr>
              <a:t>）是有自动故障恢复功能的主从集群，有一个</a:t>
            </a:r>
            <a:r>
              <a:rPr lang="en-US" altLang="zh-CN" sz="1400">
                <a:latin typeface="Consolas" panose="020B0609020204030204" pitchFamily="49" charset="0"/>
              </a:rPr>
              <a:t>Primary</a:t>
            </a:r>
            <a:r>
              <a:rPr lang="zh-CN" altLang="en-US" sz="1400">
                <a:latin typeface="Consolas" panose="020B0609020204030204" pitchFamily="49" charset="0"/>
              </a:rPr>
              <a:t>节点和一个或多个</a:t>
            </a:r>
            <a:r>
              <a:rPr lang="en-US" altLang="zh-CN" sz="1400">
                <a:latin typeface="Consolas" panose="020B0609020204030204" pitchFamily="49" charset="0"/>
              </a:rPr>
              <a:t>Secondary/Arbiter</a:t>
            </a:r>
            <a:r>
              <a:rPr lang="zh-CN" altLang="en-US" sz="1400">
                <a:latin typeface="Consolas" panose="020B0609020204030204" pitchFamily="49" charset="0"/>
              </a:rPr>
              <a:t>节点组成。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400">
                <a:latin typeface="Consolas" panose="020B0609020204030204" pitchFamily="49" charset="0"/>
              </a:rPr>
              <a:t>其中</a:t>
            </a:r>
            <a:r>
              <a:rPr lang="en-US" altLang="zh-CN" sz="1400">
                <a:latin typeface="Consolas" panose="020B0609020204030204" pitchFamily="49" charset="0"/>
              </a:rPr>
              <a:t>Primary</a:t>
            </a:r>
            <a:r>
              <a:rPr lang="zh-CN" altLang="en-US" sz="1400">
                <a:latin typeface="Consolas" panose="020B0609020204030204" pitchFamily="49" charset="0"/>
              </a:rPr>
              <a:t>负责写入数据，</a:t>
            </a:r>
            <a:r>
              <a:rPr lang="en-US" altLang="zh-CN" sz="1400">
                <a:latin typeface="Consolas" panose="020B0609020204030204" pitchFamily="49" charset="0"/>
              </a:rPr>
              <a:t> Secondary</a:t>
            </a:r>
            <a:r>
              <a:rPr lang="zh-CN" altLang="en-US" sz="1400">
                <a:latin typeface="Consolas" panose="020B0609020204030204" pitchFamily="49" charset="0"/>
              </a:rPr>
              <a:t>负责读取</a:t>
            </a:r>
            <a:r>
              <a:rPr lang="en-US" altLang="zh-CN" sz="1400">
                <a:latin typeface="Consolas" panose="020B0609020204030204" pitchFamily="49" charset="0"/>
              </a:rPr>
              <a:t>Primary</a:t>
            </a:r>
            <a:r>
              <a:rPr lang="zh-CN" altLang="en-US" sz="1400">
                <a:latin typeface="Consolas" panose="020B0609020204030204" pitchFamily="49" charset="0"/>
              </a:rPr>
              <a:t>的</a:t>
            </a:r>
            <a:r>
              <a:rPr lang="en-US" altLang="zh-CN" sz="1400">
                <a:latin typeface="Consolas" panose="020B0609020204030204" pitchFamily="49" charset="0"/>
              </a:rPr>
              <a:t>oplog</a:t>
            </a:r>
            <a:r>
              <a:rPr lang="zh-CN" altLang="en-US" sz="1400">
                <a:latin typeface="Consolas" panose="020B0609020204030204" pitchFamily="49" charset="0"/>
              </a:rPr>
              <a:t>，然后复制数据并且将复制信息写入到自己的</a:t>
            </a:r>
            <a:r>
              <a:rPr lang="en-US" altLang="zh-CN" sz="1400">
                <a:latin typeface="Consolas" panose="020B0609020204030204" pitchFamily="49" charset="0"/>
              </a:rPr>
              <a:t>oplog</a:t>
            </a:r>
            <a:r>
              <a:rPr lang="zh-CN" altLang="en-US" sz="1400">
                <a:latin typeface="Consolas" panose="020B0609020204030204" pitchFamily="49" charset="0"/>
              </a:rPr>
              <a:t>，</a:t>
            </a:r>
            <a:r>
              <a:rPr lang="en-US" altLang="zh-CN" sz="1400">
                <a:latin typeface="Consolas" panose="020B0609020204030204" pitchFamily="49" charset="0"/>
              </a:rPr>
              <a:t>Arbiter</a:t>
            </a:r>
            <a:r>
              <a:rPr lang="zh-CN" altLang="en-US" sz="1400">
                <a:latin typeface="Consolas" panose="020B0609020204030204" pitchFamily="49" charset="0"/>
              </a:rPr>
              <a:t>作为仲裁节点，本身不存储任何数据，仅在选举</a:t>
            </a:r>
            <a:r>
              <a:rPr lang="en-US" altLang="zh-CN" sz="1400">
                <a:latin typeface="Consolas" panose="020B0609020204030204" pitchFamily="49" charset="0"/>
              </a:rPr>
              <a:t>Primary</a:t>
            </a:r>
            <a:r>
              <a:rPr lang="zh-CN" altLang="en-US" sz="1400">
                <a:latin typeface="Consolas" panose="020B0609020204030204" pitchFamily="49" charset="0"/>
              </a:rPr>
              <a:t>时提供一个选票。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400">
                <a:latin typeface="Consolas" panose="020B0609020204030204" pitchFamily="49" charset="0"/>
              </a:rPr>
              <a:t>如果</a:t>
            </a:r>
            <a:r>
              <a:rPr lang="en-US" altLang="zh-CN" sz="1400">
                <a:latin typeface="Consolas" panose="020B0609020204030204" pitchFamily="49" charset="0"/>
              </a:rPr>
              <a:t>Primary</a:t>
            </a:r>
            <a:r>
              <a:rPr lang="zh-CN" altLang="en-US" sz="1400">
                <a:latin typeface="Consolas" panose="020B0609020204030204" pitchFamily="49" charset="0"/>
              </a:rPr>
              <a:t>节点不可用，剩余节点会重新选举</a:t>
            </a:r>
            <a:r>
              <a:rPr lang="en-US" altLang="zh-CN" sz="1400">
                <a:latin typeface="Consolas" panose="020B0609020204030204" pitchFamily="49" charset="0"/>
              </a:rPr>
              <a:t>Primary</a:t>
            </a:r>
            <a:r>
              <a:rPr lang="zh-CN" altLang="en-US" sz="1400">
                <a:latin typeface="Consolas" panose="020B0609020204030204" pitchFamily="49" charset="0"/>
              </a:rPr>
              <a:t>，为了避免某些性能较差的节点选举为主节点，建议将这些节点设置为仲裁节点，或者在这些节点上执行</a:t>
            </a:r>
            <a:r>
              <a:rPr lang="en-US" altLang="zh-CN" sz="1400">
                <a:latin typeface="Consolas" panose="020B0609020204030204" pitchFamily="49" charset="0"/>
              </a:rPr>
              <a:t>rs.freeze(delaySeconds)</a:t>
            </a:r>
            <a:r>
              <a:rPr lang="zh-CN" altLang="en-US" sz="1400">
                <a:latin typeface="Consolas" panose="020B0609020204030204" pitchFamily="49" charset="0"/>
              </a:rPr>
              <a:t>让这部分节点在</a:t>
            </a:r>
            <a:r>
              <a:rPr lang="en-US" altLang="zh-CN" sz="1400">
                <a:latin typeface="Consolas" panose="020B0609020204030204" pitchFamily="49" charset="0"/>
              </a:rPr>
              <a:t>delaySeconds</a:t>
            </a:r>
            <a:r>
              <a:rPr lang="zh-CN" altLang="en-US" sz="1400">
                <a:latin typeface="Consolas" panose="020B0609020204030204" pitchFamily="49" charset="0"/>
              </a:rPr>
              <a:t>时间里不会选举为主节点</a:t>
            </a:r>
            <a:endParaRPr lang="zh-CN" sz="1400">
              <a:latin typeface="Consolas" panose="020B0609020204030204" pitchFamily="49" charset="0"/>
            </a:endParaRPr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01" y="1599423"/>
            <a:ext cx="3886200" cy="2943225"/>
          </a:xfrm>
        </p:spPr>
      </p:pic>
    </p:spTree>
    <p:extLst>
      <p:ext uri="{BB962C8B-B14F-4D97-AF65-F5344CB8AC3E}">
        <p14:creationId xmlns:p14="http://schemas.microsoft.com/office/powerpoint/2010/main" val="21840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副本集部署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6733456" cy="3790951"/>
          </a:xfrm>
        </p:spPr>
        <p:txBody>
          <a:bodyPr anchor="t">
            <a:normAutofit fontScale="92500"/>
          </a:bodyPr>
          <a:lstStyle/>
          <a:p>
            <a:pPr marL="0" lvl="1" indent="0"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提供三个主机：</a:t>
            </a:r>
            <a:r>
              <a:rPr lang="en-US" altLang="zh-CN" sz="1100" dirty="0">
                <a:latin typeface="Consolas" panose="020B0609020204030204" pitchFamily="49" charset="0"/>
              </a:rPr>
              <a:t>192.168.1.23/192.168.1.24/192.168.1.25</a:t>
            </a: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1.vim</a:t>
            </a:r>
            <a:r>
              <a:rPr lang="zh-CN" altLang="en-US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etc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mongod.conf</a:t>
            </a:r>
            <a:r>
              <a:rPr lang="zh-CN" altLang="en-US" sz="1100" dirty="0">
                <a:latin typeface="Consolas" panose="020B0609020204030204" pitchFamily="49" charset="0"/>
              </a:rPr>
              <a:t>设置为右边的配置，三台机器配置文件都一样，只需要改动</a:t>
            </a:r>
            <a:r>
              <a:rPr lang="en-US" altLang="zh-CN" sz="1100" dirty="0" err="1">
                <a:latin typeface="Consolas" panose="020B0609020204030204" pitchFamily="49" charset="0"/>
              </a:rPr>
              <a:t>bindIp</a:t>
            </a:r>
            <a:r>
              <a:rPr lang="zh-CN" altLang="en-US" sz="1100" dirty="0">
                <a:latin typeface="Consolas" panose="020B0609020204030204" pitchFamily="49" charset="0"/>
              </a:rPr>
              <a:t>即可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2.</a:t>
            </a:r>
            <a:r>
              <a:rPr lang="zh-CN" altLang="en-US" sz="1100" dirty="0">
                <a:latin typeface="Consolas" panose="020B0609020204030204" pitchFamily="49" charset="0"/>
              </a:rPr>
              <a:t>将</a:t>
            </a:r>
            <a:r>
              <a:rPr lang="en-US" altLang="zh-CN" sz="1100" dirty="0" err="1">
                <a:latin typeface="Consolas" panose="020B0609020204030204" pitchFamily="49" charset="0"/>
              </a:rPr>
              <a:t>selinux</a:t>
            </a:r>
            <a:r>
              <a:rPr lang="zh-CN" altLang="en-US" sz="1100" dirty="0">
                <a:latin typeface="Consolas" panose="020B0609020204030204" pitchFamily="49" charset="0"/>
              </a:rPr>
              <a:t>设置为</a:t>
            </a:r>
            <a:r>
              <a:rPr lang="en-US" altLang="zh-CN" sz="1100" dirty="0">
                <a:latin typeface="Consolas" panose="020B0609020204030204" pitchFamily="49" charset="0"/>
              </a:rPr>
              <a:t>Permissive</a:t>
            </a:r>
            <a:r>
              <a:rPr lang="zh-CN" altLang="en-US" sz="1100" dirty="0">
                <a:latin typeface="Consolas" panose="020B0609020204030204" pitchFamily="49" charset="0"/>
              </a:rPr>
              <a:t>，否则无法启动</a:t>
            </a:r>
            <a:r>
              <a:rPr lang="en-US" altLang="zh-CN" sz="1100" dirty="0" err="1">
                <a:latin typeface="Consolas" panose="020B0609020204030204" pitchFamily="49" charset="0"/>
              </a:rPr>
              <a:t>mongodb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3.keyFile</a:t>
            </a:r>
            <a:r>
              <a:rPr lang="zh-CN" altLang="en-US" sz="1100" dirty="0">
                <a:latin typeface="Consolas" panose="020B0609020204030204" pitchFamily="49" charset="0"/>
              </a:rPr>
              <a:t>是一个文本文件，用来给副本集之间认证，手写随机字符串即可，文件上传到所有主机，必须保证该文件权限为</a:t>
            </a:r>
            <a:r>
              <a:rPr lang="en-US" altLang="zh-CN" sz="1100" dirty="0">
                <a:latin typeface="Consolas" panose="020B0609020204030204" pitchFamily="49" charset="0"/>
              </a:rPr>
              <a:t>400</a:t>
            </a:r>
            <a:r>
              <a:rPr lang="zh-CN" altLang="en-US" sz="1100" dirty="0">
                <a:latin typeface="Consolas" panose="020B0609020204030204" pitchFamily="49" charset="0"/>
              </a:rPr>
              <a:t>或者</a:t>
            </a:r>
            <a:r>
              <a:rPr lang="en-US" altLang="zh-CN" sz="1100" dirty="0">
                <a:latin typeface="Consolas" panose="020B0609020204030204" pitchFamily="49" charset="0"/>
              </a:rPr>
              <a:t>600</a:t>
            </a:r>
            <a:r>
              <a:rPr lang="zh-CN" altLang="en-US" sz="1100" dirty="0">
                <a:latin typeface="Consolas" panose="020B0609020204030204" pitchFamily="49" charset="0"/>
              </a:rPr>
              <a:t>，并且必须让</a:t>
            </a:r>
            <a:r>
              <a:rPr lang="en-US" altLang="zh-CN" sz="1100" dirty="0" err="1">
                <a:latin typeface="Consolas" panose="020B0609020204030204" pitchFamily="49" charset="0"/>
              </a:rPr>
              <a:t>mongod</a:t>
            </a:r>
            <a:r>
              <a:rPr lang="zh-CN" altLang="en-US" sz="1100" dirty="0">
                <a:latin typeface="Consolas" panose="020B0609020204030204" pitchFamily="49" charset="0"/>
              </a:rPr>
              <a:t>用户有访问权限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4.</a:t>
            </a:r>
            <a:r>
              <a:rPr lang="zh-CN" altLang="en-US" sz="1100" dirty="0">
                <a:latin typeface="Consolas" panose="020B0609020204030204" pitchFamily="49" charset="0"/>
              </a:rPr>
              <a:t>执行</a:t>
            </a:r>
            <a:r>
              <a:rPr lang="en-US" altLang="zh-CN" sz="1100" dirty="0" err="1">
                <a:latin typeface="Consolas" panose="020B0609020204030204" pitchFamily="49" charset="0"/>
              </a:rPr>
              <a:t>systemctl</a:t>
            </a:r>
            <a:r>
              <a:rPr lang="en-US" altLang="zh-CN" sz="1100" dirty="0">
                <a:latin typeface="Consolas" panose="020B0609020204030204" pitchFamily="49" charset="0"/>
              </a:rPr>
              <a:t> start </a:t>
            </a:r>
            <a:r>
              <a:rPr lang="en-US" altLang="zh-CN" sz="1100" dirty="0" err="1">
                <a:latin typeface="Consolas" panose="020B0609020204030204" pitchFamily="49" charset="0"/>
              </a:rPr>
              <a:t>mongod.service</a:t>
            </a:r>
            <a:r>
              <a:rPr lang="zh-CN" altLang="en-US" sz="1100" dirty="0">
                <a:latin typeface="Consolas" panose="020B0609020204030204" pitchFamily="49" charset="0"/>
              </a:rPr>
              <a:t>启动三台主机的</a:t>
            </a:r>
            <a:r>
              <a:rPr lang="en-US" altLang="zh-CN" sz="1100" dirty="0" err="1">
                <a:latin typeface="Consolas" panose="020B0609020204030204" pitchFamily="49" charset="0"/>
              </a:rPr>
              <a:t>mongodb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5.</a:t>
            </a:r>
            <a:r>
              <a:rPr lang="zh-CN" altLang="en-US" sz="1100" dirty="0">
                <a:latin typeface="Consolas" panose="020B0609020204030204" pitchFamily="49" charset="0"/>
              </a:rPr>
              <a:t>此时由于</a:t>
            </a:r>
            <a:r>
              <a:rPr lang="en-US" altLang="zh-CN" sz="1100" dirty="0" err="1">
                <a:latin typeface="Consolas" panose="020B0609020204030204" pitchFamily="49" charset="0"/>
              </a:rPr>
              <a:t>mongodb</a:t>
            </a:r>
            <a:r>
              <a:rPr lang="zh-CN" altLang="en-US" sz="1100" dirty="0">
                <a:latin typeface="Consolas" panose="020B0609020204030204" pitchFamily="49" charset="0"/>
              </a:rPr>
              <a:t>启用了</a:t>
            </a:r>
            <a:r>
              <a:rPr lang="en-US" altLang="zh-CN" sz="1100" dirty="0" err="1">
                <a:latin typeface="Consolas" panose="020B0609020204030204" pitchFamily="49" charset="0"/>
              </a:rPr>
              <a:t>auth</a:t>
            </a:r>
            <a:r>
              <a:rPr lang="zh-CN" altLang="en-US" sz="1100" dirty="0">
                <a:latin typeface="Consolas" panose="020B0609020204030204" pitchFamily="49" charset="0"/>
              </a:rPr>
              <a:t>认证，但是</a:t>
            </a:r>
            <a:r>
              <a:rPr lang="en-US" altLang="zh-CN" sz="1100" dirty="0" err="1">
                <a:latin typeface="Consolas" panose="020B0609020204030204" pitchFamily="49" charset="0"/>
              </a:rPr>
              <a:t>mongodb</a:t>
            </a:r>
            <a:r>
              <a:rPr lang="zh-CN" altLang="en-US" sz="1100" dirty="0">
                <a:latin typeface="Consolas" panose="020B0609020204030204" pitchFamily="49" charset="0"/>
              </a:rPr>
              <a:t>是全新启动并且无任何数据，也无任何密码，那么这时候可以</a:t>
            </a:r>
            <a:r>
              <a:rPr lang="zh-CN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免密码</a:t>
            </a:r>
            <a:r>
              <a:rPr lang="zh-CN" altLang="en-US" sz="1100" dirty="0">
                <a:latin typeface="Consolas" panose="020B0609020204030204" pitchFamily="49" charset="0"/>
              </a:rPr>
              <a:t>创建管理员账号，通过如下命令可以创建管理员账号密码：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由于副本集没有</a:t>
            </a:r>
            <a:r>
              <a:rPr lang="en-US" altLang="zh-CN" sz="1100" dirty="0">
                <a:latin typeface="Consolas" panose="020B0609020204030204" pitchFamily="49" charset="0"/>
              </a:rPr>
              <a:t>Primary</a:t>
            </a:r>
            <a:r>
              <a:rPr lang="zh-CN" altLang="en-US" sz="1100" dirty="0">
                <a:latin typeface="Consolas" panose="020B0609020204030204" pitchFamily="49" charset="0"/>
              </a:rPr>
              <a:t>是无法写数据的，所以必须先执行</a:t>
            </a:r>
            <a:r>
              <a:rPr lang="en-US" altLang="zh-CN" sz="1100" dirty="0" err="1">
                <a:latin typeface="Consolas" panose="020B0609020204030204" pitchFamily="49" charset="0"/>
              </a:rPr>
              <a:t>rs.initiate</a:t>
            </a:r>
            <a:r>
              <a:rPr lang="zh-CN" altLang="en-US" sz="1100" dirty="0">
                <a:latin typeface="Consolas" panose="020B0609020204030204" pitchFamily="49" charset="0"/>
              </a:rPr>
              <a:t>等待选举出主节点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mongo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eval</a:t>
            </a:r>
            <a:r>
              <a:rPr lang="en-US" altLang="zh-CN" sz="1100" dirty="0">
                <a:latin typeface="Consolas" panose="020B0609020204030204" pitchFamily="49" charset="0"/>
              </a:rPr>
              <a:t> '</a:t>
            </a:r>
            <a:r>
              <a:rPr lang="en-US" altLang="zh-CN" sz="1100" dirty="0" err="1">
                <a:latin typeface="Consolas" panose="020B0609020204030204" pitchFamily="49" charset="0"/>
              </a:rPr>
              <a:t>rs.initiate</a:t>
            </a:r>
            <a:r>
              <a:rPr lang="en-US" altLang="zh-CN" sz="1100" dirty="0">
                <a:latin typeface="Consolas" panose="020B0609020204030204" pitchFamily="49" charset="0"/>
              </a:rPr>
              <a:t>({_id:"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rs0</a:t>
            </a:r>
            <a:r>
              <a:rPr lang="en-US" altLang="zh-CN" sz="1100" dirty="0">
                <a:latin typeface="Consolas" panose="020B0609020204030204" pitchFamily="49" charset="0"/>
              </a:rPr>
              <a:t>",members:[{ _id:0,host:"192.168.1.23:27017"}]})'</a:t>
            </a:r>
          </a:p>
          <a:p>
            <a:pPr marL="0" lvl="1" indent="0"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选举出主节点后，然后在主节点上面执行</a:t>
            </a:r>
            <a:r>
              <a:rPr lang="en-US" altLang="zh-CN" sz="1100" dirty="0" err="1">
                <a:latin typeface="Consolas" panose="020B0609020204030204" pitchFamily="49" charset="0"/>
              </a:rPr>
              <a:t>createUser</a:t>
            </a:r>
            <a:r>
              <a:rPr lang="zh-CN" altLang="en-US" sz="1100" dirty="0">
                <a:latin typeface="Consolas" panose="020B0609020204030204" pitchFamily="49" charset="0"/>
              </a:rPr>
              <a:t>操作，用户账号密码信息也会会同步到其他</a:t>
            </a:r>
            <a:r>
              <a:rPr lang="en-US" altLang="zh-CN" sz="1100" dirty="0">
                <a:latin typeface="Consolas" panose="020B0609020204030204" pitchFamily="49" charset="0"/>
              </a:rPr>
              <a:t>Secondary</a:t>
            </a:r>
            <a:r>
              <a:rPr lang="zh-CN" altLang="en-US" sz="1100" dirty="0">
                <a:latin typeface="Consolas" panose="020B0609020204030204" pitchFamily="49" charset="0"/>
              </a:rPr>
              <a:t>节点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mongo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eval</a:t>
            </a:r>
            <a:r>
              <a:rPr lang="en-US" altLang="zh-CN" sz="1100" dirty="0">
                <a:latin typeface="Consolas" panose="020B0609020204030204" pitchFamily="49" charset="0"/>
              </a:rPr>
              <a:t> '</a:t>
            </a:r>
            <a:r>
              <a:rPr lang="en-US" altLang="zh-CN" sz="1100" dirty="0" err="1">
                <a:latin typeface="Consolas" panose="020B0609020204030204" pitchFamily="49" charset="0"/>
              </a:rPr>
              <a:t>db.createUser</a:t>
            </a:r>
            <a:r>
              <a:rPr lang="en-US" altLang="zh-CN" sz="1100" dirty="0">
                <a:latin typeface="Consolas" panose="020B0609020204030204" pitchFamily="49" charset="0"/>
              </a:rPr>
              <a:t>({user:"root",</a:t>
            </a:r>
            <a:r>
              <a:rPr lang="en-US" altLang="zh-CN" sz="1100" dirty="0" err="1">
                <a:latin typeface="Consolas" panose="020B0609020204030204" pitchFamily="49" charset="0"/>
              </a:rPr>
              <a:t>pwd</a:t>
            </a:r>
            <a:r>
              <a:rPr lang="en-US" altLang="zh-CN" sz="1100" dirty="0">
                <a:latin typeface="Consolas" panose="020B0609020204030204" pitchFamily="49" charset="0"/>
              </a:rPr>
              <a:t>:"</a:t>
            </a:r>
            <a:r>
              <a:rPr lang="en-US" altLang="zh-CN" sz="1100" dirty="0" err="1">
                <a:latin typeface="Consolas" panose="020B0609020204030204" pitchFamily="49" charset="0"/>
              </a:rPr>
              <a:t>root",roles</a:t>
            </a:r>
            <a:r>
              <a:rPr lang="en-US" altLang="zh-CN" sz="1100" dirty="0">
                <a:latin typeface="Consolas" panose="020B0609020204030204" pitchFamily="49" charset="0"/>
              </a:rPr>
              <a:t>:[{role:"root",</a:t>
            </a:r>
            <a:r>
              <a:rPr lang="en-US" altLang="zh-CN" sz="1100" dirty="0" err="1">
                <a:latin typeface="Consolas" panose="020B0609020204030204" pitchFamily="49" charset="0"/>
              </a:rPr>
              <a:t>db</a:t>
            </a:r>
            <a:r>
              <a:rPr lang="en-US" altLang="zh-CN" sz="1100" dirty="0">
                <a:latin typeface="Consolas" panose="020B0609020204030204" pitchFamily="49" charset="0"/>
              </a:rPr>
              <a:t>:"admin"}]})'</a:t>
            </a: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6.</a:t>
            </a:r>
            <a:r>
              <a:rPr lang="zh-CN" altLang="en-US" sz="1100" dirty="0">
                <a:latin typeface="Consolas" panose="020B0609020204030204" pitchFamily="49" charset="0"/>
              </a:rPr>
              <a:t>创建密码以后就只能通过账号密码登陆了，如下命令：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mongo admin –u root –p root</a:t>
            </a:r>
          </a:p>
          <a:p>
            <a:pPr marL="0" lvl="1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7.</a:t>
            </a:r>
            <a:r>
              <a:rPr lang="zh-CN" altLang="en-US" sz="1100" dirty="0">
                <a:latin typeface="Consolas" panose="020B0609020204030204" pitchFamily="49" charset="0"/>
              </a:rPr>
              <a:t>最后执行</a:t>
            </a:r>
            <a:r>
              <a:rPr lang="en-US" altLang="zh-CN" sz="1100" dirty="0" err="1">
                <a:latin typeface="Consolas" panose="020B0609020204030204" pitchFamily="49" charset="0"/>
              </a:rPr>
              <a:t>rs.add</a:t>
            </a:r>
            <a:r>
              <a:rPr lang="zh-CN" altLang="en-US" sz="1100" dirty="0">
                <a:latin typeface="Consolas" panose="020B0609020204030204" pitchFamily="49" charset="0"/>
              </a:rPr>
              <a:t>将其余节点添加到</a:t>
            </a:r>
            <a:r>
              <a:rPr lang="en-US" altLang="zh-CN" sz="1100" dirty="0">
                <a:latin typeface="Consolas" panose="020B0609020204030204" pitchFamily="49" charset="0"/>
              </a:rPr>
              <a:t>Primary</a:t>
            </a:r>
            <a:r>
              <a:rPr lang="zh-CN" altLang="en-US" sz="1100" dirty="0">
                <a:latin typeface="Consolas" panose="020B0609020204030204" pitchFamily="49" charset="0"/>
              </a:rPr>
              <a:t>，注意此刻就需要账号密码登录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nl-NL" altLang="zh-CN" sz="1100" dirty="0">
                <a:latin typeface="Consolas" panose="020B0609020204030204" pitchFamily="49" charset="0"/>
              </a:rPr>
              <a:t>mongo admin –u root –p root </a:t>
            </a:r>
            <a:r>
              <a:rPr lang="en-US" altLang="zh-CN" sz="1100" dirty="0">
                <a:latin typeface="Consolas" panose="020B0609020204030204" pitchFamily="49" charset="0"/>
              </a:rPr>
              <a:t>--</a:t>
            </a:r>
            <a:r>
              <a:rPr lang="en-US" altLang="zh-CN" sz="1100" dirty="0" err="1">
                <a:latin typeface="Consolas" panose="020B0609020204030204" pitchFamily="49" charset="0"/>
              </a:rPr>
              <a:t>eval</a:t>
            </a:r>
            <a:r>
              <a:rPr lang="en-US" altLang="zh-CN" sz="1100" dirty="0">
                <a:latin typeface="Consolas" panose="020B0609020204030204" pitchFamily="49" charset="0"/>
              </a:rPr>
              <a:t> '</a:t>
            </a:r>
            <a:r>
              <a:rPr lang="en-US" altLang="zh-CN" sz="1100" dirty="0" err="1">
                <a:latin typeface="Consolas" panose="020B0609020204030204" pitchFamily="49" charset="0"/>
              </a:rPr>
              <a:t>rs.add</a:t>
            </a:r>
            <a:r>
              <a:rPr lang="en-US" altLang="zh-CN" sz="1100" dirty="0">
                <a:latin typeface="Consolas" panose="020B0609020204030204" pitchFamily="49" charset="0"/>
              </a:rPr>
              <a:t>("192.168.1.24:27017")'</a:t>
            </a:r>
          </a:p>
          <a:p>
            <a:pPr marL="0" lvl="1" indent="0">
              <a:buNone/>
            </a:pPr>
            <a:r>
              <a:rPr lang="nl-NL" altLang="zh-CN" sz="1100" dirty="0">
                <a:latin typeface="Consolas" panose="020B0609020204030204" pitchFamily="49" charset="0"/>
              </a:rPr>
              <a:t>mongo admin –u root –p root --eval 'rs.add("192.168.1.25:27017")'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215270D-64F8-4AAF-9044-BC9402E23D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33456" y="1358898"/>
            <a:ext cx="2410544" cy="373948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systemLog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destination: file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logAppend</a:t>
            </a:r>
            <a:r>
              <a:rPr lang="en-US" altLang="zh-CN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path: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/log/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/mongod.log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storage: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dbPath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/lib/mongo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journal: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enabled: true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processManagement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fork: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pidFilePath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/run/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mongod.pid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net: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port: 27017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bindIp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127.0.0.1,192.168.1.23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security: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authorization: enabled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keyFile</a:t>
            </a:r>
            <a:r>
              <a:rPr lang="en-US" altLang="zh-CN" dirty="0">
                <a:latin typeface="Consolas" panose="020B0609020204030204" pitchFamily="49" charset="0"/>
              </a:rPr>
              <a:t>: /home/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/key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replication: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replSetName</a:t>
            </a:r>
            <a:r>
              <a:rPr lang="en-US" altLang="zh-CN" dirty="0">
                <a:latin typeface="Consolas" panose="020B0609020204030204" pitchFamily="49" charset="0"/>
              </a:rPr>
              <a:t>: rs0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集群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36724"/>
            <a:ext cx="3886200" cy="3200400"/>
          </a:xfrm>
        </p:spPr>
        <p:txBody>
          <a:bodyPr anchor="t">
            <a:normAutofit lnSpcReduction="10000"/>
          </a:bodyPr>
          <a:lstStyle/>
          <a:p>
            <a:pPr marL="0" lvl="1" indent="0">
              <a:buNone/>
            </a:pPr>
            <a:r>
              <a:rPr lang="zh-CN" altLang="en-US" sz="1400">
                <a:latin typeface="Consolas" panose="020B0609020204030204" pitchFamily="49" charset="0"/>
              </a:rPr>
              <a:t>集群分三种角色</a:t>
            </a:r>
            <a:r>
              <a:rPr lang="en-US" altLang="zh-CN" sz="1400">
                <a:latin typeface="Consolas" panose="020B0609020204030204" pitchFamily="49" charset="0"/>
              </a:rPr>
              <a:t>mongos/config/shard</a:t>
            </a: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mongos</a:t>
            </a:r>
            <a:r>
              <a:rPr lang="zh-CN" altLang="en-US" sz="1400">
                <a:latin typeface="Consolas" panose="020B0609020204030204" pitchFamily="49" charset="0"/>
              </a:rPr>
              <a:t>代表路由节点，本身不存储任何数据，仅仅作为请求入口，收到客户端请求后，然后将请求分发到具体</a:t>
            </a:r>
            <a:r>
              <a:rPr lang="en-US" altLang="zh-CN" sz="1400">
                <a:latin typeface="Consolas" panose="020B0609020204030204" pitchFamily="49" charset="0"/>
              </a:rPr>
              <a:t>shard</a:t>
            </a:r>
            <a:r>
              <a:rPr lang="zh-CN" altLang="en-US" sz="1400">
                <a:latin typeface="Consolas" panose="020B0609020204030204" pitchFamily="49" charset="0"/>
              </a:rPr>
              <a:t>上执行，</a:t>
            </a:r>
            <a:r>
              <a:rPr lang="en-US" altLang="zh-CN" sz="1400">
                <a:latin typeface="Consolas" panose="020B0609020204030204" pitchFamily="49" charset="0"/>
              </a:rPr>
              <a:t>shard</a:t>
            </a:r>
            <a:r>
              <a:rPr lang="zh-CN" altLang="en-US" sz="1400">
                <a:latin typeface="Consolas" panose="020B0609020204030204" pitchFamily="49" charset="0"/>
              </a:rPr>
              <a:t>将执行结果返回给</a:t>
            </a:r>
            <a:r>
              <a:rPr lang="en-US" altLang="zh-CN" sz="1400">
                <a:latin typeface="Consolas" panose="020B0609020204030204" pitchFamily="49" charset="0"/>
              </a:rPr>
              <a:t>mongos</a:t>
            </a:r>
            <a:r>
              <a:rPr lang="zh-CN" altLang="en-US" sz="1400">
                <a:latin typeface="Consolas" panose="020B0609020204030204" pitchFamily="49" charset="0"/>
              </a:rPr>
              <a:t>，最后由</a:t>
            </a:r>
            <a:r>
              <a:rPr lang="en-US" altLang="zh-CN" sz="1400">
                <a:latin typeface="Consolas" panose="020B0609020204030204" pitchFamily="49" charset="0"/>
              </a:rPr>
              <a:t>mongos</a:t>
            </a:r>
            <a:r>
              <a:rPr lang="zh-CN" altLang="en-US" sz="1400">
                <a:latin typeface="Consolas" panose="020B0609020204030204" pitchFamily="49" charset="0"/>
              </a:rPr>
              <a:t>返回给客户端，默认每次启动</a:t>
            </a:r>
            <a:r>
              <a:rPr lang="en-US" altLang="zh-CN" sz="1400">
                <a:latin typeface="Consolas" panose="020B0609020204030204" pitchFamily="49" charset="0"/>
              </a:rPr>
              <a:t>mongos</a:t>
            </a:r>
            <a:r>
              <a:rPr lang="zh-CN" altLang="en-US" sz="1400">
                <a:latin typeface="Consolas" panose="020B0609020204030204" pitchFamily="49" charset="0"/>
              </a:rPr>
              <a:t>需要读取</a:t>
            </a:r>
            <a:r>
              <a:rPr lang="en-US" altLang="zh-CN" sz="1400">
                <a:latin typeface="Consolas" panose="020B0609020204030204" pitchFamily="49" charset="0"/>
              </a:rPr>
              <a:t>config</a:t>
            </a:r>
            <a:r>
              <a:rPr lang="zh-CN" altLang="en-US" sz="1400">
                <a:latin typeface="Consolas" panose="020B0609020204030204" pitchFamily="49" charset="0"/>
              </a:rPr>
              <a:t>节点的</a:t>
            </a:r>
            <a:r>
              <a:rPr lang="en-US" altLang="zh-CN" sz="1400">
                <a:latin typeface="Consolas" panose="020B0609020204030204" pitchFamily="49" charset="0"/>
              </a:rPr>
              <a:t>metadata</a:t>
            </a: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config</a:t>
            </a:r>
            <a:r>
              <a:rPr lang="zh-CN" altLang="en-US" sz="1400">
                <a:latin typeface="Consolas" panose="020B0609020204030204" pitchFamily="49" charset="0"/>
              </a:rPr>
              <a:t>为配置节点，本身就是有若干个节点的副本集，</a:t>
            </a:r>
            <a:r>
              <a:rPr lang="en-US" altLang="zh-CN" sz="1400">
                <a:latin typeface="Consolas" panose="020B0609020204030204" pitchFamily="49" charset="0"/>
              </a:rPr>
              <a:t>config</a:t>
            </a:r>
            <a:r>
              <a:rPr lang="zh-CN" altLang="en-US" sz="1400">
                <a:latin typeface="Consolas" panose="020B0609020204030204" pitchFamily="49" charset="0"/>
              </a:rPr>
              <a:t>节点仅仅存储一些</a:t>
            </a:r>
            <a:r>
              <a:rPr lang="en-US" altLang="zh-CN" sz="1400">
                <a:latin typeface="Consolas" panose="020B0609020204030204" pitchFamily="49" charset="0"/>
              </a:rPr>
              <a:t>metadata</a:t>
            </a:r>
            <a:r>
              <a:rPr lang="zh-CN" altLang="en-US" sz="1400">
                <a:latin typeface="Consolas" panose="020B0609020204030204" pitchFamily="49" charset="0"/>
              </a:rPr>
              <a:t>，如</a:t>
            </a:r>
            <a:r>
              <a:rPr lang="en-US" altLang="zh-CN" sz="1400">
                <a:latin typeface="Consolas" panose="020B0609020204030204" pitchFamily="49" charset="0"/>
              </a:rPr>
              <a:t>shard</a:t>
            </a:r>
            <a:r>
              <a:rPr lang="zh-CN" altLang="en-US" sz="1400">
                <a:latin typeface="Consolas" panose="020B0609020204030204" pitchFamily="49" charset="0"/>
              </a:rPr>
              <a:t>内部的</a:t>
            </a:r>
            <a:r>
              <a:rPr lang="en-US" altLang="zh-CN" sz="1400">
                <a:latin typeface="Consolas" panose="020B0609020204030204" pitchFamily="49" charset="0"/>
              </a:rPr>
              <a:t>chunks</a:t>
            </a:r>
            <a:r>
              <a:rPr lang="zh-CN" altLang="en-US" sz="1400">
                <a:latin typeface="Consolas" panose="020B0609020204030204" pitchFamily="49" charset="0"/>
              </a:rPr>
              <a:t>信息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400">
                <a:latin typeface="Consolas" panose="020B0609020204030204" pitchFamily="49" charset="0"/>
              </a:rPr>
              <a:t>shard</a:t>
            </a:r>
            <a:r>
              <a:rPr lang="zh-CN" altLang="en-US" sz="1400">
                <a:latin typeface="Consolas" panose="020B0609020204030204" pitchFamily="49" charset="0"/>
              </a:rPr>
              <a:t>为分片节点，可以有多组</a:t>
            </a:r>
            <a:r>
              <a:rPr lang="en-US" altLang="zh-CN" sz="1400">
                <a:latin typeface="Consolas" panose="020B0609020204030204" pitchFamily="49" charset="0"/>
              </a:rPr>
              <a:t>shard</a:t>
            </a:r>
            <a:r>
              <a:rPr lang="zh-CN" altLang="en-US" sz="1400">
                <a:latin typeface="Consolas" panose="020B0609020204030204" pitchFamily="49" charset="0"/>
              </a:rPr>
              <a:t>，每一组</a:t>
            </a:r>
            <a:r>
              <a:rPr lang="en-US" altLang="zh-CN" sz="1400">
                <a:latin typeface="Consolas" panose="020B0609020204030204" pitchFamily="49" charset="0"/>
              </a:rPr>
              <a:t>shard</a:t>
            </a:r>
            <a:r>
              <a:rPr lang="zh-CN" altLang="en-US" sz="1400">
                <a:latin typeface="Consolas" panose="020B0609020204030204" pitchFamily="49" charset="0"/>
              </a:rPr>
              <a:t>本身就是有若干个节点的副本集，存储的是用户的业务数据，可以对某些</a:t>
            </a:r>
            <a:r>
              <a:rPr lang="en-US" altLang="zh-CN" sz="1400">
                <a:latin typeface="Consolas" panose="020B0609020204030204" pitchFamily="49" charset="0"/>
              </a:rPr>
              <a:t>collection</a:t>
            </a:r>
            <a:r>
              <a:rPr lang="zh-CN" altLang="en-US" sz="1400">
                <a:latin typeface="Consolas" panose="020B0609020204030204" pitchFamily="49" charset="0"/>
              </a:rPr>
              <a:t>分片，这样就能不断扩展存储能力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01" y="1694673"/>
            <a:ext cx="3886200" cy="2752725"/>
          </a:xfrm>
        </p:spPr>
      </p:pic>
    </p:spTree>
    <p:extLst>
      <p:ext uri="{BB962C8B-B14F-4D97-AF65-F5344CB8AC3E}">
        <p14:creationId xmlns:p14="http://schemas.microsoft.com/office/powerpoint/2010/main" val="85807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集群部署</a:t>
            </a:r>
            <a:endParaRPr lang="zh-CN">
              <a:latin typeface="Consolas" panose="020B060902020403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BAFA0D4-1FC4-45D1-B2FE-7B727CAC9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27608"/>
              </p:ext>
            </p:extLst>
          </p:nvPr>
        </p:nvGraphicFramePr>
        <p:xfrm>
          <a:off x="609600" y="1821118"/>
          <a:ext cx="6096000" cy="304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5822655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65249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mongos</a:t>
                      </a:r>
                      <a:endParaRPr lang="zh-CN" altLang="en-US" sz="1600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87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config</a:t>
                      </a:r>
                      <a:endParaRPr lang="zh-CN" altLang="en-US" sz="1600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8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shard1</a:t>
                      </a:r>
                      <a:endParaRPr lang="zh-CN" altLang="en-US" sz="1600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3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shard2</a:t>
                      </a:r>
                      <a:endParaRPr lang="zh-CN" altLang="en-US" sz="1600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Consolas" panose="020B0609020204030204" pitchFamily="49" charset="0"/>
                        </a:rPr>
                        <a:t>192.168.1.31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5110532"/>
                  </a:ext>
                </a:extLst>
              </a:tr>
            </a:tbl>
          </a:graphicData>
        </a:graphic>
      </p:graphicFrame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25C3589E-CC0D-4859-9C6B-1327C7411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096000" cy="4685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/>
              <a:t>主机配置</a:t>
            </a:r>
          </a:p>
        </p:txBody>
      </p:sp>
    </p:spTree>
    <p:extLst>
      <p:ext uri="{BB962C8B-B14F-4D97-AF65-F5344CB8AC3E}">
        <p14:creationId xmlns:p14="http://schemas.microsoft.com/office/powerpoint/2010/main" val="355777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集群部署</a:t>
            </a:r>
            <a:r>
              <a:rPr lang="en-US" altLang="zh-CN">
                <a:latin typeface="Consolas" panose="020B0609020204030204" pitchFamily="49" charset="0"/>
              </a:rPr>
              <a:t>config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6733456" cy="3790951"/>
          </a:xfrm>
        </p:spPr>
        <p:txBody>
          <a:bodyPr anchor="t">
            <a:normAutofit fontScale="92500"/>
          </a:bodyPr>
          <a:lstStyle/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提供三台主机：</a:t>
            </a:r>
            <a:r>
              <a:rPr lang="en-US" altLang="zh-CN" sz="1100">
                <a:latin typeface="Consolas" panose="020B0609020204030204" pitchFamily="49" charset="0"/>
              </a:rPr>
              <a:t>192.168.1.23/192.168.1.24/192.168.1.25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1.vim</a:t>
            </a:r>
            <a:r>
              <a:rPr lang="zh-CN" altLang="en-US" sz="1100">
                <a:latin typeface="Consolas" panose="020B0609020204030204" pitchFamily="49" charset="0"/>
              </a:rPr>
              <a:t> </a:t>
            </a:r>
            <a:r>
              <a:rPr lang="en-US" altLang="zh-CN" sz="1100">
                <a:latin typeface="Consolas" panose="020B0609020204030204" pitchFamily="49" charset="0"/>
              </a:rPr>
              <a:t>/etc/mongod.conf</a:t>
            </a:r>
            <a:r>
              <a:rPr lang="zh-CN" altLang="en-US" sz="1100">
                <a:latin typeface="Consolas" panose="020B0609020204030204" pitchFamily="49" charset="0"/>
              </a:rPr>
              <a:t>设置为右边的配置，三台机器配置文件都一样，只需要改动</a:t>
            </a:r>
            <a:r>
              <a:rPr lang="en-US" altLang="zh-CN" sz="1100">
                <a:latin typeface="Consolas" panose="020B0609020204030204" pitchFamily="49" charset="0"/>
              </a:rPr>
              <a:t>bindIp</a:t>
            </a:r>
            <a:r>
              <a:rPr lang="zh-CN" altLang="en-US" sz="1100">
                <a:latin typeface="Consolas" panose="020B0609020204030204" pitchFamily="49" charset="0"/>
              </a:rPr>
              <a:t>即可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2.</a:t>
            </a:r>
            <a:r>
              <a:rPr lang="zh-CN" altLang="en-US" sz="1100">
                <a:latin typeface="Consolas" panose="020B0609020204030204" pitchFamily="49" charset="0"/>
              </a:rPr>
              <a:t>将</a:t>
            </a:r>
            <a:r>
              <a:rPr lang="en-US" altLang="zh-CN" sz="1100">
                <a:latin typeface="Consolas" panose="020B0609020204030204" pitchFamily="49" charset="0"/>
              </a:rPr>
              <a:t>selinux</a:t>
            </a:r>
            <a:r>
              <a:rPr lang="zh-CN" altLang="en-US" sz="1100">
                <a:latin typeface="Consolas" panose="020B0609020204030204" pitchFamily="49" charset="0"/>
              </a:rPr>
              <a:t>设置为</a:t>
            </a:r>
            <a:r>
              <a:rPr lang="en-US" altLang="zh-CN" sz="1100">
                <a:latin typeface="Consolas" panose="020B0609020204030204" pitchFamily="49" charset="0"/>
              </a:rPr>
              <a:t>Permissive</a:t>
            </a:r>
            <a:r>
              <a:rPr lang="zh-CN" altLang="en-US" sz="1100">
                <a:latin typeface="Consolas" panose="020B0609020204030204" pitchFamily="49" charset="0"/>
              </a:rPr>
              <a:t>，否则无法启动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3.keyFile</a:t>
            </a:r>
            <a:r>
              <a:rPr lang="zh-CN" altLang="en-US" sz="1100">
                <a:latin typeface="Consolas" panose="020B0609020204030204" pitchFamily="49" charset="0"/>
              </a:rPr>
              <a:t>是一个文本文件，用来给副本集之间认证，手写随机字符串即可，文件上传到所有主机，必须保证该文件权限为</a:t>
            </a:r>
            <a:r>
              <a:rPr lang="en-US" altLang="zh-CN" sz="1100">
                <a:latin typeface="Consolas" panose="020B0609020204030204" pitchFamily="49" charset="0"/>
              </a:rPr>
              <a:t>400</a:t>
            </a:r>
            <a:r>
              <a:rPr lang="zh-CN" altLang="en-US" sz="1100">
                <a:latin typeface="Consolas" panose="020B0609020204030204" pitchFamily="49" charset="0"/>
              </a:rPr>
              <a:t>或者</a:t>
            </a:r>
            <a:r>
              <a:rPr lang="en-US" altLang="zh-CN" sz="1100">
                <a:latin typeface="Consolas" panose="020B0609020204030204" pitchFamily="49" charset="0"/>
              </a:rPr>
              <a:t>600</a:t>
            </a:r>
            <a:r>
              <a:rPr lang="zh-CN" altLang="en-US" sz="1100">
                <a:latin typeface="Consolas" panose="020B0609020204030204" pitchFamily="49" charset="0"/>
              </a:rPr>
              <a:t>，并且必须让</a:t>
            </a:r>
            <a:r>
              <a:rPr lang="en-US" altLang="zh-CN" sz="1100">
                <a:latin typeface="Consolas" panose="020B0609020204030204" pitchFamily="49" charset="0"/>
              </a:rPr>
              <a:t>mongod</a:t>
            </a:r>
            <a:r>
              <a:rPr lang="zh-CN" altLang="en-US" sz="1100">
                <a:latin typeface="Consolas" panose="020B0609020204030204" pitchFamily="49" charset="0"/>
              </a:rPr>
              <a:t>用户有访问权限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4.</a:t>
            </a:r>
            <a:r>
              <a:rPr lang="zh-CN" altLang="en-US" sz="1100">
                <a:latin typeface="Consolas" panose="020B0609020204030204" pitchFamily="49" charset="0"/>
              </a:rPr>
              <a:t>执行</a:t>
            </a:r>
            <a:r>
              <a:rPr lang="en-US" altLang="zh-CN" sz="1100">
                <a:latin typeface="Consolas" panose="020B0609020204030204" pitchFamily="49" charset="0"/>
              </a:rPr>
              <a:t>systemctl start mongod.service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5.</a:t>
            </a:r>
            <a:r>
              <a:rPr lang="zh-CN" altLang="en-US" sz="1100">
                <a:latin typeface="Consolas" panose="020B0609020204030204" pitchFamily="49" charset="0"/>
              </a:rPr>
              <a:t>此时由于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启用了</a:t>
            </a:r>
            <a:r>
              <a:rPr lang="en-US" altLang="zh-CN" sz="1100">
                <a:latin typeface="Consolas" panose="020B0609020204030204" pitchFamily="49" charset="0"/>
              </a:rPr>
              <a:t>auth</a:t>
            </a:r>
            <a:r>
              <a:rPr lang="zh-CN" altLang="en-US" sz="1100">
                <a:latin typeface="Consolas" panose="020B0609020204030204" pitchFamily="49" charset="0"/>
              </a:rPr>
              <a:t>认证，但是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是全新启动并且无任何数据，也无任何密码，那么这时候可以</a:t>
            </a:r>
            <a:r>
              <a:rPr lang="zh-CN" altLang="en-US" sz="1100">
                <a:solidFill>
                  <a:srgbClr val="FF0000"/>
                </a:solidFill>
                <a:latin typeface="Consolas" panose="020B0609020204030204" pitchFamily="49" charset="0"/>
              </a:rPr>
              <a:t>免密码</a:t>
            </a:r>
            <a:r>
              <a:rPr lang="zh-CN" altLang="en-US" sz="1100">
                <a:latin typeface="Consolas" panose="020B0609020204030204" pitchFamily="49" charset="0"/>
              </a:rPr>
              <a:t>创建管理员账号，通过如下命令可以创建管理员账号密码：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由于副本集没有</a:t>
            </a:r>
            <a:r>
              <a:rPr lang="en-US" altLang="zh-CN" sz="1100">
                <a:latin typeface="Consolas" panose="020B0609020204030204" pitchFamily="49" charset="0"/>
              </a:rPr>
              <a:t>Primary</a:t>
            </a:r>
            <a:r>
              <a:rPr lang="zh-CN" altLang="en-US" sz="1100">
                <a:latin typeface="Consolas" panose="020B0609020204030204" pitchFamily="49" charset="0"/>
              </a:rPr>
              <a:t>是无法写数据的，所以必须先执行</a:t>
            </a:r>
            <a:r>
              <a:rPr lang="en-US" altLang="zh-CN" sz="1100">
                <a:latin typeface="Consolas" panose="020B0609020204030204" pitchFamily="49" charset="0"/>
              </a:rPr>
              <a:t>rs.initiate</a:t>
            </a:r>
            <a:r>
              <a:rPr lang="zh-CN" altLang="en-US" sz="1100">
                <a:latin typeface="Consolas" panose="020B0609020204030204" pitchFamily="49" charset="0"/>
              </a:rPr>
              <a:t>等待选举出主节点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>
                <a:latin typeface="Consolas" panose="020B0609020204030204" pitchFamily="49" charset="0"/>
              </a:rPr>
              <a:t> --eval 'rs.initiate({_id:"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rs0</a:t>
            </a:r>
            <a:r>
              <a:rPr lang="en-US" altLang="zh-CN" sz="1100">
                <a:latin typeface="Consolas" panose="020B0609020204030204" pitchFamily="49" charset="0"/>
              </a:rPr>
              <a:t>",members:[{ _id:0,host:"192.168.1.23:27017"}]})'</a:t>
            </a: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选举出主节点后，然后在主节点上面执行</a:t>
            </a:r>
            <a:r>
              <a:rPr lang="en-US" altLang="zh-CN" sz="1100">
                <a:latin typeface="Consolas" panose="020B0609020204030204" pitchFamily="49" charset="0"/>
              </a:rPr>
              <a:t>createUser</a:t>
            </a:r>
            <a:r>
              <a:rPr lang="zh-CN" altLang="en-US" sz="1100">
                <a:latin typeface="Consolas" panose="020B0609020204030204" pitchFamily="49" charset="0"/>
              </a:rPr>
              <a:t>操作，用户账号密码信息也会会同步到其他</a:t>
            </a:r>
            <a:r>
              <a:rPr lang="en-US" altLang="zh-CN" sz="1100">
                <a:latin typeface="Consolas" panose="020B0609020204030204" pitchFamily="49" charset="0"/>
              </a:rPr>
              <a:t>Secondary</a:t>
            </a:r>
            <a:r>
              <a:rPr lang="zh-CN" altLang="en-US" sz="1100">
                <a:latin typeface="Consolas" panose="020B0609020204030204" pitchFamily="49" charset="0"/>
              </a:rPr>
              <a:t>节点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>
                <a:latin typeface="Consolas" panose="020B0609020204030204" pitchFamily="49" charset="0"/>
              </a:rPr>
              <a:t> --eval 'db.createUser({user:"root",pwd:"root",roles:[{role:"root",db:"admin"}]})'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6.</a:t>
            </a:r>
            <a:r>
              <a:rPr lang="zh-CN" altLang="en-US" sz="1100">
                <a:latin typeface="Consolas" panose="020B0609020204030204" pitchFamily="49" charset="0"/>
              </a:rPr>
              <a:t>创建密码以后就只能通过账号密码登陆了，如下命令：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admin –u root –p root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7.</a:t>
            </a:r>
            <a:r>
              <a:rPr lang="zh-CN" altLang="en-US" sz="1100">
                <a:latin typeface="Consolas" panose="020B0609020204030204" pitchFamily="49" charset="0"/>
              </a:rPr>
              <a:t>最后执行</a:t>
            </a:r>
            <a:r>
              <a:rPr lang="en-US" altLang="zh-CN" sz="1100">
                <a:latin typeface="Consolas" panose="020B0609020204030204" pitchFamily="49" charset="0"/>
              </a:rPr>
              <a:t>rs.add</a:t>
            </a:r>
            <a:r>
              <a:rPr lang="zh-CN" altLang="en-US" sz="1100">
                <a:latin typeface="Consolas" panose="020B0609020204030204" pitchFamily="49" charset="0"/>
              </a:rPr>
              <a:t>将其余节点添加到</a:t>
            </a:r>
            <a:r>
              <a:rPr lang="en-US" altLang="zh-CN" sz="1100">
                <a:latin typeface="Consolas" panose="020B0609020204030204" pitchFamily="49" charset="0"/>
              </a:rPr>
              <a:t>Primary</a:t>
            </a:r>
            <a:r>
              <a:rPr lang="zh-CN" altLang="en-US" sz="1100">
                <a:latin typeface="Consolas" panose="020B0609020204030204" pitchFamily="49" charset="0"/>
              </a:rPr>
              <a:t>，注意此刻就需要账号密码登录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mongo admin –u root –p root </a:t>
            </a:r>
            <a:r>
              <a:rPr lang="en-US" altLang="zh-CN" sz="1100">
                <a:latin typeface="Consolas" panose="020B0609020204030204" pitchFamily="49" charset="0"/>
              </a:rPr>
              <a:t>--eval 'rs.add("192.168.1.24:27017")'</a:t>
            </a: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mongo admin –u root –p root --eval 'rs.add("192.168.1.25:27017")'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215270D-64F8-4AAF-9044-BC9402E23D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33456" y="1358898"/>
            <a:ext cx="2410544" cy="373948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systemLog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destination: file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logAppend</a:t>
            </a:r>
            <a:r>
              <a:rPr lang="en-US" altLang="zh-CN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path: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/log/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/mongod.log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storage: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dbPath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/lib/mongo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journal: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enabled: true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processManagement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fork: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pidFilePath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/run/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mongod.pid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net: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port: 27017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bindIp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127.0.0.1,192.168.1.23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security: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authorization: enabled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keyFile</a:t>
            </a:r>
            <a:r>
              <a:rPr lang="en-US" altLang="zh-CN" dirty="0">
                <a:latin typeface="Consolas" panose="020B0609020204030204" pitchFamily="49" charset="0"/>
              </a:rPr>
              <a:t>: /home/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/key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replication: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replSetName</a:t>
            </a:r>
            <a:r>
              <a:rPr lang="en-US" altLang="zh-CN" dirty="0">
                <a:latin typeface="Consolas" panose="020B0609020204030204" pitchFamily="49" charset="0"/>
              </a:rPr>
              <a:t>: rs0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sharding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clusterRole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configsvr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2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集群部署</a:t>
            </a:r>
            <a:r>
              <a:rPr lang="en-US" altLang="zh-CN">
                <a:latin typeface="Consolas" panose="020B0609020204030204" pitchFamily="49" charset="0"/>
              </a:rPr>
              <a:t>shard1</a:t>
            </a:r>
            <a:endParaRPr lang="zh-CN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0" y="1352549"/>
            <a:ext cx="6733456" cy="3790951"/>
          </a:xfrm>
        </p:spPr>
        <p:txBody>
          <a:bodyPr anchor="t">
            <a:normAutofit fontScale="92500"/>
          </a:bodyPr>
          <a:lstStyle/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提供三台主机：</a:t>
            </a:r>
            <a:r>
              <a:rPr lang="en-US" altLang="zh-CN" sz="1100">
                <a:latin typeface="Consolas" panose="020B0609020204030204" pitchFamily="49" charset="0"/>
              </a:rPr>
              <a:t>192.168.1.26/192.168.1.27/192.168.1.28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1.vim</a:t>
            </a:r>
            <a:r>
              <a:rPr lang="zh-CN" altLang="en-US" sz="1100">
                <a:latin typeface="Consolas" panose="020B0609020204030204" pitchFamily="49" charset="0"/>
              </a:rPr>
              <a:t> </a:t>
            </a:r>
            <a:r>
              <a:rPr lang="en-US" altLang="zh-CN" sz="1100">
                <a:latin typeface="Consolas" panose="020B0609020204030204" pitchFamily="49" charset="0"/>
              </a:rPr>
              <a:t>/etc/mongod.conf</a:t>
            </a:r>
            <a:r>
              <a:rPr lang="zh-CN" altLang="en-US" sz="1100">
                <a:latin typeface="Consolas" panose="020B0609020204030204" pitchFamily="49" charset="0"/>
              </a:rPr>
              <a:t>设置为右边的配置，</a:t>
            </a:r>
            <a:r>
              <a:rPr lang="en-US" altLang="zh-CN" sz="1100">
                <a:latin typeface="Consolas" panose="020B0609020204030204" pitchFamily="49" charset="0"/>
              </a:rPr>
              <a:t>clusterRole</a:t>
            </a:r>
            <a:r>
              <a:rPr lang="zh-CN" altLang="en-US" sz="1100">
                <a:latin typeface="Consolas" panose="020B0609020204030204" pitchFamily="49" charset="0"/>
              </a:rPr>
              <a:t>必须是</a:t>
            </a:r>
            <a:r>
              <a:rPr lang="en-US" altLang="zh-CN" sz="1100">
                <a:latin typeface="Consolas" panose="020B0609020204030204" pitchFamily="49" charset="0"/>
              </a:rPr>
              <a:t>shardsvr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2.</a:t>
            </a:r>
            <a:r>
              <a:rPr lang="zh-CN" altLang="en-US" sz="1100">
                <a:latin typeface="Consolas" panose="020B0609020204030204" pitchFamily="49" charset="0"/>
              </a:rPr>
              <a:t>将</a:t>
            </a:r>
            <a:r>
              <a:rPr lang="en-US" altLang="zh-CN" sz="1100">
                <a:latin typeface="Consolas" panose="020B0609020204030204" pitchFamily="49" charset="0"/>
              </a:rPr>
              <a:t>selinux</a:t>
            </a:r>
            <a:r>
              <a:rPr lang="zh-CN" altLang="en-US" sz="1100">
                <a:latin typeface="Consolas" panose="020B0609020204030204" pitchFamily="49" charset="0"/>
              </a:rPr>
              <a:t>设置为</a:t>
            </a:r>
            <a:r>
              <a:rPr lang="en-US" altLang="zh-CN" sz="1100">
                <a:latin typeface="Consolas" panose="020B0609020204030204" pitchFamily="49" charset="0"/>
              </a:rPr>
              <a:t>Permissive,</a:t>
            </a:r>
            <a:r>
              <a:rPr lang="zh-CN" altLang="en-US" sz="1100">
                <a:latin typeface="Consolas" panose="020B0609020204030204" pitchFamily="49" charset="0"/>
              </a:rPr>
              <a:t>否则无法启动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3.keyFile</a:t>
            </a:r>
            <a:r>
              <a:rPr lang="zh-CN" altLang="en-US" sz="1100">
                <a:latin typeface="Consolas" panose="020B0609020204030204" pitchFamily="49" charset="0"/>
              </a:rPr>
              <a:t>是一个文本文件，用来给副本集之间认证，手写随机字符串即可，文件上传到所有主机，必须保证该文件权限为</a:t>
            </a:r>
            <a:r>
              <a:rPr lang="en-US" altLang="zh-CN" sz="1100">
                <a:latin typeface="Consolas" panose="020B0609020204030204" pitchFamily="49" charset="0"/>
              </a:rPr>
              <a:t>400</a:t>
            </a:r>
            <a:r>
              <a:rPr lang="zh-CN" altLang="en-US" sz="1100">
                <a:latin typeface="Consolas" panose="020B0609020204030204" pitchFamily="49" charset="0"/>
              </a:rPr>
              <a:t>或者</a:t>
            </a:r>
            <a:r>
              <a:rPr lang="en-US" altLang="zh-CN" sz="1100">
                <a:latin typeface="Consolas" panose="020B0609020204030204" pitchFamily="49" charset="0"/>
              </a:rPr>
              <a:t>600</a:t>
            </a:r>
            <a:r>
              <a:rPr lang="zh-CN" altLang="en-US" sz="1100">
                <a:latin typeface="Consolas" panose="020B0609020204030204" pitchFamily="49" charset="0"/>
              </a:rPr>
              <a:t>，并且必须让</a:t>
            </a:r>
            <a:r>
              <a:rPr lang="en-US" altLang="zh-CN" sz="1100">
                <a:latin typeface="Consolas" panose="020B0609020204030204" pitchFamily="49" charset="0"/>
              </a:rPr>
              <a:t>mongod</a:t>
            </a:r>
            <a:r>
              <a:rPr lang="zh-CN" altLang="en-US" sz="1100">
                <a:latin typeface="Consolas" panose="020B0609020204030204" pitchFamily="49" charset="0"/>
              </a:rPr>
              <a:t>用户有访问权限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4.</a:t>
            </a:r>
            <a:r>
              <a:rPr lang="zh-CN" altLang="en-US" sz="1100">
                <a:latin typeface="Consolas" panose="020B0609020204030204" pitchFamily="49" charset="0"/>
              </a:rPr>
              <a:t>执行</a:t>
            </a:r>
            <a:r>
              <a:rPr lang="en-US" altLang="zh-CN" sz="1100">
                <a:latin typeface="Consolas" panose="020B0609020204030204" pitchFamily="49" charset="0"/>
              </a:rPr>
              <a:t>systemctl start mongod.service</a:t>
            </a:r>
            <a:r>
              <a:rPr lang="zh-CN" altLang="en-US" sz="1100">
                <a:latin typeface="Consolas" panose="020B0609020204030204" pitchFamily="49" charset="0"/>
              </a:rPr>
              <a:t>启动三台主机的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5.</a:t>
            </a:r>
            <a:r>
              <a:rPr lang="zh-CN" altLang="en-US" sz="1100">
                <a:latin typeface="Consolas" panose="020B0609020204030204" pitchFamily="49" charset="0"/>
              </a:rPr>
              <a:t>此时由于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启用了</a:t>
            </a:r>
            <a:r>
              <a:rPr lang="en-US" altLang="zh-CN" sz="1100">
                <a:latin typeface="Consolas" panose="020B0609020204030204" pitchFamily="49" charset="0"/>
              </a:rPr>
              <a:t>auth</a:t>
            </a:r>
            <a:r>
              <a:rPr lang="zh-CN" altLang="en-US" sz="1100">
                <a:latin typeface="Consolas" panose="020B0609020204030204" pitchFamily="49" charset="0"/>
              </a:rPr>
              <a:t>认证，但是</a:t>
            </a:r>
            <a:r>
              <a:rPr lang="en-US" altLang="zh-CN" sz="1100">
                <a:latin typeface="Consolas" panose="020B0609020204030204" pitchFamily="49" charset="0"/>
              </a:rPr>
              <a:t>mongodb</a:t>
            </a:r>
            <a:r>
              <a:rPr lang="zh-CN" altLang="en-US" sz="1100">
                <a:latin typeface="Consolas" panose="020B0609020204030204" pitchFamily="49" charset="0"/>
              </a:rPr>
              <a:t>是全新启动并且无任何数据，也无任何密码，那么这时候可以</a:t>
            </a:r>
            <a:r>
              <a:rPr lang="zh-CN" altLang="en-US" sz="1100">
                <a:solidFill>
                  <a:srgbClr val="FF0000"/>
                </a:solidFill>
                <a:latin typeface="Consolas" panose="020B0609020204030204" pitchFamily="49" charset="0"/>
              </a:rPr>
              <a:t>免密码</a:t>
            </a:r>
            <a:r>
              <a:rPr lang="zh-CN" altLang="en-US" sz="1100">
                <a:latin typeface="Consolas" panose="020B0609020204030204" pitchFamily="49" charset="0"/>
              </a:rPr>
              <a:t>创建管理员账号，通过如下命令可以创建管理员账号密码：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由于副本集没有</a:t>
            </a:r>
            <a:r>
              <a:rPr lang="en-US" altLang="zh-CN" sz="1100">
                <a:latin typeface="Consolas" panose="020B0609020204030204" pitchFamily="49" charset="0"/>
              </a:rPr>
              <a:t>Primary</a:t>
            </a:r>
            <a:r>
              <a:rPr lang="zh-CN" altLang="en-US" sz="1100">
                <a:latin typeface="Consolas" panose="020B0609020204030204" pitchFamily="49" charset="0"/>
              </a:rPr>
              <a:t>是无法写数据的，所以必须先执行</a:t>
            </a:r>
            <a:r>
              <a:rPr lang="en-US" altLang="zh-CN" sz="1100">
                <a:latin typeface="Consolas" panose="020B0609020204030204" pitchFamily="49" charset="0"/>
              </a:rPr>
              <a:t>rs.initiate</a:t>
            </a:r>
            <a:r>
              <a:rPr lang="zh-CN" altLang="en-US" sz="1100">
                <a:latin typeface="Consolas" panose="020B0609020204030204" pitchFamily="49" charset="0"/>
              </a:rPr>
              <a:t>等待选举出主节点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>
                <a:latin typeface="Consolas" panose="020B0609020204030204" pitchFamily="49" charset="0"/>
              </a:rPr>
              <a:t> --eval 'rs.initiate({_id:"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rs1</a:t>
            </a:r>
            <a:r>
              <a:rPr lang="en-US" altLang="zh-CN" sz="1100">
                <a:latin typeface="Consolas" panose="020B0609020204030204" pitchFamily="49" charset="0"/>
              </a:rPr>
              <a:t>",members:[{ _id:0,host:"192.168.1.26:27017"}]})'</a:t>
            </a:r>
          </a:p>
          <a:p>
            <a:pPr marL="0" lvl="1" indent="0">
              <a:buNone/>
            </a:pPr>
            <a:r>
              <a:rPr lang="zh-CN" altLang="en-US" sz="1100">
                <a:latin typeface="Consolas" panose="020B0609020204030204" pitchFamily="49" charset="0"/>
              </a:rPr>
              <a:t>选举出主节点后，然后在主节点上面执行</a:t>
            </a:r>
            <a:r>
              <a:rPr lang="en-US" altLang="zh-CN" sz="1100">
                <a:latin typeface="Consolas" panose="020B0609020204030204" pitchFamily="49" charset="0"/>
              </a:rPr>
              <a:t>createUser</a:t>
            </a:r>
            <a:r>
              <a:rPr lang="zh-CN" altLang="en-US" sz="1100">
                <a:latin typeface="Consolas" panose="020B0609020204030204" pitchFamily="49" charset="0"/>
              </a:rPr>
              <a:t>操作，用户账号密码信息也会会同步到其他</a:t>
            </a:r>
            <a:r>
              <a:rPr lang="en-US" altLang="zh-CN" sz="1100">
                <a:latin typeface="Consolas" panose="020B0609020204030204" pitchFamily="49" charset="0"/>
              </a:rPr>
              <a:t>Secondary</a:t>
            </a:r>
            <a:r>
              <a:rPr lang="zh-CN" altLang="en-US" sz="1100">
                <a:latin typeface="Consolas" panose="020B0609020204030204" pitchFamily="49" charset="0"/>
              </a:rPr>
              <a:t>节点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100">
                <a:latin typeface="Consolas" panose="020B0609020204030204" pitchFamily="49" charset="0"/>
              </a:rPr>
              <a:t> --eval 'db.createUser({user:"root",pwd:"root",roles:[{role:"root",db:"admin"}]})'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6.</a:t>
            </a:r>
            <a:r>
              <a:rPr lang="zh-CN" altLang="en-US" sz="1100">
                <a:latin typeface="Consolas" panose="020B0609020204030204" pitchFamily="49" charset="0"/>
              </a:rPr>
              <a:t>创建密码以后就只能通过账号密码登陆了，如下命令：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mongo admin –u root –p root</a:t>
            </a:r>
          </a:p>
          <a:p>
            <a:pPr marL="0" lvl="1" indent="0">
              <a:buNone/>
            </a:pPr>
            <a:r>
              <a:rPr lang="en-US" altLang="zh-CN" sz="1100">
                <a:latin typeface="Consolas" panose="020B0609020204030204" pitchFamily="49" charset="0"/>
              </a:rPr>
              <a:t>7.</a:t>
            </a:r>
            <a:r>
              <a:rPr lang="zh-CN" altLang="en-US" sz="1100">
                <a:latin typeface="Consolas" panose="020B0609020204030204" pitchFamily="49" charset="0"/>
              </a:rPr>
              <a:t>最后执行</a:t>
            </a:r>
            <a:r>
              <a:rPr lang="en-US" altLang="zh-CN" sz="1100">
                <a:latin typeface="Consolas" panose="020B0609020204030204" pitchFamily="49" charset="0"/>
              </a:rPr>
              <a:t>rs.add</a:t>
            </a:r>
            <a:r>
              <a:rPr lang="zh-CN" altLang="en-US" sz="1100">
                <a:latin typeface="Consolas" panose="020B0609020204030204" pitchFamily="49" charset="0"/>
              </a:rPr>
              <a:t>将其余节点添加到</a:t>
            </a:r>
            <a:r>
              <a:rPr lang="en-US" altLang="zh-CN" sz="1100">
                <a:latin typeface="Consolas" panose="020B0609020204030204" pitchFamily="49" charset="0"/>
              </a:rPr>
              <a:t>Primary</a:t>
            </a:r>
            <a:r>
              <a:rPr lang="zh-CN" altLang="en-US" sz="1100">
                <a:latin typeface="Consolas" panose="020B0609020204030204" pitchFamily="49" charset="0"/>
              </a:rPr>
              <a:t>，注意此刻就需要账号密码登录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mongo admin –u root –p root </a:t>
            </a:r>
            <a:r>
              <a:rPr lang="en-US" altLang="zh-CN" sz="1100">
                <a:latin typeface="Consolas" panose="020B0609020204030204" pitchFamily="49" charset="0"/>
              </a:rPr>
              <a:t>--eval 'rs.add("192.168.1.27:27017")'</a:t>
            </a:r>
          </a:p>
          <a:p>
            <a:pPr marL="0" lvl="1" indent="0">
              <a:buNone/>
            </a:pPr>
            <a:r>
              <a:rPr lang="nl-NL" altLang="zh-CN" sz="1100">
                <a:latin typeface="Consolas" panose="020B0609020204030204" pitchFamily="49" charset="0"/>
              </a:rPr>
              <a:t>mongo admin –u root –p root --eval 'rs.add("192.168.1.28:27017")'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215270D-64F8-4AAF-9044-BC9402E23D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33456" y="1358898"/>
            <a:ext cx="2410544" cy="373948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systemLog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destination: file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logAppend</a:t>
            </a:r>
            <a:r>
              <a:rPr lang="en-US" altLang="zh-CN" dirty="0"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path: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/log/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/mongod.log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storage: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dbPath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/lib/mongo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journal: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enabled: true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processManagement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fork: true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pidFilePath</a:t>
            </a:r>
            <a:r>
              <a:rPr lang="en-US" altLang="zh-CN" dirty="0">
                <a:latin typeface="Consolas" panose="020B0609020204030204" pitchFamily="49" charset="0"/>
              </a:rPr>
              <a:t>: /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/run/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mongod.pid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net: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port: 27017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bindIp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127.0.0.1,192.168.1.26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security: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authorization: enabled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keyFile</a:t>
            </a:r>
            <a:r>
              <a:rPr lang="en-US" altLang="zh-CN" dirty="0">
                <a:latin typeface="Consolas" panose="020B0609020204030204" pitchFamily="49" charset="0"/>
              </a:rPr>
              <a:t>: /home/</a:t>
            </a:r>
            <a:r>
              <a:rPr lang="en-US" altLang="zh-CN" dirty="0" err="1">
                <a:latin typeface="Consolas" panose="020B0609020204030204" pitchFamily="49" charset="0"/>
              </a:rPr>
              <a:t>mongodb</a:t>
            </a:r>
            <a:r>
              <a:rPr lang="en-US" altLang="zh-CN" dirty="0">
                <a:latin typeface="Consolas" panose="020B0609020204030204" pitchFamily="49" charset="0"/>
              </a:rPr>
              <a:t>/key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replication: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replSetName</a:t>
            </a:r>
            <a:r>
              <a:rPr lang="en-US" altLang="zh-CN" dirty="0">
                <a:latin typeface="Consolas" panose="020B0609020204030204" pitchFamily="49" charset="0"/>
              </a:rPr>
              <a:t>: rs1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sharding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clusterRole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shardsvr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6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2862</Words>
  <Application>Microsoft Office PowerPoint</Application>
  <PresentationFormat>全屏显示(16:9)</PresentationFormat>
  <Paragraphs>274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WidescreenPresentation16x9</vt:lpstr>
      <vt:lpstr>MongoDB</vt:lpstr>
      <vt:lpstr>安装（以v3.6为例）</vt:lpstr>
      <vt:lpstr>单节点部署</vt:lpstr>
      <vt:lpstr>副本集</vt:lpstr>
      <vt:lpstr>副本集部署</vt:lpstr>
      <vt:lpstr>集群</vt:lpstr>
      <vt:lpstr>集群部署</vt:lpstr>
      <vt:lpstr>集群部署config</vt:lpstr>
      <vt:lpstr>集群部署shard1</vt:lpstr>
      <vt:lpstr>集群部署shard2</vt:lpstr>
      <vt:lpstr>集群部署mongos</vt:lpstr>
      <vt:lpstr>MongoDB配置调优</vt:lpstr>
      <vt:lpstr>MongoDB问题定位常用命令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2018-07-07T02:35:33Z</dcterms:created>
  <dcterms:modified xsi:type="dcterms:W3CDTF">2018-07-17T11:20:21Z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